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1" r:id="rId2"/>
    <p:sldId id="349" r:id="rId3"/>
    <p:sldId id="350" r:id="rId4"/>
    <p:sldId id="273" r:id="rId5"/>
    <p:sldId id="262" r:id="rId6"/>
    <p:sldId id="34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360" r:id="rId17"/>
    <p:sldId id="352" r:id="rId18"/>
    <p:sldId id="353" r:id="rId19"/>
    <p:sldId id="355" r:id="rId20"/>
    <p:sldId id="356" r:id="rId21"/>
    <p:sldId id="357" r:id="rId22"/>
    <p:sldId id="361" r:id="rId23"/>
    <p:sldId id="362" r:id="rId24"/>
    <p:sldId id="35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0F2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9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FA9F-9AC2-A64D-A733-4E611D01305A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B11F-27EF-374C-8F3A-6AE991A4B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15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D16AA-F7B4-ED47-A6C9-15BFF4534CCD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5F08-EA92-2C4E-88C3-22BB73DE7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2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SA_COV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860"/>
            <a:ext cx="9144000" cy="462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468739"/>
            <a:ext cx="9144000" cy="1442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3781643" y="3902482"/>
            <a:ext cx="1565373" cy="710483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3930"/>
            <a:ext cx="9144001" cy="68573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0582" y="3662005"/>
            <a:ext cx="681432" cy="87937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437" y="6713142"/>
            <a:ext cx="9144000" cy="14422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>
            <a:off x="3781643" y="6150815"/>
            <a:ext cx="1565373" cy="710483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</a:ln>
          <a:effectLst/>
        </p:spPr>
      </p:sp>
      <p:sp>
        <p:nvSpPr>
          <p:cNvPr id="11" name="TextBox 10"/>
          <p:cNvSpPr txBox="1"/>
          <p:nvPr userDrawn="1"/>
        </p:nvSpPr>
        <p:spPr>
          <a:xfrm>
            <a:off x="4220481" y="3834287"/>
            <a:ext cx="1799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trike="noStrike" dirty="0" smtClean="0">
                <a:solidFill>
                  <a:srgbClr val="0F2341"/>
                </a:solidFill>
                <a:latin typeface="Arial"/>
              </a:rPr>
              <a:t>Ending Addiction</a:t>
            </a:r>
          </a:p>
          <a:p>
            <a:r>
              <a:rPr lang="en-US" sz="1200" strike="noStrike" dirty="0" smtClean="0">
                <a:solidFill>
                  <a:srgbClr val="0F2341"/>
                </a:solidFill>
                <a:latin typeface="Arial"/>
              </a:rPr>
              <a:t>Changes Everything</a:t>
            </a:r>
            <a:endParaRPr lang="en-US" sz="1200" strike="noStrike" dirty="0">
              <a:solidFill>
                <a:srgbClr val="0F2341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" y="4817533"/>
            <a:ext cx="914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err="1" smtClean="0">
                <a:solidFill>
                  <a:srgbClr val="BC0000"/>
                </a:solidFill>
                <a:latin typeface="Arial"/>
                <a:ea typeface="+mn-ea"/>
                <a:cs typeface="+mn-cs"/>
              </a:rPr>
              <a:t>www.casacolumbia.org</a:t>
            </a:r>
            <a:endParaRPr lang="en-US" sz="1400" kern="1200" dirty="0" smtClean="0">
              <a:solidFill>
                <a:srgbClr val="BC0000"/>
              </a:solidFill>
              <a:latin typeface="Arial"/>
              <a:ea typeface="+mn-ea"/>
              <a:cs typeface="+mn-cs"/>
            </a:endParaRPr>
          </a:p>
          <a:p>
            <a:pPr algn="ctr"/>
            <a:endParaRPr lang="en-US" sz="1400" dirty="0">
              <a:solidFill>
                <a:srgbClr val="BC0000"/>
              </a:solidFill>
              <a:latin typeface="Arial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7877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rgbClr val="0F23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>
                <a:latin typeface="Arial"/>
                <a:cs typeface="Arial"/>
              </a:defRPr>
            </a:lvl1pPr>
            <a:lvl2pPr>
              <a:spcBef>
                <a:spcPts val="1000"/>
              </a:spcBef>
              <a:defRPr>
                <a:latin typeface="Arial"/>
                <a:cs typeface="Arial"/>
              </a:defRPr>
            </a:lvl2pPr>
            <a:lvl3pPr>
              <a:spcBef>
                <a:spcPts val="1000"/>
              </a:spcBef>
              <a:defRPr>
                <a:latin typeface="Arial"/>
                <a:cs typeface="Arial"/>
              </a:defRPr>
            </a:lvl3pPr>
            <a:lvl4pPr>
              <a:spcBef>
                <a:spcPts val="1000"/>
              </a:spcBef>
              <a:defRPr>
                <a:latin typeface="Arial"/>
                <a:cs typeface="Arial"/>
              </a:defRPr>
            </a:lvl4pPr>
            <a:lvl5pPr>
              <a:spcBef>
                <a:spcPts val="1000"/>
              </a:spcBef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149BD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149BDF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F7931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3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FDD6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FDD600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28984"/>
            <a:ext cx="9144000" cy="1442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>
            <a:off x="6821628" y="6147517"/>
            <a:ext cx="1565373" cy="710483"/>
          </a:xfrm>
          <a:prstGeom prst="triangle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52531" y="6327485"/>
            <a:ext cx="20301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CASA Columbia 2013</a:t>
            </a:r>
          </a:p>
          <a:p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4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PT_IMG_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384"/>
            <a:ext cx="9144000" cy="462597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4469656"/>
            <a:ext cx="9144000" cy="144226"/>
          </a:xfrm>
          <a:prstGeom prst="rect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>
            <a:off x="3796411" y="3903399"/>
            <a:ext cx="1565373" cy="710483"/>
          </a:xfrm>
          <a:prstGeom prst="triangle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0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9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SA_COVER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9557"/>
            <a:ext cx="9144001" cy="46259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437" y="4472193"/>
            <a:ext cx="9144000" cy="144226"/>
          </a:xfrm>
          <a:prstGeom prst="rect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>
            <a:off x="3781643" y="3909866"/>
            <a:ext cx="1565373" cy="710483"/>
          </a:xfrm>
          <a:prstGeom prst="triangle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8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IMG_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" y="-7605"/>
            <a:ext cx="9142243" cy="462597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437" y="4472193"/>
            <a:ext cx="9144000" cy="144226"/>
          </a:xfrm>
          <a:prstGeom prst="rect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>
            <a:off x="3781643" y="3909866"/>
            <a:ext cx="1565373" cy="710483"/>
          </a:xfrm>
          <a:prstGeom prst="triangle">
            <a:avLst/>
          </a:prstGeom>
          <a:solidFill>
            <a:srgbClr val="37A73E"/>
          </a:solidFill>
          <a:ln w="9525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IMG_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710"/>
            <a:ext cx="9144000" cy="46259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477040"/>
            <a:ext cx="9144000" cy="144226"/>
          </a:xfrm>
          <a:prstGeom prst="rect">
            <a:avLst/>
          </a:prstGeom>
          <a:solidFill>
            <a:srgbClr val="F7931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>
            <a:off x="3781643" y="3910783"/>
            <a:ext cx="1565373" cy="710483"/>
          </a:xfrm>
          <a:prstGeom prst="triangle">
            <a:avLst/>
          </a:prstGeom>
          <a:solidFill>
            <a:srgbClr val="F7931E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IMG_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2943"/>
            <a:ext cx="9144000" cy="46259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477040"/>
            <a:ext cx="9144000" cy="1442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>
            <a:off x="3781643" y="3910783"/>
            <a:ext cx="1565373" cy="710483"/>
          </a:xfrm>
          <a:prstGeom prst="triangle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IMG_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4709"/>
            <a:ext cx="9144001" cy="462597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477040"/>
            <a:ext cx="9144000" cy="144226"/>
          </a:xfrm>
          <a:prstGeom prst="rect">
            <a:avLst/>
          </a:prstGeom>
          <a:solidFill>
            <a:srgbClr val="FDD6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 userDrawn="1"/>
        </p:nvSpPr>
        <p:spPr>
          <a:xfrm>
            <a:off x="3781643" y="3910783"/>
            <a:ext cx="1565373" cy="710483"/>
          </a:xfrm>
          <a:prstGeom prst="triangle">
            <a:avLst/>
          </a:prstGeom>
          <a:solidFill>
            <a:srgbClr val="FDD600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G_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101"/>
            <a:ext cx="9144001" cy="462597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469656"/>
            <a:ext cx="9144000" cy="144226"/>
          </a:xfrm>
          <a:prstGeom prst="rect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3796411" y="3903399"/>
            <a:ext cx="1565373" cy="710483"/>
          </a:xfrm>
          <a:prstGeom prst="triangle">
            <a:avLst/>
          </a:prstGeom>
          <a:solidFill>
            <a:srgbClr val="852A2D"/>
          </a:solidFill>
          <a:ln w="9525" cap="flat" cmpd="sng" algn="ctr">
            <a:noFill/>
            <a:prstDash val="solid"/>
          </a:ln>
          <a:effectLst/>
        </p:spPr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67657" y="5943119"/>
            <a:ext cx="2214681" cy="721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2669" y="5271444"/>
            <a:ext cx="681432" cy="879371"/>
          </a:xfrm>
          <a:prstGeom prst="rect">
            <a:avLst/>
          </a:prstGeom>
        </p:spPr>
      </p:pic>
      <p:sp>
        <p:nvSpPr>
          <p:cNvPr id="13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85800" y="4954174"/>
            <a:ext cx="7772400" cy="713122"/>
          </a:xfr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SUBHEAD HERE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5984460"/>
            <a:ext cx="9144000" cy="679794"/>
          </a:xfrm>
        </p:spPr>
        <p:txBody>
          <a:bodyPr>
            <a:noAutofit/>
          </a:bodyPr>
          <a:lstStyle>
            <a:lvl1pPr marL="0" indent="0" algn="ctr">
              <a:buNone/>
              <a:defRPr sz="2600" b="0">
                <a:solidFill>
                  <a:srgbClr val="0F2341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b="1" cap="all" baseline="0">
                <a:solidFill>
                  <a:srgbClr val="0F23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ENTER presentation TITLE HERE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8739"/>
            <a:ext cx="9144000" cy="1442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>
            <a:off x="3781643" y="3902482"/>
            <a:ext cx="1565373" cy="710483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567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2531" y="6327485"/>
            <a:ext cx="20301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CASAColumbia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2014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3188ACD-768F-ED4C-818C-44B6545DC7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ASA_Columbia_Logo_Color_SM.png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57200" y="6109091"/>
            <a:ext cx="384048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2" r:id="rId3"/>
    <p:sldLayoutId id="2147483666" r:id="rId4"/>
    <p:sldLayoutId id="2147483663" r:id="rId5"/>
    <p:sldLayoutId id="2147483664" r:id="rId6"/>
    <p:sldLayoutId id="2147483665" r:id="rId7"/>
    <p:sldLayoutId id="2147483667" r:id="rId8"/>
    <p:sldLayoutId id="2147483671" r:id="rId9"/>
    <p:sldLayoutId id="2147483670" r:id="rId10"/>
    <p:sldLayoutId id="2147483650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9" r:id="rId17"/>
    <p:sldLayoutId id="214748365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2625" indent="-336550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-231775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03325" indent="-231775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433513" indent="-230188" algn="l" defTabSz="4572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hyperlink" Target="mailto:mctac.info@nyu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43050" y="4954174"/>
            <a:ext cx="6191250" cy="713122"/>
          </a:xfrm>
        </p:spPr>
        <p:txBody>
          <a:bodyPr/>
          <a:lstStyle/>
          <a:p>
            <a:r>
              <a:rPr lang="en-US" dirty="0"/>
              <a:t>ASAP Annual Conference</a:t>
            </a:r>
          </a:p>
          <a:p>
            <a:r>
              <a:rPr lang="en-US" dirty="0"/>
              <a:t>Tuesday October 13</a:t>
            </a:r>
            <a:r>
              <a:rPr lang="en-US" baseline="30000" dirty="0"/>
              <a:t>th</a:t>
            </a:r>
            <a:r>
              <a:rPr lang="en-US" dirty="0"/>
              <a:t>, 2015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Utilization Management</a:t>
            </a:r>
            <a:endParaRPr lang="en-US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91046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MCOs Conduct Utilization Management?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Managed Care is an integrated system that manages health services for an enrolled population rather than simply providing or paying for the services (outcomes, service quality and service expenditures).</a:t>
            </a:r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Generally MCOs are paid for health benefits administration on a capitated basis (a fixed amount for each member each month/Per Member Per Month -PMPM).</a:t>
            </a:r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en-US" u="sng" dirty="0"/>
              <a:t>The MCO’s role is to make sure the individual receives services in the least restrictive care </a:t>
            </a:r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Involves a determination of whether the service is </a:t>
            </a:r>
            <a:r>
              <a:rPr lang="en-US" u="sng" dirty="0"/>
              <a:t>medically necessary and appropriate for the patient’s symptoms, diagnosis, and treatment and recovery. </a:t>
            </a:r>
            <a:r>
              <a:rPr lang="en-US" dirty="0"/>
              <a:t>Also reviews for the appropriate length of care.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core function of the UM program is to ensure that the MCO pays for only those services that are “medically necessary.”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be Medically Necessary?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Involves a determination of whether the service is necessary and appropriate for the patient’s symptoms, diagnosis, treatment, and recovery.</a:t>
            </a:r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Many MCO contract definitions of “medically necessary” state that services may not be provided primarily for the convenience of the patient or the </a:t>
            </a:r>
            <a:r>
              <a:rPr lang="en-US" dirty="0" smtClean="0"/>
              <a:t>provider</a:t>
            </a:r>
            <a:br>
              <a:rPr lang="en-US" dirty="0" smtClean="0"/>
            </a:b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York State Department of Health requires the following definition of Medically Necessary: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Medically necessary means health care and services that are necessary to prevent,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diagnose, manage or treat conditions in the person that cause acute suffering, endanger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life, result in illness or infirmity, interfere with such person’s capacity for normal activity, 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threaten some significant handicap.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UM Reviews?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UM will occur at different points in the healthcare delivery cycle: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u="sng" dirty="0"/>
              <a:t>Prior authorization: </a:t>
            </a:r>
            <a:r>
              <a:rPr lang="en-US" dirty="0"/>
              <a:t>is a Service Authorization Request by the enrollee, or a provider on the enrollee’s behalf, for coverage of a new service, whether for a new authorization period or within an existing authorization period, made before such service is provided to the enrollee.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Concurrent review:</a:t>
            </a:r>
            <a:r>
              <a:rPr lang="en-US" dirty="0"/>
              <a:t> is a Service Authorization Request by an enrollee, or a provider on Enrollee’s behalf for continued, extended or additional authorized services beyond what is currently authorized by the Contractor within an existing authorization period.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u="sng" dirty="0"/>
              <a:t>Discharge Review: </a:t>
            </a:r>
            <a:r>
              <a:rPr lang="en-US" dirty="0"/>
              <a:t>occurs prior to discharge to assure that plans are in place for a safe and supported transition to another level of care or independent community living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u="sng" dirty="0"/>
              <a:t>Retrospective review: </a:t>
            </a:r>
            <a:r>
              <a:rPr lang="en-US" dirty="0"/>
              <a:t>review that takes place, on an individual or aggregate basis, after the service is provided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 Management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Review Level of Care (LOC) criteria as determined by </a:t>
            </a:r>
            <a:r>
              <a:rPr lang="en-US" sz="1800" dirty="0" smtClean="0"/>
              <a:t>LOCADTR </a:t>
            </a:r>
            <a:r>
              <a:rPr lang="en-US" sz="1800" dirty="0"/>
              <a:t>for the service being </a:t>
            </a:r>
            <a:r>
              <a:rPr lang="en-US" sz="1800" dirty="0" smtClean="0"/>
              <a:t>requested/discussed</a:t>
            </a:r>
            <a:endParaRPr lang="en-US" sz="1800" dirty="0"/>
          </a:p>
          <a:p>
            <a:r>
              <a:rPr lang="en-US" sz="1800" dirty="0"/>
              <a:t>Review the specific information regarding the individual (presenting problem, current symptoms, medications, recent treatment) and formulate a rationale for the requested LOC and anticipated service units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Be Ready to Provide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Patient Name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Date of Birth (DOB)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Medicaid Number (CIN) and/or Insurance ID Number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Your Name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Facility Name and Contact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Identify the start date for treatment being requested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Request the services and number of service units (days, visits, etc.) necessary to deliver these services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Present rationale for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Utilization Management Process Cont.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Discuss planned treatment changes (if any) and anticipated service units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/>
              <a:t>Might </a:t>
            </a:r>
            <a:r>
              <a:rPr lang="en-US" sz="2000" u="sng" dirty="0"/>
              <a:t>need to include overview of the long term treatment/support plan including  discharge planning steps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Communication with other treatment providers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Family Involvement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Medications (new, existing, changes)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Patient involvement (person centered approach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Obtain decision from MCO, document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If adverse decision:</a:t>
            </a:r>
          </a:p>
          <a:p>
            <a:pPr marL="142875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/>
              <a:t>Request rationale and Alternative Treatment</a:t>
            </a:r>
          </a:p>
          <a:p>
            <a:pPr marL="142875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/>
              <a:t>Consider MD to MD review</a:t>
            </a:r>
          </a:p>
          <a:p>
            <a:pPr marL="142875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/>
              <a:t>Appeal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creen Shot 2015-02-06 at 12.2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8" y="139373"/>
            <a:ext cx="8153400" cy="41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2150" y="4467225"/>
            <a:ext cx="504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ea typeface="ＭＳ Ｐゴシック" pitchFamily="34" charset="-128"/>
              </a:rPr>
              <a:t>Thank you for participating!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25" y="4950857"/>
            <a:ext cx="652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ea typeface="ＭＳ Ｐゴシック" pitchFamily="34" charset="-128"/>
              </a:rPr>
              <a:t>Visit </a:t>
            </a:r>
            <a:r>
              <a:rPr lang="en-US" altLang="en-US" u="sng" dirty="0">
                <a:ea typeface="ＭＳ Ｐゴシック" pitchFamily="34" charset="-128"/>
              </a:rPr>
              <a:t>www.mctac.org</a:t>
            </a:r>
            <a:r>
              <a:rPr lang="en-US" altLang="en-US" dirty="0">
                <a:ea typeface="ＭＳ Ｐゴシック" pitchFamily="34" charset="-128"/>
              </a:rPr>
              <a:t> to view past trainings, sign-up for updates and event announcements, and access resources.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0075" y="5924550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charset="0"/>
                <a:hlinkClick r:id="rId4"/>
              </a:rPr>
              <a:t>mctac.info@nyu.edu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33625" y="594360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@CTACNY</a:t>
            </a:r>
          </a:p>
        </p:txBody>
      </p:sp>
      <p:pic>
        <p:nvPicPr>
          <p:cNvPr id="11" name="Picture 3" descr="Screen Shot 2015-02-06 at 12.21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33" y="5861871"/>
            <a:ext cx="6143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029" dirty="0" smtClean="0"/>
              <a:t>The role of the </a:t>
            </a:r>
            <a:r>
              <a:rPr lang="en-029" dirty="0" err="1" smtClean="0"/>
              <a:t>locadtr</a:t>
            </a:r>
            <a:r>
              <a:rPr lang="en-029" dirty="0" smtClean="0"/>
              <a:t> in utilization management</a:t>
            </a:r>
            <a:endParaRPr lang="en-029" dirty="0"/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91046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6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dirty="0" smtClean="0"/>
              <a:t>Overview 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utilization management techniques 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Precertification,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Concurrent review,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Case management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LOCADTR can be utilized at these points as a component of utilization management</a:t>
            </a:r>
          </a:p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Clinical Explanations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Precertification/Notification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Understand medical necessity language and how it applies to respective levels of care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 prepared to present clinical information to support level of care recommendation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Inpatient</a:t>
            </a:r>
            <a:r>
              <a:rPr lang="en-US" dirty="0"/>
              <a:t>: withdrawal symptoms, risk for medical/psychiatric complications, need for supportive </a:t>
            </a:r>
            <a:r>
              <a:rPr lang="en-US" dirty="0" smtClean="0"/>
              <a:t>environment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 smtClean="0"/>
              <a:t>Outpatient</a:t>
            </a:r>
            <a:r>
              <a:rPr lang="en-US" i="1" dirty="0"/>
              <a:t>: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severity and frequency of use, need for rehabilitation skills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OTP: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inability to maintain sobriety without MAT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Develop </a:t>
            </a:r>
            <a:r>
              <a:rPr lang="en-US" dirty="0"/>
              <a:t>process for communicating LOCADTR information to plans</a:t>
            </a:r>
          </a:p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Clinical Explanations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Concurrent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Provide a summary of effectiveness and progress in treatment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Document that services in treatment plan are appropriate to patient needs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Document the need for continued services</a:t>
            </a:r>
          </a:p>
          <a:p>
            <a:endParaRPr lang="en-US" dirty="0"/>
          </a:p>
          <a:p>
            <a:r>
              <a:rPr lang="en-US" b="1" dirty="0"/>
              <a:t>Case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Recommend additional services to maintain progress and/or forestall relapses</a:t>
            </a:r>
          </a:p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Presented by: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Pat Lincourt, OASAS</a:t>
            </a:r>
          </a:p>
          <a:p>
            <a:pPr marL="0" indent="0">
              <a:buNone/>
            </a:pPr>
            <a:r>
              <a:rPr lang="en-US" sz="3500" dirty="0" smtClean="0"/>
              <a:t>Boris </a:t>
            </a:r>
            <a:r>
              <a:rPr lang="en-US" sz="3500" dirty="0"/>
              <a:t>Vilgorin, </a:t>
            </a:r>
            <a:r>
              <a:rPr lang="en-US" sz="3500" dirty="0" smtClean="0"/>
              <a:t>NYU/MCTAC</a:t>
            </a:r>
          </a:p>
          <a:p>
            <a:pPr marL="0" indent="0">
              <a:buNone/>
            </a:pPr>
            <a:r>
              <a:rPr lang="en-US" sz="3500" dirty="0" smtClean="0"/>
              <a:t>Kamala </a:t>
            </a:r>
            <a:r>
              <a:rPr lang="en-US" sz="3500" dirty="0"/>
              <a:t>Greene </a:t>
            </a:r>
            <a:r>
              <a:rPr lang="en-US" sz="3500" dirty="0" smtClean="0"/>
              <a:t>Génecé, CASA/MCTAC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Examples of </a:t>
            </a:r>
            <a:br>
              <a:rPr lang="en-US" dirty="0"/>
            </a:br>
            <a:r>
              <a:rPr lang="en-US" dirty="0"/>
              <a:t>LOCADTR Use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Step down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Client has completed inpatient rehab and is transitioning to intensive outpatient</a:t>
            </a:r>
          </a:p>
          <a:p>
            <a:r>
              <a:rPr lang="en-US" b="1" dirty="0"/>
              <a:t>Relapse</a:t>
            </a:r>
            <a:r>
              <a:rPr lang="en-US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Client has attended 3 months of outpatient services and begins to use heavily again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Needs supportive environment to discontinue use</a:t>
            </a:r>
          </a:p>
          <a:p>
            <a:r>
              <a:rPr lang="en-US" b="1" dirty="0"/>
              <a:t>Transition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Client’s living situation has changed/obtained employment and requires a different level of care</a:t>
            </a:r>
          </a:p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Management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Plans may conduct UM reviews on cases that are deemed “outliers”</a:t>
            </a:r>
          </a:p>
          <a:p>
            <a:r>
              <a:rPr lang="en-US" dirty="0"/>
              <a:t>Possible examples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IOS services longer than 6 months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6x per week pick-up schedule without clinical intervention longer than 1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Greater than 1 Detox admission within 30 days</a:t>
            </a:r>
          </a:p>
          <a:p>
            <a:pPr lvl="1"/>
            <a:endParaRPr lang="en-US" dirty="0"/>
          </a:p>
          <a:p>
            <a:r>
              <a:rPr lang="en-US" dirty="0"/>
              <a:t>Provide clinical rationale for treatment decisions</a:t>
            </a:r>
          </a:p>
          <a:p>
            <a:r>
              <a:rPr lang="en-US" dirty="0"/>
              <a:t>Document clinical progress and or need to remain at the level of service being delivered</a:t>
            </a:r>
          </a:p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patients have signed release of information/consents for MCOs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Educate patients regarding the communication with MCOs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Discuss implications of MCO decisions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/>
              <a:t>aside time for MDs to respond to peer-to-peer reviews</a:t>
            </a:r>
          </a:p>
          <a:p>
            <a:r>
              <a:rPr lang="en-US" dirty="0"/>
              <a:t>Revise clinical documentation to incorporate concurrent review requirements</a:t>
            </a:r>
          </a:p>
          <a:p>
            <a:r>
              <a:rPr lang="en-US" dirty="0"/>
              <a:t>Research and develop alternative levels of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2" descr="C:\Users\jvanderselt\Desktop\bb5530a62e36319ebd517ee6_490x101_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4"/>
          <a:stretch/>
        </p:blipFill>
        <p:spPr bwMode="auto">
          <a:xfrm>
            <a:off x="4143375" y="5242206"/>
            <a:ext cx="838200" cy="8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MCTAC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07" indent="0" fontAlgn="auto">
              <a:spcBef>
                <a:spcPts val="401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u="sng" dirty="0">
                <a:solidFill>
                  <a:prstClr val="black"/>
                </a:solidFill>
              </a:rPr>
              <a:t>What is MCTAC? </a:t>
            </a:r>
          </a:p>
          <a:p>
            <a:pPr marL="109707" indent="0" fontAlgn="auto">
              <a:spcBef>
                <a:spcPts val="401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MCTAC is a training, consultation, and educational resource center that offers resources to all mental health and substance use disorder providers in New York State. 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  <a:p>
            <a:pPr marL="109707" indent="0" fontAlgn="auto">
              <a:spcBef>
                <a:spcPts val="401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b="1" u="sng" dirty="0">
                <a:solidFill>
                  <a:prstClr val="black"/>
                </a:solidFill>
              </a:rPr>
              <a:t>MCTAC’s Goal </a:t>
            </a:r>
            <a:r>
              <a:rPr lang="en-US" u="sng" dirty="0">
                <a:solidFill>
                  <a:prstClr val="black"/>
                </a:solidFill>
              </a:rPr>
              <a:t/>
            </a:r>
            <a:br>
              <a:rPr lang="en-US" u="sng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Provide training and intensive support on quality improvement strategies, including business, organizational and clinical practices to achieve the </a:t>
            </a:r>
            <a:r>
              <a:rPr lang="en-US" b="1" u="sng" dirty="0">
                <a:solidFill>
                  <a:prstClr val="black"/>
                </a:solidFill>
              </a:rPr>
              <a:t>overall goal of preparing and assisting providers with the transition to Medicaid Managed Care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Questrial"/>
                <a:ea typeface="Questrial"/>
                <a:cs typeface="Questrial"/>
                <a:sym typeface="Questrial"/>
                <a:rtl val="0"/>
              </a:rPr>
              <a:t>Setting the Stage…</a:t>
            </a:r>
            <a:endParaRPr lang="en-US" sz="4800" dirty="0"/>
          </a:p>
          <a:p>
            <a:pPr marL="0" indent="0"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2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Expenditures: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44" y="1851327"/>
            <a:ext cx="7004911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7" name="Shape 192"/>
          <p:cNvSpPr txBox="1">
            <a:spLocks/>
          </p:cNvSpPr>
          <p:nvPr/>
        </p:nvSpPr>
        <p:spPr>
          <a:xfrm>
            <a:off x="1752600" y="2971799"/>
            <a:ext cx="5257800" cy="914401"/>
          </a:xfrm>
          <a:prstGeom prst="rect">
            <a:avLst/>
          </a:prstGeom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400" b="1" kern="1200">
                <a:solidFill>
                  <a:srgbClr val="2746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1" kern="1200">
                <a:solidFill>
                  <a:srgbClr val="2746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1" kern="1200">
                <a:solidFill>
                  <a:srgbClr val="2746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b="1" kern="1200">
                <a:solidFill>
                  <a:srgbClr val="2746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b="0" kern="1200">
                <a:solidFill>
                  <a:srgbClr val="2746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-6350" algn="ctr">
              <a:lnSpc>
                <a:spcPct val="100000"/>
              </a:lnSpc>
              <a:spcBef>
                <a:spcPts val="880"/>
              </a:spcBef>
              <a:buClr>
                <a:srgbClr val="FF0000"/>
              </a:buClr>
              <a:buSzPct val="25000"/>
              <a:buFont typeface="Questrial"/>
              <a:buNone/>
            </a:pPr>
            <a:r>
              <a:rPr lang="en-US" sz="4400" dirty="0" smtClean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$49.1 billion</a:t>
            </a:r>
            <a:endParaRPr lang="en-US" sz="4400" dirty="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053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Managed Care: Key Components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400" lvl="0">
              <a:spcBef>
                <a:spcPts val="0"/>
              </a:spcBef>
              <a:buSzPct val="76000"/>
              <a:buFont typeface="Arial" panose="020B0604020202020204" pitchFamily="34" charset="0"/>
              <a:buChar char="•"/>
            </a:pP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Care Management</a:t>
            </a:r>
            <a:br>
              <a:rPr lang="en-US" dirty="0">
                <a:latin typeface="Questrial"/>
                <a:ea typeface="Questrial"/>
                <a:cs typeface="Questrial"/>
                <a:sym typeface="Questrial"/>
              </a:rPr>
            </a:br>
            <a:endParaRPr lang="en-US" dirty="0">
              <a:latin typeface="Questrial"/>
              <a:ea typeface="Questrial"/>
              <a:cs typeface="Questrial"/>
              <a:sym typeface="Questrial"/>
            </a:endParaRPr>
          </a:p>
          <a:p>
            <a:pPr marL="406400" lvl="0">
              <a:spcBef>
                <a:spcPts val="560"/>
              </a:spcBef>
              <a:buSzPct val="76000"/>
              <a:buFont typeface="Arial" panose="020B0604020202020204" pitchFamily="34" charset="0"/>
              <a:buChar char="•"/>
            </a:pP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Vertical and Horizontal service integration and coordination</a:t>
            </a:r>
            <a:br>
              <a:rPr lang="en-US" dirty="0">
                <a:latin typeface="Questrial"/>
                <a:ea typeface="Questrial"/>
                <a:cs typeface="Questrial"/>
                <a:sym typeface="Questrial"/>
              </a:rPr>
            </a:br>
            <a:endParaRPr lang="en-US" dirty="0">
              <a:latin typeface="Questrial"/>
              <a:ea typeface="Questrial"/>
              <a:cs typeface="Questrial"/>
              <a:sym typeface="Questrial"/>
            </a:endParaRPr>
          </a:p>
          <a:p>
            <a:pPr marL="406400" lvl="0">
              <a:spcBef>
                <a:spcPts val="560"/>
              </a:spcBef>
              <a:buSzPct val="76000"/>
              <a:buFont typeface="Arial" panose="020B0604020202020204" pitchFamily="34" charset="0"/>
              <a:buChar char="•"/>
            </a:pP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Financial risk sharing with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Managed Care: Key </a:t>
            </a:r>
            <a:r>
              <a:rPr lang="en-US" dirty="0" smtClean="0"/>
              <a:t>Components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6400" lvl="0">
              <a:spcBef>
                <a:spcPts val="0"/>
              </a:spcBef>
              <a:buSzPct val="76000"/>
              <a:buFont typeface="Arial" panose="020B0604020202020204" pitchFamily="34" charset="0"/>
              <a:buChar char="•"/>
            </a:pP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Network of providers created via contracting</a:t>
            </a:r>
          </a:p>
          <a:p>
            <a:pPr marL="406400" lvl="0">
              <a:spcBef>
                <a:spcPts val="440"/>
              </a:spcBef>
              <a:buSzPct val="76000"/>
              <a:buFont typeface="Arial" panose="020B0604020202020204" pitchFamily="34" charset="0"/>
              <a:buChar char="•"/>
            </a:pPr>
            <a:endParaRPr lang="en-US" dirty="0">
              <a:latin typeface="Questrial"/>
              <a:ea typeface="Questrial"/>
              <a:cs typeface="Questrial"/>
              <a:sym typeface="Questrial"/>
            </a:endParaRPr>
          </a:p>
          <a:p>
            <a:pPr marL="406400" lvl="0">
              <a:spcBef>
                <a:spcPts val="440"/>
              </a:spcBef>
              <a:buSzPct val="76000"/>
              <a:buFont typeface="Arial" panose="020B0604020202020204" pitchFamily="34" charset="0"/>
              <a:buChar char="•"/>
            </a:pPr>
            <a:r>
              <a:rPr lang="en-US" u="sng" dirty="0">
                <a:latin typeface="Questrial"/>
                <a:ea typeface="Questrial"/>
                <a:cs typeface="Questrial"/>
                <a:sym typeface="Questrial"/>
              </a:rPr>
              <a:t>Utilization Management</a:t>
            </a:r>
          </a:p>
          <a:p>
            <a:pPr marL="406400" lvl="0">
              <a:spcBef>
                <a:spcPts val="440"/>
              </a:spcBef>
              <a:buSzPct val="76000"/>
              <a:buFont typeface="Arial" panose="020B0604020202020204" pitchFamily="34" charset="0"/>
              <a:buChar char="•"/>
            </a:pPr>
            <a:endParaRPr lang="en-US" dirty="0">
              <a:latin typeface="Questrial"/>
              <a:ea typeface="Questrial"/>
              <a:cs typeface="Questrial"/>
              <a:sym typeface="Questrial"/>
            </a:endParaRPr>
          </a:p>
          <a:p>
            <a:pPr marL="406400" lvl="0">
              <a:spcBef>
                <a:spcPts val="440"/>
              </a:spcBef>
              <a:buSzPct val="76000"/>
              <a:buFont typeface="Arial" panose="020B0604020202020204" pitchFamily="34" charset="0"/>
              <a:buChar char="•"/>
            </a:pP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Benefits package with a defined set of covered services</a:t>
            </a:r>
          </a:p>
          <a:p>
            <a:pPr marL="406400" lvl="0">
              <a:spcBef>
                <a:spcPts val="440"/>
              </a:spcBef>
              <a:buSzPct val="76000"/>
              <a:buFont typeface="Arial" panose="020B0604020202020204" pitchFamily="34" charset="0"/>
              <a:buChar char="•"/>
            </a:pPr>
            <a:endParaRPr lang="en-US" dirty="0">
              <a:latin typeface="Questrial"/>
              <a:ea typeface="Questrial"/>
              <a:cs typeface="Questrial"/>
              <a:sym typeface="Questrial"/>
            </a:endParaRPr>
          </a:p>
          <a:p>
            <a:pPr marL="406400" lvl="0">
              <a:spcBef>
                <a:spcPts val="440"/>
              </a:spcBef>
              <a:buSzPct val="76000"/>
              <a:buFont typeface="Arial" panose="020B0604020202020204" pitchFamily="34" charset="0"/>
              <a:buChar char="•"/>
            </a:pP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Contained list of covered pharmaceuticals (Formulary)</a:t>
            </a:r>
          </a:p>
          <a:p>
            <a:pPr marL="406400" lvl="0">
              <a:spcBef>
                <a:spcPts val="440"/>
              </a:spcBef>
              <a:buSzPct val="76000"/>
              <a:buFont typeface="Arial" panose="020B0604020202020204" pitchFamily="34" charset="0"/>
              <a:buChar char="•"/>
            </a:pPr>
            <a:endParaRPr lang="en-US" dirty="0">
              <a:latin typeface="Questrial"/>
              <a:ea typeface="Questrial"/>
              <a:cs typeface="Questrial"/>
              <a:sym typeface="Questrial"/>
            </a:endParaRPr>
          </a:p>
          <a:p>
            <a:pPr marL="406400" lvl="0">
              <a:spcBef>
                <a:spcPts val="440"/>
              </a:spcBef>
              <a:buSzPct val="76000"/>
              <a:buFont typeface="Arial" panose="020B0604020202020204" pitchFamily="34" charset="0"/>
              <a:buChar char="•"/>
            </a:pPr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Credentialing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Questrial"/>
                <a:ea typeface="Questrial"/>
                <a:cs typeface="Questrial"/>
                <a:sym typeface="Questrial"/>
              </a:rPr>
              <a:t>Triple Aim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</a:t>
            </a:r>
            <a:r>
              <a:rPr lang="en-US" dirty="0"/>
              <a:t>Patient Experience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Improve Health of Population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Reduce Cost of Healthcare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Utilization Management?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The process by which an MCO decides whether specific health care services, or specific level of care are appropriate for coverage under an enrollee’s plan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Primary purpose of the program is to ensure that services are </a:t>
            </a:r>
            <a:r>
              <a:rPr lang="en-US" u="sng" dirty="0"/>
              <a:t>medically necessary, appropriate, and cost-effective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88ACD-768F-ED4C-818C-44B6545DC79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55" y="6126163"/>
            <a:ext cx="537584" cy="5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1047</Words>
  <Application>Microsoft Office PowerPoint</Application>
  <PresentationFormat>On-screen Show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Utilization Management</vt:lpstr>
      <vt:lpstr>PowerPoint Presentation</vt:lpstr>
      <vt:lpstr>MCTAC Overview</vt:lpstr>
      <vt:lpstr>PowerPoint Presentation</vt:lpstr>
      <vt:lpstr>Medicaid Expenditures: 2013</vt:lpstr>
      <vt:lpstr>Managed Care: Key Components</vt:lpstr>
      <vt:lpstr>Managed Care: Key Components Continue</vt:lpstr>
      <vt:lpstr>Triple Aim</vt:lpstr>
      <vt:lpstr>What is Utilization Management?</vt:lpstr>
      <vt:lpstr>Why do MCOs Conduct Utilization Management?</vt:lpstr>
      <vt:lpstr>What does it mean to be Medically Necessary?</vt:lpstr>
      <vt:lpstr>Types of UM Reviews?</vt:lpstr>
      <vt:lpstr>Utilization Management Process</vt:lpstr>
      <vt:lpstr>Utilization Management Process Cont.</vt:lpstr>
      <vt:lpstr>PowerPoint Presentation</vt:lpstr>
      <vt:lpstr>The role of the locadtr in utilization management</vt:lpstr>
      <vt:lpstr>Overview </vt:lpstr>
      <vt:lpstr>UM Clinical Explanations</vt:lpstr>
      <vt:lpstr>UM Clinical Explanations</vt:lpstr>
      <vt:lpstr>Clinical Examples of  LOCADTR Use</vt:lpstr>
      <vt:lpstr>Outlier Management</vt:lpstr>
      <vt:lpstr>Patient Confidentiality</vt:lpstr>
      <vt:lpstr>Administration Considerations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Federici</cp:lastModifiedBy>
  <cp:revision>104</cp:revision>
  <dcterms:created xsi:type="dcterms:W3CDTF">2013-08-29T18:35:54Z</dcterms:created>
  <dcterms:modified xsi:type="dcterms:W3CDTF">2015-10-14T16:18:39Z</dcterms:modified>
</cp:coreProperties>
</file>