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 id="2147483687" r:id="rId7"/>
  </p:sldMasterIdLst>
  <p:notesMasterIdLst>
    <p:notesMasterId r:id="rId30"/>
  </p:notesMasterIdLst>
  <p:handoutMasterIdLst>
    <p:handoutMasterId r:id="rId31"/>
  </p:handoutMasterIdLst>
  <p:sldIdLst>
    <p:sldId id="256" r:id="rId8"/>
    <p:sldId id="354" r:id="rId9"/>
    <p:sldId id="309" r:id="rId10"/>
    <p:sldId id="310" r:id="rId11"/>
    <p:sldId id="449" r:id="rId12"/>
    <p:sldId id="311" r:id="rId13"/>
    <p:sldId id="351" r:id="rId14"/>
    <p:sldId id="443" r:id="rId15"/>
    <p:sldId id="463" r:id="rId16"/>
    <p:sldId id="461" r:id="rId17"/>
    <p:sldId id="462" r:id="rId18"/>
    <p:sldId id="451" r:id="rId19"/>
    <p:sldId id="452" r:id="rId20"/>
    <p:sldId id="453" r:id="rId21"/>
    <p:sldId id="454" r:id="rId22"/>
    <p:sldId id="455" r:id="rId23"/>
    <p:sldId id="456" r:id="rId24"/>
    <p:sldId id="457" r:id="rId25"/>
    <p:sldId id="458" r:id="rId26"/>
    <p:sldId id="459" r:id="rId27"/>
    <p:sldId id="460" r:id="rId28"/>
    <p:sldId id="347" r:id="rId29"/>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5A336F"/>
    <a:srgbClr val="002D73"/>
    <a:srgbClr val="F4F7FA"/>
    <a:srgbClr val="603888"/>
    <a:srgbClr val="5E3785"/>
    <a:srgbClr val="D0DDEC"/>
    <a:srgbClr val="CCFFFF"/>
    <a:srgbClr val="BDD4E3"/>
    <a:srgbClr val="6465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27" autoAdjust="0"/>
  </p:normalViewPr>
  <p:slideViewPr>
    <p:cSldViewPr>
      <p:cViewPr varScale="1">
        <p:scale>
          <a:sx n="115" d="100"/>
          <a:sy n="115" d="100"/>
        </p:scale>
        <p:origin x="564" y="10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Registered Services Clients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Sheet1!$A$2:$A$6</c:f>
              <c:strCache>
                <c:ptCount val="5"/>
                <c:pt idx="0">
                  <c:v>Age 75 or over</c:v>
                </c:pt>
                <c:pt idx="1">
                  <c:v>Live Alone</c:v>
                </c:pt>
                <c:pt idx="2">
                  <c:v>Low Income</c:v>
                </c:pt>
                <c:pt idx="3">
                  <c:v>Minority</c:v>
                </c:pt>
                <c:pt idx="4">
                  <c:v>Rural</c:v>
                </c:pt>
              </c:strCache>
            </c:strRef>
          </c:cat>
          <c:val>
            <c:numRef>
              <c:f>Sheet1!$B$2:$B$6</c:f>
              <c:numCache>
                <c:formatCode>0%</c:formatCode>
                <c:ptCount val="5"/>
                <c:pt idx="0">
                  <c:v>0.61</c:v>
                </c:pt>
                <c:pt idx="1">
                  <c:v>0.49</c:v>
                </c:pt>
                <c:pt idx="2">
                  <c:v>0.39</c:v>
                </c:pt>
                <c:pt idx="3">
                  <c:v>0.34</c:v>
                </c:pt>
                <c:pt idx="4">
                  <c:v>0.18</c:v>
                </c:pt>
              </c:numCache>
            </c:numRef>
          </c:val>
        </c:ser>
        <c:ser>
          <c:idx val="1"/>
          <c:order val="1"/>
          <c:tx>
            <c:strRef>
              <c:f>Sheet1!$C$1</c:f>
              <c:strCache>
                <c:ptCount val="1"/>
                <c:pt idx="0">
                  <c:v>State Population Age 60+</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Sheet1!$A$2:$A$6</c:f>
              <c:strCache>
                <c:ptCount val="5"/>
                <c:pt idx="0">
                  <c:v>Age 75 or over</c:v>
                </c:pt>
                <c:pt idx="1">
                  <c:v>Live Alone</c:v>
                </c:pt>
                <c:pt idx="2">
                  <c:v>Low Income</c:v>
                </c:pt>
                <c:pt idx="3">
                  <c:v>Minority</c:v>
                </c:pt>
                <c:pt idx="4">
                  <c:v>Rural</c:v>
                </c:pt>
              </c:strCache>
            </c:strRef>
          </c:cat>
          <c:val>
            <c:numRef>
              <c:f>Sheet1!$C$2:$C$6</c:f>
              <c:numCache>
                <c:formatCode>0%</c:formatCode>
                <c:ptCount val="5"/>
                <c:pt idx="0">
                  <c:v>0.34</c:v>
                </c:pt>
                <c:pt idx="1">
                  <c:v>0.26</c:v>
                </c:pt>
                <c:pt idx="2">
                  <c:v>0.21</c:v>
                </c:pt>
                <c:pt idx="3">
                  <c:v>0.28000000000000003</c:v>
                </c:pt>
                <c:pt idx="4">
                  <c:v>0.14000000000000001</c:v>
                </c:pt>
              </c:numCache>
            </c:numRef>
          </c:val>
        </c:ser>
        <c:dLbls>
          <c:dLblPos val="outEnd"/>
          <c:showLegendKey val="0"/>
          <c:showVal val="1"/>
          <c:showCatName val="0"/>
          <c:showSerName val="0"/>
          <c:showPercent val="0"/>
          <c:showBubbleSize val="0"/>
        </c:dLbls>
        <c:gapWidth val="444"/>
        <c:overlap val="-90"/>
        <c:axId val="221745568"/>
        <c:axId val="221745960"/>
      </c:barChart>
      <c:catAx>
        <c:axId val="221745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1745960"/>
        <c:crosses val="autoZero"/>
        <c:auto val="1"/>
        <c:lblAlgn val="ctr"/>
        <c:lblOffset val="100"/>
        <c:noMultiLvlLbl val="0"/>
      </c:catAx>
      <c:valAx>
        <c:axId val="221745960"/>
        <c:scaling>
          <c:orientation val="minMax"/>
        </c:scaling>
        <c:delete val="1"/>
        <c:axPos val="l"/>
        <c:numFmt formatCode="0%" sourceLinked="1"/>
        <c:majorTickMark val="none"/>
        <c:minorTickMark val="none"/>
        <c:tickLblPos val="nextTo"/>
        <c:crossAx val="221745568"/>
        <c:crosses val="autoZero"/>
        <c:crossBetween val="between"/>
      </c:valAx>
      <c:spPr>
        <a:noFill/>
        <a:ln>
          <a:noFill/>
        </a:ln>
        <a:effectLst/>
      </c:spPr>
    </c:plotArea>
    <c:legend>
      <c:legendPos val="t"/>
      <c:layout>
        <c:manualLayout>
          <c:xMode val="edge"/>
          <c:yMode val="edge"/>
          <c:x val="0.28074541175047457"/>
          <c:y val="7.00516031252095E-2"/>
          <c:w val="0.4292171984027553"/>
          <c:h val="8.594538266165542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PERCENTAGE OF CLIENTS BY </a:t>
            </a:r>
          </a:p>
          <a:p>
            <a:pPr>
              <a:defRPr/>
            </a:pPr>
            <a:r>
              <a:rPr lang="en-US"/>
              <a:t>NUMBER OF CHRONIC CONDITIONS</a:t>
            </a:r>
          </a:p>
        </c:rich>
      </c:tx>
      <c:layout>
        <c:manualLayout>
          <c:xMode val="edge"/>
          <c:yMode val="edge"/>
          <c:x val="0.28475440569928762"/>
          <c:y val="2.0214603499481905E-2"/>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Sheet4!$A$2</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Sheet4!$B$1:$F$1</c:f>
              <c:strCache>
                <c:ptCount val="5"/>
                <c:pt idx="0">
                  <c:v>Personal Care II</c:v>
                </c:pt>
                <c:pt idx="1">
                  <c:v>Personal Care I</c:v>
                </c:pt>
                <c:pt idx="2">
                  <c:v>Home Delivered Meals</c:v>
                </c:pt>
                <c:pt idx="3">
                  <c:v>Adult Day Services</c:v>
                </c:pt>
                <c:pt idx="4">
                  <c:v>Case Management</c:v>
                </c:pt>
              </c:strCache>
            </c:strRef>
          </c:cat>
          <c:val>
            <c:numRef>
              <c:f>Sheet4!$B$2:$F$2</c:f>
              <c:numCache>
                <c:formatCode>General</c:formatCode>
                <c:ptCount val="5"/>
              </c:numCache>
            </c:numRef>
          </c:val>
        </c:ser>
        <c:ser>
          <c:idx val="1"/>
          <c:order val="1"/>
          <c:tx>
            <c:strRef>
              <c:f>Sheet4!$A$3</c:f>
              <c:strCache>
                <c:ptCount val="1"/>
                <c:pt idx="0">
                  <c:v>0 to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Sheet4!$B$1:$F$1</c:f>
              <c:strCache>
                <c:ptCount val="5"/>
                <c:pt idx="0">
                  <c:v>Personal Care II</c:v>
                </c:pt>
                <c:pt idx="1">
                  <c:v>Personal Care I</c:v>
                </c:pt>
                <c:pt idx="2">
                  <c:v>Home Delivered Meals</c:v>
                </c:pt>
                <c:pt idx="3">
                  <c:v>Adult Day Services</c:v>
                </c:pt>
                <c:pt idx="4">
                  <c:v>Case Management</c:v>
                </c:pt>
              </c:strCache>
            </c:strRef>
          </c:cat>
          <c:val>
            <c:numRef>
              <c:f>Sheet4!$B$3:$F$3</c:f>
              <c:numCache>
                <c:formatCode>0.0%</c:formatCode>
                <c:ptCount val="5"/>
                <c:pt idx="0">
                  <c:v>3.5000000000000003E-2</c:v>
                </c:pt>
                <c:pt idx="1">
                  <c:v>4.3999999999999997E-2</c:v>
                </c:pt>
                <c:pt idx="2">
                  <c:v>0.111</c:v>
                </c:pt>
                <c:pt idx="3">
                  <c:v>0.15</c:v>
                </c:pt>
                <c:pt idx="4">
                  <c:v>8.5999999999999993E-2</c:v>
                </c:pt>
              </c:numCache>
            </c:numRef>
          </c:val>
        </c:ser>
        <c:ser>
          <c:idx val="2"/>
          <c:order val="2"/>
          <c:tx>
            <c:strRef>
              <c:f>Sheet4!$A$4</c:f>
              <c:strCache>
                <c:ptCount val="1"/>
                <c:pt idx="0">
                  <c:v>2 to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Sheet4!$B$1:$F$1</c:f>
              <c:strCache>
                <c:ptCount val="5"/>
                <c:pt idx="0">
                  <c:v>Personal Care II</c:v>
                </c:pt>
                <c:pt idx="1">
                  <c:v>Personal Care I</c:v>
                </c:pt>
                <c:pt idx="2">
                  <c:v>Home Delivered Meals</c:v>
                </c:pt>
                <c:pt idx="3">
                  <c:v>Adult Day Services</c:v>
                </c:pt>
                <c:pt idx="4">
                  <c:v>Case Management</c:v>
                </c:pt>
              </c:strCache>
            </c:strRef>
          </c:cat>
          <c:val>
            <c:numRef>
              <c:f>Sheet4!$B$4:$F$4</c:f>
              <c:numCache>
                <c:formatCode>0.0%</c:formatCode>
                <c:ptCount val="5"/>
                <c:pt idx="0">
                  <c:v>0.16200000000000001</c:v>
                </c:pt>
                <c:pt idx="1">
                  <c:v>0.17499999999999999</c:v>
                </c:pt>
                <c:pt idx="2">
                  <c:v>0.24399999999999999</c:v>
                </c:pt>
                <c:pt idx="3">
                  <c:v>0.29699999999999999</c:v>
                </c:pt>
                <c:pt idx="4">
                  <c:v>0.22600000000000001</c:v>
                </c:pt>
              </c:numCache>
            </c:numRef>
          </c:val>
        </c:ser>
        <c:ser>
          <c:idx val="3"/>
          <c:order val="3"/>
          <c:tx>
            <c:strRef>
              <c:f>Sheet4!$A$5</c:f>
              <c:strCache>
                <c:ptCount val="1"/>
                <c:pt idx="0">
                  <c:v>4 to 5</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Sheet4!$B$1:$F$1</c:f>
              <c:strCache>
                <c:ptCount val="5"/>
                <c:pt idx="0">
                  <c:v>Personal Care II</c:v>
                </c:pt>
                <c:pt idx="1">
                  <c:v>Personal Care I</c:v>
                </c:pt>
                <c:pt idx="2">
                  <c:v>Home Delivered Meals</c:v>
                </c:pt>
                <c:pt idx="3">
                  <c:v>Adult Day Services</c:v>
                </c:pt>
                <c:pt idx="4">
                  <c:v>Case Management</c:v>
                </c:pt>
              </c:strCache>
            </c:strRef>
          </c:cat>
          <c:val>
            <c:numRef>
              <c:f>Sheet4!$B$5:$F$5</c:f>
              <c:numCache>
                <c:formatCode>0.0%</c:formatCode>
                <c:ptCount val="5"/>
                <c:pt idx="0">
                  <c:v>0.29599999999999999</c:v>
                </c:pt>
                <c:pt idx="1">
                  <c:v>0.316</c:v>
                </c:pt>
                <c:pt idx="2">
                  <c:v>0.313</c:v>
                </c:pt>
                <c:pt idx="3">
                  <c:v>0.27400000000000002</c:v>
                </c:pt>
                <c:pt idx="4">
                  <c:v>0.32400000000000001</c:v>
                </c:pt>
              </c:numCache>
            </c:numRef>
          </c:val>
        </c:ser>
        <c:ser>
          <c:idx val="4"/>
          <c:order val="4"/>
          <c:tx>
            <c:strRef>
              <c:f>Sheet4!$A$6</c:f>
              <c:strCache>
                <c:ptCount val="1"/>
                <c:pt idx="0">
                  <c:v>6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Sheet4!$B$1:$F$1</c:f>
              <c:strCache>
                <c:ptCount val="5"/>
                <c:pt idx="0">
                  <c:v>Personal Care II</c:v>
                </c:pt>
                <c:pt idx="1">
                  <c:v>Personal Care I</c:v>
                </c:pt>
                <c:pt idx="2">
                  <c:v>Home Delivered Meals</c:v>
                </c:pt>
                <c:pt idx="3">
                  <c:v>Adult Day Services</c:v>
                </c:pt>
                <c:pt idx="4">
                  <c:v>Case Management</c:v>
                </c:pt>
              </c:strCache>
            </c:strRef>
          </c:cat>
          <c:val>
            <c:numRef>
              <c:f>Sheet4!$B$6:$F$6</c:f>
              <c:numCache>
                <c:formatCode>0.0%</c:formatCode>
                <c:ptCount val="5"/>
                <c:pt idx="0">
                  <c:v>0.50700000000000001</c:v>
                </c:pt>
                <c:pt idx="1">
                  <c:v>0.46500000000000002</c:v>
                </c:pt>
                <c:pt idx="2">
                  <c:v>0.33200000000000002</c:v>
                </c:pt>
                <c:pt idx="3">
                  <c:v>0.27900000000000003</c:v>
                </c:pt>
                <c:pt idx="4">
                  <c:v>0.36399999999999999</c:v>
                </c:pt>
              </c:numCache>
            </c:numRef>
          </c:val>
        </c:ser>
        <c:dLbls>
          <c:dLblPos val="ctr"/>
          <c:showLegendKey val="0"/>
          <c:showVal val="1"/>
          <c:showCatName val="0"/>
          <c:showSerName val="0"/>
          <c:showPercent val="0"/>
          <c:showBubbleSize val="0"/>
        </c:dLbls>
        <c:gapWidth val="79"/>
        <c:overlap val="100"/>
        <c:axId val="175175312"/>
        <c:axId val="174738648"/>
      </c:barChart>
      <c:catAx>
        <c:axId val="175175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174738648"/>
        <c:crosses val="autoZero"/>
        <c:auto val="1"/>
        <c:lblAlgn val="ctr"/>
        <c:lblOffset val="100"/>
        <c:noMultiLvlLbl val="0"/>
      </c:catAx>
      <c:valAx>
        <c:axId val="174738648"/>
        <c:scaling>
          <c:orientation val="minMax"/>
        </c:scaling>
        <c:delete val="1"/>
        <c:axPos val="l"/>
        <c:numFmt formatCode="0%" sourceLinked="1"/>
        <c:majorTickMark val="none"/>
        <c:minorTickMark val="none"/>
        <c:tickLblPos val="nextTo"/>
        <c:crossAx val="175175312"/>
        <c:crosses val="autoZero"/>
        <c:crossBetween val="between"/>
      </c:valAx>
      <c:spPr>
        <a:noFill/>
        <a:ln>
          <a:noFill/>
        </a:ln>
        <a:effectLst/>
      </c:spPr>
    </c:plotArea>
    <c:legend>
      <c:legendPos val="t"/>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F37EF17-332E-463B-8EE4-21B153ED54DD}" type="datetimeFigureOut">
              <a:rPr lang="en-US" smtClean="0"/>
              <a:t>4/5/2016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A830D4-34F2-4035-8DE9-AF2B7A6CA676}" type="slidenum">
              <a:rPr lang="en-US" smtClean="0"/>
              <a:t>‹#›</a:t>
            </a:fld>
            <a:endParaRPr lang="en-US"/>
          </a:p>
        </p:txBody>
      </p:sp>
    </p:spTree>
    <p:extLst>
      <p:ext uri="{BB962C8B-B14F-4D97-AF65-F5344CB8AC3E}">
        <p14:creationId xmlns:p14="http://schemas.microsoft.com/office/powerpoint/2010/main" val="1621261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4/5/2016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01675" y="4416425"/>
            <a:ext cx="5607050" cy="4183063"/>
          </a:xfrm>
          <a:prstGeom prst="rect">
            <a:avLst/>
          </a:prstGeom>
        </p:spPr>
        <p:txBody>
          <a:bodyPr lIns="91435" tIns="45717" rIns="91435" bIns="45717"/>
          <a:lstStyle/>
          <a:p>
            <a:pPr defTabSz="931672">
              <a:defRPr/>
            </a:pPr>
            <a:r>
              <a:rPr lang="en-US" dirty="0">
                <a:solidFill>
                  <a:prstClr val="black"/>
                </a:solidFill>
              </a:rPr>
              <a:t>And these are a list of services that are provided by the network in NYS – I am not going to read them all but am showing this to show that we are not trips and bingo, we provide very important community services that help medical professionals succeed and provide community supports that make a difference in the lives of older adults and their families, and do so in a person centered way</a:t>
            </a:r>
          </a:p>
          <a:p>
            <a:pPr defTabSz="931672">
              <a:defRPr/>
            </a:pPr>
            <a:endParaRPr lang="en-US" dirty="0">
              <a:solidFill>
                <a:prstClr val="black"/>
              </a:solidFill>
            </a:endParaRPr>
          </a:p>
          <a:p>
            <a:pPr defTabSz="931672">
              <a:defRPr/>
            </a:pPr>
            <a:r>
              <a:rPr lang="en-US" dirty="0">
                <a:solidFill>
                  <a:prstClr val="black"/>
                </a:solidFill>
              </a:rPr>
              <a:t>These services are not fluff</a:t>
            </a:r>
            <a:endParaRPr lang="en-US" dirty="0"/>
          </a:p>
        </p:txBody>
      </p:sp>
      <p:sp>
        <p:nvSpPr>
          <p:cNvPr id="4" name="Slide Number Placeholder 3"/>
          <p:cNvSpPr>
            <a:spLocks noGrp="1"/>
          </p:cNvSpPr>
          <p:nvPr>
            <p:ph type="sldNum" sz="quarter" idx="10"/>
          </p:nvPr>
        </p:nvSpPr>
        <p:spPr/>
        <p:txBody>
          <a:bodyPr/>
          <a:lstStyle/>
          <a:p>
            <a:fld id="{4B43A9B7-319B-4C38-8208-CC8F2F01F3A6}" type="slidenum">
              <a:rPr lang="en-US" smtClean="0"/>
              <a:t>6</a:t>
            </a:fld>
            <a:endParaRPr lang="en-US"/>
          </a:p>
        </p:txBody>
      </p:sp>
    </p:spTree>
    <p:extLst>
      <p:ext uri="{BB962C8B-B14F-4D97-AF65-F5344CB8AC3E}">
        <p14:creationId xmlns:p14="http://schemas.microsoft.com/office/powerpoint/2010/main" val="313453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01675" y="4416425"/>
            <a:ext cx="5607050" cy="4183063"/>
          </a:xfrm>
          <a:prstGeom prst="rect">
            <a:avLst/>
          </a:prstGeom>
        </p:spPr>
        <p:txBody>
          <a:bodyPr lIns="91435" tIns="45717" rIns="91435" bIns="45717"/>
          <a:lstStyle/>
          <a:p>
            <a:r>
              <a:rPr lang="en-US" dirty="0" smtClean="0"/>
              <a:t>We have</a:t>
            </a:r>
            <a:r>
              <a:rPr lang="en-US" baseline="0" dirty="0" smtClean="0"/>
              <a:t> redefined and rebranded the term “Economics of aging” to begin to talk differently about older adults</a:t>
            </a:r>
          </a:p>
          <a:p>
            <a:endParaRPr lang="en-US" baseline="0" dirty="0" smtClean="0"/>
          </a:p>
          <a:p>
            <a:r>
              <a:rPr lang="en-US" baseline="0" dirty="0" smtClean="0"/>
              <a:t>This is because for far to long, society has for the most part made us imaging aging as a negative, as frailty, as needing assistance.</a:t>
            </a:r>
          </a:p>
          <a:p>
            <a:r>
              <a:rPr lang="en-US" baseline="0" dirty="0" smtClean="0"/>
              <a:t>You will never hear me or my staff say “elderly”, “senior citizen” “seniors” – instead we say “older adult” “older person or older new </a:t>
            </a:r>
            <a:r>
              <a:rPr lang="en-US" baseline="0" dirty="0" err="1" smtClean="0"/>
              <a:t>yorker</a:t>
            </a:r>
            <a:endParaRPr lang="en-US" baseline="0" dirty="0" smtClean="0"/>
          </a:p>
          <a:p>
            <a:endParaRPr lang="en-US" baseline="0" dirty="0" smtClean="0"/>
          </a:p>
          <a:p>
            <a:r>
              <a:rPr lang="en-US" baseline="0" dirty="0" smtClean="0"/>
              <a:t>It is not because I think these terms are bad, it is because they </a:t>
            </a:r>
            <a:r>
              <a:rPr lang="en-US" baseline="0" dirty="0" err="1" smtClean="0"/>
              <a:t>conjur</a:t>
            </a:r>
            <a:r>
              <a:rPr lang="en-US" baseline="0" dirty="0" smtClean="0"/>
              <a:t> an image of someone in need – from </a:t>
            </a:r>
            <a:r>
              <a:rPr lang="en-US" baseline="0" dirty="0" err="1" smtClean="0"/>
              <a:t>childrens</a:t>
            </a:r>
            <a:r>
              <a:rPr lang="en-US" baseline="0" dirty="0" smtClean="0"/>
              <a:t> shows to the mass </a:t>
            </a:r>
            <a:r>
              <a:rPr lang="en-US" baseline="0" dirty="0" err="1" smtClean="0"/>
              <a:t>medica</a:t>
            </a:r>
            <a:r>
              <a:rPr lang="en-US" baseline="0" dirty="0" smtClean="0"/>
              <a:t>, older adults are primarily portrayed as frail and needy</a:t>
            </a:r>
          </a:p>
          <a:p>
            <a:endParaRPr lang="en-US" baseline="0" dirty="0" smtClean="0"/>
          </a:p>
          <a:p>
            <a:r>
              <a:rPr lang="en-US" baseline="0" dirty="0" smtClean="0"/>
              <a:t>But the truth is very different. Most older adults consider themselves in excellent or good health, it is a small segment that is in very poor health and very </a:t>
            </a:r>
            <a:r>
              <a:rPr lang="en-US" baseline="0" dirty="0" err="1" smtClean="0"/>
              <a:t>very</a:t>
            </a:r>
            <a:r>
              <a:rPr lang="en-US" baseline="0" dirty="0" smtClean="0"/>
              <a:t> frail.</a:t>
            </a:r>
          </a:p>
          <a:p>
            <a:endParaRPr lang="en-US" baseline="0" dirty="0" smtClean="0"/>
          </a:p>
          <a:p>
            <a:r>
              <a:rPr lang="en-US" baseline="0" dirty="0" smtClean="0"/>
              <a:t>Instead of painting this population with one </a:t>
            </a:r>
            <a:r>
              <a:rPr lang="en-US" baseline="0" dirty="0" err="1" smtClean="0"/>
              <a:t>braod</a:t>
            </a:r>
            <a:r>
              <a:rPr lang="en-US" baseline="0" dirty="0" smtClean="0"/>
              <a:t> brush, we like to promote the truth with facts, that the older adult population is very diverse, and provides enormous economic, social and intellectual capital that we must put to better use.</a:t>
            </a:r>
            <a:endParaRPr lang="en-US" dirty="0"/>
          </a:p>
        </p:txBody>
      </p:sp>
      <p:sp>
        <p:nvSpPr>
          <p:cNvPr id="4" name="Slide Number Placeholder 3"/>
          <p:cNvSpPr>
            <a:spLocks noGrp="1"/>
          </p:cNvSpPr>
          <p:nvPr>
            <p:ph type="sldNum" sz="quarter" idx="10"/>
          </p:nvPr>
        </p:nvSpPr>
        <p:spPr/>
        <p:txBody>
          <a:bodyPr/>
          <a:lstStyle/>
          <a:p>
            <a:fld id="{98D6EA50-FC52-46D8-9137-487BC1E05E6B}" type="slidenum">
              <a:rPr lang="en-US" smtClean="0"/>
              <a:t>8</a:t>
            </a:fld>
            <a:endParaRPr lang="en-US"/>
          </a:p>
        </p:txBody>
      </p:sp>
    </p:spTree>
    <p:extLst>
      <p:ext uri="{BB962C8B-B14F-4D97-AF65-F5344CB8AC3E}">
        <p14:creationId xmlns:p14="http://schemas.microsoft.com/office/powerpoint/2010/main" val="56640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smtClean="0"/>
              <a:t>What is interesting is when you analyze the data you will learn that of all the personal income generated in New York state, older adults and baby boomers generate 58%, or $310 billion</a:t>
            </a:r>
          </a:p>
          <a:p>
            <a:endParaRPr lang="en-US" dirty="0" smtClean="0"/>
          </a:p>
          <a:p>
            <a:r>
              <a:rPr lang="en-US" dirty="0" smtClean="0"/>
              <a:t>We</a:t>
            </a:r>
            <a:r>
              <a:rPr lang="en-US" baseline="0" dirty="0" smtClean="0"/>
              <a:t> know that there is a group of older adults with limited incomes, and there is a group who have wealth, and we have a very large group who are middle income – the point is, as a group, older adults and baby boomers (the next set of older adults) are en economic powerhouse</a:t>
            </a:r>
          </a:p>
          <a:p>
            <a:endParaRPr lang="en-US" baseline="0" dirty="0" smtClean="0"/>
          </a:p>
          <a:p>
            <a:r>
              <a:rPr lang="en-US" baseline="0" dirty="0" smtClean="0"/>
              <a:t>AARP estimates that individuals age 50+ control half the nations wealth and hold over $7 trillion in wealth</a:t>
            </a:r>
            <a:endParaRPr lang="en-US" dirty="0"/>
          </a:p>
        </p:txBody>
      </p:sp>
      <p:sp>
        <p:nvSpPr>
          <p:cNvPr id="4" name="Slide Number Placeholder 3"/>
          <p:cNvSpPr>
            <a:spLocks noGrp="1"/>
          </p:cNvSpPr>
          <p:nvPr>
            <p:ph type="sldNum" sz="quarter" idx="10"/>
          </p:nvPr>
        </p:nvSpPr>
        <p:spPr/>
        <p:txBody>
          <a:bodyPr/>
          <a:lstStyle/>
          <a:p>
            <a:fld id="{98D6EA50-FC52-46D8-9137-487BC1E05E6B}" type="slidenum">
              <a:rPr lang="en-US" smtClean="0"/>
              <a:t>9</a:t>
            </a:fld>
            <a:endParaRPr lang="en-US"/>
          </a:p>
        </p:txBody>
      </p:sp>
    </p:spTree>
    <p:extLst>
      <p:ext uri="{BB962C8B-B14F-4D97-AF65-F5344CB8AC3E}">
        <p14:creationId xmlns:p14="http://schemas.microsoft.com/office/powerpoint/2010/main" val="2324952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xfrm>
            <a:off x="701040" y="4415790"/>
            <a:ext cx="5608320" cy="41833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177" tIns="46589" rIns="93177" bIns="46589" numCol="1" anchor="t" anchorCtr="0" compatLnSpc="1">
            <a:prstTxWarp prst="textNoShape">
              <a:avLst/>
            </a:prstTxWarp>
          </a:bodyPr>
          <a:lstStyle/>
          <a:p>
            <a:pPr>
              <a:spcBef>
                <a:spcPct val="0"/>
              </a:spcBef>
            </a:pPr>
            <a:r>
              <a:rPr lang="en-US" altLang="en-US" dirty="0" smtClean="0"/>
              <a:t>You are</a:t>
            </a:r>
            <a:r>
              <a:rPr lang="en-US" altLang="en-US" baseline="0" dirty="0" smtClean="0"/>
              <a:t> no doubt aware of the demographics but the demographics are just numbers. We need to look at what the demographics mean and how we use the demographics to plan.</a:t>
            </a:r>
          </a:p>
          <a:p>
            <a:pPr>
              <a:spcBef>
                <a:spcPct val="0"/>
              </a:spcBef>
            </a:pPr>
            <a:endParaRPr lang="en-US" altLang="en-US" baseline="0" dirty="0" smtClean="0"/>
          </a:p>
          <a:p>
            <a:pPr>
              <a:spcBef>
                <a:spcPct val="0"/>
              </a:spcBef>
            </a:pPr>
            <a:r>
              <a:rPr lang="en-US" altLang="en-US" baseline="0" dirty="0" smtClean="0"/>
              <a:t>As you can see from this slide, I highlighted those ages 75 and older and those ages 85 and older in yellow – this is the fastest growing cohort in the state – now, not everyone in this cohort needs help or assistance, but what we know is this age group is more likely to have </a:t>
            </a:r>
            <a:r>
              <a:rPr lang="en-US" altLang="en-US" baseline="0" dirty="0" err="1" smtClean="0"/>
              <a:t>mutliple</a:t>
            </a:r>
            <a:r>
              <a:rPr lang="en-US" altLang="en-US" baseline="0" dirty="0" smtClean="0"/>
              <a:t> chronic conditions, take multiple medications, be at risk of falls, need assistance with ADL’s and IADL’s, live alone, are women and for those age 85+ - have a 50% </a:t>
            </a:r>
            <a:r>
              <a:rPr lang="en-US" altLang="en-US" baseline="0" dirty="0" err="1" smtClean="0"/>
              <a:t>liklihood</a:t>
            </a:r>
            <a:r>
              <a:rPr lang="en-US" altLang="en-US" baseline="0" dirty="0" smtClean="0"/>
              <a:t> of having a cognitive impairment.</a:t>
            </a:r>
          </a:p>
          <a:p>
            <a:pPr>
              <a:spcBef>
                <a:spcPct val="0"/>
              </a:spcBef>
            </a:pPr>
            <a:endParaRPr lang="en-US" altLang="en-US" baseline="0" dirty="0" smtClean="0"/>
          </a:p>
          <a:p>
            <a:pPr>
              <a:spcBef>
                <a:spcPct val="0"/>
              </a:spcBef>
            </a:pPr>
            <a:r>
              <a:rPr lang="en-US" altLang="en-US" baseline="0" dirty="0" smtClean="0"/>
              <a:t>There are 1.7 million people in these age categories so identifying those at risk and intervening earlier is a smart strategy</a:t>
            </a:r>
          </a:p>
          <a:p>
            <a:pPr>
              <a:spcBef>
                <a:spcPct val="0"/>
              </a:spcBef>
            </a:pPr>
            <a:endParaRPr lang="en-US" altLang="en-US" baseline="0" dirty="0" smtClean="0"/>
          </a:p>
          <a:p>
            <a:pPr>
              <a:spcBef>
                <a:spcPct val="0"/>
              </a:spcBef>
            </a:pPr>
            <a:r>
              <a:rPr lang="en-US" altLang="en-US" baseline="0" dirty="0" smtClean="0"/>
              <a:t>The blue highlight are those individuals ages 5 and over with a disability – this number is almost 4 million – 20% of the states population </a:t>
            </a:r>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09" indent="-285734" eaLnBrk="0" hangingPunct="0">
              <a:defRPr>
                <a:solidFill>
                  <a:schemeClr val="tx1"/>
                </a:solidFill>
                <a:latin typeface="Arial" charset="0"/>
                <a:cs typeface="Arial" charset="0"/>
              </a:defRPr>
            </a:lvl2pPr>
            <a:lvl3pPr marL="1142937" indent="-228587" eaLnBrk="0" hangingPunct="0">
              <a:defRPr>
                <a:solidFill>
                  <a:schemeClr val="tx1"/>
                </a:solidFill>
                <a:latin typeface="Arial" charset="0"/>
                <a:cs typeface="Arial" charset="0"/>
              </a:defRPr>
            </a:lvl3pPr>
            <a:lvl4pPr marL="1600111" indent="-228587" eaLnBrk="0" hangingPunct="0">
              <a:defRPr>
                <a:solidFill>
                  <a:schemeClr val="tx1"/>
                </a:solidFill>
                <a:latin typeface="Arial" charset="0"/>
                <a:cs typeface="Arial" charset="0"/>
              </a:defRPr>
            </a:lvl4pPr>
            <a:lvl5pPr marL="2057287" indent="-228587" eaLnBrk="0" hangingPunct="0">
              <a:defRPr>
                <a:solidFill>
                  <a:schemeClr val="tx1"/>
                </a:solidFill>
                <a:latin typeface="Arial" charset="0"/>
                <a:cs typeface="Arial" charset="0"/>
              </a:defRPr>
            </a:lvl5pPr>
            <a:lvl6pPr marL="2514461" indent="-228587" eaLnBrk="0" fontAlgn="base" hangingPunct="0">
              <a:spcBef>
                <a:spcPct val="0"/>
              </a:spcBef>
              <a:spcAft>
                <a:spcPct val="0"/>
              </a:spcAft>
              <a:defRPr>
                <a:solidFill>
                  <a:schemeClr val="tx1"/>
                </a:solidFill>
                <a:latin typeface="Arial" charset="0"/>
                <a:cs typeface="Arial" charset="0"/>
              </a:defRPr>
            </a:lvl6pPr>
            <a:lvl7pPr marL="2971635" indent="-228587" eaLnBrk="0" fontAlgn="base" hangingPunct="0">
              <a:spcBef>
                <a:spcPct val="0"/>
              </a:spcBef>
              <a:spcAft>
                <a:spcPct val="0"/>
              </a:spcAft>
              <a:defRPr>
                <a:solidFill>
                  <a:schemeClr val="tx1"/>
                </a:solidFill>
                <a:latin typeface="Arial" charset="0"/>
                <a:cs typeface="Arial" charset="0"/>
              </a:defRPr>
            </a:lvl7pPr>
            <a:lvl8pPr marL="3428811" indent="-228587" eaLnBrk="0" fontAlgn="base" hangingPunct="0">
              <a:spcBef>
                <a:spcPct val="0"/>
              </a:spcBef>
              <a:spcAft>
                <a:spcPct val="0"/>
              </a:spcAft>
              <a:defRPr>
                <a:solidFill>
                  <a:schemeClr val="tx1"/>
                </a:solidFill>
                <a:latin typeface="Arial" charset="0"/>
                <a:cs typeface="Arial" charset="0"/>
              </a:defRPr>
            </a:lvl8pPr>
            <a:lvl9pPr marL="3885985" indent="-228587" eaLnBrk="0" fontAlgn="base" hangingPunct="0">
              <a:spcBef>
                <a:spcPct val="0"/>
              </a:spcBef>
              <a:spcAft>
                <a:spcPct val="0"/>
              </a:spcAft>
              <a:defRPr>
                <a:solidFill>
                  <a:schemeClr val="tx1"/>
                </a:solidFill>
                <a:latin typeface="Arial" charset="0"/>
                <a:cs typeface="Arial" charset="0"/>
              </a:defRPr>
            </a:lvl9pPr>
          </a:lstStyle>
          <a:p>
            <a:pPr eaLnBrk="1" hangingPunct="1"/>
            <a:fld id="{438EC26C-DED7-41C8-822B-538360FA0B6C}" type="slidenum">
              <a:rPr lang="en-US" altLang="en-US"/>
              <a:pPr eaLnBrk="1" hangingPunct="1"/>
              <a:t>10</a:t>
            </a:fld>
            <a:endParaRPr lang="en-US" altLang="en-US"/>
          </a:p>
        </p:txBody>
      </p:sp>
    </p:spTree>
    <p:extLst>
      <p:ext uri="{BB962C8B-B14F-4D97-AF65-F5344CB8AC3E}">
        <p14:creationId xmlns:p14="http://schemas.microsoft.com/office/powerpoint/2010/main" val="214875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585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4/5/2016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schemeClr val="bg1"/>
                </a:solidFill>
              </a:rPr>
              <a:pPr/>
              <a:t>April 5, 2016</a:t>
            </a:fld>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2323" y="285750"/>
            <a:ext cx="3034589" cy="750228"/>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April 5, 2016</a:t>
            </a:fld>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25919" y="4552950"/>
            <a:ext cx="1524000" cy="376771"/>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4/5/2016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April 5, 2016</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62800" y="4473923"/>
            <a:ext cx="1539850" cy="380690"/>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prstClr val="white"/>
                </a:solidFill>
              </a:rPr>
              <a:pPr/>
              <a:t>April 5, 2016</a:t>
            </a:fld>
            <a:endParaRPr lang="en-US" sz="1400" dirty="0">
              <a:solidFill>
                <a:prstClr val="white"/>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2890052" cy="714495"/>
          </a:xfrm>
          <a:prstGeom prst="rect">
            <a:avLst/>
          </a:prstGeom>
        </p:spPr>
      </p:pic>
    </p:spTree>
    <p:extLst>
      <p:ext uri="{BB962C8B-B14F-4D97-AF65-F5344CB8AC3E}">
        <p14:creationId xmlns:p14="http://schemas.microsoft.com/office/powerpoint/2010/main" val="2576721436"/>
      </p:ext>
    </p:extLst>
  </p:cSld>
  <p:clrMap bg1="lt1" tx1="dk1" bg2="lt2" tx2="dk2" accent1="accent1" accent2="accent2" accent3="accent3" accent4="accent4" accent5="accent5" accent6="accent6" hlink="hlink" folHlink="folHlink"/>
  <p:sldLayoutIdLst>
    <p:sldLayoutId id="214748368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nyconnects.ny.gov/"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352550"/>
            <a:ext cx="8141818" cy="892552"/>
          </a:xfrm>
          <a:prstGeom prst="rect">
            <a:avLst/>
          </a:prstGeom>
          <a:noFill/>
          <a:ln>
            <a:noFill/>
          </a:ln>
        </p:spPr>
        <p:txBody>
          <a:bodyPr wrap="square" rtlCol="0">
            <a:spAutoFit/>
          </a:bodyPr>
          <a:lstStyle/>
          <a:p>
            <a:pPr algn="ctr"/>
            <a:r>
              <a:rPr lang="en-US" sz="2600" dirty="0" smtClean="0">
                <a:latin typeface="Arial" panose="020B0604020202020204" pitchFamily="34" charset="0"/>
                <a:cs typeface="Arial" panose="020B0604020202020204" pitchFamily="34" charset="0"/>
              </a:rPr>
              <a:t>Alcohol and Substance Abuse Providers of New York State, Inc. (ASAP)</a:t>
            </a:r>
            <a:endParaRPr lang="en-US" sz="2600" b="1" dirty="0">
              <a:solidFill>
                <a:srgbClr val="002D73"/>
              </a:solidFill>
              <a:latin typeface="Arial" panose="020B0604020202020204" pitchFamily="34" charset="0"/>
              <a:cs typeface="Arial" panose="020B0604020202020204" pitchFamily="34" charset="0"/>
            </a:endParaRPr>
          </a:p>
        </p:txBody>
      </p:sp>
      <p:sp>
        <p:nvSpPr>
          <p:cNvPr id="3" name="TextBox 2"/>
          <p:cNvSpPr txBox="1"/>
          <p:nvPr/>
        </p:nvSpPr>
        <p:spPr>
          <a:xfrm>
            <a:off x="5451764" y="3943350"/>
            <a:ext cx="3657600" cy="584775"/>
          </a:xfrm>
          <a:prstGeom prst="rect">
            <a:avLst/>
          </a:prstGeom>
          <a:noFill/>
        </p:spPr>
        <p:txBody>
          <a:bodyPr wrap="square" rtlCol="0">
            <a:spAutoFit/>
          </a:bodyPr>
          <a:lstStyle/>
          <a:p>
            <a:r>
              <a:rPr lang="en-US" sz="1600" dirty="0" smtClean="0">
                <a:solidFill>
                  <a:schemeClr val="bg1"/>
                </a:solidFill>
                <a:latin typeface="Arial" panose="020B0604020202020204" pitchFamily="34" charset="0"/>
                <a:cs typeface="Arial" panose="020B0604020202020204" pitchFamily="34" charset="0"/>
              </a:rPr>
              <a:t>Greg Olsen</a:t>
            </a:r>
          </a:p>
          <a:p>
            <a:r>
              <a:rPr lang="en-US" sz="1600" dirty="0" smtClean="0">
                <a:solidFill>
                  <a:schemeClr val="bg1"/>
                </a:solidFill>
                <a:latin typeface="Arial" panose="020B0604020202020204" pitchFamily="34" charset="0"/>
                <a:cs typeface="Arial" panose="020B0604020202020204" pitchFamily="34" charset="0"/>
              </a:rPr>
              <a:t>Executive Deputy Director</a:t>
            </a:r>
          </a:p>
        </p:txBody>
      </p:sp>
      <p:sp>
        <p:nvSpPr>
          <p:cNvPr id="2" name="TextBox 1"/>
          <p:cNvSpPr txBox="1"/>
          <p:nvPr/>
        </p:nvSpPr>
        <p:spPr>
          <a:xfrm>
            <a:off x="609600" y="2647950"/>
            <a:ext cx="8077200" cy="369332"/>
          </a:xfrm>
          <a:prstGeom prst="rect">
            <a:avLst/>
          </a:prstGeom>
          <a:noFill/>
        </p:spPr>
        <p:txBody>
          <a:bodyPr wrap="square" rtlCol="0">
            <a:spAutoFit/>
          </a:bodyPr>
          <a:lstStyle/>
          <a:p>
            <a:pPr algn="ctr"/>
            <a:r>
              <a:rPr lang="en-US" b="1" dirty="0" smtClean="0">
                <a:solidFill>
                  <a:srgbClr val="553278"/>
                </a:solidFill>
              </a:rPr>
              <a:t>Substance Use Among the Aging Population: A System-Wide Response</a:t>
            </a:r>
            <a:endParaRPr lang="en-US" b="1" dirty="0">
              <a:solidFill>
                <a:srgbClr val="553278"/>
              </a:solidFill>
            </a:endParaRPr>
          </a:p>
        </p:txBody>
      </p:sp>
    </p:spTree>
    <p:extLst>
      <p:ext uri="{BB962C8B-B14F-4D97-AF65-F5344CB8AC3E}">
        <p14:creationId xmlns:p14="http://schemas.microsoft.com/office/powerpoint/2010/main" val="20678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nvPr>
        </p:nvGraphicFramePr>
        <p:xfrm>
          <a:off x="762000" y="590559"/>
          <a:ext cx="7467601" cy="3886195"/>
        </p:xfrm>
        <a:graphic>
          <a:graphicData uri="http://schemas.openxmlformats.org/drawingml/2006/table">
            <a:tbl>
              <a:tblPr/>
              <a:tblGrid>
                <a:gridCol w="1984087"/>
                <a:gridCol w="632137"/>
                <a:gridCol w="771141"/>
                <a:gridCol w="692870"/>
                <a:gridCol w="769856"/>
                <a:gridCol w="769856"/>
                <a:gridCol w="923827"/>
                <a:gridCol w="923827"/>
              </a:tblGrid>
              <a:tr h="296966">
                <a:tc>
                  <a:txBody>
                    <a:bodyPr/>
                    <a:lstStyle/>
                    <a:p>
                      <a:pPr algn="ctr" fontAlgn="ctr"/>
                      <a:r>
                        <a:rPr lang="en-US" sz="1200" b="1" i="0" u="none" strike="noStrike" dirty="0">
                          <a:solidFill>
                            <a:srgbClr val="000000"/>
                          </a:solidFill>
                          <a:latin typeface="Calibri"/>
                        </a:rPr>
                        <a:t> </a:t>
                      </a:r>
                    </a:p>
                  </a:txBody>
                  <a:tcPr marL="7144" marR="7144" marT="7144" marB="0" anchor="ctr">
                    <a:lnL w="12700" cap="flat" cmpd="sng" algn="ctr">
                      <a:solidFill>
                        <a:srgbClr val="000000"/>
                      </a:solidFill>
                      <a:prstDash val="solid"/>
                      <a:round/>
                      <a:headEnd type="none" w="med" len="med"/>
                      <a:tailEnd type="none" w="med" len="med"/>
                    </a:lnL>
                    <a:lnR>
                      <a:noFill/>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200" b="1" i="0" u="none" strike="noStrike" dirty="0">
                          <a:solidFill>
                            <a:srgbClr val="000000"/>
                          </a:solidFill>
                          <a:latin typeface="Calibri"/>
                        </a:rPr>
                        <a:t> </a:t>
                      </a:r>
                    </a:p>
                  </a:txBody>
                  <a:tcPr marL="7144" marR="7144" marT="7144" marB="0" anchor="ctr">
                    <a:lnL>
                      <a:noFill/>
                    </a:lnL>
                    <a:lnR>
                      <a:noFill/>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latin typeface="Calibri"/>
                        </a:rPr>
                        <a:t> </a:t>
                      </a:r>
                    </a:p>
                  </a:txBody>
                  <a:tcPr marL="7144" marR="7144" marT="7144" marB="0" anchor="ctr">
                    <a:lnL>
                      <a:noFill/>
                    </a:lnL>
                    <a:lnR>
                      <a:noFill/>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latin typeface="Calibri"/>
                        </a:rPr>
                        <a:t> </a:t>
                      </a:r>
                    </a:p>
                  </a:txBody>
                  <a:tcPr marL="7144" marR="7144" marT="7144" marB="0" anchor="ctr">
                    <a:lnL>
                      <a:noFill/>
                    </a:lnL>
                    <a:lnR>
                      <a:noFill/>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latin typeface="Calibri"/>
                        </a:rPr>
                        <a:t> </a:t>
                      </a:r>
                    </a:p>
                  </a:txBody>
                  <a:tcPr marL="7144" marR="7144" marT="7144" marB="0" anchor="ctr">
                    <a:lnL>
                      <a:noFill/>
                    </a:lnL>
                    <a:lnR>
                      <a:noFill/>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latin typeface="Calibri"/>
                        </a:rPr>
                        <a:t> </a:t>
                      </a:r>
                    </a:p>
                  </a:txBody>
                  <a:tcPr marL="7144" marR="7144" marT="7144" marB="0" anchor="ctr">
                    <a:lnL>
                      <a:noFill/>
                    </a:lnL>
                    <a:lnR>
                      <a:noFill/>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latin typeface="Calibri"/>
                        </a:rPr>
                        <a:t> </a:t>
                      </a:r>
                    </a:p>
                  </a:txBody>
                  <a:tcPr marL="7144" marR="7144" marT="7144" marB="0" anchor="ctr">
                    <a:lnL>
                      <a:noFill/>
                    </a:lnL>
                    <a:lnR>
                      <a:noFill/>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latin typeface="Calibri"/>
                        </a:rPr>
                        <a:t> </a:t>
                      </a:r>
                    </a:p>
                  </a:txBody>
                  <a:tcPr marL="7144" marR="7144" marT="7144" marB="0" anchor="ctr">
                    <a:lnL>
                      <a:noFill/>
                    </a:lnL>
                    <a:lnR w="12700" cap="flat" cmpd="sng" algn="ctr">
                      <a:solidFill>
                        <a:srgbClr val="000000"/>
                      </a:solidFill>
                      <a:prstDash val="solid"/>
                      <a:round/>
                      <a:headEnd type="none" w="med" len="med"/>
                      <a:tailEnd type="none" w="med" len="med"/>
                    </a:lnR>
                    <a:lnT w="6350" cap="flat" cmpd="sng" algn="ctr">
                      <a:solidFill>
                        <a:srgbClr val="B8CCE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05">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Population Trends</a:t>
                      </a:r>
                    </a:p>
                  </a:txBody>
                  <a:tcPr marL="7144"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2000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2008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2010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2015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2020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2025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2030</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Total Population</a:t>
                      </a:r>
                    </a:p>
                  </a:txBody>
                  <a:tcPr marL="64294"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19,000,135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19,460,969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smtClean="0">
                          <a:solidFill>
                            <a:srgbClr val="000000"/>
                          </a:solidFill>
                          <a:latin typeface="Arial" panose="020B0604020202020204" pitchFamily="34" charset="0"/>
                          <a:cs typeface="Arial" panose="020B0604020202020204" pitchFamily="34" charset="0"/>
                        </a:rPr>
                        <a:t>19,566,610</a:t>
                      </a:r>
                      <a:endParaRPr lang="en-US" sz="800" b="0" i="0" u="none" strike="noStrike" dirty="0">
                        <a:solidFill>
                          <a:srgbClr val="000000"/>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(1%)</a:t>
                      </a:r>
                      <a:r>
                        <a:rPr lang="en-US" sz="800" b="0" i="0" u="none" strike="noStrike" dirty="0" smtClean="0">
                          <a:solidFill>
                            <a:srgbClr val="000000"/>
                          </a:solidFill>
                          <a:latin typeface="Arial" panose="020B0604020202020204" pitchFamily="34" charset="0"/>
                          <a:cs typeface="Arial" panose="020B0604020202020204" pitchFamily="34" charset="0"/>
                        </a:rPr>
                        <a:t>19,892,438</a:t>
                      </a:r>
                      <a:endParaRPr lang="en-US" sz="800" b="0" i="0" u="none" strike="noStrike" dirty="0">
                        <a:solidFill>
                          <a:srgbClr val="000000"/>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smtClean="0">
                          <a:solidFill>
                            <a:srgbClr val="000000"/>
                          </a:solidFill>
                          <a:latin typeface="Arial" panose="020B0604020202020204" pitchFamily="34" charset="0"/>
                          <a:cs typeface="Arial" panose="020B0604020202020204" pitchFamily="34" charset="0"/>
                        </a:rPr>
                        <a:t>20,266,341</a:t>
                      </a:r>
                      <a:endParaRPr lang="en-US" sz="800" b="0" i="0" u="none" strike="noStrike" dirty="0">
                        <a:solidFill>
                          <a:srgbClr val="000000"/>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20,693,354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(6%</a:t>
                      </a:r>
                      <a:r>
                        <a:rPr lang="en-US" sz="800" b="0" i="0" u="none" strike="noStrike" dirty="0" smtClean="0">
                          <a:solidFill>
                            <a:srgbClr val="FF0000"/>
                          </a:solidFill>
                          <a:latin typeface="Arial" panose="020B0604020202020204" pitchFamily="34" charset="0"/>
                          <a:cs typeface="Arial" panose="020B0604020202020204" pitchFamily="34" charset="0"/>
                        </a:rPr>
                        <a:t>) </a:t>
                      </a:r>
                      <a:r>
                        <a:rPr lang="en-US" sz="800" b="0" i="0" u="none" strike="noStrike" dirty="0" smtClean="0">
                          <a:solidFill>
                            <a:srgbClr val="000000"/>
                          </a:solidFill>
                          <a:latin typeface="Arial" panose="020B0604020202020204" pitchFamily="34" charset="0"/>
                          <a:cs typeface="Arial" panose="020B0604020202020204" pitchFamily="34" charset="0"/>
                        </a:rPr>
                        <a:t>21,195,944</a:t>
                      </a:r>
                      <a:endParaRPr lang="en-US" sz="800" b="0" i="0" u="none" strike="noStrike" dirty="0">
                        <a:solidFill>
                          <a:srgbClr val="000000"/>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Ages 5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17,763,021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18,216,035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18,314,451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18,619,147</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18,985,160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19,398,722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19,874,195</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Ages 60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3,211,738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3,558,460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3,677,891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(20%)</a:t>
                      </a:r>
                      <a:r>
                        <a:rPr lang="en-US" sz="800" b="0" i="0" u="none" strike="noStrike" dirty="0" smtClean="0">
                          <a:solidFill>
                            <a:srgbClr val="000000"/>
                          </a:solidFill>
                          <a:latin typeface="Arial" panose="020B0604020202020204" pitchFamily="34" charset="0"/>
                          <a:cs typeface="Arial" panose="020B0604020202020204" pitchFamily="34" charset="0"/>
                        </a:rPr>
                        <a:t>4,027,480</a:t>
                      </a:r>
                      <a:endParaRPr lang="en-US" sz="800" b="0" i="0" u="none" strike="noStrike" dirty="0">
                        <a:solidFill>
                          <a:srgbClr val="000000"/>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smtClean="0">
                          <a:solidFill>
                            <a:srgbClr val="000000"/>
                          </a:solidFill>
                          <a:latin typeface="Arial" panose="020B0604020202020204" pitchFamily="34" charset="0"/>
                          <a:cs typeface="Arial" panose="020B0604020202020204" pitchFamily="34" charset="0"/>
                        </a:rPr>
                        <a:t>4,499,549</a:t>
                      </a:r>
                      <a:endParaRPr lang="en-US" sz="800" b="0" i="0" u="none" strike="noStrike" dirty="0">
                        <a:solidFill>
                          <a:srgbClr val="000000"/>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4,962,734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(24%)</a:t>
                      </a:r>
                      <a:r>
                        <a:rPr lang="en-US" sz="800" b="0" i="0" u="none" strike="noStrike" dirty="0" smtClean="0">
                          <a:solidFill>
                            <a:srgbClr val="000000"/>
                          </a:solidFill>
                          <a:latin typeface="Arial" panose="020B0604020202020204" pitchFamily="34" charset="0"/>
                          <a:cs typeface="Arial" panose="020B0604020202020204" pitchFamily="34" charset="0"/>
                        </a:rPr>
                        <a:t>5,302,667</a:t>
                      </a:r>
                      <a:endParaRPr lang="en-US" sz="800" b="0" i="0" u="none" strike="noStrike" dirty="0">
                        <a:solidFill>
                          <a:srgbClr val="000000"/>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65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2,452,931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2,559,826</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2,588,024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2,851,524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3,191,141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3,615,695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4,020,308</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75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1" i="0" u="none" strike="noStrike" dirty="0">
                          <a:solidFill>
                            <a:schemeClr val="tx1"/>
                          </a:solidFill>
                          <a:latin typeface="Arial" panose="020B0604020202020204" pitchFamily="34" charset="0"/>
                          <a:cs typeface="Arial" panose="020B0604020202020204" pitchFamily="34" charset="0"/>
                        </a:rPr>
                        <a:t>1,180,878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a:solidFill>
                            <a:schemeClr val="tx1"/>
                          </a:solidFill>
                          <a:latin typeface="Arial" panose="020B0604020202020204" pitchFamily="34" charset="0"/>
                          <a:cs typeface="Arial" panose="020B0604020202020204" pitchFamily="34" charset="0"/>
                        </a:rPr>
                        <a:t>1,281,459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 </a:t>
                      </a:r>
                      <a:r>
                        <a:rPr lang="en-US" sz="800" b="1" i="0" u="none" strike="noStrike" dirty="0" smtClean="0">
                          <a:solidFill>
                            <a:schemeClr val="tx1"/>
                          </a:solidFill>
                          <a:latin typeface="Arial" panose="020B0604020202020204" pitchFamily="34" charset="0"/>
                          <a:cs typeface="Arial" panose="020B0604020202020204" pitchFamily="34" charset="0"/>
                        </a:rPr>
                        <a:t>1,259,873</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(5%)</a:t>
                      </a:r>
                      <a:r>
                        <a:rPr lang="en-US" sz="800" b="1" i="0" u="none" strike="noStrike" dirty="0" smtClean="0">
                          <a:solidFill>
                            <a:schemeClr val="tx1"/>
                          </a:solidFill>
                          <a:latin typeface="Arial" panose="020B0604020202020204" pitchFamily="34" charset="0"/>
                          <a:cs typeface="Arial" panose="020B0604020202020204" pitchFamily="34" charset="0"/>
                        </a:rPr>
                        <a:t>1,242,577</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chemeClr val="tx1"/>
                          </a:solidFill>
                          <a:latin typeface="Arial" panose="020B0604020202020204" pitchFamily="34" charset="0"/>
                          <a:cs typeface="Arial" panose="020B0604020202020204" pitchFamily="34" charset="0"/>
                        </a:rPr>
                        <a:t>1,332,145</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a:solidFill>
                            <a:schemeClr val="tx1"/>
                          </a:solidFill>
                          <a:latin typeface="Arial" panose="020B0604020202020204" pitchFamily="34" charset="0"/>
                          <a:cs typeface="Arial" panose="020B0604020202020204" pitchFamily="34" charset="0"/>
                        </a:rPr>
                        <a:t>1,561,652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(32%)</a:t>
                      </a:r>
                      <a:r>
                        <a:rPr lang="en-US" sz="800" b="1" i="0" u="none" strike="noStrike" baseline="0" dirty="0" smtClean="0">
                          <a:solidFill>
                            <a:srgbClr val="FF0000"/>
                          </a:solidFill>
                          <a:latin typeface="Arial" panose="020B0604020202020204" pitchFamily="34" charset="0"/>
                          <a:cs typeface="Arial" panose="020B0604020202020204" pitchFamily="34" charset="0"/>
                        </a:rPr>
                        <a:t> </a:t>
                      </a:r>
                      <a:r>
                        <a:rPr lang="en-US" sz="800" b="1" i="0" u="none" strike="noStrike" dirty="0" smtClean="0">
                          <a:solidFill>
                            <a:schemeClr val="tx1"/>
                          </a:solidFill>
                          <a:latin typeface="Arial" panose="020B0604020202020204" pitchFamily="34" charset="0"/>
                          <a:cs typeface="Arial" panose="020B0604020202020204" pitchFamily="34" charset="0"/>
                        </a:rPr>
                        <a:t>1,815,879</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85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1" i="0" u="none" strike="noStrike">
                          <a:solidFill>
                            <a:schemeClr val="tx1"/>
                          </a:solidFill>
                          <a:latin typeface="Arial" panose="020B0604020202020204" pitchFamily="34" charset="0"/>
                          <a:cs typeface="Arial" panose="020B0604020202020204" pitchFamily="34" charset="0"/>
                        </a:rPr>
                        <a:t>314,771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a:solidFill>
                            <a:schemeClr val="tx1"/>
                          </a:solidFill>
                          <a:latin typeface="Arial" panose="020B0604020202020204" pitchFamily="34" charset="0"/>
                          <a:cs typeface="Arial" panose="020B0604020202020204" pitchFamily="34" charset="0"/>
                        </a:rPr>
                        <a:t>403,129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chemeClr val="tx1"/>
                          </a:solidFill>
                          <a:latin typeface="Arial" panose="020B0604020202020204" pitchFamily="34" charset="0"/>
                          <a:cs typeface="Arial" panose="020B0604020202020204" pitchFamily="34" charset="0"/>
                        </a:rPr>
                        <a:t>417,164</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(29%) </a:t>
                      </a:r>
                      <a:r>
                        <a:rPr lang="en-US" sz="800" b="1" i="0" u="none" strike="noStrike" dirty="0" smtClean="0">
                          <a:solidFill>
                            <a:schemeClr val="tx1"/>
                          </a:solidFill>
                          <a:latin typeface="Arial" panose="020B0604020202020204" pitchFamily="34" charset="0"/>
                          <a:cs typeface="Arial" panose="020B0604020202020204" pitchFamily="34" charset="0"/>
                        </a:rPr>
                        <a:t>442,958</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chemeClr val="tx1"/>
                          </a:solidFill>
                          <a:latin typeface="Arial" panose="020B0604020202020204" pitchFamily="34" charset="0"/>
                          <a:cs typeface="Arial" panose="020B0604020202020204" pitchFamily="34" charset="0"/>
                        </a:rPr>
                        <a:t>454,298</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a:solidFill>
                            <a:schemeClr val="tx1"/>
                          </a:solidFill>
                          <a:latin typeface="Arial" panose="020B0604020202020204" pitchFamily="34" charset="0"/>
                          <a:cs typeface="Arial" panose="020B0604020202020204" pitchFamily="34" charset="0"/>
                        </a:rPr>
                        <a:t>486,682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(22%) </a:t>
                      </a:r>
                      <a:r>
                        <a:rPr lang="en-US" sz="800" b="1" i="0" u="none" strike="noStrike" dirty="0" smtClean="0">
                          <a:solidFill>
                            <a:schemeClr val="tx1"/>
                          </a:solidFill>
                          <a:latin typeface="Arial" panose="020B0604020202020204" pitchFamily="34" charset="0"/>
                          <a:cs typeface="Arial" panose="020B0604020202020204" pitchFamily="34" charset="0"/>
                        </a:rPr>
                        <a:t>566,423</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00"/>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60-74</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2,030,860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2,277,001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2,418,018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2,784,903</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3,167,404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3,401,082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3,486,788</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Ages 75-84</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866,107</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878,330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842,709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799,619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877,847</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1,074,970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1,249,456</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05">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Minority Elderly, 60 and over</a:t>
                      </a:r>
                    </a:p>
                  </a:txBody>
                  <a:tcPr marL="64294"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736,742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981,360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1,062,919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1,277,197</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1,552,380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1,865,871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2,180,775</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65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506,282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674,022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716,078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872,889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1,058,974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1,296,349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1,574,537</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75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198,537</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285,885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303,764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357,680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426,448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537,061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672,261</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Disabled (ages 5 and over)</a:t>
                      </a:r>
                    </a:p>
                  </a:txBody>
                  <a:tcPr marL="64294"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1" i="0" u="none" strike="noStrike" dirty="0">
                          <a:solidFill>
                            <a:schemeClr val="tx1"/>
                          </a:solidFill>
                          <a:latin typeface="Arial" panose="020B0604020202020204" pitchFamily="34" charset="0"/>
                          <a:cs typeface="Arial" panose="020B0604020202020204" pitchFamily="34" charset="0"/>
                        </a:rPr>
                        <a:t>3,606,192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noFill/>
                  </a:tcPr>
                </a:tc>
                <a:tc>
                  <a:txBody>
                    <a:bodyPr/>
                    <a:lstStyle/>
                    <a:p>
                      <a:pPr algn="r" fontAlgn="b"/>
                      <a:r>
                        <a:rPr lang="en-US" sz="800" b="1" i="0" u="none" strike="noStrike" dirty="0">
                          <a:solidFill>
                            <a:schemeClr val="tx1"/>
                          </a:solidFill>
                          <a:latin typeface="Arial" panose="020B0604020202020204" pitchFamily="34" charset="0"/>
                          <a:cs typeface="Arial" panose="020B0604020202020204" pitchFamily="34" charset="0"/>
                        </a:rPr>
                        <a:t>3,784,789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noFill/>
                  </a:tcPr>
                </a:tc>
                <a:tc>
                  <a:txBody>
                    <a:bodyPr/>
                    <a:lstStyle/>
                    <a:p>
                      <a:pPr algn="r" fontAlgn="b"/>
                      <a:r>
                        <a:rPr lang="en-US" sz="800" b="1" i="0" u="none" strike="noStrike" dirty="0" smtClean="0">
                          <a:solidFill>
                            <a:srgbClr val="FF0000"/>
                          </a:solidFill>
                          <a:latin typeface="Arial" panose="020B0604020202020204" pitchFamily="34" charset="0"/>
                          <a:cs typeface="Arial" panose="020B0604020202020204" pitchFamily="34" charset="0"/>
                        </a:rPr>
                        <a:t> </a:t>
                      </a:r>
                      <a:r>
                        <a:rPr lang="en-US" sz="800" b="1" i="0" u="none" strike="noStrike" dirty="0" smtClean="0">
                          <a:solidFill>
                            <a:schemeClr val="tx1"/>
                          </a:solidFill>
                          <a:latin typeface="Arial" panose="020B0604020202020204" pitchFamily="34" charset="0"/>
                          <a:cs typeface="Arial" panose="020B0604020202020204" pitchFamily="34" charset="0"/>
                        </a:rPr>
                        <a:t>3,831,083</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noFill/>
                  </a:tcPr>
                </a:tc>
                <a:tc>
                  <a:txBody>
                    <a:bodyPr/>
                    <a:lstStyle/>
                    <a:p>
                      <a:pPr algn="r" fontAlgn="b"/>
                      <a:r>
                        <a:rPr lang="en-US" sz="800" b="1" i="0" u="none" strike="noStrike" dirty="0" smtClean="0">
                          <a:solidFill>
                            <a:schemeClr val="tx1"/>
                          </a:solidFill>
                          <a:latin typeface="Arial" panose="020B0604020202020204" pitchFamily="34" charset="0"/>
                          <a:cs typeface="Arial" panose="020B0604020202020204" pitchFamily="34" charset="0"/>
                        </a:rPr>
                        <a:t>3,952,167</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noFill/>
                  </a:tcPr>
                </a:tc>
                <a:tc>
                  <a:txBody>
                    <a:bodyPr/>
                    <a:lstStyle/>
                    <a:p>
                      <a:pPr algn="r" fontAlgn="b"/>
                      <a:r>
                        <a:rPr lang="en-US" sz="800" b="1" i="0" u="none" strike="noStrike" dirty="0">
                          <a:solidFill>
                            <a:schemeClr val="tx1"/>
                          </a:solidFill>
                          <a:latin typeface="Arial" panose="020B0604020202020204" pitchFamily="34" charset="0"/>
                          <a:cs typeface="Arial" panose="020B0604020202020204" pitchFamily="34" charset="0"/>
                        </a:rPr>
                        <a:t>4,096,932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noFill/>
                  </a:tcPr>
                </a:tc>
                <a:tc>
                  <a:txBody>
                    <a:bodyPr/>
                    <a:lstStyle/>
                    <a:p>
                      <a:pPr algn="r" fontAlgn="b"/>
                      <a:r>
                        <a:rPr lang="en-US" sz="800" b="1" i="0" u="none" strike="noStrike" dirty="0">
                          <a:solidFill>
                            <a:schemeClr val="tx1"/>
                          </a:solidFill>
                          <a:latin typeface="Arial" panose="020B0604020202020204" pitchFamily="34" charset="0"/>
                          <a:cs typeface="Arial" panose="020B0604020202020204" pitchFamily="34" charset="0"/>
                        </a:rPr>
                        <a:t>4,253,653</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noFill/>
                  </a:tcPr>
                </a:tc>
                <a:tc>
                  <a:txBody>
                    <a:bodyPr/>
                    <a:lstStyle/>
                    <a:p>
                      <a:pPr algn="r" fontAlgn="b"/>
                      <a:r>
                        <a:rPr lang="en-US" sz="800" b="1" i="0" u="none" strike="noStrike" smtClean="0">
                          <a:solidFill>
                            <a:schemeClr val="tx1"/>
                          </a:solidFill>
                          <a:latin typeface="Arial" panose="020B0604020202020204" pitchFamily="34" charset="0"/>
                          <a:cs typeface="Arial" panose="020B0604020202020204" pitchFamily="34" charset="0"/>
                        </a:rPr>
                        <a:t>4,400,598</a:t>
                      </a:r>
                      <a:endParaRPr lang="en-US" sz="800" b="1" i="0" u="none" strike="noStrike" dirty="0">
                        <a:solidFill>
                          <a:schemeClr val="tx1"/>
                        </a:solidFill>
                        <a:latin typeface="Arial" panose="020B0604020202020204" pitchFamily="34" charset="0"/>
                        <a:cs typeface="Arial" panose="020B0604020202020204" pitchFamily="34" charset="0"/>
                      </a:endParaRP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no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5 to 17</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257,194</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246,675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244,978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246,999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252,089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255,876</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260,507</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18 to 59</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2,206,913</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2,206,913</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2,210,226</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2,198,510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2,161,587</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2,141,246</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2,156,392</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Ages 60 and over</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1,201,431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1,331,201</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1,375,879</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1,506,658</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1,683,257</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1,856,532</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Arial" panose="020B0604020202020204" pitchFamily="34" charset="0"/>
                          <a:cs typeface="Arial" panose="020B0604020202020204" pitchFamily="34" charset="0"/>
                        </a:rPr>
                        <a:t>1,983,699</a:t>
                      </a:r>
                    </a:p>
                  </a:txBody>
                  <a:tcPr marL="7144" marR="7144" marT="7144" marB="0" anchor="b">
                    <a:lnL w="6350" cap="flat" cmpd="sng" algn="ctr">
                      <a:solidFill>
                        <a:srgbClr val="D8D8D8"/>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05">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Poverty,(1) Age 60+</a:t>
                      </a:r>
                    </a:p>
                  </a:txBody>
                  <a:tcPr marL="7144"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352,835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FFFFF"/>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Below 150%</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652,365</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solidFill>
                      <a:srgbClr val="FFFFFF"/>
                    </a:solidFill>
                  </a:tcPr>
                </a:tc>
                <a:tc>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FFFFF"/>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D8D8D8"/>
                      </a:solidFill>
                      <a:prstDash val="solid"/>
                      <a:round/>
                      <a:headEnd type="none" w="med" len="med"/>
                      <a:tailEnd type="none" w="med" len="med"/>
                    </a:lnB>
                    <a:pattFill prst="pct10">
                      <a:fgClr>
                        <a:srgbClr val="D8D8D8"/>
                      </a:fgClr>
                      <a:bgClr>
                        <a:srgbClr val="F2F2F2"/>
                      </a:bgClr>
                    </a:pattFill>
                  </a:tcPr>
                </a:tc>
              </a:tr>
              <a:tr h="177505">
                <a:tc>
                  <a:txBody>
                    <a:bodyPr/>
                    <a:lstStyle/>
                    <a:p>
                      <a:pPr algn="l" fontAlgn="b"/>
                      <a:r>
                        <a:rPr lang="en-US" sz="800" b="1" i="0" u="none" strike="noStrike">
                          <a:solidFill>
                            <a:srgbClr val="000000"/>
                          </a:solidFill>
                          <a:latin typeface="Arial" panose="020B0604020202020204" pitchFamily="34" charset="0"/>
                          <a:cs typeface="Arial" panose="020B0604020202020204" pitchFamily="34" charset="0"/>
                        </a:rPr>
                        <a:t>Below 250%</a:t>
                      </a:r>
                    </a:p>
                  </a:txBody>
                  <a:tcPr marL="128588"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r" fontAlgn="b"/>
                      <a:r>
                        <a:rPr lang="en-US" sz="800" b="0" i="0" u="none" strike="noStrike">
                          <a:solidFill>
                            <a:srgbClr val="000000"/>
                          </a:solidFill>
                          <a:latin typeface="Arial" panose="020B0604020202020204" pitchFamily="34" charset="0"/>
                          <a:cs typeface="Arial" panose="020B0604020202020204" pitchFamily="34" charset="0"/>
                        </a:rPr>
                        <a:t>1,201,110</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FFFFF"/>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8D8D8"/>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D8D8D8"/>
                      </a:fgClr>
                      <a:bgClr>
                        <a:srgbClr val="F2F2F2"/>
                      </a:bgClr>
                    </a:pattFill>
                  </a:tcPr>
                </a:tc>
              </a:tr>
              <a:tr h="216634">
                <a:tc>
                  <a:txBody>
                    <a:bodyPr/>
                    <a:lstStyle/>
                    <a:p>
                      <a:pPr algn="l" fontAlgn="b"/>
                      <a:r>
                        <a:rPr lang="en-US" sz="800" b="1" i="0" u="none" strike="noStrike" dirty="0">
                          <a:solidFill>
                            <a:srgbClr val="000000"/>
                          </a:solidFill>
                          <a:latin typeface="Arial" panose="020B0604020202020204" pitchFamily="34" charset="0"/>
                          <a:cs typeface="Arial" panose="020B0604020202020204" pitchFamily="34" charset="0"/>
                        </a:rPr>
                        <a:t>Housing (Own/Rent), 60+,(2)</a:t>
                      </a:r>
                    </a:p>
                  </a:txBody>
                  <a:tcPr marL="7144" marR="7144" marT="7144" marB="0" anchor="b">
                    <a:lnL w="12700" cap="flat" cmpd="sng" algn="ctr">
                      <a:solidFill>
                        <a:srgbClr val="000000"/>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gridSpan="2">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158,860/92,900</a:t>
                      </a:r>
                    </a:p>
                  </a:txBody>
                  <a:tcPr marL="128588" marR="7144" marT="7144" marB="0" anchor="b">
                    <a:lnL w="6350" cap="flat" cmpd="sng" algn="ctr">
                      <a:solidFill>
                        <a:srgbClr val="D8D8D8"/>
                      </a:solidFill>
                      <a:prstDash val="solid"/>
                      <a:round/>
                      <a:headEnd type="none" w="med" len="med"/>
                      <a:tailEnd type="none" w="med" len="med"/>
                    </a:lnL>
                    <a:lnR w="6350" cap="flat" cmpd="sng" algn="ctr">
                      <a:solidFill>
                        <a:srgbClr val="D8D8D8"/>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D8D8D8"/>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D8D8D8"/>
                      </a:fgClr>
                      <a:bgClr>
                        <a:srgbClr val="F2F2F2"/>
                      </a:bgClr>
                    </a:pattFill>
                  </a:tcPr>
                </a:tc>
                <a:tc>
                  <a:txBody>
                    <a:bodyPr/>
                    <a:lstStyle/>
                    <a:p>
                      <a:pPr algn="l" fontAlgn="b"/>
                      <a:r>
                        <a:rPr lang="en-US" sz="800" b="0" i="0" u="none" strike="noStrike" dirty="0">
                          <a:solidFill>
                            <a:srgbClr val="000000"/>
                          </a:solidFill>
                          <a:latin typeface="Arial" panose="020B0604020202020204" pitchFamily="34" charset="0"/>
                          <a:cs typeface="Arial" panose="020B0604020202020204" pitchFamily="34" charset="0"/>
                        </a:rPr>
                        <a:t> </a:t>
                      </a:r>
                    </a:p>
                  </a:txBody>
                  <a:tcPr marL="7144" marR="7144" marT="7144" marB="0" anchor="b">
                    <a:lnL w="6350" cap="flat" cmpd="sng" algn="ctr">
                      <a:solidFill>
                        <a:srgbClr val="F2F2F2"/>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D8D8D8"/>
                      </a:fgClr>
                      <a:bgClr>
                        <a:srgbClr val="F2F2F2"/>
                      </a:bgClr>
                    </a:pattFill>
                  </a:tcPr>
                </a:tc>
              </a:tr>
            </a:tbl>
          </a:graphicData>
        </a:graphic>
      </p:graphicFrame>
      <p:sp>
        <p:nvSpPr>
          <p:cNvPr id="11474" name="TextBox 4"/>
          <p:cNvSpPr txBox="1">
            <a:spLocks noChangeArrowheads="1"/>
          </p:cNvSpPr>
          <p:nvPr/>
        </p:nvSpPr>
        <p:spPr bwMode="auto">
          <a:xfrm>
            <a:off x="1371600" y="4857750"/>
            <a:ext cx="3657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900" i="1">
                <a:latin typeface="Perpetua" pitchFamily="18" charset="0"/>
              </a:rPr>
              <a:t>Source: NYS Data Book, 2010, © NYSOFA</a:t>
            </a:r>
          </a:p>
        </p:txBody>
      </p:sp>
      <p:sp>
        <p:nvSpPr>
          <p:cNvPr id="3" name="Title 2"/>
          <p:cNvSpPr>
            <a:spLocks noGrp="1"/>
          </p:cNvSpPr>
          <p:nvPr>
            <p:ph type="title"/>
          </p:nvPr>
        </p:nvSpPr>
        <p:spPr>
          <a:xfrm>
            <a:off x="457200" y="285750"/>
            <a:ext cx="8229600" cy="857250"/>
          </a:xfrm>
        </p:spPr>
        <p:txBody>
          <a:bodyPr>
            <a:normAutofit/>
          </a:bodyPr>
          <a:lstStyle/>
          <a:p>
            <a:r>
              <a:rPr lang="en-US" sz="3200" dirty="0" smtClean="0">
                <a:solidFill>
                  <a:srgbClr val="553278"/>
                </a:solidFill>
              </a:rPr>
              <a:t>New York State Trends Demographics</a:t>
            </a:r>
            <a:endParaRPr lang="en-US" sz="3200" dirty="0">
              <a:solidFill>
                <a:srgbClr val="553278"/>
              </a:solidFill>
            </a:endParaRPr>
          </a:p>
        </p:txBody>
      </p:sp>
    </p:spTree>
    <p:extLst>
      <p:ext uri="{BB962C8B-B14F-4D97-AF65-F5344CB8AC3E}">
        <p14:creationId xmlns:p14="http://schemas.microsoft.com/office/powerpoint/2010/main" val="1503585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419600" y="1352550"/>
          <a:ext cx="4495799" cy="3465625"/>
        </p:xfrm>
        <a:graphic>
          <a:graphicData uri="http://schemas.openxmlformats.org/drawingml/2006/table">
            <a:tbl>
              <a:tblPr firstRow="1" firstCol="1" bandRow="1">
                <a:tableStyleId>{5C22544A-7EE6-4342-B048-85BDC9FD1C3A}</a:tableStyleId>
              </a:tblPr>
              <a:tblGrid>
                <a:gridCol w="2515121"/>
                <a:gridCol w="990339"/>
                <a:gridCol w="990339"/>
              </a:tblGrid>
              <a:tr h="820243">
                <a:tc gridSpan="3">
                  <a:txBody>
                    <a:bodyPr/>
                    <a:lstStyle/>
                    <a:p>
                      <a:pPr marL="0" marR="0" algn="ctr">
                        <a:lnSpc>
                          <a:spcPct val="107000"/>
                        </a:lnSpc>
                        <a:spcBef>
                          <a:spcPts val="0"/>
                        </a:spcBef>
                        <a:spcAft>
                          <a:spcPts val="800"/>
                        </a:spcAft>
                      </a:pPr>
                      <a:r>
                        <a:rPr lang="en-US" sz="900">
                          <a:effectLst/>
                        </a:rPr>
                        <a:t>New York State</a:t>
                      </a:r>
                    </a:p>
                    <a:p>
                      <a:pPr marL="0" marR="0" algn="ctr">
                        <a:lnSpc>
                          <a:spcPct val="107000"/>
                        </a:lnSpc>
                        <a:spcBef>
                          <a:spcPts val="0"/>
                        </a:spcBef>
                        <a:spcAft>
                          <a:spcPts val="800"/>
                        </a:spcAft>
                      </a:pPr>
                      <a:r>
                        <a:rPr lang="en-US" sz="900">
                          <a:effectLst/>
                        </a:rPr>
                        <a:t>62 Counties</a:t>
                      </a:r>
                    </a:p>
                    <a:p>
                      <a:pPr marL="0" marR="0" algn="ctr">
                        <a:lnSpc>
                          <a:spcPct val="107000"/>
                        </a:lnSpc>
                        <a:spcBef>
                          <a:spcPts val="0"/>
                        </a:spcBef>
                        <a:spcAft>
                          <a:spcPts val="800"/>
                        </a:spcAft>
                      </a:pPr>
                      <a:r>
                        <a:rPr lang="en-US" sz="900">
                          <a:effectLst/>
                        </a:rPr>
                        <a:t>Change in Population Aged 60 and Over</a:t>
                      </a:r>
                    </a:p>
                    <a:p>
                      <a:pPr marL="0" marR="0" algn="ctr">
                        <a:lnSpc>
                          <a:spcPct val="107000"/>
                        </a:lnSpc>
                        <a:spcBef>
                          <a:spcPts val="0"/>
                        </a:spcBef>
                        <a:spcAft>
                          <a:spcPts val="800"/>
                        </a:spcAft>
                      </a:pPr>
                      <a:r>
                        <a:rPr lang="en-US" sz="900">
                          <a:effectLst/>
                        </a:rPr>
                        <a:t>2010 to 2020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hMerge="1">
                  <a:txBody>
                    <a:bodyPr/>
                    <a:lstStyle/>
                    <a:p>
                      <a:endParaRPr lang="en-US"/>
                    </a:p>
                  </a:txBody>
                  <a:tcPr/>
                </a:tc>
                <a:tc hMerge="1">
                  <a:txBody>
                    <a:bodyPr/>
                    <a:lstStyle/>
                    <a:p>
                      <a:endParaRPr lang="en-US"/>
                    </a:p>
                  </a:txBody>
                  <a:tcPr/>
                </a:tc>
              </a:tr>
              <a:tr h="575699">
                <a:tc rowSpan="2">
                  <a:txBody>
                    <a:bodyPr/>
                    <a:lstStyle/>
                    <a:p>
                      <a:pPr marL="0" marR="0" algn="ctr">
                        <a:lnSpc>
                          <a:spcPct val="107000"/>
                        </a:lnSpc>
                        <a:spcBef>
                          <a:spcPts val="0"/>
                        </a:spcBef>
                        <a:spcAft>
                          <a:spcPts val="800"/>
                        </a:spcAft>
                      </a:pPr>
                      <a:r>
                        <a:rPr lang="en-US" sz="900">
                          <a:effectLst/>
                        </a:rPr>
                        <a:t>Proportion of County Population Aged 60 and Over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gridSpan="2">
                  <a:txBody>
                    <a:bodyPr/>
                    <a:lstStyle/>
                    <a:p>
                      <a:pPr marL="0" marR="0" algn="ctr">
                        <a:lnSpc>
                          <a:spcPct val="107000"/>
                        </a:lnSpc>
                        <a:spcBef>
                          <a:spcPts val="0"/>
                        </a:spcBef>
                        <a:spcAft>
                          <a:spcPts val="800"/>
                        </a:spcAft>
                      </a:pPr>
                      <a:r>
                        <a:rPr lang="en-US" sz="900">
                          <a:effectLst/>
                        </a:rPr>
                        <a:t>Number of Counties with Specified percent of Older Persons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hMerge="1">
                  <a:txBody>
                    <a:bodyPr/>
                    <a:lstStyle/>
                    <a:p>
                      <a:endParaRPr lang="en-US"/>
                    </a:p>
                  </a:txBody>
                  <a:tcPr/>
                </a:tc>
              </a:tr>
              <a:tr h="229261">
                <a:tc vMerge="1">
                  <a:txBody>
                    <a:bodyPr/>
                    <a:lstStyle/>
                    <a:p>
                      <a:endParaRPr lang="en-US"/>
                    </a:p>
                  </a:txBody>
                  <a:tcPr/>
                </a:tc>
                <a:tc>
                  <a:txBody>
                    <a:bodyPr/>
                    <a:lstStyle/>
                    <a:p>
                      <a:pPr marL="0" marR="0" algn="ctr">
                        <a:lnSpc>
                          <a:spcPct val="107000"/>
                        </a:lnSpc>
                        <a:spcBef>
                          <a:spcPts val="0"/>
                        </a:spcBef>
                        <a:spcAft>
                          <a:spcPts val="800"/>
                        </a:spcAft>
                      </a:pPr>
                      <a:r>
                        <a:rPr lang="en-US" sz="900">
                          <a:effectLst/>
                        </a:rPr>
                        <a:t>2015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2025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r>
              <a:tr h="277660">
                <a:tc>
                  <a:txBody>
                    <a:bodyPr/>
                    <a:lstStyle/>
                    <a:p>
                      <a:pPr marL="0" marR="0" algn="ctr">
                        <a:lnSpc>
                          <a:spcPct val="107000"/>
                        </a:lnSpc>
                        <a:spcBef>
                          <a:spcPts val="0"/>
                        </a:spcBef>
                        <a:spcAft>
                          <a:spcPts val="800"/>
                        </a:spcAft>
                      </a:pPr>
                      <a:r>
                        <a:rPr lang="en-US" sz="900">
                          <a:effectLst/>
                        </a:rPr>
                        <a:t>Less than 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r>
              <a:tr h="222637">
                <a:tc>
                  <a:txBody>
                    <a:bodyPr/>
                    <a:lstStyle/>
                    <a:p>
                      <a:pPr marL="0" marR="0" algn="ctr">
                        <a:lnSpc>
                          <a:spcPct val="107000"/>
                        </a:lnSpc>
                        <a:spcBef>
                          <a:spcPts val="0"/>
                        </a:spcBef>
                        <a:spcAft>
                          <a:spcPts val="800"/>
                        </a:spcAft>
                      </a:pPr>
                      <a:r>
                        <a:rPr lang="en-US" sz="900">
                          <a:effectLst/>
                        </a:rPr>
                        <a:t>20% to 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41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r>
              <a:tr h="263904">
                <a:tc>
                  <a:txBody>
                    <a:bodyPr/>
                    <a:lstStyle/>
                    <a:p>
                      <a:pPr marL="0" marR="0" algn="ctr">
                        <a:lnSpc>
                          <a:spcPct val="107000"/>
                        </a:lnSpc>
                        <a:spcBef>
                          <a:spcPts val="0"/>
                        </a:spcBef>
                        <a:spcAft>
                          <a:spcPts val="800"/>
                        </a:spcAft>
                      </a:pPr>
                      <a:r>
                        <a:rPr lang="en-US" sz="900">
                          <a:effectLst/>
                        </a:rPr>
                        <a:t>25% to 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33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r>
              <a:tr h="392290">
                <a:tc>
                  <a:txBody>
                    <a:bodyPr/>
                    <a:lstStyle/>
                    <a:p>
                      <a:pPr marL="0" marR="0" algn="ctr">
                        <a:lnSpc>
                          <a:spcPct val="107000"/>
                        </a:lnSpc>
                        <a:spcBef>
                          <a:spcPts val="0"/>
                        </a:spcBef>
                        <a:spcAft>
                          <a:spcPts val="800"/>
                        </a:spcAft>
                      </a:pPr>
                      <a:r>
                        <a:rPr lang="en-US" sz="900">
                          <a:effectLst/>
                        </a:rPr>
                        <a:t>30% and over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a:txBody>
                    <a:bodyPr/>
                    <a:lstStyle/>
                    <a:p>
                      <a:pPr marL="0" marR="0" algn="ctr">
                        <a:lnSpc>
                          <a:spcPct val="107000"/>
                        </a:lnSpc>
                        <a:spcBef>
                          <a:spcPts val="0"/>
                        </a:spcBef>
                        <a:spcAft>
                          <a:spcPts val="800"/>
                        </a:spcAft>
                      </a:pPr>
                      <a:r>
                        <a:rPr lang="en-US" sz="900">
                          <a:effectLst/>
                        </a:rPr>
                        <a: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r>
              <a:tr h="612380">
                <a:tc gridSpan="3">
                  <a:txBody>
                    <a:bodyPr/>
                    <a:lstStyle/>
                    <a:p>
                      <a:pPr marL="0" marR="0" algn="r">
                        <a:lnSpc>
                          <a:spcPct val="107000"/>
                        </a:lnSpc>
                        <a:spcBef>
                          <a:spcPts val="0"/>
                        </a:spcBef>
                        <a:spcAft>
                          <a:spcPts val="800"/>
                        </a:spcAft>
                      </a:pPr>
                      <a:r>
                        <a:rPr lang="en-US" sz="900" dirty="0">
                          <a:effectLst/>
                        </a:rPr>
                        <a:t>Source: Woods &amp; Poole Economics, Inc., 2014 State Profile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tc>
                <a:tc hMerge="1">
                  <a:txBody>
                    <a:bodyPr/>
                    <a:lstStyle/>
                    <a:p>
                      <a:endParaRPr lang="en-US"/>
                    </a:p>
                  </a:txBody>
                  <a:tcPr/>
                </a:tc>
                <a:tc hMerge="1">
                  <a:txBody>
                    <a:bodyPr/>
                    <a:lstStyle/>
                    <a:p>
                      <a:endParaRPr lang="en-US"/>
                    </a:p>
                  </a:txBody>
                  <a:tcPr/>
                </a:tc>
              </a:tr>
            </a:tbl>
          </a:graphicData>
        </a:graphic>
      </p:graphicFrame>
      <p:sp>
        <p:nvSpPr>
          <p:cNvPr id="5" name="Title 2"/>
          <p:cNvSpPr txBox="1">
            <a:spLocks/>
          </p:cNvSpPr>
          <p:nvPr/>
        </p:nvSpPr>
        <p:spPr>
          <a:xfrm>
            <a:off x="457200" y="285750"/>
            <a:ext cx="8229600" cy="68003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000" smtClean="0">
                <a:solidFill>
                  <a:srgbClr val="553278"/>
                </a:solidFill>
              </a:rPr>
              <a:t>New York State Trends Demographics</a:t>
            </a:r>
            <a:endParaRPr lang="en-US" sz="3000" dirty="0">
              <a:solidFill>
                <a:srgbClr val="553278"/>
              </a:solidFill>
            </a:endParaRPr>
          </a:p>
        </p:txBody>
      </p:sp>
      <p:sp>
        <p:nvSpPr>
          <p:cNvPr id="12" name="Up Arrow 11"/>
          <p:cNvSpPr>
            <a:spLocks noChangeArrowheads="1"/>
          </p:cNvSpPr>
          <p:nvPr/>
        </p:nvSpPr>
        <p:spPr bwMode="auto">
          <a:xfrm>
            <a:off x="3733800" y="4324350"/>
            <a:ext cx="152400" cy="228600"/>
          </a:xfrm>
          <a:prstGeom prst="upArrow">
            <a:avLst>
              <a:gd name="adj1" fmla="val 50000"/>
              <a:gd name="adj2" fmla="val 34854"/>
            </a:avLst>
          </a:prstGeom>
          <a:solidFill>
            <a:srgbClr val="8064A2"/>
          </a:solidFill>
          <a:ln w="38100">
            <a:solidFill>
              <a:srgbClr val="8064A2"/>
            </a:solidFill>
            <a:miter lim="800000"/>
            <a:headEnd/>
            <a:tailEnd/>
          </a:ln>
          <a:effectLst>
            <a:outerShdw dist="28398" dir="3806097" algn="ctr" rotWithShape="0">
              <a:srgbClr val="3F3151">
                <a:alpha val="50000"/>
              </a:srgbClr>
            </a:outerShdw>
          </a:effectLst>
        </p:spPr>
        <p:txBody>
          <a:bodyPr rot="0" vert="eaVert" wrap="square" lIns="91440" tIns="45720" rIns="91440" bIns="45720" anchor="t" anchorCtr="0" upright="1">
            <a:noAutofit/>
          </a:bodyPr>
          <a:lstStyle/>
          <a:p>
            <a:endParaRPr lang="en-US"/>
          </a:p>
        </p:txBody>
      </p:sp>
      <p:graphicFrame>
        <p:nvGraphicFramePr>
          <p:cNvPr id="13" name="Table 12"/>
          <p:cNvGraphicFramePr>
            <a:graphicFrameLocks noGrp="1"/>
          </p:cNvGraphicFramePr>
          <p:nvPr>
            <p:extLst/>
          </p:nvPr>
        </p:nvGraphicFramePr>
        <p:xfrm>
          <a:off x="381000" y="1352550"/>
          <a:ext cx="3810000" cy="3465625"/>
        </p:xfrm>
        <a:graphic>
          <a:graphicData uri="http://schemas.openxmlformats.org/drawingml/2006/table">
            <a:tbl>
              <a:tblPr firstRow="1" firstCol="1" bandRow="1">
                <a:tableStyleId>{5C22544A-7EE6-4342-B048-85BDC9FD1C3A}</a:tableStyleId>
              </a:tblPr>
              <a:tblGrid>
                <a:gridCol w="3367360"/>
                <a:gridCol w="442640"/>
              </a:tblGrid>
              <a:tr h="291410">
                <a:tc gridSpan="2">
                  <a:txBody>
                    <a:bodyPr/>
                    <a:lstStyle/>
                    <a:p>
                      <a:pPr marL="0" marR="0" algn="ctr">
                        <a:lnSpc>
                          <a:spcPct val="107000"/>
                        </a:lnSpc>
                        <a:spcBef>
                          <a:spcPts val="0"/>
                        </a:spcBef>
                        <a:spcAft>
                          <a:spcPts val="800"/>
                        </a:spcAft>
                      </a:pPr>
                      <a:r>
                        <a:rPr lang="en-US" sz="1100" dirty="0">
                          <a:effectLst/>
                        </a:rPr>
                        <a:t>FAMILY STRUCTURE in the United States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r>
              <a:tr h="616279">
                <a:tc>
                  <a:txBody>
                    <a:bodyPr/>
                    <a:lstStyle/>
                    <a:p>
                      <a:pPr marL="0" marR="0" algn="ctr">
                        <a:lnSpc>
                          <a:spcPct val="107000"/>
                        </a:lnSpc>
                        <a:spcBef>
                          <a:spcPts val="0"/>
                        </a:spcBef>
                        <a:spcAft>
                          <a:spcPts val="800"/>
                        </a:spcAft>
                      </a:pPr>
                      <a:r>
                        <a:rPr lang="en-US" sz="1100">
                          <a:effectLst/>
                        </a:rPr>
                        <a:t>Married couple families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0310">
                <a:tc>
                  <a:txBody>
                    <a:bodyPr/>
                    <a:lstStyle/>
                    <a:p>
                      <a:pPr marL="0" marR="0" algn="ctr">
                        <a:lnSpc>
                          <a:spcPct val="107000"/>
                        </a:lnSpc>
                        <a:spcBef>
                          <a:spcPts val="600"/>
                        </a:spcBef>
                        <a:spcAft>
                          <a:spcPts val="600"/>
                        </a:spcAft>
                      </a:pPr>
                      <a:r>
                        <a:rPr lang="en-US" sz="1100">
                          <a:effectLst/>
                        </a:rPr>
                        <a:t>Married couple families with children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0310">
                <a:tc>
                  <a:txBody>
                    <a:bodyPr/>
                    <a:lstStyle/>
                    <a:p>
                      <a:pPr marL="0" marR="0" algn="ctr">
                        <a:lnSpc>
                          <a:spcPct val="107000"/>
                        </a:lnSpc>
                        <a:spcBef>
                          <a:spcPts val="600"/>
                        </a:spcBef>
                        <a:spcAft>
                          <a:spcPts val="600"/>
                        </a:spcAft>
                      </a:pPr>
                      <a:r>
                        <a:rPr lang="en-US" sz="1100">
                          <a:effectLst/>
                        </a:rPr>
                        <a:t>Single parent households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0310">
                <a:tc>
                  <a:txBody>
                    <a:bodyPr/>
                    <a:lstStyle/>
                    <a:p>
                      <a:pPr marL="0" marR="0" algn="ctr">
                        <a:lnSpc>
                          <a:spcPct val="107000"/>
                        </a:lnSpc>
                        <a:spcBef>
                          <a:spcPts val="600"/>
                        </a:spcBef>
                        <a:spcAft>
                          <a:spcPts val="600"/>
                        </a:spcAft>
                      </a:pPr>
                      <a:r>
                        <a:rPr lang="en-US" sz="1100">
                          <a:effectLst/>
                        </a:rPr>
                        <a:t>Single person households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67006">
                <a:tc>
                  <a:txBody>
                    <a:bodyPr/>
                    <a:lstStyle/>
                    <a:p>
                      <a:pPr marL="0" marR="0" algn="ctr">
                        <a:lnSpc>
                          <a:spcPct val="107000"/>
                        </a:lnSpc>
                        <a:spcBef>
                          <a:spcPts val="600"/>
                        </a:spcBef>
                        <a:spcAft>
                          <a:spcPts val="600"/>
                        </a:spcAft>
                      </a:pPr>
                      <a:r>
                        <a:rPr lang="en-US" sz="1100">
                          <a:effectLst/>
                        </a:rPr>
                        <a:t>Non-traditional households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14" name="Up Arrow 13"/>
          <p:cNvSpPr/>
          <p:nvPr/>
        </p:nvSpPr>
        <p:spPr>
          <a:xfrm>
            <a:off x="3805382" y="4216146"/>
            <a:ext cx="304800" cy="445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3805382" y="3645708"/>
            <a:ext cx="304800" cy="445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a:off x="3790373" y="3007317"/>
            <a:ext cx="304800" cy="445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3790373" y="1747134"/>
            <a:ext cx="309418" cy="496362"/>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3798455" y="2323505"/>
            <a:ext cx="309418" cy="496362"/>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9492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Minority Population Growth</a:t>
            </a:r>
          </a:p>
        </p:txBody>
      </p:sp>
      <p:grpSp>
        <p:nvGrpSpPr>
          <p:cNvPr id="4" name="Group 2"/>
          <p:cNvGrpSpPr>
            <a:grpSpLocks/>
          </p:cNvGrpSpPr>
          <p:nvPr/>
        </p:nvGrpSpPr>
        <p:grpSpPr bwMode="auto">
          <a:xfrm>
            <a:off x="152400" y="1063626"/>
            <a:ext cx="8763000" cy="3794125"/>
            <a:chOff x="2865" y="5818"/>
            <a:chExt cx="6960" cy="4292"/>
          </a:xfrm>
        </p:grpSpPr>
        <p:graphicFrame>
          <p:nvGraphicFramePr>
            <p:cNvPr id="5" name="Object 4"/>
            <p:cNvGraphicFramePr>
              <a:graphicFrameLocks noChangeAspect="1"/>
            </p:cNvGraphicFramePr>
            <p:nvPr>
              <p:extLst/>
            </p:nvPr>
          </p:nvGraphicFramePr>
          <p:xfrm>
            <a:off x="2865" y="5818"/>
            <a:ext cx="6960" cy="3842"/>
          </p:xfrm>
          <a:graphic>
            <a:graphicData uri="http://schemas.openxmlformats.org/presentationml/2006/ole">
              <mc:AlternateContent xmlns:mc="http://schemas.openxmlformats.org/markup-compatibility/2006">
                <mc:Choice xmlns:v="urn:schemas-microsoft-com:vml" Requires="v">
                  <p:oleObj spid="_x0000_s1032" name="Worksheet" r:id="rId3" imgW="6221160" imgH="3813840" progId="Excel.OpenDocumentSpreadsheet.12">
                    <p:embed/>
                  </p:oleObj>
                </mc:Choice>
                <mc:Fallback>
                  <p:oleObj name="Worksheet" r:id="rId3" imgW="6221160" imgH="3813840" progId="Excel.OpenDocumentSpread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5" y="5818"/>
                          <a:ext cx="6960" cy="3842"/>
                        </a:xfrm>
                        <a:prstGeom prst="rect">
                          <a:avLst/>
                        </a:prstGeom>
                        <a:solidFill>
                          <a:srgbClr val="FFFFFF"/>
                        </a:solidFill>
                      </p:spPr>
                    </p:pic>
                  </p:oleObj>
                </mc:Fallback>
              </mc:AlternateContent>
            </a:graphicData>
          </a:graphic>
        </p:graphicFrame>
        <p:sp>
          <p:nvSpPr>
            <p:cNvPr id="6" name="Text Box 4"/>
            <p:cNvSpPr txBox="1">
              <a:spLocks noChangeArrowheads="1"/>
            </p:cNvSpPr>
            <p:nvPr/>
          </p:nvSpPr>
          <p:spPr bwMode="auto">
            <a:xfrm>
              <a:off x="2925" y="9660"/>
              <a:ext cx="6825" cy="450"/>
            </a:xfrm>
            <a:prstGeom prst="rect">
              <a:avLst/>
            </a:prstGeom>
            <a:solidFill>
              <a:srgbClr val="FFFFFF"/>
            </a:solidFill>
            <a:ln w="9525">
              <a:solidFill>
                <a:srgbClr val="808080"/>
              </a:solidFill>
              <a:miter lim="800000"/>
              <a:headEnd/>
              <a:tailEnd/>
            </a:ln>
          </p:spPr>
          <p:txBody>
            <a:bodyPr vert="horz" wrap="square" lIns="91440" tIns="45720" rIns="91440" bIns="45720" numCol="1" anchor="t" anchorCtr="0" compatLnSpc="1">
              <a:prstTxWarp prst="textNoShape">
                <a:avLst/>
              </a:prstTxWarp>
            </a:bodyPr>
            <a:lstStyle/>
            <a:p>
              <a:pPr defTabSz="914378" eaLnBrk="0" fontAlgn="base" hangingPunct="0">
                <a:spcBef>
                  <a:spcPct val="0"/>
                </a:spcBef>
                <a:spcAft>
                  <a:spcPts val="800"/>
                </a:spcAft>
              </a:pPr>
              <a:r>
                <a:rPr lang="en-US" altLang="en-US" sz="800">
                  <a:latin typeface="Calibri" panose="020F0502020204030204" pitchFamily="34" charset="0"/>
                </a:rPr>
                <a:t>Source: Woods &amp; Poole, 2009</a:t>
              </a:r>
              <a:endParaRPr lang="en-US" altLang="en-US">
                <a:latin typeface="Arial" panose="020B0604020202020204" pitchFamily="34" charset="0"/>
              </a:endParaRPr>
            </a:p>
          </p:txBody>
        </p:sp>
      </p:grpSp>
    </p:spTree>
    <p:extLst>
      <p:ext uri="{BB962C8B-B14F-4D97-AF65-F5344CB8AC3E}">
        <p14:creationId xmlns:p14="http://schemas.microsoft.com/office/powerpoint/2010/main" val="766314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5350"/>
            <a:ext cx="8229600" cy="284039"/>
          </a:xfrm>
        </p:spPr>
        <p:txBody>
          <a:bodyPr>
            <a:noAutofit/>
          </a:bodyPr>
          <a:lstStyle/>
          <a:p>
            <a:r>
              <a:rPr lang="en-US" sz="3600" dirty="0"/>
              <a:t>Health and Impairment of Older Adults</a:t>
            </a:r>
            <a:br>
              <a:rPr lang="en-US" sz="3600" dirty="0"/>
            </a:br>
            <a:endParaRPr lang="en-US" sz="3600" dirty="0"/>
          </a:p>
        </p:txBody>
      </p:sp>
      <p:sp>
        <p:nvSpPr>
          <p:cNvPr id="3" name="Content Placeholder 2"/>
          <p:cNvSpPr>
            <a:spLocks noGrp="1"/>
          </p:cNvSpPr>
          <p:nvPr>
            <p:ph idx="1"/>
          </p:nvPr>
        </p:nvSpPr>
        <p:spPr>
          <a:xfrm>
            <a:off x="457200" y="1402794"/>
            <a:ext cx="4267200" cy="3394075"/>
          </a:xfrm>
        </p:spPr>
        <p:txBody>
          <a:bodyPr>
            <a:normAutofit fontScale="70000" lnSpcReduction="20000"/>
          </a:bodyPr>
          <a:lstStyle/>
          <a:p>
            <a:pPr marL="0" indent="0">
              <a:buNone/>
            </a:pPr>
            <a:r>
              <a:rPr lang="en-US" dirty="0"/>
              <a:t>Chronic conditions are singled out as </a:t>
            </a:r>
            <a:r>
              <a:rPr lang="en-US" i="1" dirty="0"/>
              <a:t>the</a:t>
            </a:r>
            <a:r>
              <a:rPr lang="en-US" dirty="0"/>
              <a:t> major cause of illness, disability, and death in the United States.  It is estimated that the cost of chronic conditions will reach $864 billion by 2040, with chronic conditions among older adults being more costly, disabling, and difficult to treat – and also the most preventable.</a:t>
            </a:r>
          </a:p>
        </p:txBody>
      </p:sp>
      <p:graphicFrame>
        <p:nvGraphicFramePr>
          <p:cNvPr id="5" name="Table 4"/>
          <p:cNvGraphicFramePr>
            <a:graphicFrameLocks noGrp="1"/>
          </p:cNvGraphicFramePr>
          <p:nvPr>
            <p:extLst>
              <p:ext uri="{D42A27DB-BD31-4B8C-83A1-F6EECF244321}">
                <p14:modId xmlns:p14="http://schemas.microsoft.com/office/powerpoint/2010/main" val="1066484759"/>
              </p:ext>
            </p:extLst>
          </p:nvPr>
        </p:nvGraphicFramePr>
        <p:xfrm>
          <a:off x="5029200" y="1428750"/>
          <a:ext cx="3657600" cy="2686684"/>
        </p:xfrm>
        <a:graphic>
          <a:graphicData uri="http://schemas.openxmlformats.org/drawingml/2006/table">
            <a:tbl>
              <a:tblPr firstRow="1" firstCol="1" bandRow="1">
                <a:tableStyleId>{5C22544A-7EE6-4342-B048-85BDC9FD1C3A}</a:tableStyleId>
              </a:tblPr>
              <a:tblGrid>
                <a:gridCol w="1453243"/>
                <a:gridCol w="2204357"/>
              </a:tblGrid>
              <a:tr h="368616">
                <a:tc gridSpan="2">
                  <a:txBody>
                    <a:bodyPr/>
                    <a:lstStyle/>
                    <a:p>
                      <a:pPr marL="0" marR="0" algn="ctr">
                        <a:lnSpc>
                          <a:spcPct val="107000"/>
                        </a:lnSpc>
                        <a:spcBef>
                          <a:spcPts val="0"/>
                        </a:spcBef>
                        <a:spcAft>
                          <a:spcPts val="800"/>
                        </a:spcAft>
                      </a:pPr>
                      <a:r>
                        <a:rPr lang="en-US" sz="1400" dirty="0">
                          <a:effectLst/>
                        </a:rPr>
                        <a:t>New York State Population: Disability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735125">
                <a:tc>
                  <a:txBody>
                    <a:bodyPr/>
                    <a:lstStyle/>
                    <a:p>
                      <a:pPr marL="0" marR="0" algn="ctr">
                        <a:lnSpc>
                          <a:spcPct val="107000"/>
                        </a:lnSpc>
                        <a:spcBef>
                          <a:spcPts val="0"/>
                        </a:spcBef>
                        <a:spcAft>
                          <a:spcPts val="800"/>
                        </a:spcAft>
                      </a:pPr>
                      <a:r>
                        <a:rPr lang="en-US" sz="1500">
                          <a:effectLst/>
                        </a:rPr>
                        <a:t>Age Group</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500">
                          <a:effectLst/>
                        </a:rPr>
                        <a:t>% of Group with All Types of Disabilities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637">
                <a:tc>
                  <a:txBody>
                    <a:bodyPr/>
                    <a:lstStyle/>
                    <a:p>
                      <a:pPr marL="0" marR="0" algn="ctr">
                        <a:lnSpc>
                          <a:spcPct val="107000"/>
                        </a:lnSpc>
                        <a:spcBef>
                          <a:spcPts val="0"/>
                        </a:spcBef>
                        <a:spcAft>
                          <a:spcPts val="800"/>
                        </a:spcAft>
                      </a:pPr>
                      <a:r>
                        <a:rPr lang="en-US" sz="1500" dirty="0">
                          <a:effectLst/>
                        </a:rPr>
                        <a:t>5-20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500">
                          <a:effectLst/>
                        </a:rPr>
                        <a:t>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8159">
                <a:tc>
                  <a:txBody>
                    <a:bodyPr/>
                    <a:lstStyle/>
                    <a:p>
                      <a:pPr marL="0" marR="0" algn="ctr">
                        <a:lnSpc>
                          <a:spcPct val="107000"/>
                        </a:lnSpc>
                        <a:spcBef>
                          <a:spcPts val="0"/>
                        </a:spcBef>
                        <a:spcAft>
                          <a:spcPts val="800"/>
                        </a:spcAft>
                      </a:pPr>
                      <a:r>
                        <a:rPr lang="en-US" sz="1500">
                          <a:effectLst/>
                        </a:rPr>
                        <a:t>21-64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500">
                          <a:effectLst/>
                        </a:rPr>
                        <a:t> 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7147">
                <a:tc>
                  <a:txBody>
                    <a:bodyPr/>
                    <a:lstStyle/>
                    <a:p>
                      <a:pPr marL="0" marR="0" algn="ctr">
                        <a:lnSpc>
                          <a:spcPct val="107000"/>
                        </a:lnSpc>
                        <a:spcBef>
                          <a:spcPts val="0"/>
                        </a:spcBef>
                        <a:spcAft>
                          <a:spcPts val="800"/>
                        </a:spcAft>
                      </a:pPr>
                      <a:r>
                        <a:rPr lang="en-US" sz="1500">
                          <a:effectLst/>
                        </a:rPr>
                        <a:t>65 and over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500" dirty="0">
                          <a:effectLst/>
                        </a:rPr>
                        <a:t>35%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23416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257464596"/>
              </p:ext>
            </p:extLst>
          </p:nvPr>
        </p:nvGraphicFramePr>
        <p:xfrm>
          <a:off x="753414" y="260798"/>
          <a:ext cx="8200622" cy="23568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nvPr>
        </p:nvGraphicFramePr>
        <p:xfrm>
          <a:off x="618186" y="2675587"/>
          <a:ext cx="8258578" cy="2260242"/>
        </p:xfrm>
        <a:graphic>
          <a:graphicData uri="http://schemas.openxmlformats.org/drawingml/2006/table">
            <a:tbl>
              <a:tblPr firstRow="1" firstCol="1" bandRow="1">
                <a:tableStyleId>{5C22544A-7EE6-4342-B048-85BDC9FD1C3A}</a:tableStyleId>
              </a:tblPr>
              <a:tblGrid>
                <a:gridCol w="2394546"/>
                <a:gridCol w="1626101"/>
                <a:gridCol w="2674543"/>
                <a:gridCol w="1563388"/>
              </a:tblGrid>
              <a:tr h="251138">
                <a:tc>
                  <a:txBody>
                    <a:bodyPr/>
                    <a:lstStyle/>
                    <a:p>
                      <a:pPr marL="0" marR="0">
                        <a:lnSpc>
                          <a:spcPct val="107000"/>
                        </a:lnSpc>
                        <a:spcBef>
                          <a:spcPts val="0"/>
                        </a:spcBef>
                        <a:spcAft>
                          <a:spcPts val="0"/>
                        </a:spcAft>
                      </a:pPr>
                      <a:r>
                        <a:rPr lang="en-US" sz="800">
                          <a:effectLst/>
                        </a:rPr>
                        <a:t>ADL Type</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800">
                          <a:effectLst/>
                        </a:rPr>
                        <a:t>Percent </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800">
                          <a:effectLst/>
                        </a:rPr>
                        <a:t>IADL Type</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800">
                          <a:effectLst/>
                        </a:rPr>
                        <a:t>Percent </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51138">
                <a:tc>
                  <a:txBody>
                    <a:bodyPr/>
                    <a:lstStyle/>
                    <a:p>
                      <a:pPr marL="0" marR="0">
                        <a:lnSpc>
                          <a:spcPct val="107000"/>
                        </a:lnSpc>
                        <a:spcBef>
                          <a:spcPts val="0"/>
                        </a:spcBef>
                        <a:spcAft>
                          <a:spcPts val="0"/>
                        </a:spcAft>
                      </a:pPr>
                      <a:r>
                        <a:rPr lang="en-US" sz="800">
                          <a:effectLst/>
                        </a:rPr>
                        <a:t>Mobility</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54.10%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800">
                          <a:effectLst/>
                        </a:rPr>
                        <a:t>Prepare Meal</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89.40%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r h="251138">
                <a:tc>
                  <a:txBody>
                    <a:bodyPr/>
                    <a:lstStyle/>
                    <a:p>
                      <a:pPr marL="0" marR="0">
                        <a:lnSpc>
                          <a:spcPct val="107000"/>
                        </a:lnSpc>
                        <a:spcBef>
                          <a:spcPts val="0"/>
                        </a:spcBef>
                        <a:spcAft>
                          <a:spcPts val="0"/>
                        </a:spcAft>
                      </a:pPr>
                      <a:r>
                        <a:rPr lang="en-US" sz="800">
                          <a:effectLst/>
                        </a:rPr>
                        <a:t>Bathing</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49.70%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800">
                          <a:effectLst/>
                        </a:rPr>
                        <a:t>Shopping</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86.80%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r h="251138">
                <a:tc>
                  <a:txBody>
                    <a:bodyPr/>
                    <a:lstStyle/>
                    <a:p>
                      <a:pPr marL="0" marR="0">
                        <a:lnSpc>
                          <a:spcPct val="107000"/>
                        </a:lnSpc>
                        <a:spcBef>
                          <a:spcPts val="0"/>
                        </a:spcBef>
                        <a:spcAft>
                          <a:spcPts val="0"/>
                        </a:spcAft>
                      </a:pPr>
                      <a:r>
                        <a:rPr lang="en-US" sz="800">
                          <a:effectLst/>
                        </a:rPr>
                        <a:t>Personal Hygiene</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24.50%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800">
                          <a:effectLst/>
                        </a:rPr>
                        <a:t>Housekeeping/Cleaning</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83.50%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r h="251138">
                <a:tc>
                  <a:txBody>
                    <a:bodyPr/>
                    <a:lstStyle/>
                    <a:p>
                      <a:pPr marL="0" marR="0">
                        <a:lnSpc>
                          <a:spcPct val="107000"/>
                        </a:lnSpc>
                        <a:spcBef>
                          <a:spcPts val="0"/>
                        </a:spcBef>
                        <a:spcAft>
                          <a:spcPts val="0"/>
                        </a:spcAft>
                      </a:pPr>
                      <a:r>
                        <a:rPr lang="en-US" sz="800">
                          <a:effectLst/>
                        </a:rPr>
                        <a:t>Dressing</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24.30%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800">
                          <a:effectLst/>
                        </a:rPr>
                        <a:t>Transportation</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81.20%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r h="251138">
                <a:tc>
                  <a:txBody>
                    <a:bodyPr/>
                    <a:lstStyle/>
                    <a:p>
                      <a:pPr marL="0" marR="0">
                        <a:lnSpc>
                          <a:spcPct val="107000"/>
                        </a:lnSpc>
                        <a:spcBef>
                          <a:spcPts val="0"/>
                        </a:spcBef>
                        <a:spcAft>
                          <a:spcPts val="0"/>
                        </a:spcAft>
                      </a:pPr>
                      <a:r>
                        <a:rPr lang="en-US" sz="800">
                          <a:effectLst/>
                        </a:rPr>
                        <a:t>Transfer</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20.60%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800">
                          <a:effectLst/>
                        </a:rPr>
                        <a:t>Laundry</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73.90%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r h="251138">
                <a:tc>
                  <a:txBody>
                    <a:bodyPr/>
                    <a:lstStyle/>
                    <a:p>
                      <a:pPr marL="0" marR="0">
                        <a:lnSpc>
                          <a:spcPct val="107000"/>
                        </a:lnSpc>
                        <a:spcBef>
                          <a:spcPts val="0"/>
                        </a:spcBef>
                        <a:spcAft>
                          <a:spcPts val="0"/>
                        </a:spcAft>
                      </a:pPr>
                      <a:r>
                        <a:rPr lang="en-US" sz="800">
                          <a:effectLst/>
                        </a:rPr>
                        <a:t>Toileting </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14.90%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800">
                          <a:effectLst/>
                        </a:rPr>
                        <a:t>Handle Personal Business</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48.10%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r h="251138">
                <a:tc>
                  <a:txBody>
                    <a:bodyPr/>
                    <a:lstStyle/>
                    <a:p>
                      <a:pPr marL="0" marR="0">
                        <a:lnSpc>
                          <a:spcPct val="107000"/>
                        </a:lnSpc>
                        <a:spcBef>
                          <a:spcPts val="0"/>
                        </a:spcBef>
                        <a:spcAft>
                          <a:spcPts val="0"/>
                        </a:spcAft>
                      </a:pPr>
                      <a:r>
                        <a:rPr lang="en-US" sz="800">
                          <a:effectLst/>
                        </a:rPr>
                        <a:t>Eating</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6.00%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800">
                          <a:effectLst/>
                        </a:rPr>
                        <a:t>Self-Admin of Medication</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a:effectLst/>
                        </a:rPr>
                        <a:t>31.50%</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r h="251138">
                <a:tc>
                  <a:txBody>
                    <a:bodyPr/>
                    <a:lstStyle/>
                    <a:p>
                      <a:pPr marL="0" marR="0">
                        <a:lnSpc>
                          <a:spcPct val="107000"/>
                        </a:lnSpc>
                        <a:spcBef>
                          <a:spcPts val="0"/>
                        </a:spcBef>
                        <a:spcAft>
                          <a:spcPts val="0"/>
                        </a:spcAft>
                      </a:pPr>
                      <a:r>
                        <a:rPr lang="en-US" sz="800">
                          <a:effectLst/>
                          <a:highlight>
                            <a:srgbClr val="A9A9A9"/>
                          </a:highlight>
                        </a:rPr>
                        <a:t> </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800">
                          <a:effectLst/>
                          <a:highlight>
                            <a:srgbClr val="A9A9A9"/>
                          </a:highlight>
                        </a:rPr>
                        <a:t> </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800">
                          <a:effectLst/>
                        </a:rPr>
                        <a:t>Use Telephone</a:t>
                      </a:r>
                      <a:endParaRPr lang="en-US" sz="8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c>
                  <a:txBody>
                    <a:bodyPr/>
                    <a:lstStyle/>
                    <a:p>
                      <a:pPr marL="0" marR="0" algn="r">
                        <a:lnSpc>
                          <a:spcPct val="107000"/>
                        </a:lnSpc>
                        <a:spcBef>
                          <a:spcPts val="0"/>
                        </a:spcBef>
                        <a:spcAft>
                          <a:spcPts val="0"/>
                        </a:spcAft>
                      </a:pPr>
                      <a:r>
                        <a:rPr lang="en-US" sz="800" dirty="0">
                          <a:effectLst/>
                        </a:rPr>
                        <a:t>12.20%</a:t>
                      </a:r>
                      <a:endParaRPr lang="en-US" sz="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nchor="ctr"/>
                </a:tc>
              </a:tr>
            </a:tbl>
          </a:graphicData>
        </a:graphic>
      </p:graphicFrame>
    </p:spTree>
    <p:extLst>
      <p:ext uri="{BB962C8B-B14F-4D97-AF65-F5344CB8AC3E}">
        <p14:creationId xmlns:p14="http://schemas.microsoft.com/office/powerpoint/2010/main" val="140824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85991176"/>
              </p:ext>
            </p:extLst>
          </p:nvPr>
        </p:nvGraphicFramePr>
        <p:xfrm>
          <a:off x="473301" y="438149"/>
          <a:ext cx="7843233" cy="2690288"/>
        </p:xfrm>
        <a:graphic>
          <a:graphicData uri="http://schemas.openxmlformats.org/drawingml/2006/table">
            <a:tbl>
              <a:tblPr firstRow="1" firstCol="1" bandRow="1">
                <a:tableStyleId>{5C22544A-7EE6-4342-B048-85BDC9FD1C3A}</a:tableStyleId>
              </a:tblPr>
              <a:tblGrid>
                <a:gridCol w="1307066"/>
                <a:gridCol w="1307066"/>
                <a:gridCol w="1307066"/>
                <a:gridCol w="1307066"/>
                <a:gridCol w="1307066"/>
                <a:gridCol w="1307903"/>
              </a:tblGrid>
              <a:tr h="487409">
                <a:tc>
                  <a:txBody>
                    <a:bodyPr/>
                    <a:lstStyle/>
                    <a:p>
                      <a:pPr marL="0" marR="0">
                        <a:lnSpc>
                          <a:spcPct val="107000"/>
                        </a:lnSpc>
                        <a:spcBef>
                          <a:spcPts val="0"/>
                        </a:spcBef>
                        <a:spcAft>
                          <a:spcPts val="0"/>
                        </a:spcAft>
                      </a:pPr>
                      <a:r>
                        <a:rPr lang="en-US" sz="1100" dirty="0">
                          <a:effectLst/>
                        </a:rPr>
                        <a:t>IADL Type</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Personal Care II</a:t>
                      </a:r>
                    </a:p>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Personal Care I</a:t>
                      </a:r>
                    </a:p>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Home Delivered Meals</a:t>
                      </a:r>
                    </a:p>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Adult Day Services</a:t>
                      </a:r>
                    </a:p>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Case Management</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324939">
                <a:tc>
                  <a:txBody>
                    <a:bodyPr/>
                    <a:lstStyle/>
                    <a:p>
                      <a:pPr marL="0" marR="0">
                        <a:lnSpc>
                          <a:spcPct val="107000"/>
                        </a:lnSpc>
                        <a:spcBef>
                          <a:spcPts val="0"/>
                        </a:spcBef>
                        <a:spcAft>
                          <a:spcPts val="0"/>
                        </a:spcAft>
                      </a:pPr>
                      <a:r>
                        <a:rPr lang="en-US" sz="1100">
                          <a:effectLst/>
                        </a:rPr>
                        <a:t>Housekeeping/Cleaning</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99.2%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98.5%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83.0%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92.3%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86.6%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15160">
                <a:tc>
                  <a:txBody>
                    <a:bodyPr/>
                    <a:lstStyle/>
                    <a:p>
                      <a:pPr marL="0" marR="0">
                        <a:lnSpc>
                          <a:spcPct val="107000"/>
                        </a:lnSpc>
                        <a:spcBef>
                          <a:spcPts val="0"/>
                        </a:spcBef>
                        <a:spcAft>
                          <a:spcPts val="0"/>
                        </a:spcAft>
                      </a:pPr>
                      <a:r>
                        <a:rPr lang="en-US" sz="1100">
                          <a:effectLst/>
                        </a:rPr>
                        <a:t>Shopping</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97.9%</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90.9%</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87.5%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96.9%</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89.2%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15160">
                <a:tc>
                  <a:txBody>
                    <a:bodyPr/>
                    <a:lstStyle/>
                    <a:p>
                      <a:pPr marL="0" marR="0">
                        <a:lnSpc>
                          <a:spcPct val="107000"/>
                        </a:lnSpc>
                        <a:spcBef>
                          <a:spcPts val="0"/>
                        </a:spcBef>
                        <a:spcAft>
                          <a:spcPts val="0"/>
                        </a:spcAft>
                      </a:pPr>
                      <a:r>
                        <a:rPr lang="en-US" sz="1100">
                          <a:effectLst/>
                        </a:rPr>
                        <a:t>Laundry</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96.6%</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90.0%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73.2%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91.3%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78.0%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15160">
                <a:tc>
                  <a:txBody>
                    <a:bodyPr/>
                    <a:lstStyle/>
                    <a:p>
                      <a:pPr marL="0" marR="0">
                        <a:lnSpc>
                          <a:spcPct val="107000"/>
                        </a:lnSpc>
                        <a:spcBef>
                          <a:spcPts val="0"/>
                        </a:spcBef>
                        <a:spcAft>
                          <a:spcPts val="0"/>
                        </a:spcAft>
                      </a:pPr>
                      <a:r>
                        <a:rPr lang="en-US" sz="1100">
                          <a:effectLst/>
                        </a:rPr>
                        <a:t>Transportation</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92.8%</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79.5%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82.0%</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96.1%</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82.3%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15160">
                <a:tc>
                  <a:txBody>
                    <a:bodyPr/>
                    <a:lstStyle/>
                    <a:p>
                      <a:pPr marL="0" marR="0">
                        <a:lnSpc>
                          <a:spcPct val="107000"/>
                        </a:lnSpc>
                        <a:spcBef>
                          <a:spcPts val="0"/>
                        </a:spcBef>
                        <a:spcAft>
                          <a:spcPts val="0"/>
                        </a:spcAft>
                      </a:pPr>
                      <a:r>
                        <a:rPr lang="en-US" sz="1100">
                          <a:effectLst/>
                        </a:rPr>
                        <a:t>Prepare Meal</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89.0%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66.9%</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95.5%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94.4%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89.6%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324939">
                <a:tc>
                  <a:txBody>
                    <a:bodyPr/>
                    <a:lstStyle/>
                    <a:p>
                      <a:pPr marL="0" marR="0">
                        <a:lnSpc>
                          <a:spcPct val="107000"/>
                        </a:lnSpc>
                        <a:spcBef>
                          <a:spcPts val="0"/>
                        </a:spcBef>
                        <a:spcAft>
                          <a:spcPts val="0"/>
                        </a:spcAft>
                      </a:pPr>
                      <a:r>
                        <a:rPr lang="en-US" sz="1100">
                          <a:effectLst/>
                        </a:rPr>
                        <a:t>Handle Personal Business</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60.4%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37.7%</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48.2%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92.6%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49.6%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15160">
                <a:tc>
                  <a:txBody>
                    <a:bodyPr/>
                    <a:lstStyle/>
                    <a:p>
                      <a:pPr marL="0" marR="0">
                        <a:lnSpc>
                          <a:spcPct val="107000"/>
                        </a:lnSpc>
                        <a:spcBef>
                          <a:spcPts val="0"/>
                        </a:spcBef>
                        <a:spcAft>
                          <a:spcPts val="0"/>
                        </a:spcAft>
                      </a:pPr>
                      <a:r>
                        <a:rPr lang="en-US" sz="1100">
                          <a:effectLst/>
                        </a:rPr>
                        <a:t>Use Telephone</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19.1%</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7.9%</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10.8%</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61.3%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12.2%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324939">
                <a:tc>
                  <a:txBody>
                    <a:bodyPr/>
                    <a:lstStyle/>
                    <a:p>
                      <a:pPr marL="0" marR="0">
                        <a:lnSpc>
                          <a:spcPct val="107000"/>
                        </a:lnSpc>
                        <a:spcBef>
                          <a:spcPts val="0"/>
                        </a:spcBef>
                        <a:spcAft>
                          <a:spcPts val="0"/>
                        </a:spcAft>
                      </a:pPr>
                      <a:r>
                        <a:rPr lang="en-US" sz="1100">
                          <a:effectLst/>
                        </a:rPr>
                        <a:t>Self-Admin of Medication</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42.2%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22.7%</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29.9%</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87.6%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29.6%</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bl>
          </a:graphicData>
        </a:graphic>
      </p:graphicFrame>
      <p:graphicFrame>
        <p:nvGraphicFramePr>
          <p:cNvPr id="5" name="Table 4"/>
          <p:cNvGraphicFramePr>
            <a:graphicFrameLocks noGrp="1"/>
          </p:cNvGraphicFramePr>
          <p:nvPr>
            <p:extLst/>
          </p:nvPr>
        </p:nvGraphicFramePr>
        <p:xfrm>
          <a:off x="473298" y="2917064"/>
          <a:ext cx="7843234" cy="2057400"/>
        </p:xfrm>
        <a:graphic>
          <a:graphicData uri="http://schemas.openxmlformats.org/drawingml/2006/table">
            <a:tbl>
              <a:tblPr firstRow="1" firstCol="1" bandRow="1">
                <a:tableStyleId>{5C22544A-7EE6-4342-B048-85BDC9FD1C3A}</a:tableStyleId>
              </a:tblPr>
              <a:tblGrid>
                <a:gridCol w="1229752"/>
                <a:gridCol w="1361451"/>
                <a:gridCol w="1361451"/>
                <a:gridCol w="1377390"/>
                <a:gridCol w="1254078"/>
                <a:gridCol w="1259112"/>
              </a:tblGrid>
              <a:tr h="1046256">
                <a:tc>
                  <a:txBody>
                    <a:bodyPr/>
                    <a:lstStyle/>
                    <a:p>
                      <a:pPr marL="0" marR="0">
                        <a:lnSpc>
                          <a:spcPct val="107000"/>
                        </a:lnSpc>
                        <a:spcBef>
                          <a:spcPts val="0"/>
                        </a:spcBef>
                        <a:spcAft>
                          <a:spcPts val="0"/>
                        </a:spcAft>
                      </a:pPr>
                      <a:r>
                        <a:rPr lang="en-US" sz="1100" dirty="0">
                          <a:effectLst/>
                        </a:rPr>
                        <a:t>Number of Chronic </a:t>
                      </a:r>
                      <a:r>
                        <a:rPr lang="en-US" sz="1100" dirty="0" smtClean="0">
                          <a:effectLst/>
                        </a:rPr>
                        <a:t>conditions</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dirty="0">
                          <a:effectLst/>
                        </a:rPr>
                        <a:t>Personal Care II</a:t>
                      </a:r>
                    </a:p>
                    <a:p>
                      <a:pPr marL="0" marR="0" algn="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Personal Care I</a:t>
                      </a:r>
                    </a:p>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Home Delivered Meals</a:t>
                      </a:r>
                    </a:p>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Adult Day Services</a:t>
                      </a:r>
                    </a:p>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Case Management</a:t>
                      </a:r>
                    </a:p>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52786">
                <a:tc>
                  <a:txBody>
                    <a:bodyPr/>
                    <a:lstStyle/>
                    <a:p>
                      <a:pPr marL="0" marR="0">
                        <a:lnSpc>
                          <a:spcPct val="107000"/>
                        </a:lnSpc>
                        <a:spcBef>
                          <a:spcPts val="0"/>
                        </a:spcBef>
                        <a:spcAft>
                          <a:spcPts val="0"/>
                        </a:spcAft>
                      </a:pPr>
                      <a:r>
                        <a:rPr lang="en-US" sz="1100" dirty="0">
                          <a:effectLst/>
                        </a:rPr>
                        <a:t>0 to 1</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4.4%</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11.1%</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15.0%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8.6%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52786">
                <a:tc>
                  <a:txBody>
                    <a:bodyPr/>
                    <a:lstStyle/>
                    <a:p>
                      <a:pPr marL="0" marR="0">
                        <a:lnSpc>
                          <a:spcPct val="107000"/>
                        </a:lnSpc>
                        <a:spcBef>
                          <a:spcPts val="0"/>
                        </a:spcBef>
                        <a:spcAft>
                          <a:spcPts val="0"/>
                        </a:spcAft>
                      </a:pPr>
                      <a:r>
                        <a:rPr lang="en-US" sz="1100" dirty="0">
                          <a:effectLst/>
                        </a:rPr>
                        <a:t>2 to 3</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16.2%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17.5%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24.4%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29.7%</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22.6%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52786">
                <a:tc>
                  <a:txBody>
                    <a:bodyPr/>
                    <a:lstStyle/>
                    <a:p>
                      <a:pPr marL="0" marR="0">
                        <a:lnSpc>
                          <a:spcPct val="107000"/>
                        </a:lnSpc>
                        <a:spcBef>
                          <a:spcPts val="0"/>
                        </a:spcBef>
                        <a:spcAft>
                          <a:spcPts val="0"/>
                        </a:spcAft>
                      </a:pPr>
                      <a:r>
                        <a:rPr lang="en-US" sz="1100">
                          <a:effectLst/>
                        </a:rPr>
                        <a:t>4 to 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29.6%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31.6%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31.3%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27.4%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32.4%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52786">
                <a:tc>
                  <a:txBody>
                    <a:bodyPr/>
                    <a:lstStyle/>
                    <a:p>
                      <a:pPr marL="0" marR="0">
                        <a:lnSpc>
                          <a:spcPct val="107000"/>
                        </a:lnSpc>
                        <a:spcBef>
                          <a:spcPts val="0"/>
                        </a:spcBef>
                        <a:spcAft>
                          <a:spcPts val="0"/>
                        </a:spcAft>
                      </a:pPr>
                      <a:r>
                        <a:rPr lang="en-US" sz="1100">
                          <a:effectLst/>
                        </a:rPr>
                        <a:t>6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50.7%</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46.5%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33.2%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27.9%</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36.4%</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bl>
          </a:graphicData>
        </a:graphic>
      </p:graphicFrame>
    </p:spTree>
    <p:extLst>
      <p:ext uri="{BB962C8B-B14F-4D97-AF65-F5344CB8AC3E}">
        <p14:creationId xmlns:p14="http://schemas.microsoft.com/office/powerpoint/2010/main" val="320267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694621604"/>
              </p:ext>
            </p:extLst>
          </p:nvPr>
        </p:nvGraphicFramePr>
        <p:xfrm>
          <a:off x="533400" y="285750"/>
          <a:ext cx="8001000" cy="42135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3149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04960796"/>
              </p:ext>
            </p:extLst>
          </p:nvPr>
        </p:nvGraphicFramePr>
        <p:xfrm>
          <a:off x="666482" y="514350"/>
          <a:ext cx="8152326" cy="2559680"/>
        </p:xfrm>
        <a:graphic>
          <a:graphicData uri="http://schemas.openxmlformats.org/drawingml/2006/table">
            <a:tbl>
              <a:tblPr firstRow="1" firstCol="1" bandRow="1">
                <a:tableStyleId>{5C22544A-7EE6-4342-B048-85BDC9FD1C3A}</a:tableStyleId>
              </a:tblPr>
              <a:tblGrid>
                <a:gridCol w="1722015"/>
                <a:gridCol w="1255546"/>
                <a:gridCol w="1255546"/>
                <a:gridCol w="1200615"/>
                <a:gridCol w="1359302"/>
                <a:gridCol w="1359302"/>
              </a:tblGrid>
              <a:tr h="647186">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dirty="0">
                          <a:effectLst/>
                        </a:rPr>
                        <a:t>Personal Care II</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Personal Care I</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Home Delivered Meals</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Adult Day Services</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Case Management</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09270">
                <a:tc>
                  <a:txBody>
                    <a:bodyPr/>
                    <a:lstStyle/>
                    <a:p>
                      <a:pPr marL="0" marR="0">
                        <a:lnSpc>
                          <a:spcPct val="107000"/>
                        </a:lnSpc>
                        <a:spcBef>
                          <a:spcPts val="0"/>
                        </a:spcBef>
                        <a:spcAft>
                          <a:spcPts val="0"/>
                        </a:spcAft>
                      </a:pPr>
                      <a:r>
                        <a:rPr lang="en-US" sz="1100">
                          <a:effectLst/>
                        </a:rPr>
                        <a:t>Memory Deficit</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38.8%</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28.2%</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30.5%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72.5%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27.7%</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09270">
                <a:tc>
                  <a:txBody>
                    <a:bodyPr/>
                    <a:lstStyle/>
                    <a:p>
                      <a:pPr marL="0" marR="0">
                        <a:lnSpc>
                          <a:spcPct val="107000"/>
                        </a:lnSpc>
                        <a:spcBef>
                          <a:spcPts val="0"/>
                        </a:spcBef>
                        <a:spcAft>
                          <a:spcPts val="0"/>
                        </a:spcAft>
                      </a:pPr>
                      <a:r>
                        <a:rPr lang="en-US" sz="1100">
                          <a:effectLst/>
                        </a:rPr>
                        <a:t>Dementia</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16.4%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12.2%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64.3%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12.8%</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09270">
                <a:tc>
                  <a:txBody>
                    <a:bodyPr/>
                    <a:lstStyle/>
                    <a:p>
                      <a:pPr marL="0" marR="0">
                        <a:lnSpc>
                          <a:spcPct val="107000"/>
                        </a:lnSpc>
                        <a:spcBef>
                          <a:spcPts val="0"/>
                        </a:spcBef>
                        <a:spcAft>
                          <a:spcPts val="0"/>
                        </a:spcAft>
                      </a:pPr>
                      <a:r>
                        <a:rPr lang="en-US" sz="1100">
                          <a:effectLst/>
                        </a:rPr>
                        <a:t>Depressed</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29.2%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28.8%</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23.0%</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34.5%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22.4%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428228">
                <a:tc>
                  <a:txBody>
                    <a:bodyPr/>
                    <a:lstStyle/>
                    <a:p>
                      <a:pPr marL="0" marR="0">
                        <a:lnSpc>
                          <a:spcPct val="107000"/>
                        </a:lnSpc>
                        <a:spcBef>
                          <a:spcPts val="0"/>
                        </a:spcBef>
                        <a:spcAft>
                          <a:spcPts val="0"/>
                        </a:spcAft>
                      </a:pPr>
                      <a:r>
                        <a:rPr lang="en-US" sz="1100">
                          <a:effectLst/>
                        </a:rPr>
                        <a:t>Impaired Decision Making</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11.8%</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5.1%</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6.7%</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34.2%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428228">
                <a:tc>
                  <a:txBody>
                    <a:bodyPr/>
                    <a:lstStyle/>
                    <a:p>
                      <a:pPr marL="0" marR="0">
                        <a:lnSpc>
                          <a:spcPct val="107000"/>
                        </a:lnSpc>
                        <a:spcBef>
                          <a:spcPts val="0"/>
                        </a:spcBef>
                        <a:spcAft>
                          <a:spcPts val="0"/>
                        </a:spcAft>
                      </a:pPr>
                      <a:r>
                        <a:rPr lang="en-US" sz="1100">
                          <a:effectLst/>
                        </a:rPr>
                        <a:t>Diagnosed Mental Health Problems</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6.5%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6.3%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7.1%</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9.7%</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7.1%</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428228">
                <a:tc>
                  <a:txBody>
                    <a:bodyPr/>
                    <a:lstStyle/>
                    <a:p>
                      <a:pPr marL="0" marR="0">
                        <a:lnSpc>
                          <a:spcPct val="107000"/>
                        </a:lnSpc>
                        <a:spcBef>
                          <a:spcPts val="0"/>
                        </a:spcBef>
                        <a:spcAft>
                          <a:spcPts val="0"/>
                        </a:spcAft>
                      </a:pPr>
                      <a:r>
                        <a:rPr lang="en-US" sz="1100">
                          <a:effectLst/>
                        </a:rPr>
                        <a:t>History of Mental Health Treatment</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6.2%</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7.2%</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6.4%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8.8%</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6.5%</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06424782"/>
              </p:ext>
            </p:extLst>
          </p:nvPr>
        </p:nvGraphicFramePr>
        <p:xfrm>
          <a:off x="666484" y="3181350"/>
          <a:ext cx="8152324" cy="1729064"/>
        </p:xfrm>
        <a:graphic>
          <a:graphicData uri="http://schemas.openxmlformats.org/drawingml/2006/table">
            <a:tbl>
              <a:tblPr firstRow="1" firstCol="1" bandRow="1">
                <a:tableStyleId>{5C22544A-7EE6-4342-B048-85BDC9FD1C3A}</a:tableStyleId>
              </a:tblPr>
              <a:tblGrid>
                <a:gridCol w="1358430"/>
                <a:gridCol w="1358430"/>
                <a:gridCol w="1358430"/>
                <a:gridCol w="1358430"/>
                <a:gridCol w="1359302"/>
                <a:gridCol w="1359302"/>
              </a:tblGrid>
              <a:tr h="877670">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dirty="0">
                          <a:effectLst/>
                        </a:rPr>
                        <a:t>Personal Care II</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dirty="0">
                          <a:effectLst/>
                        </a:rPr>
                        <a:t>Personal Care I</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Home Delivered Meals</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Adult Day Services</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100">
                          <a:effectLst/>
                        </a:rPr>
                        <a:t>Case Management</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83798">
                <a:tc>
                  <a:txBody>
                    <a:bodyPr/>
                    <a:lstStyle/>
                    <a:p>
                      <a:pPr marL="0" marR="0">
                        <a:lnSpc>
                          <a:spcPct val="107000"/>
                        </a:lnSpc>
                        <a:spcBef>
                          <a:spcPts val="0"/>
                        </a:spcBef>
                        <a:spcAft>
                          <a:spcPts val="0"/>
                        </a:spcAft>
                      </a:pPr>
                      <a:r>
                        <a:rPr lang="en-US" sz="1100">
                          <a:effectLst/>
                        </a:rPr>
                        <a:t>Hospital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11.3%</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10.3%</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11.3%</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5.5%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11.6%</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83798">
                <a:tc>
                  <a:txBody>
                    <a:bodyPr/>
                    <a:lstStyle/>
                    <a:p>
                      <a:pPr marL="0" marR="0">
                        <a:lnSpc>
                          <a:spcPct val="107000"/>
                        </a:lnSpc>
                        <a:spcBef>
                          <a:spcPts val="0"/>
                        </a:spcBef>
                        <a:spcAft>
                          <a:spcPts val="0"/>
                        </a:spcAft>
                      </a:pPr>
                      <a:r>
                        <a:rPr lang="en-US" sz="1100">
                          <a:effectLst/>
                        </a:rPr>
                        <a:t>Physician</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31.3%</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31.7%</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35.0%</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11.5%</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40.7%</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r h="283798">
                <a:tc>
                  <a:txBody>
                    <a:bodyPr/>
                    <a:lstStyle/>
                    <a:p>
                      <a:pPr marL="0" marR="0">
                        <a:lnSpc>
                          <a:spcPct val="107000"/>
                        </a:lnSpc>
                        <a:spcBef>
                          <a:spcPts val="0"/>
                        </a:spcBef>
                        <a:spcAft>
                          <a:spcPts val="0"/>
                        </a:spcAft>
                      </a:pPr>
                      <a:r>
                        <a:rPr lang="en-US" sz="1100">
                          <a:effectLst/>
                        </a:rPr>
                        <a:t>ER</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4.8%</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5.4%</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a:effectLst/>
                        </a:rPr>
                        <a:t>4.0%</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4.2%</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c>
                  <a:txBody>
                    <a:bodyPr/>
                    <a:lstStyle/>
                    <a:p>
                      <a:pPr marL="0" marR="0" algn="r">
                        <a:lnSpc>
                          <a:spcPct val="107000"/>
                        </a:lnSpc>
                        <a:spcBef>
                          <a:spcPts val="0"/>
                        </a:spcBef>
                        <a:spcAft>
                          <a:spcPts val="0"/>
                        </a:spcAft>
                      </a:pPr>
                      <a:r>
                        <a:rPr lang="en-US" sz="1100" dirty="0">
                          <a:effectLst/>
                        </a:rPr>
                        <a:t>4.2%</a:t>
                      </a:r>
                      <a:endParaRPr lang="en-US"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51435" marR="51435" marT="0" marB="0"/>
                </a:tc>
              </a:tr>
            </a:tbl>
          </a:graphicData>
        </a:graphic>
      </p:graphicFrame>
    </p:spTree>
    <p:extLst>
      <p:ext uri="{BB962C8B-B14F-4D97-AF65-F5344CB8AC3E}">
        <p14:creationId xmlns:p14="http://schemas.microsoft.com/office/powerpoint/2010/main" val="4220071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857250"/>
          </a:xfrm>
        </p:spPr>
        <p:txBody>
          <a:bodyPr>
            <a:normAutofit/>
          </a:bodyPr>
          <a:lstStyle/>
          <a:p>
            <a:r>
              <a:rPr lang="en-US" sz="3200" dirty="0" smtClean="0"/>
              <a:t>Current AAA/Provider Case Load</a:t>
            </a:r>
            <a:endParaRPr lang="en-US" sz="3200" dirty="0"/>
          </a:p>
        </p:txBody>
      </p:sp>
      <p:sp>
        <p:nvSpPr>
          <p:cNvPr id="3" name="Content Placeholder 2"/>
          <p:cNvSpPr>
            <a:spLocks noGrp="1"/>
          </p:cNvSpPr>
          <p:nvPr>
            <p:ph idx="1"/>
          </p:nvPr>
        </p:nvSpPr>
        <p:spPr>
          <a:xfrm>
            <a:off x="533400" y="1276350"/>
            <a:ext cx="8229600" cy="3394075"/>
          </a:xfrm>
        </p:spPr>
        <p:txBody>
          <a:bodyPr>
            <a:normAutofit fontScale="70000" lnSpcReduction="20000"/>
          </a:bodyPr>
          <a:lstStyle/>
          <a:p>
            <a:r>
              <a:rPr lang="en-US" dirty="0" smtClean="0"/>
              <a:t>Serving over 1,000 individuals age 60+ who have alcohol/evidence of substance abuse</a:t>
            </a:r>
          </a:p>
          <a:p>
            <a:pPr lvl="1"/>
            <a:r>
              <a:rPr lang="en-US" dirty="0" smtClean="0"/>
              <a:t>Average age – 74</a:t>
            </a:r>
          </a:p>
          <a:p>
            <a:pPr lvl="1"/>
            <a:r>
              <a:rPr lang="en-US" dirty="0" smtClean="0"/>
              <a:t>Almost 2 ADL limitations</a:t>
            </a:r>
          </a:p>
          <a:p>
            <a:pPr lvl="1"/>
            <a:r>
              <a:rPr lang="en-US" dirty="0" smtClean="0"/>
              <a:t>5 IADL limitations</a:t>
            </a:r>
          </a:p>
          <a:p>
            <a:pPr marL="457200" lvl="1" indent="0">
              <a:buNone/>
            </a:pPr>
            <a:endParaRPr lang="en-US" dirty="0" smtClean="0"/>
          </a:p>
          <a:p>
            <a:r>
              <a:rPr lang="en-US" dirty="0" smtClean="0"/>
              <a:t>Serving over 7,000 individuals age 60+ who have history of MH treatment or diagnosed MH problem</a:t>
            </a:r>
          </a:p>
          <a:p>
            <a:pPr lvl="1"/>
            <a:r>
              <a:rPr lang="en-US" dirty="0" smtClean="0"/>
              <a:t>Average age – 78</a:t>
            </a:r>
          </a:p>
          <a:p>
            <a:pPr lvl="1"/>
            <a:r>
              <a:rPr lang="en-US" dirty="0" smtClean="0"/>
              <a:t>Over 2 ADL limitations</a:t>
            </a:r>
          </a:p>
          <a:p>
            <a:pPr lvl="1"/>
            <a:r>
              <a:rPr lang="en-US" dirty="0" smtClean="0"/>
              <a:t>5 IADL limitations</a:t>
            </a:r>
            <a:endParaRPr lang="en-US" dirty="0"/>
          </a:p>
        </p:txBody>
      </p:sp>
    </p:spTree>
    <p:extLst>
      <p:ext uri="{BB962C8B-B14F-4D97-AF65-F5344CB8AC3E}">
        <p14:creationId xmlns:p14="http://schemas.microsoft.com/office/powerpoint/2010/main" val="3118212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701675"/>
          </a:xfrm>
        </p:spPr>
        <p:txBody>
          <a:bodyPr>
            <a:normAutofit fontScale="90000"/>
          </a:bodyPr>
          <a:lstStyle/>
          <a:p>
            <a:r>
              <a:rPr lang="en-US" dirty="0" smtClean="0"/>
              <a:t>What's Next?</a:t>
            </a:r>
            <a:endParaRPr lang="en-US" dirty="0"/>
          </a:p>
        </p:txBody>
      </p:sp>
      <p:sp>
        <p:nvSpPr>
          <p:cNvPr id="3" name="Content Placeholder 2"/>
          <p:cNvSpPr>
            <a:spLocks noGrp="1"/>
          </p:cNvSpPr>
          <p:nvPr>
            <p:ph idx="1"/>
          </p:nvPr>
        </p:nvSpPr>
        <p:spPr>
          <a:xfrm>
            <a:off x="304800" y="1352550"/>
            <a:ext cx="8229600" cy="3530601"/>
          </a:xfrm>
        </p:spPr>
        <p:txBody>
          <a:bodyPr>
            <a:normAutofit fontScale="70000" lnSpcReduction="20000"/>
          </a:bodyPr>
          <a:lstStyle/>
          <a:p>
            <a:r>
              <a:rPr lang="en-US" dirty="0" smtClean="0"/>
              <a:t>Increased volume of individuals with behavioral health issues</a:t>
            </a:r>
          </a:p>
          <a:p>
            <a:pPr marL="0" indent="0">
              <a:buNone/>
            </a:pPr>
            <a:endParaRPr lang="en-US" dirty="0" smtClean="0"/>
          </a:p>
          <a:p>
            <a:r>
              <a:rPr lang="en-US" dirty="0" smtClean="0"/>
              <a:t>Significant expansion of NWD under BIP</a:t>
            </a:r>
          </a:p>
          <a:p>
            <a:pPr lvl="1"/>
            <a:r>
              <a:rPr lang="en-US" dirty="0" smtClean="0"/>
              <a:t>Includes resource directory</a:t>
            </a:r>
          </a:p>
          <a:p>
            <a:pPr lvl="1"/>
            <a:r>
              <a:rPr lang="en-US" dirty="0">
                <a:hlinkClick r:id="rId2"/>
              </a:rPr>
              <a:t>https://www.nyconnects.ny.gov</a:t>
            </a:r>
            <a:r>
              <a:rPr lang="en-US" dirty="0" smtClean="0">
                <a:hlinkClick r:id="rId2"/>
              </a:rPr>
              <a:t>/</a:t>
            </a:r>
            <a:endParaRPr lang="en-US" dirty="0" smtClean="0"/>
          </a:p>
          <a:p>
            <a:pPr marL="457200" lvl="1" indent="0">
              <a:buNone/>
            </a:pPr>
            <a:endParaRPr lang="en-US" dirty="0" smtClean="0"/>
          </a:p>
          <a:p>
            <a:r>
              <a:rPr lang="en-US" dirty="0" smtClean="0"/>
              <a:t>Significant increase in screenings – Cage 4, PHQ9, GAD-7</a:t>
            </a:r>
          </a:p>
          <a:p>
            <a:pPr marL="0" indent="0">
              <a:buNone/>
            </a:pPr>
            <a:endParaRPr lang="en-US" dirty="0" smtClean="0"/>
          </a:p>
          <a:p>
            <a:r>
              <a:rPr lang="en-US" dirty="0" smtClean="0"/>
              <a:t>Significant increase in training on use of tools and special populations</a:t>
            </a:r>
          </a:p>
        </p:txBody>
      </p:sp>
    </p:spTree>
    <p:extLst>
      <p:ext uri="{BB962C8B-B14F-4D97-AF65-F5344CB8AC3E}">
        <p14:creationId xmlns:p14="http://schemas.microsoft.com/office/powerpoint/2010/main" val="1545090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1504950"/>
            <a:ext cx="5334000" cy="32004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800" dirty="0" smtClean="0">
              <a:solidFill>
                <a:schemeClr val="bg1"/>
              </a:solidFill>
              <a:latin typeface="Arial" panose="020B0604020202020204" pitchFamily="34" charset="0"/>
              <a:cs typeface="Arial" panose="020B0604020202020204" pitchFamily="34" charset="0"/>
            </a:endParaRPr>
          </a:p>
          <a:p>
            <a:pPr marL="457200" indent="-457200"/>
            <a:r>
              <a:rPr lang="en-US" sz="2200" dirty="0" smtClean="0">
                <a:solidFill>
                  <a:schemeClr val="bg1"/>
                </a:solidFill>
                <a:latin typeface="Arial" panose="020B0604020202020204" pitchFamily="34" charset="0"/>
                <a:cs typeface="Arial" panose="020B0604020202020204" pitchFamily="34" charset="0"/>
              </a:rPr>
              <a:t>NYSOFA</a:t>
            </a:r>
            <a:r>
              <a:rPr lang="en-US" sz="2200" dirty="0" smtClean="0">
                <a:solidFill>
                  <a:schemeClr val="bg1"/>
                </a:solidFill>
                <a:latin typeface="Arial" panose="020B0604020202020204" pitchFamily="34" charset="0"/>
                <a:cs typeface="Arial" panose="020B0604020202020204" pitchFamily="34" charset="0"/>
              </a:rPr>
              <a:t>, who are we?</a:t>
            </a:r>
          </a:p>
          <a:p>
            <a:pPr marL="0" indent="0">
              <a:buNone/>
            </a:pPr>
            <a:endParaRPr lang="en-US" sz="1000" dirty="0" smtClean="0">
              <a:solidFill>
                <a:schemeClr val="bg1"/>
              </a:solidFill>
              <a:latin typeface="Arial" panose="020B0604020202020204" pitchFamily="34" charset="0"/>
              <a:cs typeface="Arial" panose="020B0604020202020204" pitchFamily="34" charset="0"/>
            </a:endParaRPr>
          </a:p>
          <a:p>
            <a:pPr marL="457200" indent="-457200"/>
            <a:r>
              <a:rPr lang="en-US" sz="2200" dirty="0" smtClean="0">
                <a:solidFill>
                  <a:schemeClr val="bg1"/>
                </a:solidFill>
                <a:latin typeface="Arial" panose="020B0604020202020204" pitchFamily="34" charset="0"/>
                <a:cs typeface="Arial" panose="020B0604020202020204" pitchFamily="34" charset="0"/>
              </a:rPr>
              <a:t>What do we do?</a:t>
            </a:r>
          </a:p>
          <a:p>
            <a:pPr marL="0" indent="0">
              <a:buNone/>
            </a:pPr>
            <a:endParaRPr lang="en-US" sz="1000" dirty="0" smtClean="0">
              <a:solidFill>
                <a:schemeClr val="bg1"/>
              </a:solidFill>
              <a:latin typeface="Arial" panose="020B0604020202020204" pitchFamily="34" charset="0"/>
              <a:cs typeface="Arial" panose="020B0604020202020204" pitchFamily="34" charset="0"/>
            </a:endParaRPr>
          </a:p>
          <a:p>
            <a:pPr marL="457200" indent="-457200"/>
            <a:r>
              <a:rPr lang="en-US" sz="2200" dirty="0" smtClean="0">
                <a:solidFill>
                  <a:schemeClr val="bg1"/>
                </a:solidFill>
                <a:latin typeface="Arial" panose="020B0604020202020204" pitchFamily="34" charset="0"/>
                <a:cs typeface="Arial" panose="020B0604020202020204" pitchFamily="34" charset="0"/>
              </a:rPr>
              <a:t>How we can better connect our systems to improve outcomes for older New Yorkers</a:t>
            </a:r>
            <a:endParaRPr lang="en-US" sz="2200" dirty="0">
              <a:solidFill>
                <a:schemeClr val="bg1"/>
              </a:solidFill>
              <a:latin typeface="Arial" panose="020B0604020202020204" pitchFamily="34" charset="0"/>
              <a:cs typeface="Arial" panose="020B0604020202020204" pitchFamily="34" charset="0"/>
            </a:endParaRPr>
          </a:p>
        </p:txBody>
      </p:sp>
      <p:sp>
        <p:nvSpPr>
          <p:cNvPr id="3" name="Title 1"/>
          <p:cNvSpPr txBox="1">
            <a:spLocks/>
          </p:cNvSpPr>
          <p:nvPr/>
        </p:nvSpPr>
        <p:spPr>
          <a:xfrm>
            <a:off x="685800" y="514350"/>
            <a:ext cx="7772400" cy="110251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553278"/>
                </a:solidFill>
                <a:latin typeface="Arial" panose="020B0604020202020204" pitchFamily="34" charset="0"/>
                <a:cs typeface="Arial" panose="020B0604020202020204" pitchFamily="34" charset="0"/>
              </a:rPr>
              <a:t>Topics of Discussion</a:t>
            </a:r>
            <a:endParaRPr lang="en-US" sz="3200" b="1" dirty="0">
              <a:solidFill>
                <a:srgbClr val="55327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260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What's </a:t>
            </a:r>
            <a:r>
              <a:rPr lang="en-US" sz="4000" dirty="0" smtClean="0"/>
              <a:t>Next?</a:t>
            </a:r>
            <a:endParaRPr lang="en-US" sz="4000" dirty="0"/>
          </a:p>
        </p:txBody>
      </p:sp>
      <p:sp>
        <p:nvSpPr>
          <p:cNvPr id="3" name="Content Placeholder 2"/>
          <p:cNvSpPr>
            <a:spLocks noGrp="1"/>
          </p:cNvSpPr>
          <p:nvPr>
            <p:ph idx="1"/>
          </p:nvPr>
        </p:nvSpPr>
        <p:spPr>
          <a:xfrm>
            <a:off x="-228600" y="1123950"/>
            <a:ext cx="8534400" cy="3530600"/>
          </a:xfrm>
        </p:spPr>
        <p:txBody>
          <a:bodyPr>
            <a:normAutofit fontScale="47500" lnSpcReduction="20000"/>
          </a:bodyPr>
          <a:lstStyle/>
          <a:p>
            <a:pPr lvl="1"/>
            <a:r>
              <a:rPr lang="en-US" dirty="0"/>
              <a:t>S</a:t>
            </a:r>
            <a:r>
              <a:rPr lang="en-US" dirty="0" smtClean="0"/>
              <a:t>tatewide outreach - NWD  </a:t>
            </a:r>
            <a:r>
              <a:rPr lang="en-US" dirty="0"/>
              <a:t>– 1/1/17 </a:t>
            </a:r>
            <a:endParaRPr lang="en-US" dirty="0" smtClean="0"/>
          </a:p>
          <a:p>
            <a:pPr marL="457200" lvl="1" indent="0">
              <a:buNone/>
            </a:pPr>
            <a:endParaRPr lang="en-US" dirty="0" smtClean="0"/>
          </a:p>
          <a:p>
            <a:pPr lvl="1"/>
            <a:r>
              <a:rPr lang="en-US" dirty="0" smtClean="0"/>
              <a:t>Recent </a:t>
            </a:r>
            <a:r>
              <a:rPr lang="en-US" dirty="0"/>
              <a:t>legislation passed</a:t>
            </a:r>
          </a:p>
          <a:p>
            <a:pPr lvl="2"/>
            <a:r>
              <a:rPr lang="en-US" dirty="0"/>
              <a:t>Requires health care practitioners and hospital discharge planners to provide NY Connects contact if believe patients can benefit from LTSS </a:t>
            </a:r>
          </a:p>
          <a:p>
            <a:pPr lvl="2"/>
            <a:r>
              <a:rPr lang="en-US" dirty="0"/>
              <a:t>Requires hospitals to identify caregivers of patients and to include them in discharge planning, post-hospital care </a:t>
            </a:r>
            <a:r>
              <a:rPr lang="en-US" dirty="0" smtClean="0"/>
              <a:t>plan</a:t>
            </a:r>
          </a:p>
          <a:p>
            <a:pPr marL="914400" lvl="2" indent="0">
              <a:buNone/>
            </a:pPr>
            <a:endParaRPr lang="en-US" dirty="0"/>
          </a:p>
          <a:p>
            <a:pPr lvl="1"/>
            <a:r>
              <a:rPr lang="en-US" dirty="0" smtClean="0"/>
              <a:t>DSRIP </a:t>
            </a:r>
            <a:r>
              <a:rPr lang="en-US" dirty="0"/>
              <a:t>goals – some hospitals use of NY Connects to meet DSRIP goals and NY Connects requirements to work with hospitals on care transitions as core service. We expect these relationships and referral sources to increase as they become more aware of what NY Connects provides</a:t>
            </a:r>
            <a:r>
              <a:rPr lang="en-US" dirty="0" smtClean="0"/>
              <a:t>.</a:t>
            </a:r>
          </a:p>
          <a:p>
            <a:pPr marL="457200" lvl="1" indent="0">
              <a:buNone/>
            </a:pPr>
            <a:endParaRPr lang="en-US" dirty="0"/>
          </a:p>
          <a:p>
            <a:pPr lvl="1"/>
            <a:r>
              <a:rPr lang="en-US" dirty="0"/>
              <a:t>Increased work with physicians and physicians practices re: CDSME and other </a:t>
            </a:r>
            <a:r>
              <a:rPr lang="en-US" dirty="0" smtClean="0"/>
              <a:t>EBI’s</a:t>
            </a:r>
          </a:p>
          <a:p>
            <a:pPr marL="457200" lvl="1" indent="0">
              <a:buNone/>
            </a:pPr>
            <a:endParaRPr lang="en-US" dirty="0"/>
          </a:p>
          <a:p>
            <a:pPr lvl="1"/>
            <a:r>
              <a:rPr lang="en-US" dirty="0"/>
              <a:t>NYSOFA partnership with NY Chapter-American College of Physicians – ongoing education to physicians and internists on value of physician referrals to NY </a:t>
            </a:r>
            <a:r>
              <a:rPr lang="en-US" dirty="0" smtClean="0"/>
              <a:t>Connects</a:t>
            </a:r>
          </a:p>
          <a:p>
            <a:pPr marL="457200" lvl="1" indent="0">
              <a:buNone/>
            </a:pPr>
            <a:endParaRPr lang="en-US" dirty="0"/>
          </a:p>
          <a:p>
            <a:pPr lvl="1"/>
            <a:r>
              <a:rPr lang="en-US" dirty="0"/>
              <a:t>NYSOFA partnership and work with DVA, Mental Health Alliance and Alcohol and Substance Abuse Providers – training and cross referrals.</a:t>
            </a:r>
          </a:p>
          <a:p>
            <a:endParaRPr lang="en-US" dirty="0"/>
          </a:p>
        </p:txBody>
      </p:sp>
    </p:spTree>
    <p:extLst>
      <p:ext uri="{BB962C8B-B14F-4D97-AF65-F5344CB8AC3E}">
        <p14:creationId xmlns:p14="http://schemas.microsoft.com/office/powerpoint/2010/main" val="1999787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625475"/>
          </a:xfrm>
        </p:spPr>
        <p:txBody>
          <a:bodyPr>
            <a:normAutofit/>
          </a:bodyPr>
          <a:lstStyle/>
          <a:p>
            <a:r>
              <a:rPr lang="en-US" sz="3200" dirty="0" smtClean="0"/>
              <a:t>What Can We Do Next with ASAP</a:t>
            </a:r>
            <a:endParaRPr lang="en-US" sz="3200" dirty="0"/>
          </a:p>
        </p:txBody>
      </p:sp>
      <p:sp>
        <p:nvSpPr>
          <p:cNvPr id="3" name="Content Placeholder 2"/>
          <p:cNvSpPr>
            <a:spLocks noGrp="1"/>
          </p:cNvSpPr>
          <p:nvPr>
            <p:ph idx="1"/>
          </p:nvPr>
        </p:nvSpPr>
        <p:spPr>
          <a:xfrm>
            <a:off x="457200" y="1072283"/>
            <a:ext cx="8229600" cy="3633067"/>
          </a:xfrm>
        </p:spPr>
        <p:txBody>
          <a:bodyPr>
            <a:noAutofit/>
          </a:bodyPr>
          <a:lstStyle/>
          <a:p>
            <a:pPr>
              <a:spcBef>
                <a:spcPts val="0"/>
              </a:spcBef>
            </a:pPr>
            <a:r>
              <a:rPr lang="en-US" sz="1600" dirty="0" smtClean="0"/>
              <a:t>Statewide Webinar introductory training – what each system does, services offered, structure, etc.</a:t>
            </a:r>
          </a:p>
          <a:p>
            <a:pPr marL="0" indent="0">
              <a:spcBef>
                <a:spcPts val="0"/>
              </a:spcBef>
              <a:buNone/>
            </a:pPr>
            <a:endParaRPr lang="en-US" sz="800" dirty="0" smtClean="0"/>
          </a:p>
          <a:p>
            <a:pPr>
              <a:spcBef>
                <a:spcPts val="0"/>
              </a:spcBef>
            </a:pPr>
            <a:r>
              <a:rPr lang="en-US" sz="1600" dirty="0" smtClean="0"/>
              <a:t>List of preferred contacts by county and referral sources</a:t>
            </a:r>
          </a:p>
          <a:p>
            <a:pPr marL="0" indent="0">
              <a:spcBef>
                <a:spcPts val="0"/>
              </a:spcBef>
              <a:buNone/>
            </a:pPr>
            <a:endParaRPr lang="en-US" sz="1600" dirty="0" smtClean="0"/>
          </a:p>
          <a:p>
            <a:pPr>
              <a:spcBef>
                <a:spcPts val="0"/>
              </a:spcBef>
            </a:pPr>
            <a:r>
              <a:rPr lang="en-US" sz="1600" dirty="0" smtClean="0"/>
              <a:t>Local Long Term Care Councils</a:t>
            </a:r>
          </a:p>
          <a:p>
            <a:pPr marL="0" indent="0">
              <a:spcBef>
                <a:spcPts val="0"/>
              </a:spcBef>
              <a:buNone/>
            </a:pPr>
            <a:endParaRPr lang="en-US" sz="1600" dirty="0" smtClean="0"/>
          </a:p>
          <a:p>
            <a:pPr>
              <a:spcBef>
                <a:spcPts val="0"/>
              </a:spcBef>
            </a:pPr>
            <a:r>
              <a:rPr lang="en-US" sz="1600" dirty="0" smtClean="0"/>
              <a:t>Cross training of direct line staff</a:t>
            </a:r>
          </a:p>
          <a:p>
            <a:pPr marL="0" indent="0">
              <a:spcBef>
                <a:spcPts val="0"/>
              </a:spcBef>
              <a:buNone/>
            </a:pPr>
            <a:endParaRPr lang="en-US" sz="1600" dirty="0" smtClean="0"/>
          </a:p>
          <a:p>
            <a:pPr>
              <a:spcBef>
                <a:spcPts val="0"/>
              </a:spcBef>
            </a:pPr>
            <a:r>
              <a:rPr lang="en-US" sz="1600" dirty="0"/>
              <a:t>Inclusion at ACUU Conference 2016 – </a:t>
            </a:r>
            <a:r>
              <a:rPr lang="en-US" sz="1600" dirty="0" smtClean="0"/>
              <a:t>Pre-recorded</a:t>
            </a:r>
          </a:p>
          <a:p>
            <a:pPr marL="0" indent="0">
              <a:spcBef>
                <a:spcPts val="0"/>
              </a:spcBef>
              <a:buNone/>
            </a:pPr>
            <a:endParaRPr lang="en-US" sz="1600" dirty="0"/>
          </a:p>
          <a:p>
            <a:pPr>
              <a:spcBef>
                <a:spcPts val="0"/>
              </a:spcBef>
            </a:pPr>
            <a:r>
              <a:rPr lang="en-US" sz="1600" dirty="0" smtClean="0"/>
              <a:t>Inclusion in ACUU Conference – 2017</a:t>
            </a:r>
          </a:p>
          <a:p>
            <a:pPr marL="0" indent="0">
              <a:spcBef>
                <a:spcPts val="0"/>
              </a:spcBef>
              <a:buNone/>
            </a:pPr>
            <a:endParaRPr lang="en-US" sz="1600" dirty="0" smtClean="0"/>
          </a:p>
          <a:p>
            <a:pPr>
              <a:spcBef>
                <a:spcPts val="0"/>
              </a:spcBef>
            </a:pPr>
            <a:r>
              <a:rPr lang="en-US" sz="1600" dirty="0" smtClean="0"/>
              <a:t>Training to post on NYSOFA Website Training Library</a:t>
            </a:r>
          </a:p>
          <a:p>
            <a:pPr marL="0" indent="0">
              <a:spcBef>
                <a:spcPts val="0"/>
              </a:spcBef>
              <a:buNone/>
            </a:pPr>
            <a:endParaRPr lang="en-US" sz="1600" dirty="0" smtClean="0"/>
          </a:p>
          <a:p>
            <a:pPr>
              <a:spcBef>
                <a:spcPts val="0"/>
              </a:spcBef>
            </a:pPr>
            <a:r>
              <a:rPr lang="en-US" sz="1600" dirty="0" smtClean="0"/>
              <a:t>Re-Imagined Outreach Material – addressing stigma</a:t>
            </a:r>
            <a:endParaRPr lang="en-US" sz="1600" dirty="0"/>
          </a:p>
        </p:txBody>
      </p:sp>
    </p:spTree>
    <p:extLst>
      <p:ext uri="{BB962C8B-B14F-4D97-AF65-F5344CB8AC3E}">
        <p14:creationId xmlns:p14="http://schemas.microsoft.com/office/powerpoint/2010/main" val="2532741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38150"/>
            <a:ext cx="7024744" cy="514350"/>
          </a:xfrm>
        </p:spPr>
        <p:txBody>
          <a:bodyPr>
            <a:noAutofit/>
          </a:bodyPr>
          <a:lstStyle/>
          <a:p>
            <a:pPr algn="ctr"/>
            <a:r>
              <a:rPr lang="en-US" sz="3200" b="1" dirty="0" smtClean="0">
                <a:solidFill>
                  <a:srgbClr val="553278"/>
                </a:solidFill>
              </a:rPr>
              <a:t>Take </a:t>
            </a:r>
            <a:r>
              <a:rPr lang="en-US" sz="3200" b="1" dirty="0" err="1" smtClean="0">
                <a:solidFill>
                  <a:srgbClr val="553278"/>
                </a:solidFill>
              </a:rPr>
              <a:t>Aways</a:t>
            </a:r>
            <a:endParaRPr lang="en-US" sz="3200" b="1" dirty="0">
              <a:solidFill>
                <a:srgbClr val="553278"/>
              </a:solidFill>
            </a:endParaRPr>
          </a:p>
        </p:txBody>
      </p:sp>
      <p:sp>
        <p:nvSpPr>
          <p:cNvPr id="3" name="Content Placeholder 2"/>
          <p:cNvSpPr>
            <a:spLocks noGrp="1"/>
          </p:cNvSpPr>
          <p:nvPr>
            <p:ph idx="1"/>
          </p:nvPr>
        </p:nvSpPr>
        <p:spPr>
          <a:xfrm>
            <a:off x="235772" y="1101270"/>
            <a:ext cx="8382000" cy="3517222"/>
          </a:xfrm>
        </p:spPr>
        <p:txBody>
          <a:bodyPr>
            <a:normAutofit/>
          </a:bodyPr>
          <a:lstStyle/>
          <a:p>
            <a:pPr>
              <a:lnSpc>
                <a:spcPct val="110000"/>
              </a:lnSpc>
              <a:spcBef>
                <a:spcPts val="400"/>
              </a:spcBef>
            </a:pPr>
            <a:r>
              <a:rPr lang="en-US" sz="1800" b="1" dirty="0">
                <a:solidFill>
                  <a:srgbClr val="553278"/>
                </a:solidFill>
              </a:rPr>
              <a:t>Older adults are valuable </a:t>
            </a:r>
            <a:r>
              <a:rPr lang="en-US" sz="1800" dirty="0"/>
              <a:t>– economically, intellectually and </a:t>
            </a:r>
            <a:r>
              <a:rPr lang="en-US" sz="1800" dirty="0" smtClean="0"/>
              <a:t>socially</a:t>
            </a:r>
          </a:p>
          <a:p>
            <a:pPr marL="0" indent="0">
              <a:lnSpc>
                <a:spcPct val="110000"/>
              </a:lnSpc>
              <a:spcBef>
                <a:spcPts val="400"/>
              </a:spcBef>
              <a:buNone/>
            </a:pPr>
            <a:endParaRPr lang="en-US" sz="1800" dirty="0"/>
          </a:p>
          <a:p>
            <a:pPr>
              <a:lnSpc>
                <a:spcPct val="110000"/>
              </a:lnSpc>
              <a:spcBef>
                <a:spcPts val="400"/>
              </a:spcBef>
            </a:pPr>
            <a:r>
              <a:rPr lang="en-US" sz="1800" b="1" dirty="0" smtClean="0">
                <a:solidFill>
                  <a:srgbClr val="553278"/>
                </a:solidFill>
              </a:rPr>
              <a:t>We are facing an opportunity not a crisis</a:t>
            </a:r>
            <a:r>
              <a:rPr lang="en-US" sz="1800" dirty="0" smtClean="0"/>
              <a:t>; the </a:t>
            </a:r>
            <a:r>
              <a:rPr lang="en-US" sz="1800" dirty="0"/>
              <a:t>future as a time for potential change and </a:t>
            </a:r>
            <a:r>
              <a:rPr lang="en-US" sz="1800" dirty="0" smtClean="0"/>
              <a:t>improvement</a:t>
            </a:r>
            <a:endParaRPr lang="en-US" sz="1800" dirty="0"/>
          </a:p>
          <a:p>
            <a:pPr marL="0" indent="0">
              <a:lnSpc>
                <a:spcPct val="110000"/>
              </a:lnSpc>
              <a:spcBef>
                <a:spcPts val="400"/>
              </a:spcBef>
              <a:buNone/>
            </a:pPr>
            <a:endParaRPr lang="en-US" sz="1800" dirty="0"/>
          </a:p>
          <a:p>
            <a:pPr>
              <a:lnSpc>
                <a:spcPct val="110000"/>
              </a:lnSpc>
              <a:spcBef>
                <a:spcPts val="400"/>
              </a:spcBef>
            </a:pPr>
            <a:r>
              <a:rPr lang="en-US" sz="1800" dirty="0" smtClean="0"/>
              <a:t>Systems and supports are key “characters”…systemic solutions vital – de-silo</a:t>
            </a:r>
          </a:p>
          <a:p>
            <a:pPr lvl="1">
              <a:lnSpc>
                <a:spcPct val="110000"/>
              </a:lnSpc>
              <a:spcBef>
                <a:spcPts val="400"/>
              </a:spcBef>
            </a:pPr>
            <a:r>
              <a:rPr lang="en-US" sz="1800" b="1" dirty="0" smtClean="0">
                <a:solidFill>
                  <a:srgbClr val="553278"/>
                </a:solidFill>
              </a:rPr>
              <a:t>Tap each others strengths</a:t>
            </a:r>
            <a:endParaRPr lang="en-US" sz="1800" b="1" dirty="0">
              <a:solidFill>
                <a:srgbClr val="553278"/>
              </a:solidFill>
            </a:endParaRPr>
          </a:p>
          <a:p>
            <a:pPr marL="68580" indent="0">
              <a:lnSpc>
                <a:spcPct val="110000"/>
              </a:lnSpc>
              <a:spcBef>
                <a:spcPts val="400"/>
              </a:spcBef>
              <a:buNone/>
            </a:pPr>
            <a:endParaRPr lang="en-US" sz="1800" dirty="0" smtClean="0"/>
          </a:p>
          <a:p>
            <a:pPr>
              <a:lnSpc>
                <a:spcPct val="110000"/>
              </a:lnSpc>
              <a:spcBef>
                <a:spcPts val="400"/>
              </a:spcBef>
            </a:pPr>
            <a:r>
              <a:rPr lang="en-US" sz="1800" dirty="0" smtClean="0"/>
              <a:t>Care models must </a:t>
            </a:r>
            <a:r>
              <a:rPr lang="en-US" sz="1800" b="1" dirty="0" smtClean="0">
                <a:solidFill>
                  <a:srgbClr val="553278"/>
                </a:solidFill>
              </a:rPr>
              <a:t>move away from strictly medical models </a:t>
            </a:r>
            <a:r>
              <a:rPr lang="en-US" sz="1800" dirty="0" smtClean="0"/>
              <a:t>– </a:t>
            </a:r>
            <a:r>
              <a:rPr lang="en-US" sz="1800" b="1" dirty="0" smtClean="0">
                <a:solidFill>
                  <a:srgbClr val="553278"/>
                </a:solidFill>
              </a:rPr>
              <a:t>THEY DON’T WORK!</a:t>
            </a:r>
          </a:p>
          <a:p>
            <a:pPr marL="68580" indent="0">
              <a:lnSpc>
                <a:spcPct val="120000"/>
              </a:lnSpc>
              <a:buNone/>
            </a:pPr>
            <a:endParaRPr lang="en-US" sz="1800" dirty="0" smtClean="0"/>
          </a:p>
        </p:txBody>
      </p:sp>
      <p:sp>
        <p:nvSpPr>
          <p:cNvPr id="4" name="Slide Number Placeholder 3"/>
          <p:cNvSpPr>
            <a:spLocks noGrp="1"/>
          </p:cNvSpPr>
          <p:nvPr>
            <p:ph type="sldNum" sz="quarter" idx="12"/>
          </p:nvPr>
        </p:nvSpPr>
        <p:spPr/>
        <p:txBody>
          <a:bodyPr/>
          <a:lstStyle/>
          <a:p>
            <a:fld id="{D9E6F7E4-457B-48F6-A10B-F7662D6D83D4}" type="slidenum">
              <a:rPr lang="en-US" smtClean="0"/>
              <a:t>22</a:t>
            </a:fld>
            <a:endParaRPr lang="en-US"/>
          </a:p>
        </p:txBody>
      </p:sp>
    </p:spTree>
    <p:extLst>
      <p:ext uri="{BB962C8B-B14F-4D97-AF65-F5344CB8AC3E}">
        <p14:creationId xmlns:p14="http://schemas.microsoft.com/office/powerpoint/2010/main" val="2652821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055" y="361950"/>
            <a:ext cx="8763000" cy="742950"/>
          </a:xfrm>
        </p:spPr>
        <p:txBody>
          <a:bodyPr>
            <a:normAutofit/>
          </a:bodyPr>
          <a:lstStyle/>
          <a:p>
            <a:pPr algn="ctr"/>
            <a:r>
              <a:rPr lang="en-US" sz="3200" b="1" dirty="0">
                <a:solidFill>
                  <a:srgbClr val="5A336F"/>
                </a:solidFill>
              </a:rPr>
              <a:t>NYSOFA Mission</a:t>
            </a:r>
            <a:endParaRPr lang="en-US" sz="3200" dirty="0">
              <a:solidFill>
                <a:srgbClr val="5A336F"/>
              </a:solidFill>
            </a:endParaRPr>
          </a:p>
        </p:txBody>
      </p:sp>
      <p:sp>
        <p:nvSpPr>
          <p:cNvPr id="3" name="Content Placeholder 2"/>
          <p:cNvSpPr>
            <a:spLocks noGrp="1"/>
          </p:cNvSpPr>
          <p:nvPr>
            <p:ph idx="1"/>
          </p:nvPr>
        </p:nvSpPr>
        <p:spPr>
          <a:xfrm>
            <a:off x="228600" y="1200150"/>
            <a:ext cx="8534400" cy="2888572"/>
          </a:xfrm>
          <a:prstGeom prst="rect">
            <a:avLst/>
          </a:prstGeom>
        </p:spPr>
        <p:txBody>
          <a:bodyPr>
            <a:noAutofit/>
          </a:bodyPr>
          <a:lstStyle/>
          <a:p>
            <a:r>
              <a:rPr lang="en-US" sz="2000" dirty="0" smtClean="0"/>
              <a:t>Our </a:t>
            </a:r>
            <a:r>
              <a:rPr lang="en-US" sz="2000" dirty="0"/>
              <a:t>mission </a:t>
            </a:r>
            <a:r>
              <a:rPr lang="en-US" sz="2000" dirty="0" smtClean="0"/>
              <a:t>is </a:t>
            </a:r>
            <a:r>
              <a:rPr lang="en-US" sz="2000" dirty="0"/>
              <a:t>to help older New Yorkers to be as </a:t>
            </a:r>
            <a:r>
              <a:rPr lang="en-US" sz="2000" b="1" dirty="0">
                <a:solidFill>
                  <a:srgbClr val="5A336F"/>
                </a:solidFill>
              </a:rPr>
              <a:t>independent as possible </a:t>
            </a:r>
            <a:r>
              <a:rPr lang="en-US" sz="2000" dirty="0"/>
              <a:t>for as long as possible through </a:t>
            </a:r>
            <a:r>
              <a:rPr lang="en-US" sz="2000" b="1" dirty="0">
                <a:solidFill>
                  <a:srgbClr val="5A336F"/>
                </a:solidFill>
              </a:rPr>
              <a:t>advocacy, the development and delivery of person-centered</a:t>
            </a:r>
            <a:r>
              <a:rPr lang="en-US" sz="2000" b="1" dirty="0"/>
              <a:t>,</a:t>
            </a:r>
            <a:r>
              <a:rPr lang="en-US" sz="2000" dirty="0"/>
              <a:t> consumer-oriented, and cost-effective </a:t>
            </a:r>
            <a:r>
              <a:rPr lang="en-US" sz="2000" b="1" dirty="0">
                <a:solidFill>
                  <a:srgbClr val="553278"/>
                </a:solidFill>
              </a:rPr>
              <a:t>policies, programs and services </a:t>
            </a:r>
            <a:r>
              <a:rPr lang="en-US" sz="2000" dirty="0"/>
              <a:t>which support and empower older New Yorkers and their families, in partnership with the network of public and private organizations which </a:t>
            </a:r>
            <a:r>
              <a:rPr lang="en-US" sz="2000" dirty="0" smtClean="0"/>
              <a:t>serve them.</a:t>
            </a:r>
          </a:p>
          <a:p>
            <a:endParaRPr lang="en-US" sz="2000" dirty="0"/>
          </a:p>
          <a:p>
            <a:r>
              <a:rPr lang="en-US" sz="2000" dirty="0" smtClean="0"/>
              <a:t>NYSOFA is an Executive Agency, authorized under the federal Older Americans Act and NYS Elder Law</a:t>
            </a:r>
            <a:endParaRPr lang="en-US" sz="2000" dirty="0"/>
          </a:p>
        </p:txBody>
      </p:sp>
      <p:sp>
        <p:nvSpPr>
          <p:cNvPr id="4" name="Slide Number Placeholder 3"/>
          <p:cNvSpPr>
            <a:spLocks noGrp="1"/>
          </p:cNvSpPr>
          <p:nvPr>
            <p:ph type="sldNum" sz="quarter" idx="12"/>
          </p:nvPr>
        </p:nvSpPr>
        <p:spPr/>
        <p:txBody>
          <a:bodyPr/>
          <a:lstStyle/>
          <a:p>
            <a:fld id="{D9E6F7E4-457B-48F6-A10B-F7662D6D83D4}" type="slidenum">
              <a:rPr lang="en-US" smtClean="0"/>
              <a:t>3</a:t>
            </a:fld>
            <a:endParaRPr lang="en-US"/>
          </a:p>
        </p:txBody>
      </p:sp>
    </p:spTree>
    <p:extLst>
      <p:ext uri="{BB962C8B-B14F-4D97-AF65-F5344CB8AC3E}">
        <p14:creationId xmlns:p14="http://schemas.microsoft.com/office/powerpoint/2010/main" val="3437757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johns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7048" y="2114550"/>
            <a:ext cx="2619375" cy="1752600"/>
          </a:xfrm>
          <a:prstGeom prst="rect">
            <a:avLst/>
          </a:prstGeom>
        </p:spPr>
      </p:pic>
      <p:sp>
        <p:nvSpPr>
          <p:cNvPr id="2" name="Title 1"/>
          <p:cNvSpPr>
            <a:spLocks noGrp="1"/>
          </p:cNvSpPr>
          <p:nvPr>
            <p:ph type="title"/>
          </p:nvPr>
        </p:nvSpPr>
        <p:spPr>
          <a:xfrm>
            <a:off x="544286" y="571500"/>
            <a:ext cx="8229600" cy="857250"/>
          </a:xfrm>
        </p:spPr>
        <p:txBody>
          <a:bodyPr>
            <a:noAutofit/>
          </a:bodyPr>
          <a:lstStyle/>
          <a:p>
            <a:pPr>
              <a:defRPr/>
            </a:pPr>
            <a:r>
              <a:rPr lang="en-US" sz="3200" b="1" dirty="0" smtClean="0">
                <a:solidFill>
                  <a:schemeClr val="tx2"/>
                </a:solidFill>
              </a:rPr>
              <a:t/>
            </a:r>
            <a:br>
              <a:rPr lang="en-US" sz="3200" b="1" dirty="0" smtClean="0">
                <a:solidFill>
                  <a:schemeClr val="tx2"/>
                </a:solidFill>
              </a:rPr>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endParaRPr lang="en-US" sz="3200" dirty="0"/>
          </a:p>
        </p:txBody>
      </p:sp>
      <p:sp>
        <p:nvSpPr>
          <p:cNvPr id="3" name="Content Placeholder 2"/>
          <p:cNvSpPr>
            <a:spLocks noGrp="1"/>
          </p:cNvSpPr>
          <p:nvPr>
            <p:ph idx="1"/>
          </p:nvPr>
        </p:nvSpPr>
        <p:spPr>
          <a:xfrm>
            <a:off x="2823511" y="1123950"/>
            <a:ext cx="6021132" cy="3546872"/>
          </a:xfrm>
        </p:spPr>
        <p:txBody>
          <a:bodyPr>
            <a:normAutofit fontScale="40000" lnSpcReduction="20000"/>
          </a:bodyPr>
          <a:lstStyle/>
          <a:p>
            <a:pPr>
              <a:defRPr/>
            </a:pPr>
            <a:r>
              <a:rPr lang="en-US" sz="2900" dirty="0"/>
              <a:t>It is important to point out that in 1965, three important pieces of legislation passed, </a:t>
            </a:r>
          </a:p>
          <a:p>
            <a:pPr lvl="1">
              <a:defRPr/>
            </a:pPr>
            <a:r>
              <a:rPr lang="en-US" sz="2900" b="1" dirty="0" smtClean="0">
                <a:solidFill>
                  <a:srgbClr val="553278"/>
                </a:solidFill>
              </a:rPr>
              <a:t>Medicare</a:t>
            </a:r>
            <a:r>
              <a:rPr lang="en-US" sz="2900" dirty="0" smtClean="0"/>
              <a:t>– </a:t>
            </a:r>
            <a:r>
              <a:rPr lang="en-US" sz="2900" dirty="0"/>
              <a:t>which </a:t>
            </a:r>
            <a:r>
              <a:rPr lang="en-US" sz="2900" dirty="0" smtClean="0"/>
              <a:t>is the federal health insurance program for people who are 65 or older and certain younger people with disabilities, </a:t>
            </a:r>
            <a:endParaRPr lang="en-US" sz="2900" dirty="0"/>
          </a:p>
          <a:p>
            <a:pPr lvl="1">
              <a:defRPr/>
            </a:pPr>
            <a:r>
              <a:rPr lang="en-US" sz="2900" b="1" dirty="0">
                <a:solidFill>
                  <a:srgbClr val="553278"/>
                </a:solidFill>
              </a:rPr>
              <a:t>Medicaid</a:t>
            </a:r>
            <a:r>
              <a:rPr lang="en-US" sz="2900" dirty="0">
                <a:solidFill>
                  <a:srgbClr val="553278"/>
                </a:solidFill>
              </a:rPr>
              <a:t> </a:t>
            </a:r>
            <a:r>
              <a:rPr lang="en-US" sz="2900" dirty="0" smtClean="0"/>
              <a:t>which is health insurance for low-income and needy people.  It covers children, the aged, blind, and/or disabled and other people who are eligible, and </a:t>
            </a:r>
          </a:p>
          <a:p>
            <a:pPr lvl="1">
              <a:defRPr/>
            </a:pPr>
            <a:r>
              <a:rPr lang="en-US" sz="2900" dirty="0" smtClean="0"/>
              <a:t>the </a:t>
            </a:r>
            <a:r>
              <a:rPr lang="en-US" sz="3500" b="1" u="sng" dirty="0" smtClean="0">
                <a:solidFill>
                  <a:srgbClr val="553278"/>
                </a:solidFill>
              </a:rPr>
              <a:t>Older Americans Act. </a:t>
            </a:r>
          </a:p>
          <a:p>
            <a:pPr>
              <a:defRPr/>
            </a:pPr>
            <a:endParaRPr lang="en-US" dirty="0" smtClean="0">
              <a:solidFill>
                <a:schemeClr val="tx2">
                  <a:lumMod val="50000"/>
                </a:schemeClr>
              </a:solidFill>
            </a:endParaRPr>
          </a:p>
          <a:p>
            <a:pPr>
              <a:defRPr/>
            </a:pPr>
            <a:r>
              <a:rPr lang="en-US" dirty="0" smtClean="0">
                <a:solidFill>
                  <a:schemeClr val="tx2">
                    <a:lumMod val="50000"/>
                  </a:schemeClr>
                </a:solidFill>
              </a:rPr>
              <a:t>The </a:t>
            </a:r>
            <a:r>
              <a:rPr lang="en-US" dirty="0">
                <a:solidFill>
                  <a:schemeClr val="tx2">
                    <a:lumMod val="50000"/>
                  </a:schemeClr>
                </a:solidFill>
              </a:rPr>
              <a:t>primary federal discretionary funding source for home and community based services for older </a:t>
            </a:r>
            <a:r>
              <a:rPr lang="en-US" dirty="0" smtClean="0">
                <a:solidFill>
                  <a:schemeClr val="tx2">
                    <a:lumMod val="50000"/>
                  </a:schemeClr>
                </a:solidFill>
              </a:rPr>
              <a:t>adults</a:t>
            </a:r>
          </a:p>
          <a:p>
            <a:pPr marL="0" indent="0">
              <a:buNone/>
              <a:defRPr/>
            </a:pPr>
            <a:endParaRPr lang="en-US" dirty="0">
              <a:solidFill>
                <a:schemeClr val="tx2">
                  <a:lumMod val="50000"/>
                </a:schemeClr>
              </a:solidFill>
            </a:endParaRPr>
          </a:p>
          <a:p>
            <a:pPr>
              <a:defRPr/>
            </a:pPr>
            <a:r>
              <a:rPr lang="en-US" b="1" dirty="0" smtClean="0">
                <a:solidFill>
                  <a:srgbClr val="5A336F"/>
                </a:solidFill>
              </a:rPr>
              <a:t>The </a:t>
            </a:r>
            <a:r>
              <a:rPr lang="en-US" b="1" dirty="0">
                <a:solidFill>
                  <a:srgbClr val="5A336F"/>
                </a:solidFill>
              </a:rPr>
              <a:t>goal: keep older adults healthy and independent, and living in the community.</a:t>
            </a:r>
          </a:p>
          <a:p>
            <a:pPr>
              <a:defRPr/>
            </a:pPr>
            <a:endParaRPr lang="en-US" dirty="0">
              <a:solidFill>
                <a:schemeClr val="tx2">
                  <a:lumMod val="50000"/>
                </a:schemeClr>
              </a:solidFill>
            </a:endParaRPr>
          </a:p>
          <a:p>
            <a:pPr>
              <a:defRPr/>
            </a:pPr>
            <a:r>
              <a:rPr lang="en-US" dirty="0"/>
              <a:t>Established the Aging Services Network</a:t>
            </a:r>
          </a:p>
          <a:p>
            <a:pPr>
              <a:buNone/>
              <a:defRPr/>
            </a:pPr>
            <a:endParaRPr lang="en-US" dirty="0">
              <a:solidFill>
                <a:schemeClr val="tx2">
                  <a:lumMod val="50000"/>
                </a:schemeClr>
              </a:solidFill>
            </a:endParaRPr>
          </a:p>
          <a:p>
            <a:pPr>
              <a:defRPr/>
            </a:pPr>
            <a:r>
              <a:rPr lang="en-US" b="1" dirty="0">
                <a:solidFill>
                  <a:srgbClr val="FF0000"/>
                </a:solidFill>
              </a:rPr>
              <a:t>Focused on multi-disciplinary partnerships at </a:t>
            </a:r>
            <a:r>
              <a:rPr lang="en-US" b="1" dirty="0" smtClean="0">
                <a:solidFill>
                  <a:srgbClr val="FF0000"/>
                </a:solidFill>
              </a:rPr>
              <a:t>community </a:t>
            </a:r>
            <a:r>
              <a:rPr lang="en-US" b="1" dirty="0">
                <a:solidFill>
                  <a:srgbClr val="FF0000"/>
                </a:solidFill>
              </a:rPr>
              <a:t>level</a:t>
            </a:r>
          </a:p>
          <a:p>
            <a:pPr marL="114300" indent="0">
              <a:buNone/>
              <a:defRPr/>
            </a:pPr>
            <a:endParaRPr lang="en-US" b="1" dirty="0">
              <a:solidFill>
                <a:srgbClr val="FF0000"/>
              </a:solidFill>
            </a:endParaRPr>
          </a:p>
          <a:p>
            <a:endParaRPr lang="en-US" dirty="0"/>
          </a:p>
        </p:txBody>
      </p:sp>
      <p:sp>
        <p:nvSpPr>
          <p:cNvPr id="5" name="Rectangle 4"/>
          <p:cNvSpPr/>
          <p:nvPr/>
        </p:nvSpPr>
        <p:spPr>
          <a:xfrm>
            <a:off x="429986" y="361950"/>
            <a:ext cx="8458200" cy="1015663"/>
          </a:xfrm>
          <a:prstGeom prst="rect">
            <a:avLst/>
          </a:prstGeom>
        </p:spPr>
        <p:txBody>
          <a:bodyPr wrap="square">
            <a:spAutoFit/>
          </a:bodyPr>
          <a:lstStyle/>
          <a:p>
            <a:pPr algn="ctr"/>
            <a:r>
              <a:rPr lang="en-US" sz="2000" b="1" dirty="0">
                <a:solidFill>
                  <a:srgbClr val="5A336F"/>
                </a:solidFill>
                <a:latin typeface="Arial" panose="020B0604020202020204" pitchFamily="34" charset="0"/>
                <a:cs typeface="Arial" panose="020B0604020202020204" pitchFamily="34" charset="0"/>
              </a:rPr>
              <a:t>The Older Americans Act</a:t>
            </a:r>
            <a:br>
              <a:rPr lang="en-US" sz="2000" b="1" dirty="0">
                <a:solidFill>
                  <a:srgbClr val="5A336F"/>
                </a:solidFill>
                <a:latin typeface="Arial" panose="020B0604020202020204" pitchFamily="34" charset="0"/>
                <a:cs typeface="Arial" panose="020B0604020202020204" pitchFamily="34" charset="0"/>
              </a:rPr>
            </a:br>
            <a:r>
              <a:rPr lang="en-US" sz="2000" b="1" dirty="0">
                <a:solidFill>
                  <a:srgbClr val="5A336F"/>
                </a:solidFill>
                <a:latin typeface="Arial" panose="020B0604020202020204" pitchFamily="34" charset="0"/>
                <a:cs typeface="Arial" panose="020B0604020202020204" pitchFamily="34" charset="0"/>
              </a:rPr>
              <a:t>“Countervailing Force” to Medicare and Medicaid</a:t>
            </a:r>
            <a:br>
              <a:rPr lang="en-US" sz="2000" b="1" dirty="0">
                <a:solidFill>
                  <a:srgbClr val="5A336F"/>
                </a:solidFill>
                <a:latin typeface="Arial" panose="020B0604020202020204" pitchFamily="34" charset="0"/>
                <a:cs typeface="Arial" panose="020B0604020202020204" pitchFamily="34" charset="0"/>
              </a:rPr>
            </a:br>
            <a:endParaRPr lang="en-US" sz="2000" dirty="0">
              <a:solidFill>
                <a:srgbClr val="5A336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6327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857250"/>
          </a:xfrm>
        </p:spPr>
        <p:txBody>
          <a:bodyPr>
            <a:normAutofit/>
          </a:bodyPr>
          <a:lstStyle/>
          <a:p>
            <a:r>
              <a:rPr lang="en-US" sz="3200" dirty="0" smtClean="0"/>
              <a:t>Older Americans Act/CMS</a:t>
            </a:r>
            <a:endParaRPr lang="en-US" sz="3200" dirty="0"/>
          </a:p>
        </p:txBody>
      </p:sp>
      <p:sp>
        <p:nvSpPr>
          <p:cNvPr id="3" name="Content Placeholder 2"/>
          <p:cNvSpPr>
            <a:spLocks noGrp="1"/>
          </p:cNvSpPr>
          <p:nvPr>
            <p:ph idx="1"/>
          </p:nvPr>
        </p:nvSpPr>
        <p:spPr>
          <a:xfrm>
            <a:off x="457200" y="1200150"/>
            <a:ext cx="8229600" cy="3530600"/>
          </a:xfrm>
        </p:spPr>
        <p:txBody>
          <a:bodyPr>
            <a:normAutofit/>
          </a:bodyPr>
          <a:lstStyle/>
          <a:p>
            <a:r>
              <a:rPr lang="en-US" sz="2400" dirty="0" smtClean="0"/>
              <a:t>2006 amendments included focus on alcohol and substance abuse, mental health</a:t>
            </a:r>
          </a:p>
          <a:p>
            <a:pPr marL="0" indent="0">
              <a:buNone/>
            </a:pPr>
            <a:endParaRPr lang="en-US" sz="2400" dirty="0" smtClean="0"/>
          </a:p>
          <a:p>
            <a:r>
              <a:rPr lang="en-US" sz="2400" dirty="0" smtClean="0"/>
              <a:t>NYSOFA programs – HIICAP, ADRC, I&amp;A</a:t>
            </a:r>
          </a:p>
          <a:p>
            <a:pPr lvl="1"/>
            <a:r>
              <a:rPr lang="en-US" sz="2400" dirty="0" smtClean="0"/>
              <a:t>Increased screening through COMPASS</a:t>
            </a:r>
          </a:p>
          <a:p>
            <a:pPr lvl="1"/>
            <a:r>
              <a:rPr lang="en-US" sz="2400" dirty="0" smtClean="0"/>
              <a:t>Promoting Medicare prevention, screening and wellness benefits</a:t>
            </a:r>
          </a:p>
          <a:p>
            <a:pPr lvl="1"/>
            <a:r>
              <a:rPr lang="en-US" sz="2400" dirty="0" smtClean="0"/>
              <a:t>Screening through NWD</a:t>
            </a:r>
          </a:p>
          <a:p>
            <a:endParaRPr lang="en-US" sz="2400" dirty="0" smtClean="0"/>
          </a:p>
          <a:p>
            <a:endParaRPr lang="en-US" sz="2400" dirty="0"/>
          </a:p>
        </p:txBody>
      </p:sp>
    </p:spTree>
    <p:extLst>
      <p:ext uri="{BB962C8B-B14F-4D97-AF65-F5344CB8AC3E}">
        <p14:creationId xmlns:p14="http://schemas.microsoft.com/office/powerpoint/2010/main" val="42378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2900"/>
            <a:ext cx="6696634" cy="457200"/>
          </a:xfrm>
        </p:spPr>
        <p:txBody>
          <a:bodyPr>
            <a:normAutofit fontScale="90000"/>
          </a:bodyPr>
          <a:lstStyle/>
          <a:p>
            <a:r>
              <a:rPr lang="en-US" sz="2400" dirty="0"/>
              <a:t/>
            </a:r>
            <a:br>
              <a:rPr lang="en-US" sz="2400" dirty="0"/>
            </a:br>
            <a:r>
              <a:rPr lang="en-US" sz="2700" b="1" dirty="0" smtClean="0"/>
              <a:t/>
            </a:r>
            <a:br>
              <a:rPr lang="en-US" sz="2700" b="1" dirty="0" smtClean="0"/>
            </a:br>
            <a:endParaRPr lang="en-US" dirty="0"/>
          </a:p>
        </p:txBody>
      </p:sp>
      <p:sp>
        <p:nvSpPr>
          <p:cNvPr id="3" name="Content Placeholder 2"/>
          <p:cNvSpPr>
            <a:spLocks noGrp="1"/>
          </p:cNvSpPr>
          <p:nvPr>
            <p:ph idx="1"/>
          </p:nvPr>
        </p:nvSpPr>
        <p:spPr>
          <a:xfrm>
            <a:off x="381000" y="914400"/>
            <a:ext cx="4114800" cy="3657600"/>
          </a:xfrm>
          <a:prstGeom prst="rect">
            <a:avLst/>
          </a:prstGeom>
        </p:spPr>
        <p:txBody>
          <a:bodyPr>
            <a:noAutofit/>
          </a:bodyPr>
          <a:lstStyle/>
          <a:p>
            <a:pPr marL="0" indent="0" defTabSz="968375">
              <a:buNone/>
            </a:pPr>
            <a:r>
              <a:rPr lang="en-US" sz="1600" b="1" u="sng" dirty="0" smtClean="0">
                <a:solidFill>
                  <a:srgbClr val="5A336F"/>
                </a:solidFill>
              </a:rPr>
              <a:t>NUTRITION SERVICES</a:t>
            </a:r>
          </a:p>
          <a:p>
            <a:pPr defTabSz="968375"/>
            <a:endParaRPr lang="en-US" sz="1600" dirty="0"/>
          </a:p>
          <a:p>
            <a:r>
              <a:rPr lang="en-US" sz="1600" dirty="0" smtClean="0"/>
              <a:t>Home </a:t>
            </a:r>
            <a:r>
              <a:rPr lang="en-US" sz="1600" dirty="0"/>
              <a:t>delivered </a:t>
            </a:r>
            <a:r>
              <a:rPr lang="en-US" sz="1600" dirty="0" smtClean="0"/>
              <a:t>meals (HDM)</a:t>
            </a:r>
            <a:endParaRPr lang="en-US" sz="1600" dirty="0"/>
          </a:p>
          <a:p>
            <a:r>
              <a:rPr lang="en-US" sz="1600" dirty="0"/>
              <a:t>Congregate meals</a:t>
            </a:r>
          </a:p>
          <a:p>
            <a:r>
              <a:rPr lang="en-US" sz="1600" dirty="0"/>
              <a:t>Nutrition counseling &amp; education</a:t>
            </a:r>
          </a:p>
          <a:p>
            <a:r>
              <a:rPr lang="en-US" sz="1600" dirty="0" smtClean="0"/>
              <a:t>Senior </a:t>
            </a:r>
            <a:r>
              <a:rPr lang="en-US" sz="1600" dirty="0"/>
              <a:t>center </a:t>
            </a:r>
            <a:r>
              <a:rPr lang="en-US" sz="1600" dirty="0" smtClean="0"/>
              <a:t>programming</a:t>
            </a:r>
          </a:p>
          <a:p>
            <a:r>
              <a:rPr lang="en-US" sz="1600" dirty="0" smtClean="0"/>
              <a:t>Health promotion and wellness</a:t>
            </a:r>
            <a:endParaRPr lang="en-US" sz="1600" dirty="0"/>
          </a:p>
          <a:p>
            <a:r>
              <a:rPr lang="en-US" sz="1600" dirty="0"/>
              <a:t>Evidence Based Interventions – </a:t>
            </a:r>
            <a:r>
              <a:rPr lang="en-US" sz="1600" dirty="0" smtClean="0"/>
              <a:t>CDSMEs, </a:t>
            </a:r>
            <a:r>
              <a:rPr lang="en-US" sz="1600" dirty="0"/>
              <a:t>fall prevention, </a:t>
            </a:r>
            <a:r>
              <a:rPr lang="en-US" sz="1600" dirty="0" smtClean="0"/>
              <a:t>etc.</a:t>
            </a:r>
            <a:endParaRPr lang="en-US" sz="1600" dirty="0"/>
          </a:p>
        </p:txBody>
      </p:sp>
      <p:sp>
        <p:nvSpPr>
          <p:cNvPr id="5" name="Slide Number Placeholder 4"/>
          <p:cNvSpPr>
            <a:spLocks noGrp="1"/>
          </p:cNvSpPr>
          <p:nvPr>
            <p:ph type="sldNum" sz="quarter" idx="12"/>
          </p:nvPr>
        </p:nvSpPr>
        <p:spPr/>
        <p:txBody>
          <a:bodyPr/>
          <a:lstStyle/>
          <a:p>
            <a:fld id="{D9E6F7E4-457B-48F6-A10B-F7662D6D83D4}" type="slidenum">
              <a:rPr lang="en-US" smtClean="0"/>
              <a:t>6</a:t>
            </a:fld>
            <a:endParaRPr lang="en-US"/>
          </a:p>
        </p:txBody>
      </p:sp>
      <p:sp>
        <p:nvSpPr>
          <p:cNvPr id="6" name="Content Placeholder 2"/>
          <p:cNvSpPr>
            <a:spLocks noGrp="1"/>
          </p:cNvSpPr>
          <p:nvPr>
            <p:ph idx="4294967295"/>
          </p:nvPr>
        </p:nvSpPr>
        <p:spPr>
          <a:xfrm>
            <a:off x="4191000" y="940497"/>
            <a:ext cx="3962400" cy="3886200"/>
          </a:xfrm>
          <a:prstGeom prst="rect">
            <a:avLst/>
          </a:prstGeom>
        </p:spPr>
        <p:txBody>
          <a:bodyPr>
            <a:normAutofit fontScale="25000" lnSpcReduction="20000"/>
          </a:bodyPr>
          <a:lstStyle/>
          <a:p>
            <a:pPr marL="0" indent="0">
              <a:buNone/>
            </a:pPr>
            <a:r>
              <a:rPr lang="en-US" sz="5600" b="1" u="sng" dirty="0" smtClean="0">
                <a:solidFill>
                  <a:srgbClr val="5A336F"/>
                </a:solidFill>
              </a:rPr>
              <a:t>SUPPORT SERVICES </a:t>
            </a:r>
          </a:p>
          <a:p>
            <a:endParaRPr lang="en-US" sz="5600" dirty="0"/>
          </a:p>
          <a:p>
            <a:r>
              <a:rPr lang="en-US" sz="5600" dirty="0" smtClean="0"/>
              <a:t>NY </a:t>
            </a:r>
            <a:r>
              <a:rPr lang="en-US" sz="5600" dirty="0"/>
              <a:t>Connects (ADRC) - LTSS I&amp;A/R,  options counseling, benefits and application assistance</a:t>
            </a:r>
          </a:p>
          <a:p>
            <a:r>
              <a:rPr lang="en-US" sz="5600" dirty="0"/>
              <a:t>Health Insurance Information , Counseling and Assistance (HIICAP) </a:t>
            </a:r>
          </a:p>
          <a:p>
            <a:r>
              <a:rPr lang="en-US" sz="5600" dirty="0"/>
              <a:t>Personal Care Level I and II (non-Medicaid)</a:t>
            </a:r>
          </a:p>
          <a:p>
            <a:r>
              <a:rPr lang="en-US" sz="5600" dirty="0" smtClean="0"/>
              <a:t>Case </a:t>
            </a:r>
            <a:r>
              <a:rPr lang="en-US" sz="5600" dirty="0"/>
              <a:t>management</a:t>
            </a:r>
          </a:p>
          <a:p>
            <a:r>
              <a:rPr lang="en-US" sz="5600" dirty="0" smtClean="0"/>
              <a:t>Respite</a:t>
            </a:r>
            <a:endParaRPr lang="en-US" sz="5600" dirty="0"/>
          </a:p>
          <a:p>
            <a:r>
              <a:rPr lang="en-US" sz="5600" dirty="0" smtClean="0"/>
              <a:t>Ancillary </a:t>
            </a:r>
            <a:r>
              <a:rPr lang="en-US" sz="5600" dirty="0"/>
              <a:t>services such as </a:t>
            </a:r>
            <a:r>
              <a:rPr lang="en-US" sz="5600" dirty="0" smtClean="0"/>
              <a:t>PERS and assistive devices</a:t>
            </a:r>
          </a:p>
          <a:p>
            <a:r>
              <a:rPr lang="en-US" sz="5600" dirty="0"/>
              <a:t>S</a:t>
            </a:r>
            <a:r>
              <a:rPr lang="en-US" sz="5600" dirty="0" smtClean="0"/>
              <a:t>ocial </a:t>
            </a:r>
            <a:r>
              <a:rPr lang="en-US" sz="5600" dirty="0"/>
              <a:t>adult day services </a:t>
            </a:r>
          </a:p>
          <a:p>
            <a:r>
              <a:rPr lang="en-US" sz="5600" dirty="0"/>
              <a:t>T</a:t>
            </a:r>
            <a:r>
              <a:rPr lang="en-US" sz="5600" dirty="0" smtClean="0"/>
              <a:t>ransportation </a:t>
            </a:r>
            <a:r>
              <a:rPr lang="en-US" sz="5600" dirty="0"/>
              <a:t>to </a:t>
            </a:r>
            <a:r>
              <a:rPr lang="en-US" sz="5600" dirty="0" smtClean="0"/>
              <a:t>medical </a:t>
            </a:r>
            <a:r>
              <a:rPr lang="en-US" sz="5600" dirty="0"/>
              <a:t>appointments, community services and activities </a:t>
            </a:r>
            <a:endParaRPr lang="en-US" sz="5600" dirty="0" smtClean="0"/>
          </a:p>
          <a:p>
            <a:r>
              <a:rPr lang="en-US" sz="5600" dirty="0"/>
              <a:t>Employment – Title </a:t>
            </a:r>
            <a:r>
              <a:rPr lang="en-US" sz="5600" dirty="0" smtClean="0"/>
              <a:t>V</a:t>
            </a:r>
          </a:p>
          <a:p>
            <a:r>
              <a:rPr lang="en-US" sz="5600" dirty="0" smtClean="0"/>
              <a:t>Legal Services</a:t>
            </a:r>
            <a:endParaRPr lang="en-US" sz="5600" dirty="0"/>
          </a:p>
          <a:p>
            <a:r>
              <a:rPr lang="en-US" sz="5600" dirty="0" smtClean="0"/>
              <a:t>Home modifications, repairs </a:t>
            </a:r>
          </a:p>
          <a:p>
            <a:r>
              <a:rPr lang="en-US" sz="5600" dirty="0" smtClean="0"/>
              <a:t>Long Term Care Ombudsman</a:t>
            </a:r>
          </a:p>
          <a:p>
            <a:pPr marL="685800" lvl="2" indent="0">
              <a:buNone/>
            </a:pPr>
            <a:endParaRPr lang="en-US" sz="2600" dirty="0"/>
          </a:p>
        </p:txBody>
      </p:sp>
      <p:sp>
        <p:nvSpPr>
          <p:cNvPr id="4" name="Rectangle 3"/>
          <p:cNvSpPr/>
          <p:nvPr/>
        </p:nvSpPr>
        <p:spPr>
          <a:xfrm>
            <a:off x="838200" y="438150"/>
            <a:ext cx="7848600" cy="400110"/>
          </a:xfrm>
          <a:prstGeom prst="rect">
            <a:avLst/>
          </a:prstGeom>
        </p:spPr>
        <p:txBody>
          <a:bodyPr wrap="square">
            <a:spAutoFit/>
          </a:bodyPr>
          <a:lstStyle/>
          <a:p>
            <a:pPr algn="ctr"/>
            <a:r>
              <a:rPr lang="en-US" sz="2000" b="1" dirty="0">
                <a:solidFill>
                  <a:srgbClr val="5A336F"/>
                </a:solidFill>
                <a:latin typeface="Arial" panose="020B0604020202020204" pitchFamily="34" charset="0"/>
                <a:cs typeface="Arial" panose="020B0604020202020204" pitchFamily="34" charset="0"/>
              </a:rPr>
              <a:t>Services Provided by the Aging Network</a:t>
            </a:r>
            <a:endParaRPr lang="en-US" sz="2000" dirty="0">
              <a:solidFill>
                <a:srgbClr val="5A336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5064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877" y="514350"/>
            <a:ext cx="8229600" cy="857250"/>
          </a:xfrm>
        </p:spPr>
        <p:txBody>
          <a:bodyPr>
            <a:noAutofit/>
          </a:bodyPr>
          <a:lstStyle/>
          <a:p>
            <a:r>
              <a:rPr lang="en-US" sz="2600" b="1" dirty="0">
                <a:solidFill>
                  <a:srgbClr val="5A336F"/>
                </a:solidFill>
              </a:rPr>
              <a:t>Local network of service and support providers: </a:t>
            </a:r>
            <a:r>
              <a:rPr lang="en-US" sz="2600" b="1" dirty="0"/>
              <a:t/>
            </a:r>
            <a:br>
              <a:rPr lang="en-US" sz="2600" b="1" dirty="0"/>
            </a:br>
            <a:endParaRPr lang="en-US" sz="2600" b="1" dirty="0"/>
          </a:p>
        </p:txBody>
      </p:sp>
      <p:sp>
        <p:nvSpPr>
          <p:cNvPr id="3" name="Content Placeholder 2"/>
          <p:cNvSpPr>
            <a:spLocks noGrp="1"/>
          </p:cNvSpPr>
          <p:nvPr>
            <p:ph idx="1"/>
          </p:nvPr>
        </p:nvSpPr>
        <p:spPr>
          <a:xfrm>
            <a:off x="447502" y="1281892"/>
            <a:ext cx="8229600" cy="3394075"/>
          </a:xfrm>
        </p:spPr>
        <p:txBody>
          <a:bodyPr>
            <a:normAutofit fontScale="62500" lnSpcReduction="20000"/>
          </a:bodyPr>
          <a:lstStyle/>
          <a:p>
            <a:pPr marL="342900" lvl="1" indent="-342900">
              <a:buFont typeface="Arial" panose="020B0604020202020204" pitchFamily="34" charset="0"/>
              <a:buChar char="•"/>
            </a:pPr>
            <a:r>
              <a:rPr lang="en-US" dirty="0"/>
              <a:t>59 </a:t>
            </a:r>
            <a:r>
              <a:rPr lang="en-US" dirty="0" smtClean="0"/>
              <a:t>AAAs</a:t>
            </a:r>
          </a:p>
          <a:p>
            <a:pPr marL="0" lvl="1" indent="0">
              <a:buNone/>
            </a:pPr>
            <a:endParaRPr lang="en-US" dirty="0" smtClean="0"/>
          </a:p>
          <a:p>
            <a:pPr marL="342900" lvl="1" indent="-342900">
              <a:buFont typeface="Arial" panose="020B0604020202020204" pitchFamily="34" charset="0"/>
              <a:buChar char="•"/>
            </a:pPr>
            <a:r>
              <a:rPr lang="en-US" dirty="0" smtClean="0"/>
              <a:t>network </a:t>
            </a:r>
            <a:r>
              <a:rPr lang="en-US" dirty="0"/>
              <a:t>of over 1,200 community </a:t>
            </a:r>
            <a:r>
              <a:rPr lang="en-US" dirty="0" smtClean="0"/>
              <a:t>providers</a:t>
            </a:r>
          </a:p>
          <a:p>
            <a:pPr marL="0" lvl="1" indent="0">
              <a:buNone/>
            </a:pPr>
            <a:endParaRPr lang="en-US" dirty="0" smtClean="0"/>
          </a:p>
          <a:p>
            <a:pPr lvl="1"/>
            <a:r>
              <a:rPr lang="en-US" dirty="0" smtClean="0"/>
              <a:t>Encourage continued engagement </a:t>
            </a:r>
            <a:r>
              <a:rPr lang="en-US" dirty="0"/>
              <a:t>through cost effective community-based </a:t>
            </a:r>
            <a:r>
              <a:rPr lang="en-US" dirty="0" smtClean="0"/>
              <a:t>services</a:t>
            </a:r>
          </a:p>
          <a:p>
            <a:pPr marL="457200" lvl="1" indent="0">
              <a:buNone/>
            </a:pPr>
            <a:endParaRPr lang="en-US" dirty="0"/>
          </a:p>
          <a:p>
            <a:pPr lvl="1"/>
            <a:r>
              <a:rPr lang="en-US" dirty="0" smtClean="0"/>
              <a:t>Innovators</a:t>
            </a:r>
          </a:p>
          <a:p>
            <a:pPr marL="457200" lvl="1" indent="0">
              <a:buNone/>
            </a:pPr>
            <a:endParaRPr lang="en-US" dirty="0"/>
          </a:p>
          <a:p>
            <a:pPr lvl="1"/>
            <a:r>
              <a:rPr lang="en-US" dirty="0" smtClean="0"/>
              <a:t>Partnerships</a:t>
            </a:r>
          </a:p>
          <a:p>
            <a:pPr marL="457200" lvl="1" indent="0">
              <a:buNone/>
            </a:pPr>
            <a:endParaRPr lang="en-US" dirty="0"/>
          </a:p>
          <a:p>
            <a:pPr lvl="1"/>
            <a:r>
              <a:rPr lang="en-US" dirty="0" smtClean="0"/>
              <a:t>Evolving</a:t>
            </a:r>
            <a:endParaRPr lang="en-US" dirty="0"/>
          </a:p>
          <a:p>
            <a:pPr marL="342900" lvl="1"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42912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438150"/>
            <a:ext cx="8458200" cy="708422"/>
          </a:xfrm>
        </p:spPr>
        <p:txBody>
          <a:bodyPr>
            <a:normAutofit/>
          </a:bodyPr>
          <a:lstStyle/>
          <a:p>
            <a:pPr algn="ctr" eaLnBrk="1" hangingPunct="1"/>
            <a:r>
              <a:rPr lang="en-US" altLang="en-US" sz="3200" b="1" dirty="0" smtClean="0">
                <a:solidFill>
                  <a:srgbClr val="5A336F"/>
                </a:solidFill>
              </a:rPr>
              <a:t>Understanding of Aging</a:t>
            </a:r>
          </a:p>
        </p:txBody>
      </p:sp>
      <p:sp>
        <p:nvSpPr>
          <p:cNvPr id="17411" name="Content Placeholder 2"/>
          <p:cNvSpPr>
            <a:spLocks noGrp="1"/>
          </p:cNvSpPr>
          <p:nvPr>
            <p:ph idx="1"/>
          </p:nvPr>
        </p:nvSpPr>
        <p:spPr>
          <a:xfrm>
            <a:off x="685800" y="1314450"/>
            <a:ext cx="8001000" cy="3829050"/>
          </a:xfrm>
          <a:prstGeom prst="rect">
            <a:avLst/>
          </a:prstGeom>
        </p:spPr>
        <p:txBody>
          <a:bodyPr>
            <a:normAutofit/>
          </a:bodyPr>
          <a:lstStyle/>
          <a:p>
            <a:pPr eaLnBrk="1" hangingPunct="1">
              <a:buFont typeface="Wingdings 2" pitchFamily="18" charset="2"/>
              <a:buNone/>
            </a:pPr>
            <a:r>
              <a:rPr lang="en-US" altLang="en-US" sz="3000" dirty="0" smtClean="0"/>
              <a:t>The growth of </a:t>
            </a:r>
            <a:endParaRPr lang="en-US" altLang="en-US" sz="3000" dirty="0" smtClean="0"/>
          </a:p>
          <a:p>
            <a:pPr eaLnBrk="1" hangingPunct="1">
              <a:buFont typeface="Wingdings 2" pitchFamily="18" charset="2"/>
              <a:buNone/>
            </a:pPr>
            <a:r>
              <a:rPr lang="en-US" altLang="en-US" sz="3000" dirty="0" smtClean="0"/>
              <a:t>older population</a:t>
            </a:r>
          </a:p>
          <a:p>
            <a:pPr eaLnBrk="1" hangingPunct="1">
              <a:buFont typeface="Wingdings 2" pitchFamily="18" charset="2"/>
              <a:buNone/>
            </a:pPr>
            <a:r>
              <a:rPr lang="en-US" altLang="en-US" sz="3000" dirty="0" smtClean="0"/>
              <a:t>and </a:t>
            </a:r>
            <a:r>
              <a:rPr lang="en-US" altLang="en-US" sz="3000" dirty="0" smtClean="0"/>
              <a:t>the baby </a:t>
            </a:r>
            <a:r>
              <a:rPr lang="en-US" altLang="en-US" sz="3000" dirty="0" smtClean="0"/>
              <a:t>boomers </a:t>
            </a:r>
            <a:r>
              <a:rPr lang="en-US" altLang="en-US" sz="3000" dirty="0" smtClean="0">
                <a:solidFill>
                  <a:srgbClr val="FF0000"/>
                </a:solidFill>
              </a:rPr>
              <a:t>=</a:t>
            </a:r>
            <a:r>
              <a:rPr lang="en-US" altLang="en-US" sz="3000" dirty="0" smtClean="0"/>
              <a:t> opportunities</a:t>
            </a:r>
            <a:endParaRPr lang="en-US" altLang="en-US" sz="3000" dirty="0" smtClean="0"/>
          </a:p>
          <a:p>
            <a:pPr eaLnBrk="1" hangingPunct="1">
              <a:buFont typeface="Wingdings 2" pitchFamily="18" charset="2"/>
              <a:buNone/>
            </a:pPr>
            <a:endParaRPr lang="en-US" altLang="en-US" sz="1200" dirty="0" smtClean="0"/>
          </a:p>
          <a:p>
            <a:pPr eaLnBrk="1" hangingPunct="1">
              <a:buFont typeface="Wingdings 2" pitchFamily="18" charset="2"/>
              <a:buNone/>
            </a:pPr>
            <a:r>
              <a:rPr lang="en-US" altLang="en-US" sz="3000" b="1" dirty="0" smtClean="0"/>
              <a:t>Does not equate to high cost, loss of independence, loss of choices</a:t>
            </a:r>
          </a:p>
          <a:p>
            <a:pPr eaLnBrk="1" hangingPunct="1">
              <a:buFont typeface="Wingdings 2" pitchFamily="18" charset="2"/>
              <a:buNone/>
            </a:pPr>
            <a:endParaRPr lang="en-US" altLang="en-US" sz="3200" dirty="0" smtClean="0"/>
          </a:p>
          <a:p>
            <a:pPr eaLnBrk="1" hangingPunct="1">
              <a:buFont typeface="Wingdings 2" pitchFamily="18" charset="2"/>
              <a:buNone/>
            </a:pPr>
            <a:endParaRPr lang="en-US" altLang="en-US" sz="3200" dirty="0" smtClean="0"/>
          </a:p>
          <a:p>
            <a:pPr eaLnBrk="1" hangingPunct="1">
              <a:buFont typeface="Wingdings 2" pitchFamily="18" charset="2"/>
              <a:buNone/>
            </a:pPr>
            <a:endParaRPr lang="en-US" altLang="en-US" sz="3200" dirty="0" smtClean="0"/>
          </a:p>
        </p:txBody>
      </p:sp>
    </p:spTree>
    <p:extLst>
      <p:ext uri="{BB962C8B-B14F-4D97-AF65-F5344CB8AC3E}">
        <p14:creationId xmlns:p14="http://schemas.microsoft.com/office/powerpoint/2010/main" val="2426217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4350"/>
            <a:ext cx="8839200" cy="419100"/>
          </a:xfrm>
        </p:spPr>
        <p:txBody>
          <a:bodyPr>
            <a:normAutofit fontScale="90000"/>
          </a:bodyPr>
          <a:lstStyle/>
          <a:p>
            <a:pPr algn="ctr">
              <a:defRPr/>
            </a:pPr>
            <a:r>
              <a:rPr lang="en-US" sz="2475" b="1" dirty="0"/>
              <a:t>Aggregate Personal </a:t>
            </a:r>
            <a:r>
              <a:rPr lang="en-US" sz="2475" b="1" dirty="0" smtClean="0"/>
              <a:t>Household Income </a:t>
            </a:r>
            <a:r>
              <a:rPr lang="en-US" sz="2475" b="1" dirty="0"/>
              <a:t>by Age - NYS</a:t>
            </a:r>
            <a:r>
              <a:rPr lang="en-US" sz="2475" dirty="0"/>
              <a:t/>
            </a:r>
            <a:br>
              <a:rPr lang="en-US" sz="2475" dirty="0"/>
            </a:br>
            <a:endParaRPr lang="en-US" sz="2475" dirty="0"/>
          </a:p>
        </p:txBody>
      </p:sp>
      <p:sp>
        <p:nvSpPr>
          <p:cNvPr id="3" name="Content Placeholder 2"/>
          <p:cNvSpPr>
            <a:spLocks noGrp="1"/>
          </p:cNvSpPr>
          <p:nvPr>
            <p:ph idx="1"/>
          </p:nvPr>
        </p:nvSpPr>
        <p:spPr>
          <a:xfrm>
            <a:off x="267855" y="647700"/>
            <a:ext cx="8346582" cy="4095750"/>
          </a:xfrm>
        </p:spPr>
        <p:txBody>
          <a:bodyPr>
            <a:normAutofit fontScale="92500" lnSpcReduction="20000"/>
          </a:bodyPr>
          <a:lstStyle/>
          <a:p>
            <a:pPr marL="0" indent="0">
              <a:buNone/>
            </a:pPr>
            <a:r>
              <a:rPr lang="en-US" sz="1800" dirty="0"/>
              <a:t> </a:t>
            </a:r>
          </a:p>
          <a:p>
            <a:pPr marL="0" indent="0">
              <a:buNone/>
            </a:pPr>
            <a:r>
              <a:rPr lang="en-US" sz="1800" u="sng" dirty="0"/>
              <a:t>Ages     			Aggregate Personal </a:t>
            </a:r>
            <a:r>
              <a:rPr lang="en-US" sz="1800" u="sng" dirty="0" smtClean="0"/>
              <a:t>HH Income</a:t>
            </a:r>
            <a:r>
              <a:rPr lang="en-US" sz="1800" u="sng" dirty="0"/>
              <a:t>   	 </a:t>
            </a:r>
            <a:r>
              <a:rPr lang="en-US" sz="1800" u="sng" dirty="0" smtClean="0"/>
              <a:t>% </a:t>
            </a:r>
            <a:r>
              <a:rPr lang="en-US" sz="1800" u="sng" dirty="0"/>
              <a:t>of Total</a:t>
            </a:r>
            <a:endParaRPr lang="en-US" sz="1800" dirty="0"/>
          </a:p>
          <a:p>
            <a:pPr marL="0" indent="0">
              <a:lnSpc>
                <a:spcPct val="120000"/>
              </a:lnSpc>
              <a:spcBef>
                <a:spcPts val="0"/>
              </a:spcBef>
              <a:buNone/>
            </a:pPr>
            <a:r>
              <a:rPr lang="en-US" sz="1800" dirty="0"/>
              <a:t/>
            </a:r>
            <a:br>
              <a:rPr lang="en-US" sz="1800" dirty="0"/>
            </a:br>
            <a:r>
              <a:rPr lang="en-US" sz="1800" dirty="0"/>
              <a:t>Less than 24      		$ 8,934.627.400     		 </a:t>
            </a:r>
            <a:r>
              <a:rPr lang="en-US" sz="1800" dirty="0" smtClean="0"/>
              <a:t> 1.48</a:t>
            </a:r>
            <a:r>
              <a:rPr lang="en-US" sz="1800" dirty="0"/>
              <a:t>%</a:t>
            </a:r>
            <a:br>
              <a:rPr lang="en-US" sz="1800" dirty="0"/>
            </a:br>
            <a:r>
              <a:rPr lang="en-US" sz="1800" dirty="0"/>
              <a:t>25 to 44  		</a:t>
            </a:r>
            <a:r>
              <a:rPr lang="en-US" sz="1800" dirty="0" smtClean="0"/>
              <a:t>	$</a:t>
            </a:r>
            <a:r>
              <a:rPr lang="en-US" sz="1800" dirty="0"/>
              <a:t>216,111,979,400   		</a:t>
            </a:r>
            <a:r>
              <a:rPr lang="en-US" sz="1800" dirty="0" smtClean="0"/>
              <a:t>35.76</a:t>
            </a:r>
            <a:r>
              <a:rPr lang="en-US" sz="1800" dirty="0"/>
              <a:t>%</a:t>
            </a:r>
            <a:br>
              <a:rPr lang="en-US" sz="1800" dirty="0"/>
            </a:br>
            <a:r>
              <a:rPr lang="en-US" sz="1800" b="1" dirty="0"/>
              <a:t>45 to 64    		$282,022,363,700   		</a:t>
            </a:r>
            <a:r>
              <a:rPr lang="en-US" sz="1800" b="1" dirty="0" smtClean="0"/>
              <a:t>46.67</a:t>
            </a:r>
            <a:r>
              <a:rPr lang="en-US" sz="1800" b="1" dirty="0"/>
              <a:t>%</a:t>
            </a:r>
          </a:p>
          <a:p>
            <a:pPr marL="0" indent="0">
              <a:lnSpc>
                <a:spcPct val="120000"/>
              </a:lnSpc>
              <a:spcBef>
                <a:spcPts val="0"/>
              </a:spcBef>
              <a:buNone/>
            </a:pPr>
            <a:r>
              <a:rPr lang="en-US" sz="1800" b="1" dirty="0"/>
              <a:t>65 and over       		$ 97,278,275,500			16.10%</a:t>
            </a:r>
            <a:r>
              <a:rPr lang="en-US" sz="1800" dirty="0"/>
              <a:t/>
            </a:r>
            <a:br>
              <a:rPr lang="en-US" sz="1800" dirty="0"/>
            </a:br>
            <a:r>
              <a:rPr lang="en-US" sz="1800" dirty="0"/>
              <a:t>    </a:t>
            </a:r>
            <a:br>
              <a:rPr lang="en-US" sz="1800" dirty="0"/>
            </a:br>
            <a:r>
              <a:rPr lang="en-US" sz="1800" dirty="0"/>
              <a:t>          	    </a:t>
            </a:r>
            <a:r>
              <a:rPr lang="en-US" sz="1800" b="1" dirty="0"/>
              <a:t>TOTAL     	$604,347,246,000</a:t>
            </a:r>
            <a:r>
              <a:rPr lang="en-US" sz="1800" dirty="0"/>
              <a:t> </a:t>
            </a:r>
            <a:endParaRPr lang="en-US" sz="1800" dirty="0" smtClean="0"/>
          </a:p>
          <a:p>
            <a:pPr marL="0" indent="0">
              <a:lnSpc>
                <a:spcPct val="120000"/>
              </a:lnSpc>
              <a:spcBef>
                <a:spcPts val="0"/>
              </a:spcBef>
              <a:buNone/>
            </a:pPr>
            <a:endParaRPr lang="en-US" sz="1800" dirty="0"/>
          </a:p>
          <a:p>
            <a:pPr marL="0" indent="0">
              <a:lnSpc>
                <a:spcPct val="120000"/>
              </a:lnSpc>
              <a:spcBef>
                <a:spcPts val="0"/>
              </a:spcBef>
              <a:buNone/>
            </a:pPr>
            <a:r>
              <a:rPr lang="en-US" sz="1800" dirty="0" smtClean="0"/>
              <a:t> </a:t>
            </a:r>
            <a:r>
              <a:rPr lang="en-US" sz="1800" dirty="0"/>
              <a:t>  </a:t>
            </a:r>
            <a:r>
              <a:rPr lang="en-US" sz="1800" dirty="0" smtClean="0">
                <a:solidFill>
                  <a:srgbClr val="FF0000"/>
                </a:solidFill>
              </a:rPr>
              <a:t>Households </a:t>
            </a:r>
            <a:r>
              <a:rPr lang="en-US" sz="1800" dirty="0" smtClean="0">
                <a:solidFill>
                  <a:srgbClr val="FF0000"/>
                </a:solidFill>
              </a:rPr>
              <a:t>45+		$379,300,639,200			</a:t>
            </a:r>
            <a:r>
              <a:rPr lang="en-US" sz="1800" dirty="0" smtClean="0">
                <a:solidFill>
                  <a:srgbClr val="FF0000"/>
                </a:solidFill>
              </a:rPr>
              <a:t> 63%</a:t>
            </a:r>
            <a:endParaRPr lang="en-US" sz="1800" dirty="0"/>
          </a:p>
          <a:p>
            <a:pPr marL="0" indent="0">
              <a:buNone/>
            </a:pPr>
            <a:endParaRPr lang="en-US" sz="900" dirty="0"/>
          </a:p>
          <a:p>
            <a:pPr marL="0" indent="0">
              <a:buNone/>
            </a:pPr>
            <a:endParaRPr lang="en-US" sz="1800" dirty="0"/>
          </a:p>
          <a:p>
            <a:r>
              <a:rPr lang="en-US" sz="1800" dirty="0"/>
              <a:t>In addition to the billions in income generated from this age group, according to the AARP, persons over the age of 50 control half of the country's discretionary spending, over $7 trillion.  </a:t>
            </a:r>
          </a:p>
          <a:p>
            <a:pPr marL="0" indent="0">
              <a:buNone/>
            </a:pPr>
            <a:endParaRPr lang="en-US" sz="1800" dirty="0"/>
          </a:p>
          <a:p>
            <a:pPr marL="205740" indent="-205740">
              <a:spcBef>
                <a:spcPts val="435"/>
              </a:spcBef>
              <a:buFont typeface="Wingdings 2"/>
              <a:buChar char=""/>
              <a:defRPr/>
            </a:pPr>
            <a:endParaRPr lang="en-US" dirty="0"/>
          </a:p>
          <a:p>
            <a:pPr marL="205740" indent="-205740">
              <a:spcBef>
                <a:spcPts val="435"/>
              </a:spcBef>
              <a:buFont typeface="Wingdings 2"/>
              <a:buChar char=""/>
              <a:defRPr/>
            </a:pPr>
            <a:endParaRPr lang="en-US" dirty="0"/>
          </a:p>
        </p:txBody>
      </p:sp>
    </p:spTree>
    <p:extLst>
      <p:ext uri="{BB962C8B-B14F-4D97-AF65-F5344CB8AC3E}">
        <p14:creationId xmlns:p14="http://schemas.microsoft.com/office/powerpoint/2010/main" val="430792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73712F-8FAF-4E78-8CC0-FB8B33919E50}">
  <ds:schemaRefs>
    <ds:schemaRef ds:uri="http://schemas.microsoft.com/sharepoint/v3/contenttype/forms"/>
  </ds:schemaRefs>
</ds:datastoreItem>
</file>

<file path=customXml/itemProps2.xml><?xml version="1.0" encoding="utf-8"?>
<ds:datastoreItem xmlns:ds="http://schemas.openxmlformats.org/officeDocument/2006/customXml" ds:itemID="{B3F86441-E60D-4495-9820-50FFC7B27329}">
  <ds:schemaRefs>
    <ds:schemaRef ds:uri="http://www.w3.org/XML/1998/namespace"/>
    <ds:schemaRef ds:uri="http://schemas.microsoft.com/office/2006/metadata/properties"/>
    <ds:schemaRef ds:uri="http://purl.org/dc/term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445018E3-C880-4E70-BD57-3E1DE7AFD1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13397</TotalTime>
  <Words>2255</Words>
  <Application>Microsoft Office PowerPoint</Application>
  <PresentationFormat>On-screen Show (16:9)</PresentationFormat>
  <Paragraphs>593</Paragraphs>
  <Slides>22</Slides>
  <Notes>4</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22</vt:i4>
      </vt:variant>
    </vt:vector>
  </HeadingPairs>
  <TitlesOfParts>
    <vt:vector size="33" baseType="lpstr">
      <vt:lpstr>PMingLiU</vt:lpstr>
      <vt:lpstr>Arial</vt:lpstr>
      <vt:lpstr>Calibri</vt:lpstr>
      <vt:lpstr>Perpetua</vt:lpstr>
      <vt:lpstr>Times New Roman</vt:lpstr>
      <vt:lpstr>Wingdings 2</vt:lpstr>
      <vt:lpstr>Cover Master</vt:lpstr>
      <vt:lpstr>Section Master</vt:lpstr>
      <vt:lpstr>2_Custom Design</vt:lpstr>
      <vt:lpstr>1_Cover Master</vt:lpstr>
      <vt:lpstr>Worksheet</vt:lpstr>
      <vt:lpstr>PowerPoint Presentation</vt:lpstr>
      <vt:lpstr>PowerPoint Presentation</vt:lpstr>
      <vt:lpstr>NYSOFA Mission</vt:lpstr>
      <vt:lpstr>          </vt:lpstr>
      <vt:lpstr>Older Americans Act/CMS</vt:lpstr>
      <vt:lpstr>  </vt:lpstr>
      <vt:lpstr>Local network of service and support providers:  </vt:lpstr>
      <vt:lpstr>Understanding of Aging</vt:lpstr>
      <vt:lpstr>Aggregate Personal Household Income by Age - NYS </vt:lpstr>
      <vt:lpstr>New York State Trends Demographics</vt:lpstr>
      <vt:lpstr>PowerPoint Presentation</vt:lpstr>
      <vt:lpstr>Minority Population Growth</vt:lpstr>
      <vt:lpstr>Health and Impairment of Older Adults </vt:lpstr>
      <vt:lpstr>PowerPoint Presentation</vt:lpstr>
      <vt:lpstr>PowerPoint Presentation</vt:lpstr>
      <vt:lpstr>PowerPoint Presentation</vt:lpstr>
      <vt:lpstr>PowerPoint Presentation</vt:lpstr>
      <vt:lpstr>Current AAA/Provider Case Load</vt:lpstr>
      <vt:lpstr>What's Next?</vt:lpstr>
      <vt:lpstr>What's Next?</vt:lpstr>
      <vt:lpstr>What Can We Do Next with ASAP</vt:lpstr>
      <vt:lpstr>Take Aways</vt:lpstr>
    </vt:vector>
  </TitlesOfParts>
  <Company>New York State - Office of General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Reza Mizbani</cp:lastModifiedBy>
  <cp:revision>293</cp:revision>
  <cp:lastPrinted>2015-08-11T15:25:14Z</cp:lastPrinted>
  <dcterms:created xsi:type="dcterms:W3CDTF">2014-12-09T18:34:34Z</dcterms:created>
  <dcterms:modified xsi:type="dcterms:W3CDTF">2016-04-05T17:07:22Z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