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56" r:id="rId2"/>
    <p:sldId id="279" r:id="rId3"/>
    <p:sldId id="296" r:id="rId4"/>
    <p:sldId id="297" r:id="rId5"/>
    <p:sldId id="298" r:id="rId6"/>
    <p:sldId id="299" r:id="rId7"/>
    <p:sldId id="276" r:id="rId8"/>
    <p:sldId id="283" r:id="rId9"/>
    <p:sldId id="263" r:id="rId10"/>
    <p:sldId id="272" r:id="rId11"/>
    <p:sldId id="275" r:id="rId12"/>
    <p:sldId id="269" r:id="rId13"/>
    <p:sldId id="285" r:id="rId14"/>
    <p:sldId id="257" r:id="rId15"/>
    <p:sldId id="260" r:id="rId16"/>
    <p:sldId id="261" r:id="rId17"/>
    <p:sldId id="289" r:id="rId18"/>
    <p:sldId id="290" r:id="rId19"/>
    <p:sldId id="291" r:id="rId20"/>
    <p:sldId id="287" r:id="rId21"/>
    <p:sldId id="292" r:id="rId22"/>
    <p:sldId id="293" r:id="rId23"/>
    <p:sldId id="301"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0" autoAdjust="0"/>
  </p:normalViewPr>
  <p:slideViewPr>
    <p:cSldViewPr>
      <p:cViewPr varScale="1">
        <p:scale>
          <a:sx n="99" d="100"/>
          <a:sy n="99" d="100"/>
        </p:scale>
        <p:origin x="-2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dirty="0"/>
          </a:p>
        </p:txBody>
      </p:sp>
      <p:sp>
        <p:nvSpPr>
          <p:cNvPr id="4198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dirty="0"/>
          </a:p>
        </p:txBody>
      </p:sp>
      <p:sp>
        <p:nvSpPr>
          <p:cNvPr id="4198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dirty="0"/>
          </a:p>
        </p:txBody>
      </p:sp>
      <p:sp>
        <p:nvSpPr>
          <p:cNvPr id="4198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A75EA07B-C3AD-42D6-B2FB-85AB29AE945C}" type="slidenum">
              <a:rPr lang="en-US"/>
              <a:pPr>
                <a:defRPr/>
              </a:pPr>
              <a:t>‹#›</a:t>
            </a:fld>
            <a:endParaRPr lang="en-US" dirty="0"/>
          </a:p>
        </p:txBody>
      </p:sp>
    </p:spTree>
    <p:extLst>
      <p:ext uri="{BB962C8B-B14F-4D97-AF65-F5344CB8AC3E}">
        <p14:creationId xmlns:p14="http://schemas.microsoft.com/office/powerpoint/2010/main" val="202770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202285-909C-49D7-92F3-FCB33EB5D2E8}" type="datetimeFigureOut">
              <a:rPr lang="en-US" smtClean="0"/>
              <a:t>6/10/2016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5B2DB9F-A67D-47B6-83F3-8EB2DEDD4559}" type="slidenum">
              <a:rPr lang="en-US" smtClean="0"/>
              <a:t>‹#›</a:t>
            </a:fld>
            <a:endParaRPr lang="en-US" dirty="0"/>
          </a:p>
        </p:txBody>
      </p:sp>
    </p:spTree>
    <p:extLst>
      <p:ext uri="{BB962C8B-B14F-4D97-AF65-F5344CB8AC3E}">
        <p14:creationId xmlns:p14="http://schemas.microsoft.com/office/powerpoint/2010/main" val="212842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2DB9F-A67D-47B6-83F3-8EB2DEDD4559}" type="slidenum">
              <a:rPr lang="en-US" smtClean="0"/>
              <a:t>7</a:t>
            </a:fld>
            <a:endParaRPr lang="en-US" dirty="0"/>
          </a:p>
        </p:txBody>
      </p:sp>
    </p:spTree>
    <p:extLst>
      <p:ext uri="{BB962C8B-B14F-4D97-AF65-F5344CB8AC3E}">
        <p14:creationId xmlns:p14="http://schemas.microsoft.com/office/powerpoint/2010/main" val="66153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8F89B-CF9E-4D13-AB56-C073C933207A}" type="slidenum">
              <a:rPr lang="en-US" smtClean="0"/>
              <a:t>33</a:t>
            </a:fld>
            <a:endParaRPr lang="en-US"/>
          </a:p>
        </p:txBody>
      </p:sp>
    </p:spTree>
    <p:extLst>
      <p:ext uri="{BB962C8B-B14F-4D97-AF65-F5344CB8AC3E}">
        <p14:creationId xmlns:p14="http://schemas.microsoft.com/office/powerpoint/2010/main" val="151574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how Seek Safety has worked so far – group is full and going well. </a:t>
            </a:r>
            <a:endParaRPr lang="en-US" dirty="0"/>
          </a:p>
        </p:txBody>
      </p:sp>
      <p:sp>
        <p:nvSpPr>
          <p:cNvPr id="4" name="Slide Number Placeholder 3"/>
          <p:cNvSpPr>
            <a:spLocks noGrp="1"/>
          </p:cNvSpPr>
          <p:nvPr>
            <p:ph type="sldNum" sz="quarter" idx="10"/>
          </p:nvPr>
        </p:nvSpPr>
        <p:spPr/>
        <p:txBody>
          <a:bodyPr/>
          <a:lstStyle/>
          <a:p>
            <a:fld id="{DAD8F89B-CF9E-4D13-AB56-C073C933207A}" type="slidenum">
              <a:rPr lang="en-US" smtClean="0"/>
              <a:t>37</a:t>
            </a:fld>
            <a:endParaRPr lang="en-US"/>
          </a:p>
        </p:txBody>
      </p:sp>
    </p:spTree>
    <p:extLst>
      <p:ext uri="{BB962C8B-B14F-4D97-AF65-F5344CB8AC3E}">
        <p14:creationId xmlns:p14="http://schemas.microsoft.com/office/powerpoint/2010/main" val="910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dirty="0" smtClean="0"/>
              <a:t>Coordinated approach.</a:t>
            </a:r>
          </a:p>
          <a:p>
            <a:pPr marL="349415" indent="-349415">
              <a:buFont typeface="Arial" panose="020B0604020202020204" pitchFamily="34" charset="0"/>
              <a:buChar char="•"/>
            </a:pPr>
            <a:r>
              <a:rPr lang="en-US" dirty="0" smtClean="0"/>
              <a:t>Individualized care for veterans with unique/high need.</a:t>
            </a:r>
          </a:p>
          <a:p>
            <a:pPr marL="349415" indent="-349415">
              <a:buFont typeface="Arial" panose="020B0604020202020204" pitchFamily="34" charset="0"/>
              <a:buChar char="•"/>
            </a:pPr>
            <a:r>
              <a:rPr lang="en-US" dirty="0" smtClean="0"/>
              <a:t>Regular communication and collaboration on each patient. </a:t>
            </a:r>
          </a:p>
          <a:p>
            <a:pPr marL="349415" indent="-349415">
              <a:buFont typeface="Arial" panose="020B0604020202020204" pitchFamily="34" charset="0"/>
              <a:buChar char="•"/>
            </a:pPr>
            <a:r>
              <a:rPr lang="en-US" dirty="0" smtClean="0"/>
              <a:t>Managing (i.e., avoiding) duplication of services.</a:t>
            </a:r>
          </a:p>
          <a:p>
            <a:pPr marL="349415" indent="-349415">
              <a:buFont typeface="Arial" panose="020B0604020202020204" pitchFamily="34" charset="0"/>
              <a:buChar char="•"/>
            </a:pPr>
            <a:r>
              <a:rPr lang="en-US" dirty="0" smtClean="0"/>
              <a:t>Reduces “back-and-forth.”</a:t>
            </a:r>
          </a:p>
          <a:p>
            <a:pPr marL="174708" indent="-174708">
              <a:buFontTx/>
              <a:buChar char="-"/>
            </a:pPr>
            <a:endParaRPr lang="en-US" dirty="0" smtClean="0"/>
          </a:p>
          <a:p>
            <a:pPr marL="174708" indent="-174708">
              <a:buFontTx/>
              <a:buChar char="-"/>
            </a:pPr>
            <a:r>
              <a:rPr lang="en-US" dirty="0" smtClean="0"/>
              <a:t>Staff education</a:t>
            </a:r>
          </a:p>
          <a:p>
            <a:pPr marL="174708" indent="-174708">
              <a:buFontTx/>
              <a:buChar char="-"/>
            </a:pPr>
            <a:r>
              <a:rPr lang="en-US" dirty="0" smtClean="0"/>
              <a:t>Promotion</a:t>
            </a:r>
            <a:r>
              <a:rPr lang="en-US" baseline="0" dirty="0" smtClean="0"/>
              <a:t> of concurrent model</a:t>
            </a:r>
          </a:p>
          <a:p>
            <a:pPr marL="174708" indent="-174708">
              <a:buFontTx/>
              <a:buChar char="-"/>
            </a:pPr>
            <a:r>
              <a:rPr lang="en-US" baseline="0" dirty="0" smtClean="0"/>
              <a:t>Closes gaps in care and gaps in information gathering</a:t>
            </a:r>
          </a:p>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DAD8F89B-CF9E-4D13-AB56-C073C933207A}" type="slidenum">
              <a:rPr lang="en-US" smtClean="0"/>
              <a:t>38</a:t>
            </a:fld>
            <a:endParaRPr lang="en-US"/>
          </a:p>
        </p:txBody>
      </p:sp>
    </p:spTree>
    <p:extLst>
      <p:ext uri="{BB962C8B-B14F-4D97-AF65-F5344CB8AC3E}">
        <p14:creationId xmlns:p14="http://schemas.microsoft.com/office/powerpoint/2010/main" val="285736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eaLnBrk="1" hangingPunct="1">
                <a:defRPr/>
              </a:pPr>
              <a:endParaRPr lang="en-US" sz="2400" dirty="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dirty="0"/>
            </a:p>
          </p:txBody>
        </p:sp>
      </p:grpSp>
      <p:sp>
        <p:nvSpPr>
          <p:cNvPr id="4608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460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dirty="0"/>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A4333E6D-45A7-4522-A5C0-A75CC86590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46B8EEFF-E100-4522-BDCF-EF00B406281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DE607345-2E10-4363-9D49-AA3B4FFD16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F37C70E-FA2D-41E1-A2A9-100C085C7E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325548F5-8929-4204-8EC3-5BACB008A40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445D0D7-21F2-4844-B759-A27EC773E2D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46D71321-6EE6-43A2-8CD1-4ED4FE8589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745C65FD-1FB3-490A-8418-0CEE8ECC287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F25BE3B4-C9FF-46A6-A94A-4237594730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4FEBCA9D-2A0A-472E-8DD2-E01F95A14D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90087B86-26EE-4AAD-ACD4-A754468E5F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505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defRPr/>
              </a:pPr>
              <a:endParaRPr lang="en-US" sz="2400" dirty="0">
                <a:latin typeface="Times New Roman" pitchFamily="18" charset="0"/>
              </a:endParaRPr>
            </a:p>
          </p:txBody>
        </p:sp>
        <p:sp>
          <p:nvSpPr>
            <p:cNvPr id="4506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4506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dirty="0"/>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450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dirty="0"/>
          </a:p>
        </p:txBody>
      </p:sp>
      <p:sp>
        <p:nvSpPr>
          <p:cNvPr id="450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6E84AFA9-4380-420D-9C99-8A7567C6A9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76400"/>
            <a:ext cx="8077200" cy="1360488"/>
          </a:xfrm>
        </p:spPr>
        <p:txBody>
          <a:bodyPr/>
          <a:lstStyle/>
          <a:p>
            <a:pPr eaLnBrk="1" hangingPunct="1"/>
            <a:r>
              <a:rPr lang="en-US" sz="4200" dirty="0" smtClean="0"/>
              <a:t>Gambling Disorders Among Veterans</a:t>
            </a:r>
            <a:br>
              <a:rPr lang="en-US" sz="4200" dirty="0" smtClean="0"/>
            </a:br>
            <a:endParaRPr lang="en-US" sz="4200" dirty="0" smtClean="0"/>
          </a:p>
        </p:txBody>
      </p:sp>
      <p:sp>
        <p:nvSpPr>
          <p:cNvPr id="3075" name="Rectangle 3"/>
          <p:cNvSpPr>
            <a:spLocks noGrp="1" noChangeArrowheads="1"/>
          </p:cNvSpPr>
          <p:nvPr>
            <p:ph type="subTitle" idx="1"/>
          </p:nvPr>
        </p:nvSpPr>
        <p:spPr/>
        <p:txBody>
          <a:bodyPr/>
          <a:lstStyle/>
          <a:p>
            <a:pPr eaLnBrk="1" hangingPunct="1">
              <a:lnSpc>
                <a:spcPct val="90000"/>
              </a:lnSpc>
            </a:pPr>
            <a:endParaRPr lang="en-US" dirty="0" smtClean="0"/>
          </a:p>
          <a:p>
            <a:pPr eaLnBrk="1" hangingPunct="1">
              <a:lnSpc>
                <a:spcPct val="90000"/>
              </a:lnSpc>
            </a:pPr>
            <a:r>
              <a:rPr lang="en-US" dirty="0" smtClean="0"/>
              <a:t>Maureen Corbett, MS,CPGC</a:t>
            </a:r>
          </a:p>
          <a:p>
            <a:pPr eaLnBrk="1" hangingPunct="1">
              <a:lnSpc>
                <a:spcPct val="90000"/>
              </a:lnSpc>
            </a:pPr>
            <a:r>
              <a:rPr lang="en-US" dirty="0" smtClean="0"/>
              <a:t> Stratton VA Medical Center</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Gambling and Substance Abuse Continued</a:t>
            </a:r>
            <a:endParaRPr lang="en-US" sz="3200" dirty="0"/>
          </a:p>
        </p:txBody>
      </p:sp>
      <p:sp>
        <p:nvSpPr>
          <p:cNvPr id="3" name="Content Placeholder 2"/>
          <p:cNvSpPr>
            <a:spLocks noGrp="1"/>
          </p:cNvSpPr>
          <p:nvPr>
            <p:ph idx="1"/>
          </p:nvPr>
        </p:nvSpPr>
        <p:spPr/>
        <p:txBody>
          <a:bodyPr/>
          <a:lstStyle/>
          <a:p>
            <a:r>
              <a:rPr lang="en-US" sz="2800" dirty="0" smtClean="0"/>
              <a:t>Resembles dependence on physical substance</a:t>
            </a:r>
          </a:p>
          <a:p>
            <a:r>
              <a:rPr lang="en-US" sz="2800" dirty="0" smtClean="0"/>
              <a:t>Symptoms similar relief with use, withdrawal and preoccupation</a:t>
            </a:r>
          </a:p>
          <a:p>
            <a:r>
              <a:rPr lang="en-US" sz="2800" dirty="0" smtClean="0"/>
              <a:t>Social, family and occupational consequences are similar</a:t>
            </a:r>
            <a:endParaRPr lang="en-US" sz="2800" dirty="0"/>
          </a:p>
        </p:txBody>
      </p:sp>
      <p:pic>
        <p:nvPicPr>
          <p:cNvPr id="4100" name="Picture 4" descr="C:\Users\VHAALNCYRUSL\AppData\Local\Microsoft\Windows\Temporary Internet Files\Content.IE5\LV5EPGSZ\functional-alcoholi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343400"/>
            <a:ext cx="228384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Gambling and Substance Abuse Continued</a:t>
            </a:r>
            <a:endParaRPr lang="en-US" sz="3200" dirty="0"/>
          </a:p>
        </p:txBody>
      </p:sp>
      <p:sp>
        <p:nvSpPr>
          <p:cNvPr id="3" name="Content Placeholder 2"/>
          <p:cNvSpPr>
            <a:spLocks noGrp="1"/>
          </p:cNvSpPr>
          <p:nvPr>
            <p:ph idx="1"/>
          </p:nvPr>
        </p:nvSpPr>
        <p:spPr/>
        <p:txBody>
          <a:bodyPr/>
          <a:lstStyle/>
          <a:p>
            <a:r>
              <a:rPr lang="en-US" sz="2400" dirty="0" smtClean="0">
                <a:solidFill>
                  <a:schemeClr val="tx1"/>
                </a:solidFill>
              </a:rPr>
              <a:t>Relapse is a clinical issue for both </a:t>
            </a:r>
          </a:p>
          <a:p>
            <a:r>
              <a:rPr lang="en-US" sz="2400" dirty="0" smtClean="0">
                <a:solidFill>
                  <a:schemeClr val="tx1"/>
                </a:solidFill>
              </a:rPr>
              <a:t>Motivation to change impacts treatment outcomes</a:t>
            </a:r>
          </a:p>
          <a:p>
            <a:r>
              <a:rPr lang="en-US" sz="2400" dirty="0" smtClean="0"/>
              <a:t>Need to learn coping skills for</a:t>
            </a:r>
            <a:r>
              <a:rPr lang="en-US" sz="2400" dirty="0" smtClean="0">
                <a:solidFill>
                  <a:schemeClr val="tx1"/>
                </a:solidFill>
              </a:rPr>
              <a:t> high risk situations</a:t>
            </a:r>
          </a:p>
          <a:p>
            <a:r>
              <a:rPr lang="en-US" sz="2400" dirty="0" smtClean="0">
                <a:solidFill>
                  <a:schemeClr val="tx1"/>
                </a:solidFill>
              </a:rPr>
              <a:t>Successful </a:t>
            </a:r>
            <a:r>
              <a:rPr lang="en-US" sz="2400" dirty="0" smtClean="0">
                <a:solidFill>
                  <a:schemeClr val="tx1"/>
                </a:solidFill>
              </a:rPr>
              <a:t>treatments </a:t>
            </a:r>
            <a:r>
              <a:rPr lang="en-US" sz="2400" dirty="0" smtClean="0">
                <a:solidFill>
                  <a:schemeClr val="tx1"/>
                </a:solidFill>
              </a:rPr>
              <a:t>include 12-Step, </a:t>
            </a:r>
            <a:r>
              <a:rPr lang="en-US" sz="2400" dirty="0" smtClean="0"/>
              <a:t>m</a:t>
            </a:r>
            <a:r>
              <a:rPr lang="en-US" sz="2400" dirty="0" smtClean="0">
                <a:solidFill>
                  <a:schemeClr val="tx1"/>
                </a:solidFill>
              </a:rPr>
              <a:t>otivational interviewing, cognitive behavioral therapies</a:t>
            </a:r>
          </a:p>
          <a:p>
            <a:r>
              <a:rPr lang="en-US" sz="2400" dirty="0"/>
              <a:t>For individuals with Alcoholism and gambling disorders, addressing both problems simultaneously lead to better outcomes (Hodgins and el-Guebaly, 2002)</a:t>
            </a:r>
          </a:p>
          <a:p>
            <a:endParaRPr lang="en-US" dirty="0" smtClean="0">
              <a:solidFill>
                <a:schemeClr val="tx1"/>
              </a:solidFill>
              <a:latin typeface="+mn-lt"/>
              <a:ea typeface="+mn-ea"/>
              <a:cs typeface="+mn-cs"/>
            </a:endParaRPr>
          </a:p>
          <a:p>
            <a:endParaRPr lang="en-US"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and Gambling</a:t>
            </a:r>
            <a:endParaRPr lang="en-US" dirty="0"/>
          </a:p>
        </p:txBody>
      </p:sp>
      <p:sp>
        <p:nvSpPr>
          <p:cNvPr id="3" name="Content Placeholder 2"/>
          <p:cNvSpPr>
            <a:spLocks noGrp="1"/>
          </p:cNvSpPr>
          <p:nvPr>
            <p:ph idx="1"/>
          </p:nvPr>
        </p:nvSpPr>
        <p:spPr/>
        <p:txBody>
          <a:bodyPr/>
          <a:lstStyle/>
          <a:p>
            <a:r>
              <a:rPr lang="en-US" sz="2800" dirty="0" smtClean="0"/>
              <a:t>Problem Gamblers have the highest rate of suicide twice the rate of than any other addiction</a:t>
            </a:r>
          </a:p>
          <a:p>
            <a:r>
              <a:rPr lang="en-US" sz="2800" dirty="0" smtClean="0"/>
              <a:t>1 in 5 problem gamblers have attempted suicide </a:t>
            </a:r>
          </a:p>
          <a:p>
            <a:r>
              <a:rPr lang="en-US" sz="2800" dirty="0" smtClean="0"/>
              <a:t>40% of Veterans seeking treatment for gambling problems reported a suicide attempt (Biddle D. </a:t>
            </a:r>
            <a:r>
              <a:rPr lang="en-US" sz="2800" u="sng" dirty="0" smtClean="0"/>
              <a:t>Journal of Traumatic Stress (2005)</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415337" cy="914400"/>
          </a:xfrm>
        </p:spPr>
        <p:txBody>
          <a:bodyPr/>
          <a:lstStyle/>
          <a:p>
            <a:r>
              <a:rPr lang="en-US" dirty="0" smtClean="0"/>
              <a:t>History of Gambling in the Military</a:t>
            </a:r>
            <a:endParaRPr lang="en-US" dirty="0"/>
          </a:p>
        </p:txBody>
      </p:sp>
      <p:sp>
        <p:nvSpPr>
          <p:cNvPr id="3" name="Content Placeholder 2"/>
          <p:cNvSpPr>
            <a:spLocks noGrp="1"/>
          </p:cNvSpPr>
          <p:nvPr>
            <p:ph idx="1"/>
          </p:nvPr>
        </p:nvSpPr>
        <p:spPr/>
        <p:txBody>
          <a:bodyPr/>
          <a:lstStyle/>
          <a:p>
            <a:r>
              <a:rPr lang="en-US" sz="2000" dirty="0" smtClean="0"/>
              <a:t>Slot machines have been on some military bases since the 1930s</a:t>
            </a:r>
          </a:p>
          <a:p>
            <a:r>
              <a:rPr lang="en-US" sz="2000" dirty="0" smtClean="0"/>
              <a:t>In 2005 there was 2 billion dollars gambled and 120 million dollars of revenue from military base slot machines</a:t>
            </a:r>
          </a:p>
          <a:p>
            <a:r>
              <a:rPr lang="en-US" sz="2000" dirty="0" smtClean="0"/>
              <a:t>Army bingo in 2005- 45 million dollars gambled</a:t>
            </a:r>
          </a:p>
          <a:p>
            <a:r>
              <a:rPr lang="en-US" sz="2000" dirty="0" smtClean="0"/>
              <a:t>3,000 slot machines at military installations overseas</a:t>
            </a:r>
          </a:p>
          <a:p>
            <a:pPr lvl="0">
              <a:buClr>
                <a:srgbClr val="996666"/>
              </a:buClr>
            </a:pPr>
            <a:r>
              <a:rPr lang="en-US" sz="2000" dirty="0" smtClean="0"/>
              <a:t>Casinos </a:t>
            </a:r>
            <a:r>
              <a:rPr lang="en-US" sz="2000" dirty="0"/>
              <a:t>in close proximity to bases</a:t>
            </a:r>
          </a:p>
          <a:p>
            <a:pPr lvl="0">
              <a:buClr>
                <a:srgbClr val="996666"/>
              </a:buClr>
            </a:pPr>
            <a:r>
              <a:rPr lang="en-US" sz="2000" dirty="0"/>
              <a:t>Nellis Air Force Base Las Vegas, Camp Pendleton, Kessler AFB Biloxi</a:t>
            </a:r>
          </a:p>
          <a:p>
            <a:pPr lvl="0">
              <a:buClr>
                <a:srgbClr val="996666"/>
              </a:buClr>
            </a:pPr>
            <a:r>
              <a:rPr lang="en-US" sz="2000" dirty="0"/>
              <a:t>Social gambling and poker in </a:t>
            </a:r>
            <a:r>
              <a:rPr lang="en-US" sz="2000" dirty="0" smtClean="0"/>
              <a:t>barracks</a:t>
            </a:r>
          </a:p>
          <a:p>
            <a:pPr marL="0" lvl="0" indent="0">
              <a:buClr>
                <a:srgbClr val="996666"/>
              </a:buClr>
              <a:buNone/>
            </a:pPr>
            <a:endParaRPr lang="en-US" sz="2000" dirty="0"/>
          </a:p>
          <a:p>
            <a:pPr marL="0" indent="0">
              <a:buNone/>
            </a:pPr>
            <a:r>
              <a:rPr lang="en-US" sz="2400" dirty="0"/>
              <a:t>(NCPG)</a:t>
            </a:r>
          </a:p>
          <a:p>
            <a:pPr marL="0" indent="0">
              <a:buNone/>
            </a:pPr>
            <a:endParaRPr lang="en-US" sz="2400" dirty="0" smtClean="0"/>
          </a:p>
        </p:txBody>
      </p:sp>
    </p:spTree>
    <p:extLst>
      <p:ext uri="{BB962C8B-B14F-4D97-AF65-F5344CB8AC3E}">
        <p14:creationId xmlns:p14="http://schemas.microsoft.com/office/powerpoint/2010/main" val="191491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Military Culture and Gambling</a:t>
            </a:r>
          </a:p>
        </p:txBody>
      </p:sp>
      <p:sp>
        <p:nvSpPr>
          <p:cNvPr id="4099" name="Rectangle 3"/>
          <p:cNvSpPr>
            <a:spLocks noGrp="1" noChangeArrowheads="1"/>
          </p:cNvSpPr>
          <p:nvPr>
            <p:ph type="body" idx="1"/>
          </p:nvPr>
        </p:nvSpPr>
        <p:spPr/>
        <p:txBody>
          <a:bodyPr/>
          <a:lstStyle/>
          <a:p>
            <a:pPr eaLnBrk="1" hangingPunct="1"/>
            <a:r>
              <a:rPr lang="en-US" sz="2000" dirty="0" smtClean="0"/>
              <a:t>Close quarters time spent together, i.e. gambling on a ship readily available during downtime</a:t>
            </a:r>
          </a:p>
          <a:p>
            <a:pPr eaLnBrk="1" hangingPunct="1"/>
            <a:r>
              <a:rPr lang="en-US" sz="2000" dirty="0" smtClean="0"/>
              <a:t>Characteristics of military personnel risk takers sensation seekers</a:t>
            </a:r>
          </a:p>
          <a:p>
            <a:pPr eaLnBrk="1" hangingPunct="1"/>
            <a:r>
              <a:rPr lang="en-US" sz="2000" dirty="0" smtClean="0"/>
              <a:t>Young unmarried men more at risk</a:t>
            </a:r>
          </a:p>
          <a:p>
            <a:pPr eaLnBrk="1" hangingPunct="1"/>
            <a:r>
              <a:rPr lang="en-US" sz="2000" dirty="0" smtClean="0"/>
              <a:t>Relieves </a:t>
            </a:r>
            <a:r>
              <a:rPr lang="en-US" sz="2000" dirty="0"/>
              <a:t>boredom and social isolation</a:t>
            </a:r>
          </a:p>
          <a:p>
            <a:r>
              <a:rPr lang="en-US" sz="2000" dirty="0"/>
              <a:t>Fills a void and elevates mood</a:t>
            </a:r>
          </a:p>
          <a:p>
            <a:r>
              <a:rPr lang="en-US" sz="2000" dirty="0"/>
              <a:t>Viewed as supplementing income</a:t>
            </a:r>
          </a:p>
          <a:p>
            <a:r>
              <a:rPr lang="en-US" sz="2000" dirty="0"/>
              <a:t>Meets need for competition</a:t>
            </a:r>
          </a:p>
          <a:p>
            <a:r>
              <a:rPr lang="en-US" sz="2000" dirty="0"/>
              <a:t>Used to cope with trauma gambling as an escape and </a:t>
            </a:r>
            <a:r>
              <a:rPr lang="en-US" sz="2000" dirty="0" smtClean="0"/>
              <a:t>numbing of </a:t>
            </a:r>
            <a:r>
              <a:rPr lang="en-US" sz="2000" dirty="0"/>
              <a:t>uncomfortable feelings</a:t>
            </a:r>
          </a:p>
          <a:p>
            <a:pPr eaLnBrk="1" hangingPunct="1">
              <a:buFontTx/>
              <a:buChar char="•"/>
            </a:pPr>
            <a:endParaRPr lang="en-US" sz="2000" dirty="0" smtClean="0"/>
          </a:p>
          <a:p>
            <a:pPr eaLnBrk="1" hangingPunct="1">
              <a:buFontTx/>
              <a:buChar char="•"/>
            </a:pPr>
            <a:endParaRPr lang="en-US" dirty="0" smtClean="0"/>
          </a:p>
          <a:p>
            <a:pPr eaLnBrk="1" hangingPunct="1">
              <a:buFontTx/>
              <a:buChar cha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Unique Characteristics</a:t>
            </a:r>
          </a:p>
        </p:txBody>
      </p:sp>
      <p:sp>
        <p:nvSpPr>
          <p:cNvPr id="7171" name="Rectangle 3"/>
          <p:cNvSpPr>
            <a:spLocks noGrp="1" noChangeArrowheads="1"/>
          </p:cNvSpPr>
          <p:nvPr>
            <p:ph type="body" idx="1"/>
          </p:nvPr>
        </p:nvSpPr>
        <p:spPr>
          <a:xfrm>
            <a:off x="609600" y="1066800"/>
            <a:ext cx="7924800" cy="4953000"/>
          </a:xfrm>
        </p:spPr>
        <p:txBody>
          <a:bodyPr/>
          <a:lstStyle/>
          <a:p>
            <a:pPr eaLnBrk="1" hangingPunct="1">
              <a:lnSpc>
                <a:spcPct val="90000"/>
              </a:lnSpc>
              <a:buFont typeface="Wingdings" pitchFamily="2" charset="2"/>
              <a:buNone/>
            </a:pPr>
            <a:r>
              <a:rPr lang="en-US" sz="2800" dirty="0" smtClean="0"/>
              <a:t> </a:t>
            </a:r>
            <a:endParaRPr lang="en-US" sz="2800" dirty="0" smtClean="0">
              <a:solidFill>
                <a:srgbClr val="FF0000"/>
              </a:solidFill>
            </a:endParaRPr>
          </a:p>
          <a:p>
            <a:pPr eaLnBrk="1" hangingPunct="1">
              <a:lnSpc>
                <a:spcPct val="90000"/>
              </a:lnSpc>
            </a:pPr>
            <a:r>
              <a:rPr lang="en-US" sz="2800" dirty="0" smtClean="0"/>
              <a:t>Veterans report simulates risk involved in combat putting everything on the line similar to the risk of betting it all </a:t>
            </a:r>
          </a:p>
          <a:p>
            <a:pPr eaLnBrk="1" hangingPunct="1">
              <a:lnSpc>
                <a:spcPct val="90000"/>
              </a:lnSpc>
            </a:pPr>
            <a:r>
              <a:rPr lang="en-US" sz="2800" dirty="0" smtClean="0"/>
              <a:t>Female Veterans With Military Sexual Trauma </a:t>
            </a:r>
          </a:p>
          <a:p>
            <a:pPr eaLnBrk="1" hangingPunct="1">
              <a:lnSpc>
                <a:spcPct val="90000"/>
              </a:lnSpc>
            </a:pPr>
            <a:r>
              <a:rPr lang="en-US" sz="2800" dirty="0" smtClean="0"/>
              <a:t>Veterans returning from deployment may be at greater risk especially when exposed to combat and traumatic experiences</a:t>
            </a:r>
          </a:p>
          <a:p>
            <a:pPr eaLnBrk="1" hangingPunct="1">
              <a:lnSpc>
                <a:spcPct val="90000"/>
              </a:lnSpc>
            </a:pPr>
            <a:r>
              <a:rPr lang="en-US" sz="2800" dirty="0" smtClean="0"/>
              <a:t>Younger Veterans more likely </a:t>
            </a:r>
          </a:p>
          <a:p>
            <a:pPr marL="0" indent="0" eaLnBrk="1" hangingPunct="1">
              <a:lnSpc>
                <a:spcPct val="90000"/>
              </a:lnSpc>
              <a:buNone/>
            </a:pPr>
            <a:r>
              <a:rPr lang="en-US" sz="2800" dirty="0" smtClean="0"/>
              <a:t>    sports gamblers </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pic>
        <p:nvPicPr>
          <p:cNvPr id="2" name="Picture 2" descr="C:\Users\VHAALNCYRUSL\AppData\Local\Microsoft\Windows\Temporary Internet Files\Content.IE5\WDU4TRHH\j0422243-7001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114800"/>
            <a:ext cx="1334058" cy="2000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dirty="0" smtClean="0"/>
              <a:t>Similarities with General Population</a:t>
            </a:r>
          </a:p>
        </p:txBody>
      </p:sp>
      <p:sp>
        <p:nvSpPr>
          <p:cNvPr id="8195" name="Rectangle 3"/>
          <p:cNvSpPr>
            <a:spLocks noGrp="1" noChangeArrowheads="1"/>
          </p:cNvSpPr>
          <p:nvPr>
            <p:ph type="body" idx="1"/>
          </p:nvPr>
        </p:nvSpPr>
        <p:spPr/>
        <p:txBody>
          <a:bodyPr/>
          <a:lstStyle/>
          <a:p>
            <a:pPr eaLnBrk="1" hangingPunct="1"/>
            <a:r>
              <a:rPr lang="en-US" sz="2800" dirty="0" smtClean="0"/>
              <a:t>More similarities than differences</a:t>
            </a:r>
          </a:p>
          <a:p>
            <a:pPr eaLnBrk="1" hangingPunct="1"/>
            <a:r>
              <a:rPr lang="en-US" sz="2800" dirty="0" smtClean="0"/>
              <a:t>Problem Gambling </a:t>
            </a:r>
            <a:r>
              <a:rPr lang="en-US" sz="2800" dirty="0" smtClean="0"/>
              <a:t>under reported</a:t>
            </a:r>
            <a:endParaRPr lang="en-US" sz="2800" dirty="0" smtClean="0"/>
          </a:p>
          <a:p>
            <a:pPr eaLnBrk="1" hangingPunct="1"/>
            <a:r>
              <a:rPr lang="en-US" sz="2800" dirty="0" smtClean="0"/>
              <a:t>Correlation between trauma and addiction</a:t>
            </a:r>
          </a:p>
          <a:p>
            <a:pPr eaLnBrk="1" hangingPunct="1"/>
            <a:r>
              <a:rPr lang="en-US" sz="2800" dirty="0" smtClean="0"/>
              <a:t>Usually seek help when crisis has occurred</a:t>
            </a:r>
          </a:p>
          <a:p>
            <a:pPr eaLnBrk="1" hangingPunct="1"/>
            <a:r>
              <a:rPr lang="en-US" sz="2800" dirty="0" smtClean="0"/>
              <a:t>Same treatment modalities used MI, CBT, Self Help</a:t>
            </a:r>
          </a:p>
          <a:p>
            <a:pPr marL="0" indent="0"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Treating Veterans with Gambling Disorders MI Approach</a:t>
            </a:r>
            <a:endParaRPr lang="en-US" sz="3800" dirty="0"/>
          </a:p>
        </p:txBody>
      </p:sp>
      <p:sp>
        <p:nvSpPr>
          <p:cNvPr id="3" name="Content Placeholder 2"/>
          <p:cNvSpPr>
            <a:spLocks noGrp="1"/>
          </p:cNvSpPr>
          <p:nvPr>
            <p:ph idx="1"/>
          </p:nvPr>
        </p:nvSpPr>
        <p:spPr>
          <a:xfrm>
            <a:off x="609600" y="1600200"/>
            <a:ext cx="7924800" cy="4533900"/>
          </a:xfrm>
        </p:spPr>
        <p:txBody>
          <a:bodyPr/>
          <a:lstStyle/>
          <a:p>
            <a:r>
              <a:rPr lang="en-US" sz="2000" dirty="0" smtClean="0"/>
              <a:t>May be the first time Veteran has discussed the problem need to be sincere and understanding</a:t>
            </a:r>
          </a:p>
          <a:p>
            <a:r>
              <a:rPr lang="en-US" sz="2000" dirty="0" smtClean="0"/>
              <a:t>Feelings of shame can be a barrier to treatment</a:t>
            </a:r>
          </a:p>
          <a:p>
            <a:r>
              <a:rPr lang="en-US" sz="2000" dirty="0" smtClean="0"/>
              <a:t>Limited treatment available in the military</a:t>
            </a:r>
          </a:p>
          <a:p>
            <a:r>
              <a:rPr lang="en-US" sz="2000" dirty="0" smtClean="0"/>
              <a:t>Concerns about confidentiality and promotion are a barrier to seeking treatment in the military</a:t>
            </a:r>
          </a:p>
          <a:p>
            <a:r>
              <a:rPr lang="en-US" sz="2000" dirty="0"/>
              <a:t>G</a:t>
            </a:r>
            <a:r>
              <a:rPr lang="en-US" sz="2000" dirty="0" smtClean="0"/>
              <a:t>ambling treatment counselors not always available</a:t>
            </a:r>
          </a:p>
          <a:p>
            <a:pPr lvl="0">
              <a:buClr>
                <a:srgbClr val="996666"/>
              </a:buClr>
            </a:pPr>
            <a:r>
              <a:rPr lang="en-US" sz="2000" dirty="0">
                <a:solidFill>
                  <a:srgbClr val="000000"/>
                </a:solidFill>
              </a:rPr>
              <a:t>Helping the Veteran understand that gambling is a behavior that can be changed with motivation</a:t>
            </a:r>
            <a:r>
              <a:rPr lang="en-US" sz="2000" dirty="0" smtClean="0">
                <a:solidFill>
                  <a:srgbClr val="000000"/>
                </a:solidFill>
              </a:rPr>
              <a:t>, support </a:t>
            </a:r>
            <a:r>
              <a:rPr lang="en-US" sz="2000" dirty="0">
                <a:solidFill>
                  <a:srgbClr val="000000"/>
                </a:solidFill>
              </a:rPr>
              <a:t>and </a:t>
            </a:r>
            <a:r>
              <a:rPr lang="en-US" sz="2000" dirty="0" smtClean="0">
                <a:solidFill>
                  <a:srgbClr val="000000"/>
                </a:solidFill>
              </a:rPr>
              <a:t>treatment</a:t>
            </a:r>
          </a:p>
          <a:p>
            <a:pPr lvl="0">
              <a:buClr>
                <a:srgbClr val="996666"/>
              </a:buClr>
            </a:pPr>
            <a:r>
              <a:rPr lang="en-US" sz="2000" dirty="0" smtClean="0">
                <a:solidFill>
                  <a:srgbClr val="000000"/>
                </a:solidFill>
              </a:rPr>
              <a:t>Instilling hope</a:t>
            </a:r>
            <a:endParaRPr lang="en-US" sz="2000" dirty="0">
              <a:solidFill>
                <a:srgbClr val="000000"/>
              </a:solidFill>
            </a:endParaRPr>
          </a:p>
          <a:p>
            <a:pPr marL="0" indent="0">
              <a:buNone/>
            </a:pPr>
            <a:endParaRPr lang="en-US" sz="2000" dirty="0" smtClean="0"/>
          </a:p>
          <a:p>
            <a:endParaRPr lang="en-US" sz="2000" dirty="0" smtClean="0"/>
          </a:p>
          <a:p>
            <a:endParaRPr lang="en-US" sz="2000" dirty="0" smtClean="0"/>
          </a:p>
        </p:txBody>
      </p:sp>
      <p:pic>
        <p:nvPicPr>
          <p:cNvPr id="8194" name="Picture 2" descr="C:\Users\VHAALNCYRUSL\AppData\Local\Microsoft\Windows\Temporary Internet Files\Content.IE5\Y1G60N9L\counsel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24400"/>
            <a:ext cx="1578022"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015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Continued</a:t>
            </a:r>
            <a:endParaRPr lang="en-US" dirty="0"/>
          </a:p>
        </p:txBody>
      </p:sp>
      <p:sp>
        <p:nvSpPr>
          <p:cNvPr id="3" name="Content Placeholder 2"/>
          <p:cNvSpPr>
            <a:spLocks noGrp="1"/>
          </p:cNvSpPr>
          <p:nvPr>
            <p:ph idx="1"/>
          </p:nvPr>
        </p:nvSpPr>
        <p:spPr/>
        <p:txBody>
          <a:bodyPr/>
          <a:lstStyle/>
          <a:p>
            <a:r>
              <a:rPr lang="en-US" sz="2800" dirty="0" smtClean="0"/>
              <a:t>Cognitive Behavioral Therapy</a:t>
            </a:r>
          </a:p>
          <a:p>
            <a:r>
              <a:rPr lang="en-US" sz="2800" dirty="0" smtClean="0"/>
              <a:t>Gambling is a “heady” addiction</a:t>
            </a:r>
          </a:p>
          <a:p>
            <a:r>
              <a:rPr lang="en-US" sz="2800" dirty="0" smtClean="0"/>
              <a:t>Helping the Veteran to identify thoughts that lead to gambling often they are thinking only about the possibility of winning</a:t>
            </a:r>
          </a:p>
          <a:p>
            <a:r>
              <a:rPr lang="en-US" sz="2800" dirty="0" smtClean="0"/>
              <a:t>Discussing the odds of winning helping them to focus on the reality of gambling</a:t>
            </a:r>
          </a:p>
          <a:p>
            <a:endParaRPr lang="en-US" dirty="0"/>
          </a:p>
          <a:p>
            <a:pPr marL="0" indent="0">
              <a:buNone/>
            </a:pPr>
            <a:r>
              <a:rPr lang="en-US" dirty="0" smtClean="0"/>
              <a:t> </a:t>
            </a:r>
          </a:p>
        </p:txBody>
      </p:sp>
      <p:pic>
        <p:nvPicPr>
          <p:cNvPr id="9218" name="Picture 2" descr="C:\Users\VHAALNCYRUSL\AppData\Local\Microsoft\Windows\Temporary Internet Files\Content.IE5\LV5EPGSZ\3183525-508742-chance-win-lose-dice-showing-luck-and-opportun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Continued</a:t>
            </a:r>
            <a:endParaRPr lang="en-US" dirty="0"/>
          </a:p>
        </p:txBody>
      </p:sp>
      <p:sp>
        <p:nvSpPr>
          <p:cNvPr id="3" name="Content Placeholder 2"/>
          <p:cNvSpPr>
            <a:spLocks noGrp="1"/>
          </p:cNvSpPr>
          <p:nvPr>
            <p:ph idx="1"/>
          </p:nvPr>
        </p:nvSpPr>
        <p:spPr/>
        <p:txBody>
          <a:bodyPr/>
          <a:lstStyle/>
          <a:p>
            <a:r>
              <a:rPr lang="en-US" sz="2800" dirty="0" smtClean="0"/>
              <a:t>Identifying high risk situations and the thoughts that lead to gambling</a:t>
            </a:r>
          </a:p>
          <a:p>
            <a:r>
              <a:rPr lang="en-US" sz="2800" dirty="0" smtClean="0"/>
              <a:t>Helping the Veteran to identify new thoughts and behaviors to better cope with urges to gamble</a:t>
            </a:r>
          </a:p>
          <a:p>
            <a:r>
              <a:rPr lang="en-US" sz="2800" dirty="0" smtClean="0"/>
              <a:t>Slowing down thinking and raising awareness of the impact of gambling in their lives</a:t>
            </a:r>
          </a:p>
        </p:txBody>
      </p:sp>
      <p:pic>
        <p:nvPicPr>
          <p:cNvPr id="10242" name="Picture 2" descr="C:\Users\VHAALNCYRUSL\AppData\Local\Microsoft\Windows\Temporary Internet Files\Content.IE5\LV5EPGSZ\ponde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343400"/>
            <a:ext cx="136937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7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t>DSM-5 </a:t>
            </a:r>
            <a:endParaRPr lang="en-US" dirty="0"/>
          </a:p>
        </p:txBody>
      </p:sp>
      <p:sp>
        <p:nvSpPr>
          <p:cNvPr id="3" name="Content Placeholder 2"/>
          <p:cNvSpPr>
            <a:spLocks noGrp="1"/>
          </p:cNvSpPr>
          <p:nvPr>
            <p:ph idx="1"/>
          </p:nvPr>
        </p:nvSpPr>
        <p:spPr/>
        <p:txBody>
          <a:bodyPr/>
          <a:lstStyle/>
          <a:p>
            <a:r>
              <a:rPr lang="en-US" sz="2000" dirty="0" smtClean="0"/>
              <a:t>Moved from Impulse Control Disorder to Substance Related and Addictive Disorders.</a:t>
            </a:r>
          </a:p>
          <a:p>
            <a:r>
              <a:rPr lang="en-US" sz="2000" dirty="0" smtClean="0"/>
              <a:t>Changed from Pathological Gambling to Gambling Disorder.</a:t>
            </a:r>
          </a:p>
          <a:p>
            <a:pPr lvl="2"/>
            <a:r>
              <a:rPr lang="en-US" sz="2000" dirty="0" smtClean="0"/>
              <a:t>Researchers found that gambling is a disorder of the brain’s reward system as are substance addictions.  During brain-imaging studies, the same brain areas are activated in response to cues for either gambling or substance addictions, indicating they share the same neurocircuitry.</a:t>
            </a:r>
          </a:p>
          <a:p>
            <a:pPr marL="0" indent="0">
              <a:buNone/>
            </a:pPr>
            <a:endParaRPr lang="en-US"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572000"/>
            <a:ext cx="1524000" cy="1447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495800"/>
            <a:ext cx="1478633" cy="1524000"/>
          </a:xfrm>
          <a:prstGeom prst="rect">
            <a:avLst/>
          </a:prstGeom>
        </p:spPr>
      </p:pic>
    </p:spTree>
    <p:extLst>
      <p:ext uri="{BB962C8B-B14F-4D97-AF65-F5344CB8AC3E}">
        <p14:creationId xmlns:p14="http://schemas.microsoft.com/office/powerpoint/2010/main" val="199579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Group support very helpful </a:t>
            </a:r>
          </a:p>
          <a:p>
            <a:r>
              <a:rPr lang="en-US" sz="2800" dirty="0" smtClean="0"/>
              <a:t>Many Veterans have reported that being in a group with other Veterans has been very therapeutic for them</a:t>
            </a:r>
          </a:p>
          <a:p>
            <a:r>
              <a:rPr lang="en-US" sz="2800" dirty="0" smtClean="0"/>
              <a:t>GA self-help groups</a:t>
            </a:r>
            <a:endParaRPr lang="en-US" sz="2800" dirty="0"/>
          </a:p>
        </p:txBody>
      </p:sp>
      <p:sp>
        <p:nvSpPr>
          <p:cNvPr id="4" name="Title 3"/>
          <p:cNvSpPr>
            <a:spLocks noGrp="1"/>
          </p:cNvSpPr>
          <p:nvPr>
            <p:ph type="title"/>
          </p:nvPr>
        </p:nvSpPr>
        <p:spPr>
          <a:xfrm>
            <a:off x="124878" y="685800"/>
            <a:ext cx="8015287" cy="685800"/>
          </a:xfrm>
        </p:spPr>
        <p:txBody>
          <a:bodyPr/>
          <a:lstStyle/>
          <a:p>
            <a:r>
              <a:rPr lang="en-US" dirty="0" smtClean="0"/>
              <a:t>Treatment Continued</a:t>
            </a:r>
            <a:br>
              <a:rPr lang="en-US" dirty="0" smtClean="0"/>
            </a:br>
            <a:endParaRPr lang="en-US" dirty="0"/>
          </a:p>
        </p:txBody>
      </p:sp>
      <p:pic>
        <p:nvPicPr>
          <p:cNvPr id="11266" name="Picture 2" descr="C:\Users\VHAALNCYRUSL\AppData\Local\Microsoft\Windows\Temporary Internet Files\Content.IE5\Y1G60N9L\People-Around-a-Table-300x2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4765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75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Treatment Provided by VA</a:t>
            </a:r>
          </a:p>
        </p:txBody>
      </p:sp>
      <p:sp>
        <p:nvSpPr>
          <p:cNvPr id="6147" name="Rectangle 3"/>
          <p:cNvSpPr>
            <a:spLocks noGrp="1" noChangeArrowheads="1"/>
          </p:cNvSpPr>
          <p:nvPr>
            <p:ph type="body" idx="1"/>
          </p:nvPr>
        </p:nvSpPr>
        <p:spPr/>
        <p:txBody>
          <a:bodyPr/>
          <a:lstStyle/>
          <a:p>
            <a:pPr eaLnBrk="1" hangingPunct="1">
              <a:lnSpc>
                <a:spcPct val="90000"/>
              </a:lnSpc>
            </a:pPr>
            <a:r>
              <a:rPr lang="en-US" sz="2800" dirty="0" smtClean="0"/>
              <a:t>Some Outpatient Programs</a:t>
            </a:r>
          </a:p>
          <a:p>
            <a:pPr eaLnBrk="1" hangingPunct="1">
              <a:lnSpc>
                <a:spcPct val="90000"/>
              </a:lnSpc>
            </a:pPr>
            <a:r>
              <a:rPr lang="en-US" sz="2800" dirty="0" smtClean="0"/>
              <a:t>Inpatient facility Brecksville, Ohio</a:t>
            </a:r>
          </a:p>
          <a:p>
            <a:pPr eaLnBrk="1" hangingPunct="1">
              <a:lnSpc>
                <a:spcPct val="90000"/>
              </a:lnSpc>
            </a:pPr>
            <a:r>
              <a:rPr lang="en-US" sz="2800" dirty="0" smtClean="0"/>
              <a:t>28 day program 12 beds</a:t>
            </a:r>
          </a:p>
          <a:p>
            <a:pPr eaLnBrk="1" hangingPunct="1">
              <a:lnSpc>
                <a:spcPct val="90000"/>
              </a:lnSpc>
            </a:pPr>
            <a:r>
              <a:rPr lang="en-US" sz="2800" dirty="0" smtClean="0"/>
              <a:t>Ohio program serves 100-120 Veterans and their families per year</a:t>
            </a:r>
          </a:p>
          <a:p>
            <a:pPr eaLnBrk="1" hangingPunct="1">
              <a:lnSpc>
                <a:spcPct val="90000"/>
              </a:lnSpc>
            </a:pPr>
            <a:r>
              <a:rPr lang="en-US" sz="2800" dirty="0" smtClean="0"/>
              <a:t>99% of Veterans come from across the country for treatment</a:t>
            </a:r>
          </a:p>
          <a:p>
            <a:pPr eaLnBrk="1" hangingPunct="1">
              <a:lnSpc>
                <a:spcPct val="90000"/>
              </a:lnSpc>
            </a:pPr>
            <a:endParaRPr lang="en-US" dirty="0" smtClean="0"/>
          </a:p>
        </p:txBody>
      </p:sp>
    </p:spTree>
    <p:extLst>
      <p:ext uri="{BB962C8B-B14F-4D97-AF65-F5344CB8AC3E}">
        <p14:creationId xmlns:p14="http://schemas.microsoft.com/office/powerpoint/2010/main" val="60172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a:t>
            </a:r>
            <a:endParaRPr lang="en-US" dirty="0"/>
          </a:p>
        </p:txBody>
      </p:sp>
      <p:sp>
        <p:nvSpPr>
          <p:cNvPr id="3" name="Content Placeholder 2"/>
          <p:cNvSpPr>
            <a:spLocks noGrp="1"/>
          </p:cNvSpPr>
          <p:nvPr>
            <p:ph idx="1"/>
          </p:nvPr>
        </p:nvSpPr>
        <p:spPr>
          <a:xfrm>
            <a:off x="609600" y="1447800"/>
            <a:ext cx="7924800" cy="4419600"/>
          </a:xfrm>
        </p:spPr>
        <p:txBody>
          <a:bodyPr/>
          <a:lstStyle/>
          <a:p>
            <a:r>
              <a:rPr lang="en-US" sz="2400" dirty="0" smtClean="0"/>
              <a:t>How much do you gamble?</a:t>
            </a:r>
          </a:p>
          <a:p>
            <a:r>
              <a:rPr lang="en-US" sz="2400" dirty="0" smtClean="0"/>
              <a:t>Important to ask many gamblers and family members do not come forward with the problem</a:t>
            </a:r>
          </a:p>
          <a:p>
            <a:r>
              <a:rPr lang="en-US" sz="2400" dirty="0" smtClean="0"/>
              <a:t>Don’t think it is a problem and do not know how to get help</a:t>
            </a:r>
          </a:p>
          <a:p>
            <a:r>
              <a:rPr lang="en-US" sz="2400" dirty="0"/>
              <a:t>Have you ever tried to stop or cut down on your gambling?</a:t>
            </a:r>
          </a:p>
          <a:p>
            <a:r>
              <a:rPr lang="en-US" sz="2400" dirty="0"/>
              <a:t>Has anyone ever been worried about your gambling?</a:t>
            </a:r>
          </a:p>
          <a:p>
            <a:r>
              <a:rPr lang="en-US" sz="2400" dirty="0"/>
              <a:t>Do you hide betting slips, tickets, money to conceal the amount you are gambling?</a:t>
            </a:r>
          </a:p>
          <a:p>
            <a:r>
              <a:rPr lang="en-US" sz="2400" dirty="0"/>
              <a:t>Have you ever lied about the extent</a:t>
            </a:r>
            <a:r>
              <a:rPr lang="en-US" sz="2400" dirty="0">
                <a:solidFill>
                  <a:srgbClr val="FF0000"/>
                </a:solidFill>
              </a:rPr>
              <a:t> </a:t>
            </a:r>
            <a:r>
              <a:rPr lang="en-US" sz="2400" dirty="0"/>
              <a:t>of your gambling?</a:t>
            </a:r>
          </a:p>
          <a:p>
            <a:endParaRPr lang="en-US" sz="2000" dirty="0" smtClean="0">
              <a:solidFill>
                <a:schemeClr val="accent5">
                  <a:lumMod val="75000"/>
                </a:schemeClr>
              </a:solidFill>
            </a:endParaRPr>
          </a:p>
          <a:p>
            <a:pPr marL="0" indent="0">
              <a:buNone/>
            </a:pPr>
            <a:endParaRPr lang="en-US" dirty="0"/>
          </a:p>
        </p:txBody>
      </p:sp>
    </p:spTree>
    <p:extLst>
      <p:ext uri="{BB962C8B-B14F-4D97-AF65-F5344CB8AC3E}">
        <p14:creationId xmlns:p14="http://schemas.microsoft.com/office/powerpoint/2010/main" val="551130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600" dirty="0"/>
              <a:t>Bray, R. M. Sanchez R.P. Ornstein, M.L. Lentine, D. Vincus, A. A. Baird T. V. Lannacchione, V. G. (1998). Department of Defense Behaviors Among Military </a:t>
            </a:r>
            <a:r>
              <a:rPr lang="en-US" sz="1600" dirty="0" smtClean="0"/>
              <a:t>Personnel</a:t>
            </a:r>
          </a:p>
          <a:p>
            <a:pPr lvl="0"/>
            <a:r>
              <a:rPr lang="en-US" sz="1600" dirty="0">
                <a:solidFill>
                  <a:srgbClr val="000000"/>
                </a:solidFill>
              </a:rPr>
              <a:t>(Biddle, D. </a:t>
            </a:r>
            <a:r>
              <a:rPr lang="en-US" sz="1600" u="sng" dirty="0">
                <a:solidFill>
                  <a:srgbClr val="000000"/>
                </a:solidFill>
              </a:rPr>
              <a:t>Journal of Traumatic Stress</a:t>
            </a:r>
            <a:r>
              <a:rPr lang="en-US" sz="1600" dirty="0">
                <a:solidFill>
                  <a:srgbClr val="000000"/>
                </a:solidFill>
              </a:rPr>
              <a:t> (</a:t>
            </a:r>
            <a:r>
              <a:rPr lang="en-US" sz="1600" dirty="0" smtClean="0">
                <a:solidFill>
                  <a:srgbClr val="000000"/>
                </a:solidFill>
              </a:rPr>
              <a:t>2005)</a:t>
            </a:r>
          </a:p>
          <a:p>
            <a:pPr lvl="0"/>
            <a:r>
              <a:rPr lang="en-US" altLang="en-US" sz="1600" dirty="0" smtClean="0"/>
              <a:t>DSM-V</a:t>
            </a:r>
            <a:r>
              <a:rPr lang="en-US" altLang="en-US" sz="1600" dirty="0"/>
              <a:t>, American Psychiatric </a:t>
            </a:r>
            <a:r>
              <a:rPr lang="en-US" altLang="en-US" sz="1600" dirty="0" smtClean="0"/>
              <a:t>Association 2015</a:t>
            </a:r>
          </a:p>
          <a:p>
            <a:r>
              <a:rPr lang="en-US" sz="1600" dirty="0"/>
              <a:t>Gambling and Health Risk Taking Behavior in the Military, Steenbergh,et al, 2008 Military </a:t>
            </a:r>
            <a:r>
              <a:rPr lang="en-US" sz="1600" dirty="0" smtClean="0"/>
              <a:t>Medicine</a:t>
            </a:r>
          </a:p>
          <a:p>
            <a:r>
              <a:rPr lang="en-US" altLang="en-US" sz="1600" dirty="0" smtClean="0"/>
              <a:t>Minnesota Department of Human Services, Problem Gambling the Hidden Addiction</a:t>
            </a:r>
          </a:p>
          <a:p>
            <a:r>
              <a:rPr lang="en-US" sz="1600" dirty="0"/>
              <a:t>Najavits, L.M. (2011). Treatment for PTSD and Pathological Gambling: What do Patients Want? </a:t>
            </a:r>
            <a:r>
              <a:rPr lang="en-US" sz="1600" u="sng" dirty="0"/>
              <a:t>Journal of Gambling </a:t>
            </a:r>
            <a:r>
              <a:rPr lang="en-US" sz="1600" u="sng" dirty="0" smtClean="0"/>
              <a:t>Studies</a:t>
            </a:r>
          </a:p>
          <a:p>
            <a:r>
              <a:rPr lang="en-US" altLang="en-US" sz="1600" dirty="0" smtClean="0"/>
              <a:t>National Council on Problem Gambling</a:t>
            </a:r>
          </a:p>
          <a:p>
            <a:r>
              <a:rPr lang="en-US" altLang="en-US" sz="1600" dirty="0" smtClean="0"/>
              <a:t>New York Council on Problem Gambling</a:t>
            </a:r>
          </a:p>
          <a:p>
            <a:r>
              <a:rPr lang="en-US" sz="1600" dirty="0" smtClean="0"/>
              <a:t>Pathological </a:t>
            </a:r>
            <a:r>
              <a:rPr lang="en-US" sz="1600" dirty="0"/>
              <a:t>Gambling In Hospitalized Substance Abusing Veterans). Daghestani, A. </a:t>
            </a:r>
            <a:r>
              <a:rPr lang="en-US" sz="1600" u="sng" dirty="0"/>
              <a:t>Journal of Clinical Psych </a:t>
            </a:r>
            <a:r>
              <a:rPr lang="en-US" sz="1600" dirty="0"/>
              <a:t>(1996</a:t>
            </a:r>
            <a:r>
              <a:rPr lang="en-US" sz="1600" dirty="0" smtClean="0"/>
              <a:t>)</a:t>
            </a:r>
          </a:p>
          <a:p>
            <a:r>
              <a:rPr lang="en-US" altLang="en-US" sz="1600" dirty="0" smtClean="0"/>
              <a:t>Tucker</a:t>
            </a:r>
            <a:r>
              <a:rPr lang="en-US" altLang="en-US" sz="1600" dirty="0"/>
              <a:t>, J.H., (2012)  Military Has a Gambling Problem. Seattle News.</a:t>
            </a:r>
          </a:p>
          <a:p>
            <a:pPr marL="0" lvl="0" indent="0">
              <a:buNone/>
            </a:pPr>
            <a:endParaRPr lang="en-US" sz="1600" dirty="0">
              <a:solidFill>
                <a:srgbClr val="000000"/>
              </a:solidFill>
            </a:endParaRPr>
          </a:p>
          <a:p>
            <a:endParaRPr lang="en-US" altLang="en-US" sz="1600" dirty="0" smtClean="0"/>
          </a:p>
          <a:p>
            <a:endParaRPr lang="en-US" altLang="en-US" sz="1800" dirty="0"/>
          </a:p>
          <a:p>
            <a:endParaRPr lang="en-US" sz="1800" dirty="0"/>
          </a:p>
        </p:txBody>
      </p:sp>
    </p:spTree>
    <p:extLst>
      <p:ext uri="{BB962C8B-B14F-4D97-AF65-F5344CB8AC3E}">
        <p14:creationId xmlns:p14="http://schemas.microsoft.com/office/powerpoint/2010/main" val="1587853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Substance Use Disorders and PTSD among Veterans</a:t>
            </a:r>
            <a:endParaRPr lang="en-US" dirty="0">
              <a:latin typeface="Calibri" panose="020F0502020204030204" pitchFamily="34" charset="0"/>
            </a:endParaRPr>
          </a:p>
        </p:txBody>
      </p:sp>
      <p:sp>
        <p:nvSpPr>
          <p:cNvPr id="3" name="Subtitle 2"/>
          <p:cNvSpPr>
            <a:spLocks noGrp="1"/>
          </p:cNvSpPr>
          <p:nvPr>
            <p:ph type="subTitle" idx="1"/>
          </p:nvPr>
        </p:nvSpPr>
        <p:spPr/>
        <p:txBody>
          <a:bodyPr/>
          <a:lstStyle/>
          <a:p>
            <a:r>
              <a:rPr lang="en-US" dirty="0" smtClean="0">
                <a:latin typeface="Calibri" panose="020F0502020204030204" pitchFamily="34" charset="0"/>
              </a:rPr>
              <a:t>Devon Cummings, Ph.D.</a:t>
            </a:r>
          </a:p>
          <a:p>
            <a:r>
              <a:rPr lang="en-US" dirty="0" smtClean="0">
                <a:latin typeface="Calibri" panose="020F0502020204030204" pitchFamily="34" charset="0"/>
              </a:rPr>
              <a:t>Stratton VA Medical Center</a:t>
            </a:r>
          </a:p>
          <a:p>
            <a:endParaRPr lang="en-US" dirty="0"/>
          </a:p>
        </p:txBody>
      </p:sp>
    </p:spTree>
    <p:extLst>
      <p:ext uri="{BB962C8B-B14F-4D97-AF65-F5344CB8AC3E}">
        <p14:creationId xmlns:p14="http://schemas.microsoft.com/office/powerpoint/2010/main" val="4085568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cohol ab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278" y="4118250"/>
            <a:ext cx="3282722" cy="2575139"/>
          </a:xfrm>
          <a:prstGeom prst="rect">
            <a:avLst/>
          </a:prstGeom>
        </p:spPr>
      </p:pic>
      <p:sp>
        <p:nvSpPr>
          <p:cNvPr id="2" name="Title 1"/>
          <p:cNvSpPr>
            <a:spLocks noGrp="1"/>
          </p:cNvSpPr>
          <p:nvPr>
            <p:ph type="title"/>
          </p:nvPr>
        </p:nvSpPr>
        <p:spPr>
          <a:xfrm>
            <a:off x="457200" y="49731"/>
            <a:ext cx="8229600" cy="1143000"/>
          </a:xfrm>
        </p:spPr>
        <p:txBody>
          <a:bodyPr/>
          <a:lstStyle/>
          <a:p>
            <a:r>
              <a:rPr lang="en-US" dirty="0" smtClean="0">
                <a:latin typeface="Calibri" panose="020F0502020204030204" pitchFamily="34" charset="0"/>
              </a:rPr>
              <a:t>SUD Statistics</a:t>
            </a:r>
            <a:endParaRPr lang="en-US" dirty="0">
              <a:latin typeface="Calibri" panose="020F0502020204030204" pitchFamily="34" charset="0"/>
            </a:endParaRPr>
          </a:p>
        </p:txBody>
      </p:sp>
      <p:sp>
        <p:nvSpPr>
          <p:cNvPr id="3" name="Content Placeholder 2"/>
          <p:cNvSpPr>
            <a:spLocks noGrp="1"/>
          </p:cNvSpPr>
          <p:nvPr>
            <p:ph idx="1"/>
          </p:nvPr>
        </p:nvSpPr>
        <p:spPr>
          <a:xfrm>
            <a:off x="304800" y="1447800"/>
            <a:ext cx="8305800" cy="4724400"/>
          </a:xfrm>
        </p:spPr>
        <p:txBody>
          <a:bodyPr>
            <a:normAutofit lnSpcReduction="10000"/>
          </a:bodyPr>
          <a:lstStyle/>
          <a:p>
            <a:r>
              <a:rPr lang="en-US" dirty="0" smtClean="0">
                <a:latin typeface="Calibri" panose="020F0502020204030204" pitchFamily="34" charset="0"/>
              </a:rPr>
              <a:t>2013 National Survey on Drug Use &amp; Health indicated that 1 in 15 Veterans had a SUD in the past year</a:t>
            </a:r>
          </a:p>
          <a:p>
            <a:r>
              <a:rPr lang="en-US" dirty="0" smtClean="0">
                <a:latin typeface="Calibri" panose="020F0502020204030204" pitchFamily="34" charset="0"/>
              </a:rPr>
              <a:t>This rate was higher for OEF/OIF Veterans</a:t>
            </a:r>
          </a:p>
          <a:p>
            <a:r>
              <a:rPr lang="en-US" dirty="0" smtClean="0">
                <a:latin typeface="Calibri" panose="020F0502020204030204" pitchFamily="34" charset="0"/>
              </a:rPr>
              <a:t>Within VHA, trends in SUD diagnoses over time have been evaluated</a:t>
            </a:r>
          </a:p>
          <a:p>
            <a:pPr lvl="1"/>
            <a:r>
              <a:rPr lang="en-US" dirty="0" smtClean="0">
                <a:latin typeface="Calibri" panose="020F0502020204030204" pitchFamily="34" charset="0"/>
              </a:rPr>
              <a:t>Alcohol remains the most commonly </a:t>
            </a:r>
            <a:r>
              <a:rPr lang="en-US" dirty="0" smtClean="0">
                <a:latin typeface="Calibri" panose="020F0502020204030204" pitchFamily="34" charset="0"/>
              </a:rPr>
              <a:t>       diagnosed </a:t>
            </a:r>
            <a:r>
              <a:rPr lang="en-US" dirty="0" smtClean="0">
                <a:latin typeface="Calibri" panose="020F0502020204030204" pitchFamily="34" charset="0"/>
              </a:rPr>
              <a:t>SUD</a:t>
            </a:r>
          </a:p>
          <a:p>
            <a:pPr lvl="1"/>
            <a:r>
              <a:rPr lang="en-US" dirty="0" smtClean="0">
                <a:latin typeface="Calibri" panose="020F0502020204030204" pitchFamily="34" charset="0"/>
              </a:rPr>
              <a:t>Cannabis and opiates have </a:t>
            </a:r>
            <a:r>
              <a:rPr lang="en-US" dirty="0" smtClean="0">
                <a:latin typeface="Calibri" panose="020F0502020204030204" pitchFamily="34" charset="0"/>
              </a:rPr>
              <a:t>                          increased in </a:t>
            </a:r>
            <a:r>
              <a:rPr lang="en-US" dirty="0" smtClean="0">
                <a:latin typeface="Calibri" panose="020F0502020204030204" pitchFamily="34" charset="0"/>
              </a:rPr>
              <a:t>recent years</a:t>
            </a:r>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441709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6"/>
            <a:ext cx="8229600" cy="1143000"/>
          </a:xfrm>
        </p:spPr>
        <p:txBody>
          <a:bodyPr/>
          <a:lstStyle/>
          <a:p>
            <a:r>
              <a:rPr lang="en-US" dirty="0" smtClean="0">
                <a:latin typeface="Calibri" panose="020F0502020204030204" pitchFamily="34" charset="0"/>
              </a:rPr>
              <a:t>SUD Trends in VHA</a:t>
            </a:r>
            <a:endParaRPr lang="en-US" dirty="0">
              <a:latin typeface="Calibri" panose="020F0502020204030204" pitchFamily="34" charset="0"/>
            </a:endParaRPr>
          </a:p>
        </p:txBody>
      </p:sp>
      <p:pic>
        <p:nvPicPr>
          <p:cNvPr id="4" name="Content Placeholder 3" descr="Screen Shot 2016-06-05 at 11.17.13 AM.png"/>
          <p:cNvPicPr>
            <a:picLocks noGrp="1" noChangeAspect="1"/>
          </p:cNvPicPr>
          <p:nvPr>
            <p:ph idx="1"/>
          </p:nvPr>
        </p:nvPicPr>
        <p:blipFill>
          <a:blip r:embed="rId2">
            <a:extLst>
              <a:ext uri="{28A0092B-C50C-407E-A947-70E740481C1C}">
                <a14:useLocalDpi xmlns:a14="http://schemas.microsoft.com/office/drawing/2010/main" val="0"/>
              </a:ext>
            </a:extLst>
          </a:blip>
          <a:srcRect l="1874" r="1874"/>
          <a:stretch>
            <a:fillRect/>
          </a:stretch>
        </p:blipFill>
        <p:spPr>
          <a:xfrm>
            <a:off x="152400" y="1665303"/>
            <a:ext cx="8610599" cy="4735497"/>
          </a:xfrm>
        </p:spPr>
      </p:pic>
    </p:spTree>
    <p:extLst>
      <p:ext uri="{BB962C8B-B14F-4D97-AF65-F5344CB8AC3E}">
        <p14:creationId xmlns:p14="http://schemas.microsoft.com/office/powerpoint/2010/main" val="1770160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1331"/>
          </a:xfrm>
        </p:spPr>
        <p:txBody>
          <a:bodyPr/>
          <a:lstStyle/>
          <a:p>
            <a:r>
              <a:rPr lang="en-US" dirty="0" smtClean="0">
                <a:latin typeface="Calibri" panose="020F0502020204030204" pitchFamily="34" charset="0"/>
              </a:rPr>
              <a:t>Specific Drug Trends in VHA</a:t>
            </a:r>
            <a:endParaRPr lang="en-US" dirty="0">
              <a:latin typeface="Calibri" panose="020F0502020204030204" pitchFamily="34" charset="0"/>
            </a:endParaRPr>
          </a:p>
        </p:txBody>
      </p:sp>
      <p:pic>
        <p:nvPicPr>
          <p:cNvPr id="4" name="Content Placeholder 3" descr="Screen Shot 2016-06-05 at 11.13.27 AM.png"/>
          <p:cNvPicPr>
            <a:picLocks noGrp="1" noChangeAspect="1"/>
          </p:cNvPicPr>
          <p:nvPr>
            <p:ph idx="1"/>
          </p:nvPr>
        </p:nvPicPr>
        <p:blipFill>
          <a:blip r:embed="rId2">
            <a:extLst>
              <a:ext uri="{28A0092B-C50C-407E-A947-70E740481C1C}">
                <a14:useLocalDpi xmlns:a14="http://schemas.microsoft.com/office/drawing/2010/main" val="0"/>
              </a:ext>
            </a:extLst>
          </a:blip>
          <a:srcRect l="1832" r="1832"/>
          <a:stretch>
            <a:fillRect/>
          </a:stretch>
        </p:blipFill>
        <p:spPr>
          <a:xfrm>
            <a:off x="152400" y="1524000"/>
            <a:ext cx="8773414" cy="5010916"/>
          </a:xfrm>
        </p:spPr>
      </p:pic>
    </p:spTree>
    <p:extLst>
      <p:ext uri="{BB962C8B-B14F-4D97-AF65-F5344CB8AC3E}">
        <p14:creationId xmlns:p14="http://schemas.microsoft.com/office/powerpoint/2010/main" val="3741503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ts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838200"/>
            <a:ext cx="2982230" cy="1874892"/>
          </a:xfrm>
          <a:prstGeom prst="rect">
            <a:avLst/>
          </a:prstGeom>
        </p:spPr>
      </p:pic>
      <p:sp>
        <p:nvSpPr>
          <p:cNvPr id="2" name="Title 1"/>
          <p:cNvSpPr>
            <a:spLocks noGrp="1"/>
          </p:cNvSpPr>
          <p:nvPr>
            <p:ph type="title"/>
          </p:nvPr>
        </p:nvSpPr>
        <p:spPr>
          <a:xfrm>
            <a:off x="457200" y="11316"/>
            <a:ext cx="8229600" cy="1143000"/>
          </a:xfrm>
        </p:spPr>
        <p:txBody>
          <a:bodyPr/>
          <a:lstStyle/>
          <a:p>
            <a:r>
              <a:rPr lang="en-US" dirty="0" smtClean="0">
                <a:latin typeface="Calibri" panose="020F0502020204030204" pitchFamily="34" charset="0"/>
              </a:rPr>
              <a:t>PTSD statistics</a:t>
            </a:r>
            <a:endParaRPr lang="en-US" dirty="0">
              <a:latin typeface="Calibri" panose="020F0502020204030204" pitchFamily="34" charset="0"/>
            </a:endParaRPr>
          </a:p>
        </p:txBody>
      </p:sp>
      <p:sp>
        <p:nvSpPr>
          <p:cNvPr id="3" name="Content Placeholder 2"/>
          <p:cNvSpPr>
            <a:spLocks noGrp="1"/>
          </p:cNvSpPr>
          <p:nvPr>
            <p:ph idx="1"/>
          </p:nvPr>
        </p:nvSpPr>
        <p:spPr>
          <a:xfrm>
            <a:off x="609600" y="1524000"/>
            <a:ext cx="8001000" cy="4953000"/>
          </a:xfrm>
        </p:spPr>
        <p:txBody>
          <a:bodyPr>
            <a:normAutofit fontScale="92500"/>
          </a:bodyPr>
          <a:lstStyle/>
          <a:p>
            <a:r>
              <a:rPr lang="en-US" sz="3000" dirty="0" smtClean="0">
                <a:latin typeface="Calibri" panose="020F0502020204030204" pitchFamily="34" charset="0"/>
              </a:rPr>
              <a:t>There are over 2.7 million                                  American OEF/OIF/OND Veterans</a:t>
            </a:r>
          </a:p>
          <a:p>
            <a:pPr lvl="1"/>
            <a:r>
              <a:rPr lang="en-US" sz="2600" dirty="0" err="1" smtClean="0">
                <a:latin typeface="Calibri" panose="020F0502020204030204" pitchFamily="34" charset="0"/>
              </a:rPr>
              <a:t>Sevcik</a:t>
            </a:r>
            <a:r>
              <a:rPr lang="en-US" sz="2600" dirty="0" smtClean="0">
                <a:latin typeface="Calibri" panose="020F0502020204030204" pitchFamily="34" charset="0"/>
              </a:rPr>
              <a:t>, 2016</a:t>
            </a:r>
          </a:p>
          <a:p>
            <a:r>
              <a:rPr lang="en-US" sz="3000" dirty="0" smtClean="0">
                <a:latin typeface="Calibri" panose="020F0502020204030204" pitchFamily="34" charset="0"/>
              </a:rPr>
              <a:t>Prevalence of PTSD in general population: 4%</a:t>
            </a:r>
          </a:p>
          <a:p>
            <a:pPr lvl="1"/>
            <a:r>
              <a:rPr lang="en-US" sz="2600" dirty="0" smtClean="0">
                <a:latin typeface="Calibri" panose="020F0502020204030204" pitchFamily="34" charset="0"/>
              </a:rPr>
              <a:t>Caused by natural disasters, accidents, assault, etc.</a:t>
            </a:r>
          </a:p>
          <a:p>
            <a:r>
              <a:rPr lang="en-US" sz="3000" dirty="0" smtClean="0">
                <a:latin typeface="Calibri" panose="020F0502020204030204" pitchFamily="34" charset="0"/>
              </a:rPr>
              <a:t>Approximately 55% of OEF/OIF/OND Veterans who use VHA services have been diagnosed with PTSD</a:t>
            </a:r>
          </a:p>
          <a:p>
            <a:pPr lvl="1"/>
            <a:r>
              <a:rPr lang="en-US" sz="2600" dirty="0" err="1" smtClean="0">
                <a:latin typeface="Calibri" panose="020F0502020204030204" pitchFamily="34" charset="0"/>
              </a:rPr>
              <a:t>Sevcik</a:t>
            </a:r>
            <a:r>
              <a:rPr lang="en-US" sz="2600" dirty="0" smtClean="0">
                <a:latin typeface="Calibri" panose="020F0502020204030204" pitchFamily="34" charset="0"/>
              </a:rPr>
              <a:t>, 2016</a:t>
            </a:r>
          </a:p>
          <a:p>
            <a:r>
              <a:rPr lang="en-US" sz="3000" dirty="0" smtClean="0">
                <a:latin typeface="Calibri" panose="020F0502020204030204" pitchFamily="34" charset="0"/>
              </a:rPr>
              <a:t>Rates of post-traumatic stress are greater for these wars than prior conflicts </a:t>
            </a:r>
            <a:endParaRPr lang="en-US" sz="2600"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1099043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SUD &amp; PTSD Statistics</a:t>
            </a:r>
            <a:endParaRPr lang="en-US" dirty="0">
              <a:latin typeface="Calibri" panose="020F0502020204030204" pitchFamily="34" charset="0"/>
            </a:endParaRPr>
          </a:p>
        </p:txBody>
      </p:sp>
      <p:sp>
        <p:nvSpPr>
          <p:cNvPr id="3" name="Content Placeholder 2"/>
          <p:cNvSpPr>
            <a:spLocks noGrp="1"/>
          </p:cNvSpPr>
          <p:nvPr>
            <p:ph idx="1"/>
          </p:nvPr>
        </p:nvSpPr>
        <p:spPr>
          <a:xfrm>
            <a:off x="457200" y="1417638"/>
            <a:ext cx="8229600" cy="5143250"/>
          </a:xfrm>
        </p:spPr>
        <p:txBody>
          <a:bodyPr/>
          <a:lstStyle/>
          <a:p>
            <a:r>
              <a:rPr lang="en-US" dirty="0" smtClean="0">
                <a:latin typeface="Calibri" panose="020F0502020204030204" pitchFamily="34" charset="0"/>
              </a:rPr>
              <a:t>Patients seeking treatment for PTSD are up to 14 times more likely than those without PTSD to have a SUD</a:t>
            </a:r>
          </a:p>
          <a:p>
            <a:pPr lvl="1"/>
            <a:r>
              <a:rPr lang="en-US" dirty="0" smtClean="0">
                <a:latin typeface="Calibri" panose="020F0502020204030204" pitchFamily="34" charset="0"/>
              </a:rPr>
              <a:t>McCauley et al., 2012</a:t>
            </a:r>
          </a:p>
          <a:p>
            <a:pPr marL="457200" lvl="1" indent="0">
              <a:buNone/>
            </a:pPr>
            <a:endParaRPr lang="en-US" dirty="0" smtClean="0"/>
          </a:p>
          <a:p>
            <a:pPr marL="457200" lvl="1" indent="0">
              <a:buNone/>
            </a:pPr>
            <a:endParaRPr lang="en-US" dirty="0" smtClean="0"/>
          </a:p>
        </p:txBody>
      </p:sp>
      <p:pic>
        <p:nvPicPr>
          <p:cNvPr id="4" name="Picture 3" descr="alcohol consump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33800"/>
            <a:ext cx="3218358" cy="2134844"/>
          </a:xfrm>
          <a:prstGeom prst="rect">
            <a:avLst/>
          </a:prstGeom>
        </p:spPr>
      </p:pic>
    </p:spTree>
    <p:extLst>
      <p:ext uri="{BB962C8B-B14F-4D97-AF65-F5344CB8AC3E}">
        <p14:creationId xmlns:p14="http://schemas.microsoft.com/office/powerpoint/2010/main" val="2639635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381000"/>
            <a:ext cx="8015287" cy="914400"/>
          </a:xfrm>
        </p:spPr>
        <p:txBody>
          <a:bodyPr/>
          <a:lstStyle/>
          <a:p>
            <a:r>
              <a:rPr lang="en-US" altLang="en-US" dirty="0" smtClean="0"/>
              <a:t> Gambling Disorder Defined</a:t>
            </a:r>
            <a:br>
              <a:rPr lang="en-US" altLang="en-US" dirty="0" smtClean="0"/>
            </a:br>
            <a:endParaRPr lang="en-US" altLang="en-US" dirty="0" smtClean="0"/>
          </a:p>
        </p:txBody>
      </p:sp>
      <p:sp>
        <p:nvSpPr>
          <p:cNvPr id="10243" name="Content Placeholder 2"/>
          <p:cNvSpPr>
            <a:spLocks noGrp="1"/>
          </p:cNvSpPr>
          <p:nvPr>
            <p:ph idx="1"/>
          </p:nvPr>
        </p:nvSpPr>
        <p:spPr/>
        <p:txBody>
          <a:bodyPr/>
          <a:lstStyle/>
          <a:p>
            <a:r>
              <a:rPr lang="en-US" altLang="en-US" sz="2800" dirty="0" smtClean="0"/>
              <a:t>First recognized as diagnosable disorder in the DSM in 1980</a:t>
            </a:r>
          </a:p>
          <a:p>
            <a:r>
              <a:rPr lang="en-US" altLang="en-US" sz="2800" dirty="0" smtClean="0"/>
              <a:t>Is progressive</a:t>
            </a:r>
          </a:p>
          <a:p>
            <a:r>
              <a:rPr lang="en-US" altLang="en-US" sz="2800" dirty="0" smtClean="0"/>
              <a:t>Is characterized by psychologically uncontrollable urges</a:t>
            </a:r>
          </a:p>
          <a:p>
            <a:r>
              <a:rPr lang="en-US" altLang="en-US" sz="2800" dirty="0" smtClean="0"/>
              <a:t>Can damage family, social and vocational interests</a:t>
            </a:r>
          </a:p>
          <a:p>
            <a:endParaRPr lang="en-US" altLang="en-US" dirty="0" smtClean="0"/>
          </a:p>
        </p:txBody>
      </p:sp>
    </p:spTree>
    <p:extLst>
      <p:ext uri="{BB962C8B-B14F-4D97-AF65-F5344CB8AC3E}">
        <p14:creationId xmlns:p14="http://schemas.microsoft.com/office/powerpoint/2010/main" val="1206751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76789"/>
          </a:xfrm>
        </p:spPr>
        <p:txBody>
          <a:bodyPr/>
          <a:lstStyle/>
          <a:p>
            <a:r>
              <a:rPr lang="en-US" dirty="0" smtClean="0">
                <a:latin typeface="Calibri" panose="020F0502020204030204" pitchFamily="34" charset="0"/>
              </a:rPr>
              <a:t>VHA SUD &amp; PTSD Statistics</a:t>
            </a:r>
            <a:endParaRPr lang="en-US" dirty="0">
              <a:latin typeface="Calibri" panose="020F0502020204030204" pitchFamily="34" charset="0"/>
            </a:endParaRPr>
          </a:p>
        </p:txBody>
      </p:sp>
      <p:sp>
        <p:nvSpPr>
          <p:cNvPr id="3" name="Content Placeholder 2"/>
          <p:cNvSpPr>
            <a:spLocks noGrp="1"/>
          </p:cNvSpPr>
          <p:nvPr>
            <p:ph idx="1"/>
          </p:nvPr>
        </p:nvSpPr>
        <p:spPr>
          <a:xfrm>
            <a:off x="381000" y="1447800"/>
            <a:ext cx="8305800" cy="5164992"/>
          </a:xfrm>
        </p:spPr>
        <p:txBody>
          <a:bodyPr>
            <a:normAutofit fontScale="92500" lnSpcReduction="20000"/>
          </a:bodyPr>
          <a:lstStyle/>
          <a:p>
            <a:r>
              <a:rPr lang="en-US" dirty="0" smtClean="0">
                <a:latin typeface="Calibri" panose="020F0502020204030204" pitchFamily="34" charset="0"/>
              </a:rPr>
              <a:t>The prevalence of co-occurring PTSD/SUD in Veterans seeking treatment in VHA increased 76% between FY08 and FY13</a:t>
            </a:r>
          </a:p>
          <a:p>
            <a:pPr lvl="1"/>
            <a:r>
              <a:rPr lang="en-US" dirty="0" smtClean="0">
                <a:latin typeface="Calibri" panose="020F0502020204030204" pitchFamily="34" charset="0"/>
              </a:rPr>
              <a:t>Drexler, 2016 </a:t>
            </a:r>
          </a:p>
          <a:p>
            <a:r>
              <a:rPr lang="en-US" dirty="0" smtClean="0">
                <a:latin typeface="Calibri" panose="020F0502020204030204" pitchFamily="34" charset="0"/>
              </a:rPr>
              <a:t>Of OEF/OIF Veterans who enrolled in VA care between 2001 and 2009 and were diagnosed with a SUD, </a:t>
            </a:r>
            <a:r>
              <a:rPr lang="en-US" dirty="0" smtClean="0">
                <a:latin typeface="Calibri" panose="020F0502020204030204" pitchFamily="34" charset="0"/>
              </a:rPr>
              <a:t>55%-</a:t>
            </a:r>
            <a:r>
              <a:rPr lang="en-US" dirty="0" smtClean="0">
                <a:latin typeface="Calibri" panose="020F0502020204030204" pitchFamily="34" charset="0"/>
              </a:rPr>
              <a:t>75% were also diagnosed with PTSD or depression</a:t>
            </a:r>
          </a:p>
          <a:p>
            <a:pPr lvl="1"/>
            <a:r>
              <a:rPr lang="en-US" dirty="0" smtClean="0">
                <a:latin typeface="Calibri" panose="020F0502020204030204" pitchFamily="34" charset="0"/>
              </a:rPr>
              <a:t>VA/</a:t>
            </a:r>
            <a:r>
              <a:rPr lang="en-US" dirty="0" err="1" smtClean="0">
                <a:latin typeface="Calibri" panose="020F0502020204030204" pitchFamily="34" charset="0"/>
              </a:rPr>
              <a:t>DoD</a:t>
            </a:r>
            <a:r>
              <a:rPr lang="en-US" dirty="0" smtClean="0">
                <a:latin typeface="Calibri" panose="020F0502020204030204" pitchFamily="34" charset="0"/>
              </a:rPr>
              <a:t> SUD Practice Guidelines, 2015</a:t>
            </a:r>
          </a:p>
          <a:p>
            <a:r>
              <a:rPr lang="en-US" dirty="0" smtClean="0">
                <a:latin typeface="Calibri" panose="020F0502020204030204" pitchFamily="34" charset="0"/>
              </a:rPr>
              <a:t>Increased mortality rate for Veterans who have co-occurring PTSD and SUD</a:t>
            </a:r>
          </a:p>
          <a:p>
            <a:pPr lvl="1"/>
            <a:r>
              <a:rPr lang="en-US" dirty="0" smtClean="0">
                <a:latin typeface="Calibri" panose="020F0502020204030204" pitchFamily="34" charset="0"/>
              </a:rPr>
              <a:t>VA/</a:t>
            </a:r>
            <a:r>
              <a:rPr lang="en-US" dirty="0" err="1" smtClean="0">
                <a:latin typeface="Calibri" panose="020F0502020204030204" pitchFamily="34" charset="0"/>
              </a:rPr>
              <a:t>DoD</a:t>
            </a:r>
            <a:r>
              <a:rPr lang="en-US" dirty="0" smtClean="0">
                <a:latin typeface="Calibri" panose="020F0502020204030204" pitchFamily="34" charset="0"/>
              </a:rPr>
              <a:t> SUD Practice Guidelines, 2015</a:t>
            </a:r>
          </a:p>
          <a:p>
            <a:endParaRPr lang="en-US" dirty="0"/>
          </a:p>
        </p:txBody>
      </p:sp>
    </p:spTree>
    <p:extLst>
      <p:ext uri="{BB962C8B-B14F-4D97-AF65-F5344CB8AC3E}">
        <p14:creationId xmlns:p14="http://schemas.microsoft.com/office/powerpoint/2010/main" val="2079653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alibri" panose="020F0502020204030204" pitchFamily="34" charset="0"/>
              </a:rPr>
              <a:t>SUD &amp; PTSD</a:t>
            </a:r>
            <a:endParaRPr lang="en-US" dirty="0">
              <a:latin typeface="Calibri" panose="020F0502020204030204" pitchFamily="34" charset="0"/>
            </a:endParaRPr>
          </a:p>
        </p:txBody>
      </p:sp>
      <p:sp>
        <p:nvSpPr>
          <p:cNvPr id="3" name="Content Placeholder 2"/>
          <p:cNvSpPr>
            <a:spLocks noGrp="1"/>
          </p:cNvSpPr>
          <p:nvPr>
            <p:ph idx="1"/>
          </p:nvPr>
        </p:nvSpPr>
        <p:spPr>
          <a:xfrm>
            <a:off x="457200" y="1524000"/>
            <a:ext cx="8229600" cy="4754563"/>
          </a:xfrm>
        </p:spPr>
        <p:txBody>
          <a:bodyPr>
            <a:normAutofit fontScale="92500" lnSpcReduction="20000"/>
          </a:bodyPr>
          <a:lstStyle/>
          <a:p>
            <a:r>
              <a:rPr lang="en-US" dirty="0" smtClean="0">
                <a:latin typeface="Calibri" panose="020F0502020204030204" pitchFamily="34" charset="0"/>
              </a:rPr>
              <a:t>Co-occurring PTSD and SUD is more difficult and costly than either diagnosis alone (McCauley et al., 2012; Browne et al., 2016; Coker, </a:t>
            </a:r>
            <a:r>
              <a:rPr lang="en-US" dirty="0" err="1" smtClean="0">
                <a:latin typeface="Calibri" panose="020F0502020204030204" pitchFamily="34" charset="0"/>
              </a:rPr>
              <a:t>Stefanovics</a:t>
            </a:r>
            <a:r>
              <a:rPr lang="en-US" dirty="0" smtClean="0">
                <a:latin typeface="Calibri" panose="020F0502020204030204" pitchFamily="34" charset="0"/>
              </a:rPr>
              <a:t>, &amp; </a:t>
            </a:r>
            <a:r>
              <a:rPr lang="en-US" dirty="0" err="1" smtClean="0">
                <a:latin typeface="Calibri" panose="020F0502020204030204" pitchFamily="34" charset="0"/>
              </a:rPr>
              <a:t>Rosenheck</a:t>
            </a:r>
            <a:r>
              <a:rPr lang="en-US" dirty="0" smtClean="0">
                <a:latin typeface="Calibri" panose="020F0502020204030204" pitchFamily="34" charset="0"/>
              </a:rPr>
              <a:t>, 2016; Haller et al., 2016)</a:t>
            </a:r>
          </a:p>
          <a:p>
            <a:pPr lvl="1"/>
            <a:r>
              <a:rPr lang="en-US" dirty="0" smtClean="0">
                <a:latin typeface="Calibri" panose="020F0502020204030204" pitchFamily="34" charset="0"/>
              </a:rPr>
              <a:t>Increased chronic physical health problems</a:t>
            </a:r>
          </a:p>
          <a:p>
            <a:pPr lvl="1"/>
            <a:r>
              <a:rPr lang="en-US" dirty="0" smtClean="0">
                <a:latin typeface="Calibri" panose="020F0502020204030204" pitchFamily="34" charset="0"/>
              </a:rPr>
              <a:t>Poorer social functioning</a:t>
            </a:r>
          </a:p>
          <a:p>
            <a:pPr lvl="1"/>
            <a:r>
              <a:rPr lang="en-US" dirty="0" smtClean="0">
                <a:latin typeface="Calibri" panose="020F0502020204030204" pitchFamily="34" charset="0"/>
              </a:rPr>
              <a:t>Higher rates of suicide attempts</a:t>
            </a:r>
          </a:p>
          <a:p>
            <a:pPr lvl="1"/>
            <a:r>
              <a:rPr lang="en-US" dirty="0" smtClean="0">
                <a:latin typeface="Calibri" panose="020F0502020204030204" pitchFamily="34" charset="0"/>
              </a:rPr>
              <a:t>More legal problems</a:t>
            </a:r>
          </a:p>
          <a:p>
            <a:pPr lvl="1"/>
            <a:r>
              <a:rPr lang="en-US" dirty="0" smtClean="0">
                <a:latin typeface="Calibri" panose="020F0502020204030204" pitchFamily="34" charset="0"/>
              </a:rPr>
              <a:t>Increased risk of violence</a:t>
            </a:r>
          </a:p>
          <a:p>
            <a:pPr lvl="1"/>
            <a:r>
              <a:rPr lang="en-US" dirty="0" smtClean="0">
                <a:latin typeface="Calibri" panose="020F0502020204030204" pitchFamily="34" charset="0"/>
              </a:rPr>
              <a:t>Worse treatment adherence</a:t>
            </a:r>
          </a:p>
          <a:p>
            <a:pPr lvl="1"/>
            <a:r>
              <a:rPr lang="en-US" dirty="0" smtClean="0">
                <a:latin typeface="Calibri" panose="020F0502020204030204" pitchFamily="34" charset="0"/>
              </a:rPr>
              <a:t>Less improvement during treatment</a:t>
            </a:r>
          </a:p>
        </p:txBody>
      </p:sp>
    </p:spTree>
    <p:extLst>
      <p:ext uri="{BB962C8B-B14F-4D97-AF65-F5344CB8AC3E}">
        <p14:creationId xmlns:p14="http://schemas.microsoft.com/office/powerpoint/2010/main" val="4122303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HAALNCUMMID\AppData\Local\Microsoft\Windows\Temporary Internet Files\Content.IE5\APNFGTSY\MooPrescrip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124200"/>
            <a:ext cx="1538288" cy="2727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alibri" panose="020F0502020204030204" pitchFamily="34" charset="0"/>
              </a:rPr>
              <a:t>OEF/OIF Veterans with SUD/PTSD</a:t>
            </a:r>
            <a:endParaRPr lang="en-US" dirty="0">
              <a:latin typeface="Calibri" panose="020F0502020204030204" pitchFamily="34" charset="0"/>
            </a:endParaRPr>
          </a:p>
        </p:txBody>
      </p:sp>
      <p:sp>
        <p:nvSpPr>
          <p:cNvPr id="3" name="Content Placeholder 2"/>
          <p:cNvSpPr>
            <a:spLocks noGrp="1"/>
          </p:cNvSpPr>
          <p:nvPr>
            <p:ph idx="1"/>
          </p:nvPr>
        </p:nvSpPr>
        <p:spPr>
          <a:xfrm>
            <a:off x="609600" y="1600200"/>
            <a:ext cx="6858000" cy="4355158"/>
          </a:xfrm>
        </p:spPr>
        <p:txBody>
          <a:bodyPr/>
          <a:lstStyle/>
          <a:p>
            <a:r>
              <a:rPr lang="en-US" dirty="0" smtClean="0">
                <a:latin typeface="Calibri" panose="020F0502020204030204" pitchFamily="34" charset="0"/>
              </a:rPr>
              <a:t>OEF/OIF Veterans diagnosed with PTSD are significantly more likely to receive opiates for pain, higher doses of opiates, two or more opiates, sedative hypnotics concurrent with opiates, and to obtain early refills </a:t>
            </a:r>
          </a:p>
          <a:p>
            <a:pPr lvl="1"/>
            <a:r>
              <a:rPr lang="en-US" dirty="0" smtClean="0">
                <a:latin typeface="Calibri" panose="020F0502020204030204" pitchFamily="34" charset="0"/>
              </a:rPr>
              <a:t>Seal et al., 2012</a:t>
            </a:r>
            <a:endParaRPr lang="en-US" dirty="0">
              <a:latin typeface="Calibri" panose="020F0502020204030204" pitchFamily="34" charset="0"/>
            </a:endParaRPr>
          </a:p>
        </p:txBody>
      </p:sp>
    </p:spTree>
    <p:extLst>
      <p:ext uri="{BB962C8B-B14F-4D97-AF65-F5344CB8AC3E}">
        <p14:creationId xmlns:p14="http://schemas.microsoft.com/office/powerpoint/2010/main" val="1405498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06873" cy="1282406"/>
          </a:xfrm>
        </p:spPr>
        <p:txBody>
          <a:bodyPr>
            <a:normAutofit fontScale="90000"/>
          </a:bodyPr>
          <a:lstStyle/>
          <a:p>
            <a:r>
              <a:rPr lang="en-US" dirty="0" smtClean="0">
                <a:latin typeface="Calibri" panose="020F0502020204030204" pitchFamily="34" charset="0"/>
              </a:rPr>
              <a:t>Treating SUD &amp; PTSD: Traditional Views</a:t>
            </a:r>
            <a:endParaRPr lang="en-US" dirty="0">
              <a:latin typeface="Calibri" panose="020F0502020204030204" pitchFamily="34" charset="0"/>
            </a:endParaRPr>
          </a:p>
        </p:txBody>
      </p:sp>
      <p:sp>
        <p:nvSpPr>
          <p:cNvPr id="3" name="Content Placeholder 2"/>
          <p:cNvSpPr>
            <a:spLocks noGrp="1"/>
          </p:cNvSpPr>
          <p:nvPr>
            <p:ph idx="1"/>
          </p:nvPr>
        </p:nvSpPr>
        <p:spPr>
          <a:xfrm>
            <a:off x="381000" y="1447800"/>
            <a:ext cx="5562600" cy="5135260"/>
          </a:xfrm>
        </p:spPr>
        <p:txBody>
          <a:bodyPr>
            <a:noAutofit/>
          </a:bodyPr>
          <a:lstStyle/>
          <a:p>
            <a:r>
              <a:rPr lang="en-US" sz="2400" dirty="0" smtClean="0">
                <a:latin typeface="Calibri" panose="020F0502020204030204" pitchFamily="34" charset="0"/>
              </a:rPr>
              <a:t>Treating PTSD before achieving sobriety is highly risky</a:t>
            </a:r>
          </a:p>
          <a:p>
            <a:r>
              <a:rPr lang="en-US" sz="2400" dirty="0" smtClean="0">
                <a:latin typeface="Calibri" panose="020F0502020204030204" pitchFamily="34" charset="0"/>
              </a:rPr>
              <a:t>Treatment of PTSD without sobriety increases risk of re-traumatizing the patient</a:t>
            </a:r>
          </a:p>
          <a:p>
            <a:r>
              <a:rPr lang="en-US" sz="2400" dirty="0" smtClean="0">
                <a:latin typeface="Calibri" panose="020F0502020204030204" pitchFamily="34" charset="0"/>
              </a:rPr>
              <a:t>Treatment of substance use should be prioritized over treatment of PTSD</a:t>
            </a:r>
          </a:p>
          <a:p>
            <a:r>
              <a:rPr lang="en-US" sz="2400" dirty="0" smtClean="0">
                <a:latin typeface="Calibri" panose="020F0502020204030204" pitchFamily="34" charset="0"/>
              </a:rPr>
              <a:t>Patients should not be treated for PTSD if they are currently abusing substances</a:t>
            </a:r>
          </a:p>
          <a:p>
            <a:r>
              <a:rPr lang="en-US" sz="2400" dirty="0" smtClean="0">
                <a:latin typeface="Calibri" panose="020F0502020204030204" pitchFamily="34" charset="0"/>
              </a:rPr>
              <a:t>SUD is an exclusion criteria for treating PTSD; conversely, patients with SUDs are not routinely assessed for PTSD</a:t>
            </a:r>
            <a:endParaRPr lang="en-US" sz="24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47800"/>
            <a:ext cx="3352800" cy="2965939"/>
          </a:xfrm>
          <a:prstGeom prst="rect">
            <a:avLst/>
          </a:prstGeom>
        </p:spPr>
      </p:pic>
    </p:spTree>
    <p:extLst>
      <p:ext uri="{BB962C8B-B14F-4D97-AF65-F5344CB8AC3E}">
        <p14:creationId xmlns:p14="http://schemas.microsoft.com/office/powerpoint/2010/main" val="3026227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5"/>
            <a:ext cx="8229600" cy="1143000"/>
          </a:xfrm>
        </p:spPr>
        <p:txBody>
          <a:bodyPr>
            <a:normAutofit fontScale="90000"/>
          </a:bodyPr>
          <a:lstStyle/>
          <a:p>
            <a:r>
              <a:rPr lang="en-US" dirty="0" smtClean="0">
                <a:latin typeface="Calibri" panose="020F0502020204030204" pitchFamily="34" charset="0"/>
              </a:rPr>
              <a:t>Treating SUD &amp; PTSD: Emerging View</a:t>
            </a:r>
            <a:endParaRPr lang="en-US" dirty="0">
              <a:latin typeface="Calibri" panose="020F0502020204030204" pitchFamily="34" charset="0"/>
            </a:endParaRPr>
          </a:p>
        </p:txBody>
      </p:sp>
      <p:sp>
        <p:nvSpPr>
          <p:cNvPr id="3" name="Content Placeholder 2"/>
          <p:cNvSpPr>
            <a:spLocks noGrp="1"/>
          </p:cNvSpPr>
          <p:nvPr>
            <p:ph idx="1"/>
          </p:nvPr>
        </p:nvSpPr>
        <p:spPr>
          <a:xfrm>
            <a:off x="3505200" y="1371600"/>
            <a:ext cx="5181601" cy="4953000"/>
          </a:xfrm>
        </p:spPr>
        <p:txBody>
          <a:bodyPr>
            <a:normAutofit fontScale="92500" lnSpcReduction="10000"/>
          </a:bodyPr>
          <a:lstStyle/>
          <a:p>
            <a:r>
              <a:rPr lang="en-US" sz="2400" dirty="0">
                <a:latin typeface="Calibri" panose="020F0502020204030204" pitchFamily="34" charset="0"/>
              </a:rPr>
              <a:t>Previous assumptions </a:t>
            </a:r>
            <a:r>
              <a:rPr lang="en-US" sz="2400" dirty="0" smtClean="0">
                <a:latin typeface="Calibri" panose="020F0502020204030204" pitchFamily="34" charset="0"/>
              </a:rPr>
              <a:t>more anecdotal, not </a:t>
            </a:r>
            <a:r>
              <a:rPr lang="en-US" sz="2400" dirty="0">
                <a:latin typeface="Calibri" panose="020F0502020204030204" pitchFamily="34" charset="0"/>
              </a:rPr>
              <a:t>actually </a:t>
            </a:r>
            <a:r>
              <a:rPr lang="en-US" sz="2400" dirty="0" smtClean="0">
                <a:latin typeface="Calibri" panose="020F0502020204030204" pitchFamily="34" charset="0"/>
              </a:rPr>
              <a:t>that well-investigated </a:t>
            </a:r>
            <a:endParaRPr lang="en-US" sz="2400" dirty="0">
              <a:latin typeface="Calibri" panose="020F0502020204030204" pitchFamily="34" charset="0"/>
            </a:endParaRPr>
          </a:p>
          <a:p>
            <a:r>
              <a:rPr lang="en-US" sz="2400" dirty="0" smtClean="0">
                <a:latin typeface="Calibri" panose="020F0502020204030204" pitchFamily="34" charset="0"/>
              </a:rPr>
              <a:t>Treating co-occurring PTSD &amp; SUD can happen in either order or concurrently</a:t>
            </a:r>
            <a:endParaRPr lang="en-US" sz="2400" dirty="0">
              <a:latin typeface="Calibri" panose="020F0502020204030204" pitchFamily="34" charset="0"/>
            </a:endParaRPr>
          </a:p>
          <a:p>
            <a:r>
              <a:rPr lang="en-US" sz="2400" dirty="0" smtClean="0">
                <a:latin typeface="Calibri" panose="020F0502020204030204" pitchFamily="34" charset="0"/>
              </a:rPr>
              <a:t>Evidence-based protocols can be used with persons who have active SUDs</a:t>
            </a:r>
          </a:p>
          <a:p>
            <a:pPr lvl="1"/>
            <a:r>
              <a:rPr lang="en-US" sz="2400" dirty="0" smtClean="0">
                <a:latin typeface="Calibri" panose="020F0502020204030204" pitchFamily="34" charset="0"/>
              </a:rPr>
              <a:t>Cognitive Processing Therapy well-tolerated with Alcohol Use Disorders (</a:t>
            </a:r>
            <a:r>
              <a:rPr lang="en-US" sz="2400" dirty="0" err="1" smtClean="0">
                <a:latin typeface="Calibri" panose="020F0502020204030204" pitchFamily="34" charset="0"/>
              </a:rPr>
              <a:t>Kaysen</a:t>
            </a:r>
            <a:r>
              <a:rPr lang="en-US" sz="2400" dirty="0" smtClean="0">
                <a:latin typeface="Calibri" panose="020F0502020204030204" pitchFamily="34" charset="0"/>
              </a:rPr>
              <a:t> et al., 2014)</a:t>
            </a:r>
          </a:p>
          <a:p>
            <a:r>
              <a:rPr lang="en-US" sz="2400" dirty="0" smtClean="0">
                <a:latin typeface="Calibri" panose="020F0502020204030204" pitchFamily="34" charset="0"/>
              </a:rPr>
              <a:t>Treating SUD without treating PTSD increases the risk of relapse and fails to address underlying problem</a:t>
            </a:r>
          </a:p>
          <a:p>
            <a:r>
              <a:rPr lang="en-US" sz="2400" dirty="0" smtClean="0">
                <a:latin typeface="Calibri" panose="020F0502020204030204" pitchFamily="34" charset="0"/>
              </a:rPr>
              <a:t>SUD patients should routinely be screened for PTSD</a:t>
            </a:r>
          </a:p>
          <a:p>
            <a:pPr marL="0" indent="0">
              <a:buNone/>
            </a:pPr>
            <a:endParaRPr lang="en-US" sz="1800" dirty="0" smtClean="0"/>
          </a:p>
          <a:p>
            <a:pPr marL="0" indent="0">
              <a:buNone/>
            </a:pPr>
            <a:endParaRPr lang="en-US" sz="1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1582"/>
            <a:ext cx="3566809" cy="2514600"/>
          </a:xfrm>
          <a:prstGeom prst="rect">
            <a:avLst/>
          </a:prstGeom>
        </p:spPr>
      </p:pic>
    </p:spTree>
    <p:extLst>
      <p:ext uri="{BB962C8B-B14F-4D97-AF65-F5344CB8AC3E}">
        <p14:creationId xmlns:p14="http://schemas.microsoft.com/office/powerpoint/2010/main" val="6239780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75842"/>
          </a:xfrm>
        </p:spPr>
        <p:txBody>
          <a:bodyPr/>
          <a:lstStyle/>
          <a:p>
            <a:r>
              <a:rPr lang="en-US" dirty="0" smtClean="0">
                <a:latin typeface="Calibri" panose="020F0502020204030204" pitchFamily="34" charset="0"/>
              </a:rPr>
              <a:t>Integrative treatment</a:t>
            </a:r>
            <a:endParaRPr lang="en-US" dirty="0">
              <a:latin typeface="Calibri" panose="020F0502020204030204" pitchFamily="34" charset="0"/>
            </a:endParaRPr>
          </a:p>
        </p:txBody>
      </p:sp>
      <p:sp>
        <p:nvSpPr>
          <p:cNvPr id="3" name="Content Placeholder 2"/>
          <p:cNvSpPr>
            <a:spLocks noGrp="1"/>
          </p:cNvSpPr>
          <p:nvPr>
            <p:ph idx="1"/>
          </p:nvPr>
        </p:nvSpPr>
        <p:spPr>
          <a:xfrm>
            <a:off x="381000" y="1447800"/>
            <a:ext cx="8210385" cy="5029200"/>
          </a:xfrm>
        </p:spPr>
        <p:txBody>
          <a:bodyPr>
            <a:normAutofit fontScale="70000" lnSpcReduction="20000"/>
          </a:bodyPr>
          <a:lstStyle/>
          <a:p>
            <a:r>
              <a:rPr lang="en-US" dirty="0" smtClean="0">
                <a:latin typeface="Calibri" panose="020F0502020204030204" pitchFamily="34" charset="0"/>
              </a:rPr>
              <a:t>Questions to ask:</a:t>
            </a:r>
          </a:p>
          <a:p>
            <a:pPr lvl="1"/>
            <a:r>
              <a:rPr lang="en-US" dirty="0" smtClean="0">
                <a:latin typeface="Calibri" panose="020F0502020204030204" pitchFamily="34" charset="0"/>
              </a:rPr>
              <a:t>Psychosocial/socioeconomic stability?</a:t>
            </a:r>
          </a:p>
          <a:p>
            <a:pPr lvl="1"/>
            <a:r>
              <a:rPr lang="en-US" dirty="0" smtClean="0">
                <a:latin typeface="Calibri" panose="020F0502020204030204" pitchFamily="34" charset="0"/>
              </a:rPr>
              <a:t>Are there other forms of support?  Are there other eyes on the person?</a:t>
            </a:r>
          </a:p>
          <a:p>
            <a:pPr lvl="1"/>
            <a:r>
              <a:rPr lang="en-US" dirty="0" smtClean="0">
                <a:latin typeface="Calibri" panose="020F0502020204030204" pitchFamily="34" charset="0"/>
              </a:rPr>
              <a:t>Risk of harm to self or others?</a:t>
            </a:r>
          </a:p>
          <a:p>
            <a:r>
              <a:rPr lang="en-US" dirty="0" smtClean="0">
                <a:latin typeface="Calibri" panose="020F0502020204030204" pitchFamily="34" charset="0"/>
              </a:rPr>
              <a:t>Treatment Protocols</a:t>
            </a:r>
            <a:endParaRPr lang="en-US" dirty="0">
              <a:latin typeface="Calibri" panose="020F0502020204030204" pitchFamily="34" charset="0"/>
            </a:endParaRPr>
          </a:p>
          <a:p>
            <a:pPr lvl="1"/>
            <a:r>
              <a:rPr lang="en-US" dirty="0" smtClean="0">
                <a:latin typeface="Calibri" panose="020F0502020204030204" pitchFamily="34" charset="0"/>
              </a:rPr>
              <a:t>Seeking Safety (</a:t>
            </a:r>
            <a:r>
              <a:rPr lang="en-US" dirty="0" smtClean="0">
                <a:solidFill>
                  <a:srgbClr val="000000"/>
                </a:solidFill>
                <a:latin typeface="Calibri" panose="020F0502020204030204" pitchFamily="34" charset="0"/>
              </a:rPr>
              <a:t>Najavits, 2002</a:t>
            </a:r>
            <a:r>
              <a:rPr lang="en-US" dirty="0" smtClean="0">
                <a:latin typeface="Calibri" panose="020F0502020204030204" pitchFamily="34" charset="0"/>
              </a:rPr>
              <a:t>)</a:t>
            </a:r>
          </a:p>
          <a:p>
            <a:pPr lvl="1"/>
            <a:r>
              <a:rPr lang="en-US" dirty="0">
                <a:latin typeface="Calibri" panose="020F0502020204030204" pitchFamily="34" charset="0"/>
              </a:rPr>
              <a:t>Concurrent Treatment of PTSD and Substance Use Disorders Using Prolonged Exposure (</a:t>
            </a:r>
            <a:r>
              <a:rPr lang="en-US" dirty="0" smtClean="0">
                <a:latin typeface="Calibri" panose="020F0502020204030204" pitchFamily="34" charset="0"/>
              </a:rPr>
              <a:t>COPE; </a:t>
            </a:r>
            <a:r>
              <a:rPr lang="en-US" dirty="0" smtClean="0">
                <a:solidFill>
                  <a:srgbClr val="000000"/>
                </a:solidFill>
                <a:latin typeface="Calibri" panose="020F0502020204030204" pitchFamily="34" charset="0"/>
              </a:rPr>
              <a:t>Mills et al., 2012</a:t>
            </a:r>
            <a:r>
              <a:rPr lang="en-US" dirty="0" smtClean="0">
                <a:latin typeface="Calibri" panose="020F0502020204030204" pitchFamily="34" charset="0"/>
              </a:rPr>
              <a:t>)</a:t>
            </a:r>
          </a:p>
          <a:p>
            <a:pPr lvl="1"/>
            <a:r>
              <a:rPr lang="en-US" dirty="0" smtClean="0">
                <a:latin typeface="Calibri" panose="020F0502020204030204" pitchFamily="34" charset="0"/>
              </a:rPr>
              <a:t>Integrated Cognitive-Behavioral Therapy (ICBT; </a:t>
            </a:r>
            <a:r>
              <a:rPr lang="en-US" dirty="0" smtClean="0">
                <a:solidFill>
                  <a:srgbClr val="000000"/>
                </a:solidFill>
                <a:latin typeface="Calibri" panose="020F0502020204030204" pitchFamily="34" charset="0"/>
              </a:rPr>
              <a:t>e.g., McGovern et al., 2011; Haller et al., 2016</a:t>
            </a:r>
            <a:r>
              <a:rPr lang="en-US" dirty="0" smtClean="0">
                <a:latin typeface="Calibri" panose="020F0502020204030204" pitchFamily="34" charset="0"/>
              </a:rPr>
              <a:t>)</a:t>
            </a:r>
          </a:p>
          <a:p>
            <a:pPr lvl="1"/>
            <a:r>
              <a:rPr lang="en-US" dirty="0" smtClean="0">
                <a:latin typeface="Calibri" panose="020F0502020204030204" pitchFamily="34" charset="0"/>
              </a:rPr>
              <a:t>Cognitive Processing Therapy with substance relapse prevention (Haller et al., 2016)</a:t>
            </a:r>
          </a:p>
          <a:p>
            <a:pPr lvl="1"/>
            <a:r>
              <a:rPr lang="en-US" dirty="0" smtClean="0">
                <a:latin typeface="Calibri" panose="020F0502020204030204" pitchFamily="34" charset="0"/>
              </a:rPr>
              <a:t>Simultaneous bi-modal treatment</a:t>
            </a:r>
          </a:p>
          <a:p>
            <a:pPr lvl="1"/>
            <a:r>
              <a:rPr lang="en-US" dirty="0" smtClean="0">
                <a:latin typeface="Calibri" panose="020F0502020204030204" pitchFamily="34" charset="0"/>
              </a:rPr>
              <a:t>Many other integrated or combined interventions under trial as of 2015</a:t>
            </a:r>
          </a:p>
          <a:p>
            <a:pPr lvl="1"/>
            <a:endParaRPr lang="en-US" dirty="0" smtClean="0"/>
          </a:p>
          <a:p>
            <a:pPr lvl="1"/>
            <a:endParaRPr lang="en-US" dirty="0"/>
          </a:p>
        </p:txBody>
      </p:sp>
    </p:spTree>
    <p:extLst>
      <p:ext uri="{BB962C8B-B14F-4D97-AF65-F5344CB8AC3E}">
        <p14:creationId xmlns:p14="http://schemas.microsoft.com/office/powerpoint/2010/main" val="2613242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017405"/>
          </a:xfrm>
        </p:spPr>
        <p:txBody>
          <a:bodyPr>
            <a:normAutofit fontScale="90000"/>
          </a:bodyPr>
          <a:lstStyle/>
          <a:p>
            <a:r>
              <a:rPr lang="en-US" dirty="0" smtClean="0">
                <a:latin typeface="Calibri" panose="020F0502020204030204" pitchFamily="34" charset="0"/>
              </a:rPr>
              <a:t>VHA Practice Recommendations for Comorbid SUD and PTSD</a:t>
            </a:r>
            <a:endParaRPr lang="en-US" dirty="0">
              <a:latin typeface="Calibri" panose="020F0502020204030204" pitchFamily="34" charset="0"/>
            </a:endParaRPr>
          </a:p>
        </p:txBody>
      </p:sp>
      <p:sp>
        <p:nvSpPr>
          <p:cNvPr id="3" name="Content Placeholder 2"/>
          <p:cNvSpPr>
            <a:spLocks noGrp="1"/>
          </p:cNvSpPr>
          <p:nvPr>
            <p:ph idx="1"/>
          </p:nvPr>
        </p:nvSpPr>
        <p:spPr>
          <a:xfrm>
            <a:off x="309769" y="1447800"/>
            <a:ext cx="8453231" cy="5181600"/>
          </a:xfrm>
        </p:spPr>
        <p:txBody>
          <a:bodyPr>
            <a:normAutofit fontScale="62500" lnSpcReduction="20000"/>
          </a:bodyPr>
          <a:lstStyle/>
          <a:p>
            <a:r>
              <a:rPr lang="en-US" dirty="0" smtClean="0">
                <a:latin typeface="Calibri" panose="020F0502020204030204" pitchFamily="34" charset="0"/>
              </a:rPr>
              <a:t>Facilitate comprehensive assessment and diagnosis of both PTSD &amp; SUD in both PTSD and SUD settings</a:t>
            </a:r>
          </a:p>
          <a:p>
            <a:r>
              <a:rPr lang="en-US" dirty="0" smtClean="0">
                <a:latin typeface="Calibri" panose="020F0502020204030204" pitchFamily="34" charset="0"/>
              </a:rPr>
              <a:t>Create an integrated, concurrent treatment plan</a:t>
            </a:r>
          </a:p>
          <a:p>
            <a:r>
              <a:rPr lang="en-US" dirty="0" smtClean="0">
                <a:latin typeface="Calibri" panose="020F0502020204030204" pitchFamily="34" charset="0"/>
              </a:rPr>
              <a:t>Clinical judgment is needed to decide on specific treatments to implement, for which patients, and under which treatment conditions</a:t>
            </a:r>
          </a:p>
          <a:p>
            <a:r>
              <a:rPr lang="en-US" dirty="0" smtClean="0">
                <a:latin typeface="Calibri" panose="020F0502020204030204" pitchFamily="34" charset="0"/>
              </a:rPr>
              <a:t>Employ effective first-stage treatment strategies, such as MI and Seeking Safety</a:t>
            </a:r>
          </a:p>
          <a:p>
            <a:r>
              <a:rPr lang="en-US" dirty="0" smtClean="0">
                <a:latin typeface="Calibri" panose="020F0502020204030204" pitchFamily="34" charset="0"/>
              </a:rPr>
              <a:t>Conduct systematic treatment response monitoring using measures such as the Brief Addiction Monitor (BAM) and PTSD Checklist (PCL)</a:t>
            </a:r>
          </a:p>
          <a:p>
            <a:r>
              <a:rPr lang="en-US" dirty="0" smtClean="0">
                <a:latin typeface="Calibri" panose="020F0502020204030204" pitchFamily="34" charset="0"/>
              </a:rPr>
              <a:t>Consider integrated PTSD/tobacco cessation treatment when indicated</a:t>
            </a:r>
          </a:p>
          <a:p>
            <a:r>
              <a:rPr lang="en-US" dirty="0" smtClean="0">
                <a:latin typeface="Calibri" panose="020F0502020204030204" pitchFamily="34" charset="0"/>
              </a:rPr>
              <a:t>Employ a SUD/PTSD Specialist whose role is to coordinate treatment planning and service delivery for Veterans who have comorbid SUD and PTSD</a:t>
            </a:r>
          </a:p>
          <a:p>
            <a:pPr lvl="1"/>
            <a:r>
              <a:rPr lang="en-US" dirty="0" smtClean="0">
                <a:latin typeface="Calibri" panose="020F0502020204030204" pitchFamily="34" charset="0"/>
              </a:rPr>
              <a:t>Serves as a functional member of both PTSD and SUD teams</a:t>
            </a:r>
          </a:p>
          <a:p>
            <a:pPr lvl="1"/>
            <a:r>
              <a:rPr lang="en-US" dirty="0" smtClean="0">
                <a:latin typeface="Calibri" panose="020F0502020204030204" pitchFamily="34" charset="0"/>
              </a:rPr>
              <a:t>Educates other providers about PTSD, SUD, screening for such, and referral to appropriate services</a:t>
            </a:r>
            <a:endParaRPr lang="en-US" dirty="0">
              <a:latin typeface="Calibri" panose="020F0502020204030204" pitchFamily="34" charset="0"/>
            </a:endParaRPr>
          </a:p>
        </p:txBody>
      </p:sp>
    </p:spTree>
    <p:extLst>
      <p:ext uri="{BB962C8B-B14F-4D97-AF65-F5344CB8AC3E}">
        <p14:creationId xmlns:p14="http://schemas.microsoft.com/office/powerpoint/2010/main" val="2860553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718"/>
            <a:ext cx="8382000" cy="761682"/>
          </a:xfrm>
        </p:spPr>
        <p:txBody>
          <a:bodyPr>
            <a:normAutofit/>
          </a:bodyPr>
          <a:lstStyle/>
          <a:p>
            <a:r>
              <a:rPr lang="en-US" sz="3200" dirty="0" smtClean="0">
                <a:latin typeface="Calibri" panose="020F0502020204030204" pitchFamily="34" charset="0"/>
              </a:rPr>
              <a:t>EXAMPLE: Seeking Safety</a:t>
            </a:r>
            <a:endParaRPr lang="en-US" sz="3200" dirty="0">
              <a:latin typeface="Calibri" panose="020F0502020204030204" pitchFamily="34" charset="0"/>
            </a:endParaRPr>
          </a:p>
        </p:txBody>
      </p:sp>
      <p:sp>
        <p:nvSpPr>
          <p:cNvPr id="3" name="Content Placeholder 2"/>
          <p:cNvSpPr>
            <a:spLocks noGrp="1"/>
          </p:cNvSpPr>
          <p:nvPr>
            <p:ph idx="1"/>
          </p:nvPr>
        </p:nvSpPr>
        <p:spPr>
          <a:xfrm>
            <a:off x="3962401" y="1371600"/>
            <a:ext cx="4648199" cy="4876800"/>
          </a:xfrm>
        </p:spPr>
        <p:txBody>
          <a:bodyPr>
            <a:normAutofit fontScale="92500"/>
          </a:bodyPr>
          <a:lstStyle/>
          <a:p>
            <a:pPr marL="342900" indent="-342900">
              <a:buFont typeface="Arial" panose="020B0604020202020204" pitchFamily="34" charset="0"/>
              <a:buChar char="•"/>
            </a:pPr>
            <a:r>
              <a:rPr lang="en-US" sz="2400" dirty="0" smtClean="0">
                <a:latin typeface="Calibri" panose="020F0502020204030204" pitchFamily="34" charset="0"/>
              </a:rPr>
              <a:t>Twelve-session abbreviated protocol (</a:t>
            </a:r>
            <a:r>
              <a:rPr lang="en-US" sz="2400" dirty="0" smtClean="0">
                <a:solidFill>
                  <a:srgbClr val="000000"/>
                </a:solidFill>
                <a:latin typeface="Calibri" panose="020F0502020204030204" pitchFamily="34" charset="0"/>
              </a:rPr>
              <a:t>Hien et al., 2012</a:t>
            </a:r>
            <a:r>
              <a:rPr lang="en-US" sz="2400" dirty="0" smtClean="0">
                <a:latin typeface="Calibri" panose="020F0502020204030204" pitchFamily="34" charset="0"/>
              </a:rPr>
              <a:t>)</a:t>
            </a:r>
          </a:p>
          <a:p>
            <a:pPr marL="342900" indent="-342900">
              <a:buFont typeface="Arial" panose="020B0604020202020204" pitchFamily="34" charset="0"/>
              <a:buChar char="•"/>
            </a:pPr>
            <a:r>
              <a:rPr lang="en-US" sz="2400" dirty="0" smtClean="0">
                <a:latin typeface="Calibri" panose="020F0502020204030204" pitchFamily="34" charset="0"/>
              </a:rPr>
              <a:t>Modified for Veteran population:</a:t>
            </a:r>
          </a:p>
          <a:p>
            <a:pPr marL="800100" lvl="1" indent="-342900"/>
            <a:r>
              <a:rPr lang="en-US" sz="2400" dirty="0" smtClean="0">
                <a:latin typeface="Calibri" panose="020F0502020204030204" pitchFamily="34" charset="0"/>
              </a:rPr>
              <a:t>Quotations – sometimes useful, sometimes not</a:t>
            </a:r>
          </a:p>
          <a:p>
            <a:pPr marL="800100" lvl="1" indent="-342900"/>
            <a:r>
              <a:rPr lang="en-US" sz="2400" dirty="0" smtClean="0">
                <a:latin typeface="Calibri" panose="020F0502020204030204" pitchFamily="34" charset="0"/>
              </a:rPr>
              <a:t>Some groups more psychoeducational, other groups more processing (“processing-lite”)</a:t>
            </a:r>
          </a:p>
          <a:p>
            <a:pPr marL="800100" lvl="1" indent="-342900"/>
            <a:r>
              <a:rPr lang="en-US" sz="2400" dirty="0" smtClean="0">
                <a:latin typeface="Calibri" panose="020F0502020204030204" pitchFamily="34" charset="0"/>
              </a:rPr>
              <a:t>Both combat and mixed groups</a:t>
            </a:r>
          </a:p>
          <a:p>
            <a:pPr marL="342900" indent="-342900">
              <a:buFont typeface="Arial" panose="020B0604020202020204" pitchFamily="34" charset="0"/>
              <a:buChar char="•"/>
            </a:pPr>
            <a:r>
              <a:rPr lang="en-US" sz="2400" dirty="0" smtClean="0">
                <a:latin typeface="Calibri" panose="020F0502020204030204" pitchFamily="34" charset="0"/>
              </a:rPr>
              <a:t>Substantial flexibility</a:t>
            </a:r>
          </a:p>
          <a:p>
            <a:pPr marL="342900" indent="-342900">
              <a:buFont typeface="Arial" panose="020B0604020202020204" pitchFamily="34" charset="0"/>
              <a:buChar char="•"/>
            </a:pPr>
            <a:r>
              <a:rPr lang="en-US" sz="2400" dirty="0" smtClean="0">
                <a:latin typeface="Calibri" panose="020F0502020204030204" pitchFamily="34" charset="0"/>
              </a:rPr>
              <a:t>Good attendance, high retention!</a:t>
            </a:r>
          </a:p>
          <a:p>
            <a:pPr lvl="1" indent="0">
              <a:buNone/>
            </a:pPr>
            <a:endParaRPr lang="en-US" sz="1800" dirty="0"/>
          </a:p>
        </p:txBody>
      </p:sp>
      <p:pic>
        <p:nvPicPr>
          <p:cNvPr id="1026" name="Picture 2" descr="C:\Users\VHAALNBHAGWR\Desktop\97815723063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3810000" cy="493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25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HAALNBHAGWR\Desktop\bush-clin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4809"/>
            <a:ext cx="4537965" cy="3461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23" y="152400"/>
            <a:ext cx="8720002" cy="914082"/>
          </a:xfrm>
        </p:spPr>
        <p:txBody>
          <a:bodyPr>
            <a:normAutofit fontScale="90000"/>
          </a:bodyPr>
          <a:lstStyle/>
          <a:p>
            <a:pPr algn="ctr"/>
            <a:r>
              <a:rPr lang="en-US" sz="3200" dirty="0" smtClean="0">
                <a:latin typeface="Calibri" panose="020F0502020204030204" pitchFamily="34" charset="0"/>
              </a:rPr>
              <a:t>Teaming Up: PTSD &amp; SUD Programs Working Together</a:t>
            </a:r>
            <a:endParaRPr lang="en-US" sz="3200" dirty="0">
              <a:latin typeface="Calibri" panose="020F0502020204030204" pitchFamily="34" charset="0"/>
            </a:endParaRPr>
          </a:p>
        </p:txBody>
      </p:sp>
      <p:sp>
        <p:nvSpPr>
          <p:cNvPr id="5" name="Content Placeholder 2"/>
          <p:cNvSpPr>
            <a:spLocks noGrp="1"/>
          </p:cNvSpPr>
          <p:nvPr>
            <p:ph idx="1"/>
          </p:nvPr>
        </p:nvSpPr>
        <p:spPr>
          <a:xfrm>
            <a:off x="4662027" y="1371600"/>
            <a:ext cx="4024773" cy="5096511"/>
          </a:xfrm>
        </p:spPr>
        <p:txBody>
          <a:bodyPr>
            <a:normAutofit fontScale="92500" lnSpcReduction="10000"/>
          </a:bodyPr>
          <a:lstStyle/>
          <a:p>
            <a:pPr marL="342900" indent="-342900">
              <a:buFont typeface="Arial" panose="020B0604020202020204" pitchFamily="34" charset="0"/>
              <a:buChar char="•"/>
            </a:pPr>
            <a:r>
              <a:rPr lang="en-US" sz="2600" dirty="0" smtClean="0">
                <a:latin typeface="Calibri" panose="020F0502020204030204" pitchFamily="34" charset="0"/>
              </a:rPr>
              <a:t>Coordinated approach between both programs</a:t>
            </a:r>
          </a:p>
          <a:p>
            <a:pPr marL="342900" indent="-342900">
              <a:buFont typeface="Arial" panose="020B0604020202020204" pitchFamily="34" charset="0"/>
              <a:buChar char="•"/>
            </a:pPr>
            <a:r>
              <a:rPr lang="en-US" sz="2600" dirty="0" smtClean="0">
                <a:latin typeface="Calibri" panose="020F0502020204030204" pitchFamily="34" charset="0"/>
              </a:rPr>
              <a:t>Highly individualized for Veterans who have unique or significant needs</a:t>
            </a:r>
          </a:p>
          <a:p>
            <a:pPr marL="342900" indent="-342900">
              <a:buFont typeface="Arial" panose="020B0604020202020204" pitchFamily="34" charset="0"/>
              <a:buChar char="•"/>
            </a:pPr>
            <a:r>
              <a:rPr lang="en-US" sz="2600" dirty="0" smtClean="0">
                <a:latin typeface="Calibri" panose="020F0502020204030204" pitchFamily="34" charset="0"/>
              </a:rPr>
              <a:t>Regular communication and collaboration</a:t>
            </a:r>
          </a:p>
          <a:p>
            <a:pPr marL="342900" indent="-342900">
              <a:buFont typeface="Arial" panose="020B0604020202020204" pitchFamily="34" charset="0"/>
              <a:buChar char="•"/>
            </a:pPr>
            <a:r>
              <a:rPr lang="en-US" sz="2600" dirty="0" smtClean="0">
                <a:latin typeface="Calibri" panose="020F0502020204030204" pitchFamily="34" charset="0"/>
              </a:rPr>
              <a:t>Closes gaps in service</a:t>
            </a:r>
          </a:p>
          <a:p>
            <a:pPr marL="342900" indent="-342900">
              <a:buFont typeface="Arial" panose="020B0604020202020204" pitchFamily="34" charset="0"/>
              <a:buChar char="•"/>
            </a:pPr>
            <a:r>
              <a:rPr lang="en-US" sz="2600" dirty="0" smtClean="0">
                <a:latin typeface="Calibri" panose="020F0502020204030204" pitchFamily="34" charset="0"/>
              </a:rPr>
              <a:t>Avoids duplication of services and “back-and-forth” between programs</a:t>
            </a:r>
          </a:p>
          <a:p>
            <a:pPr marL="342900" indent="-342900">
              <a:buFont typeface="Arial" panose="020B0604020202020204" pitchFamily="34" charset="0"/>
              <a:buChar char="•"/>
            </a:pPr>
            <a:r>
              <a:rPr lang="en-US" sz="2600" dirty="0" smtClean="0">
                <a:latin typeface="Calibri" panose="020F0502020204030204" pitchFamily="34" charset="0"/>
              </a:rPr>
              <a:t>Improves access and quality of care</a:t>
            </a:r>
          </a:p>
          <a:p>
            <a:pPr lvl="1" indent="0">
              <a:buNone/>
            </a:pPr>
            <a:endParaRPr lang="en-US" sz="2800" dirty="0"/>
          </a:p>
        </p:txBody>
      </p:sp>
    </p:spTree>
    <p:extLst>
      <p:ext uri="{BB962C8B-B14F-4D97-AF65-F5344CB8AC3E}">
        <p14:creationId xmlns:p14="http://schemas.microsoft.com/office/powerpoint/2010/main" val="1315913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5"/>
            <a:ext cx="8229600" cy="1143000"/>
          </a:xfrm>
        </p:spPr>
        <p:txBody>
          <a:bodyPr/>
          <a:lstStyle/>
          <a:p>
            <a:r>
              <a:rPr lang="en-US" dirty="0" smtClean="0">
                <a:latin typeface="Calibri" panose="020F0502020204030204" pitchFamily="34" charset="0"/>
              </a:rPr>
              <a:t>References</a:t>
            </a:r>
            <a:endParaRPr lang="en-US" dirty="0">
              <a:latin typeface="Calibri" panose="020F0502020204030204" pitchFamily="34" charset="0"/>
            </a:endParaRPr>
          </a:p>
        </p:txBody>
      </p:sp>
      <p:sp>
        <p:nvSpPr>
          <p:cNvPr id="3" name="Content Placeholder 2"/>
          <p:cNvSpPr>
            <a:spLocks noGrp="1"/>
          </p:cNvSpPr>
          <p:nvPr>
            <p:ph idx="1"/>
          </p:nvPr>
        </p:nvSpPr>
        <p:spPr>
          <a:xfrm>
            <a:off x="457200" y="1371600"/>
            <a:ext cx="8153400" cy="4800600"/>
          </a:xfrm>
        </p:spPr>
        <p:txBody>
          <a:bodyPr>
            <a:normAutofit fontScale="55000" lnSpcReduction="20000"/>
          </a:bodyPr>
          <a:lstStyle/>
          <a:p>
            <a:r>
              <a:rPr lang="en-US" dirty="0" smtClean="0">
                <a:latin typeface="Calibri" panose="020F0502020204030204" pitchFamily="34" charset="0"/>
              </a:rPr>
              <a:t>Browne, K. C., Wray, T. B., </a:t>
            </a:r>
            <a:r>
              <a:rPr lang="en-US" dirty="0" err="1" smtClean="0">
                <a:latin typeface="Calibri" panose="020F0502020204030204" pitchFamily="34" charset="0"/>
              </a:rPr>
              <a:t>Stappenbeck</a:t>
            </a:r>
            <a:r>
              <a:rPr lang="en-US" dirty="0" smtClean="0">
                <a:latin typeface="Calibri" panose="020F0502020204030204" pitchFamily="34" charset="0"/>
              </a:rPr>
              <a:t>, C. A., </a:t>
            </a:r>
            <a:r>
              <a:rPr lang="en-US" dirty="0" err="1" smtClean="0">
                <a:latin typeface="Calibri" panose="020F0502020204030204" pitchFamily="34" charset="0"/>
              </a:rPr>
              <a:t>Krenek</a:t>
            </a:r>
            <a:r>
              <a:rPr lang="en-US" dirty="0" smtClean="0">
                <a:latin typeface="Calibri" panose="020F0502020204030204" pitchFamily="34" charset="0"/>
              </a:rPr>
              <a:t>, M., &amp; Simpson, T. L. (2016). Alcohol consumption, craving, and craving control efforts assessed daily in the context of readiness to change among individuals with alcohol dependence and PTSD. </a:t>
            </a:r>
            <a:r>
              <a:rPr lang="en-US" i="1" dirty="0" smtClean="0">
                <a:latin typeface="Calibri" panose="020F0502020204030204" pitchFamily="34" charset="0"/>
              </a:rPr>
              <a:t>Journal of Substance Abuse Treatment, 61, </a:t>
            </a:r>
            <a:r>
              <a:rPr lang="en-US" dirty="0" smtClean="0">
                <a:latin typeface="Calibri" panose="020F0502020204030204" pitchFamily="34" charset="0"/>
              </a:rPr>
              <a:t>34-41. </a:t>
            </a:r>
            <a:r>
              <a:rPr lang="en-US" dirty="0">
                <a:latin typeface="Calibri" panose="020F0502020204030204" pitchFamily="34" charset="0"/>
              </a:rPr>
              <a:t>http://</a:t>
            </a:r>
            <a:r>
              <a:rPr lang="en-US" dirty="0" err="1">
                <a:latin typeface="Calibri" panose="020F0502020204030204" pitchFamily="34" charset="0"/>
              </a:rPr>
              <a:t>dx.doi.org</a:t>
            </a:r>
            <a:r>
              <a:rPr lang="en-US" dirty="0">
                <a:latin typeface="Calibri" panose="020F0502020204030204" pitchFamily="34" charset="0"/>
              </a:rPr>
              <a:t>/</a:t>
            </a:r>
            <a:r>
              <a:rPr lang="en-US" dirty="0" smtClean="0">
                <a:latin typeface="Calibri" panose="020F0502020204030204" pitchFamily="34" charset="0"/>
              </a:rPr>
              <a:t>10.1016/j.jsat.2015.09.005</a:t>
            </a:r>
          </a:p>
          <a:p>
            <a:r>
              <a:rPr lang="en-US" dirty="0" smtClean="0">
                <a:latin typeface="Calibri" panose="020F0502020204030204" pitchFamily="34" charset="0"/>
              </a:rPr>
              <a:t>Coker, K. L., </a:t>
            </a:r>
            <a:r>
              <a:rPr lang="en-US" dirty="0" err="1" smtClean="0">
                <a:latin typeface="Calibri" panose="020F0502020204030204" pitchFamily="34" charset="0"/>
              </a:rPr>
              <a:t>Stefanovics</a:t>
            </a:r>
            <a:r>
              <a:rPr lang="en-US" dirty="0" smtClean="0">
                <a:latin typeface="Calibri" panose="020F0502020204030204" pitchFamily="34" charset="0"/>
              </a:rPr>
              <a:t>, E., &amp; </a:t>
            </a:r>
            <a:r>
              <a:rPr lang="en-US" dirty="0" err="1" smtClean="0">
                <a:latin typeface="Calibri" panose="020F0502020204030204" pitchFamily="34" charset="0"/>
              </a:rPr>
              <a:t>Rosenheck</a:t>
            </a:r>
            <a:r>
              <a:rPr lang="en-US" dirty="0" smtClean="0">
                <a:latin typeface="Calibri" panose="020F0502020204030204" pitchFamily="34" charset="0"/>
              </a:rPr>
              <a:t>, R. (2016). Correlates of improvement in substance abuse among dually diagnosed veterans with post-traumatic stress disorder in specialized intensive VA treatment. </a:t>
            </a:r>
            <a:r>
              <a:rPr lang="en-US" i="1" dirty="0" smtClean="0">
                <a:latin typeface="Calibri" panose="020F0502020204030204" pitchFamily="34" charset="0"/>
              </a:rPr>
              <a:t>Psychological Trauma: Theory, Research, Practice and Policy, 8, </a:t>
            </a:r>
            <a:r>
              <a:rPr lang="en-US" dirty="0" smtClean="0">
                <a:latin typeface="Calibri" panose="020F0502020204030204" pitchFamily="34" charset="0"/>
              </a:rPr>
              <a:t>41-48. http://dx.doi.org/10.1037/tra0000061</a:t>
            </a:r>
          </a:p>
          <a:p>
            <a:r>
              <a:rPr lang="en-US" dirty="0" smtClean="0">
                <a:latin typeface="Calibri" panose="020F0502020204030204" pitchFamily="34" charset="0"/>
              </a:rPr>
              <a:t>Drexler, K. (2016). How are we doing? Evidence-based practices in substance use disorder treatment [PowerPoint Slides]. Retrieved from the Department of Veterans Affairs: </a:t>
            </a:r>
            <a:r>
              <a:rPr lang="en-US" dirty="0" err="1" smtClean="0">
                <a:latin typeface="Calibri" panose="020F0502020204030204" pitchFamily="34" charset="0"/>
              </a:rPr>
              <a:t>www.va.gov</a:t>
            </a:r>
            <a:endParaRPr lang="en-US" dirty="0" smtClean="0">
              <a:latin typeface="Calibri" panose="020F0502020204030204" pitchFamily="34" charset="0"/>
            </a:endParaRPr>
          </a:p>
          <a:p>
            <a:r>
              <a:rPr lang="en-US" dirty="0" smtClean="0">
                <a:latin typeface="Calibri" panose="020F0502020204030204" pitchFamily="34" charset="0"/>
              </a:rPr>
              <a:t>Haller, M., Norman, S. B., Cummins, K., Trim, R. S., </a:t>
            </a:r>
            <a:r>
              <a:rPr lang="en-US" dirty="0" err="1" smtClean="0">
                <a:latin typeface="Calibri" panose="020F0502020204030204" pitchFamily="34" charset="0"/>
              </a:rPr>
              <a:t>Xu</a:t>
            </a:r>
            <a:r>
              <a:rPr lang="en-US" dirty="0" smtClean="0">
                <a:latin typeface="Calibri" panose="020F0502020204030204" pitchFamily="34" charset="0"/>
              </a:rPr>
              <a:t>, X., </a:t>
            </a:r>
            <a:r>
              <a:rPr lang="en-US" dirty="0" err="1" smtClean="0">
                <a:latin typeface="Calibri" panose="020F0502020204030204" pitchFamily="34" charset="0"/>
              </a:rPr>
              <a:t>Ruifeng</a:t>
            </a:r>
            <a:r>
              <a:rPr lang="en-US" dirty="0" smtClean="0">
                <a:latin typeface="Calibri" panose="020F0502020204030204" pitchFamily="34" charset="0"/>
              </a:rPr>
              <a:t>, C., et al. (2016). Integrative cognitive behavioral therapy for adults with depression, substance use disorder, and trauma. </a:t>
            </a:r>
            <a:r>
              <a:rPr lang="en-US" i="1" dirty="0" smtClean="0">
                <a:latin typeface="Calibri" panose="020F0502020204030204" pitchFamily="34" charset="0"/>
              </a:rPr>
              <a:t>Journal of Substance Abuse Treatment, 62, </a:t>
            </a:r>
            <a:r>
              <a:rPr lang="en-US" dirty="0" smtClean="0">
                <a:latin typeface="Calibri" panose="020F0502020204030204" pitchFamily="34" charset="0"/>
              </a:rPr>
              <a:t>38-48. </a:t>
            </a:r>
            <a:r>
              <a:rPr lang="en-US" dirty="0">
                <a:latin typeface="Calibri" panose="020F0502020204030204" pitchFamily="34" charset="0"/>
              </a:rPr>
              <a:t>http://dx.doi.org/10.1016/j.jsat.</a:t>
            </a:r>
            <a:r>
              <a:rPr lang="en-US" dirty="0" smtClean="0">
                <a:latin typeface="Calibri" panose="020F0502020204030204" pitchFamily="34" charset="0"/>
              </a:rPr>
              <a:t>2015.11.005</a:t>
            </a:r>
          </a:p>
          <a:p>
            <a:r>
              <a:rPr lang="en-US" dirty="0" err="1">
                <a:latin typeface="Calibri" panose="020F0502020204030204" pitchFamily="34" charset="0"/>
              </a:rPr>
              <a:t>Hien</a:t>
            </a:r>
            <a:r>
              <a:rPr lang="en-US" dirty="0">
                <a:latin typeface="Calibri" panose="020F0502020204030204" pitchFamily="34" charset="0"/>
              </a:rPr>
              <a:t>, </a:t>
            </a:r>
            <a:r>
              <a:rPr lang="en-US" dirty="0" smtClean="0">
                <a:latin typeface="Calibri" panose="020F0502020204030204" pitchFamily="34" charset="0"/>
              </a:rPr>
              <a:t>D. A., </a:t>
            </a:r>
            <a:r>
              <a:rPr lang="en-US" dirty="0">
                <a:latin typeface="Calibri" panose="020F0502020204030204" pitchFamily="34" charset="0"/>
              </a:rPr>
              <a:t>Morgan-Lopez, </a:t>
            </a:r>
            <a:r>
              <a:rPr lang="en-US" dirty="0" smtClean="0">
                <a:latin typeface="Calibri" panose="020F0502020204030204" pitchFamily="34" charset="0"/>
              </a:rPr>
              <a:t>A. A., </a:t>
            </a:r>
            <a:r>
              <a:rPr lang="en-US" dirty="0">
                <a:latin typeface="Calibri" panose="020F0502020204030204" pitchFamily="34" charset="0"/>
              </a:rPr>
              <a:t>Campbell </a:t>
            </a:r>
            <a:r>
              <a:rPr lang="en-US" dirty="0" smtClean="0">
                <a:latin typeface="Calibri" panose="020F0502020204030204" pitchFamily="34" charset="0"/>
              </a:rPr>
              <a:t>A. N. C., </a:t>
            </a:r>
            <a:r>
              <a:rPr lang="en-US" dirty="0" err="1">
                <a:latin typeface="Calibri" panose="020F0502020204030204" pitchFamily="34" charset="0"/>
              </a:rPr>
              <a:t>Saavedra</a:t>
            </a:r>
            <a:r>
              <a:rPr lang="en-US" dirty="0">
                <a:latin typeface="Calibri" panose="020F0502020204030204" pitchFamily="34" charset="0"/>
              </a:rPr>
              <a:t>, </a:t>
            </a:r>
            <a:r>
              <a:rPr lang="en-US" dirty="0" smtClean="0">
                <a:latin typeface="Calibri" panose="020F0502020204030204" pitchFamily="34" charset="0"/>
              </a:rPr>
              <a:t>L. M., </a:t>
            </a:r>
            <a:r>
              <a:rPr lang="en-US" dirty="0">
                <a:latin typeface="Calibri" panose="020F0502020204030204" pitchFamily="34" charset="0"/>
              </a:rPr>
              <a:t>Wu, </a:t>
            </a:r>
            <a:r>
              <a:rPr lang="en-US" dirty="0" smtClean="0">
                <a:latin typeface="Calibri" panose="020F0502020204030204" pitchFamily="34" charset="0"/>
              </a:rPr>
              <a:t>E., </a:t>
            </a:r>
            <a:r>
              <a:rPr lang="en-US" dirty="0">
                <a:latin typeface="Calibri" panose="020F0502020204030204" pitchFamily="34" charset="0"/>
              </a:rPr>
              <a:t>Cohen, </a:t>
            </a:r>
            <a:r>
              <a:rPr lang="en-US" dirty="0" smtClean="0">
                <a:latin typeface="Calibri" panose="020F0502020204030204" pitchFamily="34" charset="0"/>
              </a:rPr>
              <a:t>L. R., et al. </a:t>
            </a:r>
            <a:r>
              <a:rPr lang="en-US" dirty="0">
                <a:latin typeface="Calibri" panose="020F0502020204030204" pitchFamily="34" charset="0"/>
              </a:rPr>
              <a:t>(2012</a:t>
            </a:r>
            <a:r>
              <a:rPr lang="en-US" dirty="0" smtClean="0">
                <a:latin typeface="Calibri" panose="020F0502020204030204" pitchFamily="34" charset="0"/>
              </a:rPr>
              <a:t>). </a:t>
            </a:r>
            <a:r>
              <a:rPr lang="en-US" dirty="0">
                <a:latin typeface="Calibri" panose="020F0502020204030204" pitchFamily="34" charset="0"/>
              </a:rPr>
              <a:t>Attendance and substance use outcomes for the </a:t>
            </a:r>
            <a:r>
              <a:rPr lang="en-US" dirty="0" smtClean="0">
                <a:latin typeface="Calibri" panose="020F0502020204030204" pitchFamily="34" charset="0"/>
              </a:rPr>
              <a:t>seeking </a:t>
            </a:r>
            <a:r>
              <a:rPr lang="en-US" dirty="0">
                <a:latin typeface="Calibri" panose="020F0502020204030204" pitchFamily="34" charset="0"/>
              </a:rPr>
              <a:t>s</a:t>
            </a:r>
            <a:r>
              <a:rPr lang="en-US" dirty="0" smtClean="0">
                <a:latin typeface="Calibri" panose="020F0502020204030204" pitchFamily="34" charset="0"/>
              </a:rPr>
              <a:t>afety </a:t>
            </a:r>
            <a:r>
              <a:rPr lang="en-US" dirty="0">
                <a:latin typeface="Calibri" panose="020F0502020204030204" pitchFamily="34" charset="0"/>
              </a:rPr>
              <a:t>program: Sometimes less is more. </a:t>
            </a:r>
            <a:r>
              <a:rPr lang="en-US" i="1" dirty="0">
                <a:latin typeface="Calibri" panose="020F0502020204030204" pitchFamily="34" charset="0"/>
              </a:rPr>
              <a:t>Journal of Consulting and Clinical Psychology, </a:t>
            </a:r>
            <a:r>
              <a:rPr lang="en-US" i="1" dirty="0" smtClean="0">
                <a:latin typeface="Calibri" panose="020F0502020204030204" pitchFamily="34" charset="0"/>
              </a:rPr>
              <a:t>80, </a:t>
            </a:r>
            <a:r>
              <a:rPr lang="en-US" dirty="0">
                <a:latin typeface="Calibri" panose="020F0502020204030204" pitchFamily="34" charset="0"/>
              </a:rPr>
              <a:t>29-42</a:t>
            </a:r>
            <a:r>
              <a:rPr lang="en-US" dirty="0" smtClean="0">
                <a:latin typeface="Calibri" panose="020F0502020204030204" pitchFamily="34" charset="0"/>
              </a:rPr>
              <a:t>. </a:t>
            </a:r>
            <a:r>
              <a:rPr lang="pl-PL" dirty="0">
                <a:latin typeface="Calibri" panose="020F0502020204030204" pitchFamily="34" charset="0"/>
              </a:rPr>
              <a:t>http://psycnet.apa.org/doi/10.1037/a0026361</a:t>
            </a:r>
            <a:r>
              <a:rPr lang="en-US" dirty="0" smtClean="0">
                <a:latin typeface="Calibri" panose="020F0502020204030204" pitchFamily="34" charset="0"/>
              </a:rPr>
              <a:t> </a:t>
            </a:r>
          </a:p>
        </p:txBody>
      </p:sp>
    </p:spTree>
    <p:extLst>
      <p:ext uri="{BB962C8B-B14F-4D97-AF65-F5344CB8AC3E}">
        <p14:creationId xmlns:p14="http://schemas.microsoft.com/office/powerpoint/2010/main" val="445794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dirty="0" smtClean="0"/>
              <a:t>Characteristics of a Gambling Disorder</a:t>
            </a:r>
          </a:p>
        </p:txBody>
      </p:sp>
      <p:sp>
        <p:nvSpPr>
          <p:cNvPr id="11267" name="Content Placeholder 2"/>
          <p:cNvSpPr>
            <a:spLocks noGrp="1"/>
          </p:cNvSpPr>
          <p:nvPr>
            <p:ph idx="1"/>
          </p:nvPr>
        </p:nvSpPr>
        <p:spPr/>
        <p:txBody>
          <a:bodyPr/>
          <a:lstStyle/>
          <a:p>
            <a:r>
              <a:rPr lang="en-US" altLang="en-US" sz="2400" dirty="0" smtClean="0"/>
              <a:t>Preoccupied with gambling</a:t>
            </a:r>
          </a:p>
          <a:p>
            <a:r>
              <a:rPr lang="en-US" altLang="en-US" sz="2400" dirty="0" smtClean="0"/>
              <a:t>Needing to </a:t>
            </a:r>
            <a:r>
              <a:rPr lang="en-US" altLang="en-US" sz="2400" dirty="0" smtClean="0"/>
              <a:t>gamble </a:t>
            </a:r>
            <a:r>
              <a:rPr lang="en-US" altLang="en-US" sz="2400" dirty="0" smtClean="0"/>
              <a:t>with increasing amounts of money to achieve the same excitement</a:t>
            </a:r>
          </a:p>
          <a:p>
            <a:r>
              <a:rPr lang="en-US" altLang="en-US" sz="2400" dirty="0" smtClean="0"/>
              <a:t>Repeated unsuccessful efforts to control, cut back or stop gambling</a:t>
            </a:r>
          </a:p>
          <a:p>
            <a:r>
              <a:rPr lang="en-US" altLang="en-US" sz="2400" dirty="0" smtClean="0"/>
              <a:t>Is restless or irritable when attempting to cut down or stop</a:t>
            </a:r>
          </a:p>
          <a:p>
            <a:r>
              <a:rPr lang="en-US" altLang="en-US" sz="2400" dirty="0"/>
              <a:t>Gambles as a way of escaping problems</a:t>
            </a:r>
          </a:p>
          <a:p>
            <a:r>
              <a:rPr lang="en-US" altLang="en-US" sz="2400" dirty="0"/>
              <a:t>After losing money gambling often returns another day to get even (chasing losses</a:t>
            </a:r>
            <a:r>
              <a:rPr lang="en-US" altLang="en-US" sz="2400" dirty="0" smtClean="0"/>
              <a:t>) (</a:t>
            </a:r>
            <a:r>
              <a:rPr lang="en-US" altLang="en-US" sz="2400" dirty="0" smtClean="0"/>
              <a:t>DSM-5, </a:t>
            </a:r>
            <a:r>
              <a:rPr lang="en-US" altLang="en-US" sz="2400" dirty="0" smtClean="0"/>
              <a:t>American Psychiatric Association)</a:t>
            </a:r>
            <a:endParaRPr lang="en-US" altLang="en-US" sz="2400" dirty="0"/>
          </a:p>
          <a:p>
            <a:pPr marL="0" indent="0">
              <a:buNone/>
            </a:pPr>
            <a:endParaRPr lang="en-US" altLang="en-US" sz="2400" dirty="0" smtClean="0"/>
          </a:p>
          <a:p>
            <a:endParaRPr lang="en-US" altLang="en-US" sz="2400" dirty="0" smtClean="0"/>
          </a:p>
          <a:p>
            <a:endParaRPr lang="en-US" altLang="en-US" sz="2400" dirty="0" smtClean="0"/>
          </a:p>
          <a:p>
            <a:endParaRPr lang="en-US" altLang="en-US" sz="2400" dirty="0" smtClean="0"/>
          </a:p>
        </p:txBody>
      </p:sp>
    </p:spTree>
    <p:extLst>
      <p:ext uri="{BB962C8B-B14F-4D97-AF65-F5344CB8AC3E}">
        <p14:creationId xmlns:p14="http://schemas.microsoft.com/office/powerpoint/2010/main" val="2934878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32"/>
            <a:ext cx="8229600" cy="1143000"/>
          </a:xfrm>
        </p:spPr>
        <p:txBody>
          <a:bodyPr/>
          <a:lstStyle/>
          <a:p>
            <a:r>
              <a:rPr lang="en-US" dirty="0" smtClean="0">
                <a:latin typeface="Calibri" panose="020F0502020204030204" pitchFamily="34" charset="0"/>
              </a:rPr>
              <a:t>References</a:t>
            </a:r>
            <a:endParaRPr lang="en-US" dirty="0">
              <a:latin typeface="Calibri" panose="020F0502020204030204" pitchFamily="34" charset="0"/>
            </a:endParaRPr>
          </a:p>
        </p:txBody>
      </p:sp>
      <p:sp>
        <p:nvSpPr>
          <p:cNvPr id="3" name="Content Placeholder 2"/>
          <p:cNvSpPr>
            <a:spLocks noGrp="1"/>
          </p:cNvSpPr>
          <p:nvPr>
            <p:ph idx="1"/>
          </p:nvPr>
        </p:nvSpPr>
        <p:spPr>
          <a:xfrm>
            <a:off x="304800" y="1371600"/>
            <a:ext cx="8534400" cy="4953000"/>
          </a:xfrm>
        </p:spPr>
        <p:txBody>
          <a:bodyPr>
            <a:noAutofit/>
          </a:bodyPr>
          <a:lstStyle/>
          <a:p>
            <a:r>
              <a:rPr lang="en-US" sz="1600" dirty="0" err="1" smtClean="0">
                <a:latin typeface="Calibri" panose="020F0502020204030204" pitchFamily="34" charset="0"/>
              </a:rPr>
              <a:t>Kaysen</a:t>
            </a:r>
            <a:r>
              <a:rPr lang="en-US" sz="1600" dirty="0" smtClean="0">
                <a:latin typeface="Calibri" panose="020F0502020204030204" pitchFamily="34" charset="0"/>
              </a:rPr>
              <a:t>, D., </a:t>
            </a:r>
            <a:r>
              <a:rPr lang="en-US" sz="1600" dirty="0" err="1" smtClean="0">
                <a:latin typeface="Calibri" panose="020F0502020204030204" pitchFamily="34" charset="0"/>
              </a:rPr>
              <a:t>Schumm</a:t>
            </a:r>
            <a:r>
              <a:rPr lang="en-US" sz="1600" dirty="0" smtClean="0">
                <a:latin typeface="Calibri" panose="020F0502020204030204" pitchFamily="34" charset="0"/>
              </a:rPr>
              <a:t>, J., Pedersen, E. R., </a:t>
            </a:r>
            <a:r>
              <a:rPr lang="en-US" sz="1600" dirty="0" err="1" smtClean="0">
                <a:latin typeface="Calibri" panose="020F0502020204030204" pitchFamily="34" charset="0"/>
              </a:rPr>
              <a:t>Seim</a:t>
            </a:r>
            <a:r>
              <a:rPr lang="en-US" sz="1600" dirty="0" smtClean="0">
                <a:latin typeface="Calibri" panose="020F0502020204030204" pitchFamily="34" charset="0"/>
              </a:rPr>
              <a:t>, R. W. </a:t>
            </a:r>
            <a:r>
              <a:rPr lang="en-US" sz="1600" dirty="0" err="1" smtClean="0">
                <a:latin typeface="Calibri" panose="020F0502020204030204" pitchFamily="34" charset="0"/>
              </a:rPr>
              <a:t>Bedard</a:t>
            </a:r>
            <a:r>
              <a:rPr lang="en-US" sz="1600" dirty="0" smtClean="0">
                <a:latin typeface="Calibri" panose="020F0502020204030204" pitchFamily="34" charset="0"/>
              </a:rPr>
              <a:t>-Gilligan, M., &amp; Chard, K. (2014). Cognitive processing therapy for veterans with comorbid PTSD and alcohol use disorders. Addictive Behaviors, 39, 420-427. </a:t>
            </a:r>
            <a:r>
              <a:rPr lang="en-US" sz="1600" dirty="0" err="1" smtClean="0">
                <a:latin typeface="Calibri" panose="020F0502020204030204" pitchFamily="34" charset="0"/>
              </a:rPr>
              <a:t>doi</a:t>
            </a:r>
            <a:r>
              <a:rPr lang="en-US" sz="1600" dirty="0" smtClean="0">
                <a:latin typeface="Calibri" panose="020F0502020204030204" pitchFamily="34" charset="0"/>
              </a:rPr>
              <a:t>: 10.1016/j.addbeh.2013.08.016</a:t>
            </a:r>
          </a:p>
          <a:p>
            <a:r>
              <a:rPr lang="en-US" sz="1600" dirty="0" smtClean="0">
                <a:latin typeface="Calibri" panose="020F0502020204030204" pitchFamily="34" charset="0"/>
              </a:rPr>
              <a:t>McCauley, J. L., Killeen, T., </a:t>
            </a:r>
            <a:r>
              <a:rPr lang="en-US" sz="1600" dirty="0" err="1" smtClean="0">
                <a:latin typeface="Calibri" panose="020F0502020204030204" pitchFamily="34" charset="0"/>
              </a:rPr>
              <a:t>Gros</a:t>
            </a:r>
            <a:r>
              <a:rPr lang="en-US" sz="1600" dirty="0" smtClean="0">
                <a:latin typeface="Calibri" panose="020F0502020204030204" pitchFamily="34" charset="0"/>
              </a:rPr>
              <a:t>, D. F., Brady, K. T., &amp; Back, S. E. (2012). Posttraumatic stress disorder and co-occurring substance use disorders: Advances in assessment and treatment. </a:t>
            </a:r>
            <a:r>
              <a:rPr lang="en-US" sz="1600" i="1" dirty="0" smtClean="0">
                <a:latin typeface="Calibri" panose="020F0502020204030204" pitchFamily="34" charset="0"/>
              </a:rPr>
              <a:t>Clinical Psychology, 19, </a:t>
            </a:r>
            <a:r>
              <a:rPr lang="en-US" sz="1600" dirty="0" smtClean="0">
                <a:latin typeface="Calibri" panose="020F0502020204030204" pitchFamily="34" charset="0"/>
              </a:rPr>
              <a:t>283-304. </a:t>
            </a:r>
            <a:r>
              <a:rPr lang="en-US" sz="1600" dirty="0" err="1" smtClean="0">
                <a:latin typeface="Calibri" panose="020F0502020204030204" pitchFamily="34" charset="0"/>
              </a:rPr>
              <a:t>doi</a:t>
            </a:r>
            <a:r>
              <a:rPr lang="en-US" sz="1600" dirty="0" smtClean="0">
                <a:latin typeface="Calibri" panose="020F0502020204030204" pitchFamily="34" charset="0"/>
              </a:rPr>
              <a:t>: 10.1111/cpsp.12006</a:t>
            </a:r>
          </a:p>
          <a:p>
            <a:r>
              <a:rPr lang="en-US" sz="1600" dirty="0" smtClean="0">
                <a:latin typeface="Calibri" panose="020F0502020204030204" pitchFamily="34" charset="0"/>
              </a:rPr>
              <a:t>McGovern, M. P., </a:t>
            </a:r>
            <a:r>
              <a:rPr lang="en-US" sz="1600" dirty="0">
                <a:latin typeface="Calibri" panose="020F0502020204030204" pitchFamily="34" charset="0"/>
              </a:rPr>
              <a:t>Lambert-</a:t>
            </a:r>
            <a:r>
              <a:rPr lang="en-US" sz="1600" dirty="0" smtClean="0">
                <a:latin typeface="Calibri" panose="020F0502020204030204" pitchFamily="34" charset="0"/>
              </a:rPr>
              <a:t>Harris, C., </a:t>
            </a:r>
            <a:r>
              <a:rPr lang="en-US" sz="1600" dirty="0" err="1" smtClean="0">
                <a:latin typeface="Calibri" panose="020F0502020204030204" pitchFamily="34" charset="0"/>
              </a:rPr>
              <a:t>Alterman</a:t>
            </a:r>
            <a:r>
              <a:rPr lang="en-US" sz="1600" dirty="0" smtClean="0">
                <a:latin typeface="Calibri" panose="020F0502020204030204" pitchFamily="34" charset="0"/>
              </a:rPr>
              <a:t>, A., </a:t>
            </a:r>
            <a:r>
              <a:rPr lang="en-US" sz="1600" dirty="0" err="1" smtClean="0">
                <a:latin typeface="Calibri" panose="020F0502020204030204" pitchFamily="34" charset="0"/>
              </a:rPr>
              <a:t>Xie</a:t>
            </a:r>
            <a:r>
              <a:rPr lang="en-US" sz="1600" dirty="0" smtClean="0">
                <a:latin typeface="Calibri" panose="020F0502020204030204" pitchFamily="34" charset="0"/>
              </a:rPr>
              <a:t>, H., &amp; Meier, </a:t>
            </a:r>
            <a:r>
              <a:rPr lang="en-US" sz="1600" dirty="0">
                <a:latin typeface="Calibri" panose="020F0502020204030204" pitchFamily="34" charset="0"/>
              </a:rPr>
              <a:t>A</a:t>
            </a:r>
            <a:r>
              <a:rPr lang="en-US" sz="1600" dirty="0" smtClean="0">
                <a:latin typeface="Calibri" panose="020F0502020204030204" pitchFamily="34" charset="0"/>
              </a:rPr>
              <a:t>. (2011). </a:t>
            </a:r>
            <a:r>
              <a:rPr lang="en-US" sz="1600" dirty="0">
                <a:latin typeface="Calibri" panose="020F0502020204030204" pitchFamily="34" charset="0"/>
              </a:rPr>
              <a:t>A randomized controlled trial comparing integrated cognitive behavioral therapy versus individual addiction counseling for co-occurring substance use and posttraumatic stress disorders. </a:t>
            </a:r>
            <a:r>
              <a:rPr lang="en-US" sz="1600" i="1" dirty="0" smtClean="0">
                <a:latin typeface="Calibri" panose="020F0502020204030204" pitchFamily="34" charset="0"/>
              </a:rPr>
              <a:t>Journal of </a:t>
            </a:r>
            <a:r>
              <a:rPr lang="en-US" sz="1600" i="1" dirty="0">
                <a:latin typeface="Calibri" panose="020F0502020204030204" pitchFamily="34" charset="0"/>
              </a:rPr>
              <a:t>Dual </a:t>
            </a:r>
            <a:r>
              <a:rPr lang="en-US" sz="1600" i="1" dirty="0" smtClean="0">
                <a:latin typeface="Calibri" panose="020F0502020204030204" pitchFamily="34" charset="0"/>
              </a:rPr>
              <a:t>Diagnosis, 7, </a:t>
            </a:r>
            <a:r>
              <a:rPr lang="en-US" sz="1600" dirty="0" smtClean="0">
                <a:latin typeface="Calibri" panose="020F0502020204030204" pitchFamily="34" charset="0"/>
              </a:rPr>
              <a:t>207</a:t>
            </a:r>
            <a:r>
              <a:rPr lang="en-US" sz="1600" dirty="0">
                <a:latin typeface="Calibri" panose="020F0502020204030204" pitchFamily="34" charset="0"/>
              </a:rPr>
              <a:t>–227. </a:t>
            </a:r>
            <a:r>
              <a:rPr lang="en-US" sz="1600" dirty="0" err="1" smtClean="0">
                <a:latin typeface="Calibri" panose="020F0502020204030204" pitchFamily="34" charset="0"/>
              </a:rPr>
              <a:t>doi</a:t>
            </a:r>
            <a:r>
              <a:rPr lang="en-US" sz="1600" dirty="0" smtClean="0">
                <a:latin typeface="Calibri" panose="020F0502020204030204" pitchFamily="34" charset="0"/>
              </a:rPr>
              <a:t>: 10.1080/15504263.2011.620425</a:t>
            </a:r>
          </a:p>
          <a:p>
            <a:r>
              <a:rPr lang="en-US" sz="1600" dirty="0" smtClean="0">
                <a:latin typeface="Calibri" panose="020F0502020204030204" pitchFamily="34" charset="0"/>
              </a:rPr>
              <a:t>Mills, K. L., </a:t>
            </a:r>
            <a:r>
              <a:rPr lang="en-US" sz="1600" dirty="0" err="1" smtClean="0">
                <a:latin typeface="Calibri" panose="020F0502020204030204" pitchFamily="34" charset="0"/>
              </a:rPr>
              <a:t>Teesson</a:t>
            </a:r>
            <a:r>
              <a:rPr lang="en-US" sz="1600" dirty="0" smtClean="0">
                <a:latin typeface="Calibri" panose="020F0502020204030204" pitchFamily="34" charset="0"/>
              </a:rPr>
              <a:t>, M., Back, S. E., Brady, K. T., Baker, A. L., Hopwood, S., et al. (2012). Integrated exposure-based therapy for co-occurring posttraumatic stress disorder and substance dependence: A randomized controlled trial. </a:t>
            </a:r>
            <a:r>
              <a:rPr lang="en-US" sz="1600" i="1" dirty="0" smtClean="0">
                <a:latin typeface="Calibri" panose="020F0502020204030204" pitchFamily="34" charset="0"/>
              </a:rPr>
              <a:t>JAMA, 308, </a:t>
            </a:r>
            <a:r>
              <a:rPr lang="en-US" sz="1600" dirty="0" smtClean="0">
                <a:latin typeface="Calibri" panose="020F0502020204030204" pitchFamily="34" charset="0"/>
              </a:rPr>
              <a:t>690-699. </a:t>
            </a:r>
            <a:r>
              <a:rPr lang="en-US" sz="1600" dirty="0" err="1" smtClean="0">
                <a:latin typeface="Calibri" panose="020F0502020204030204" pitchFamily="34" charset="0"/>
              </a:rPr>
              <a:t>doi</a:t>
            </a:r>
            <a:r>
              <a:rPr lang="en-US" sz="1600" dirty="0" smtClean="0">
                <a:latin typeface="Calibri" panose="020F0502020204030204" pitchFamily="34" charset="0"/>
              </a:rPr>
              <a:t>: 10.1001/jama.2012.9071</a:t>
            </a:r>
          </a:p>
          <a:p>
            <a:r>
              <a:rPr lang="en-US" sz="1600" dirty="0" smtClean="0">
                <a:latin typeface="Calibri" panose="020F0502020204030204" pitchFamily="34" charset="0"/>
              </a:rPr>
              <a:t>Najavits</a:t>
            </a:r>
            <a:r>
              <a:rPr lang="en-US" sz="1600" dirty="0">
                <a:latin typeface="Calibri" panose="020F0502020204030204" pitchFamily="34" charset="0"/>
              </a:rPr>
              <a:t>, L. M. (2001). </a:t>
            </a:r>
            <a:r>
              <a:rPr lang="en-US" sz="1600" i="1" dirty="0">
                <a:latin typeface="Calibri" panose="020F0502020204030204" pitchFamily="34" charset="0"/>
              </a:rPr>
              <a:t>Seeking safety: A treatment manual for PTSD and substance abuse. </a:t>
            </a:r>
            <a:r>
              <a:rPr lang="en-US" sz="1600" dirty="0">
                <a:latin typeface="Calibri" panose="020F0502020204030204" pitchFamily="34" charset="0"/>
              </a:rPr>
              <a:t>New York, NY: Guilford Press. </a:t>
            </a:r>
            <a:endParaRPr lang="en-US" sz="1600" dirty="0" smtClean="0">
              <a:latin typeface="Calibri" panose="020F0502020204030204" pitchFamily="34" charset="0"/>
            </a:endParaRPr>
          </a:p>
          <a:p>
            <a:r>
              <a:rPr lang="en-US" sz="1600" dirty="0" smtClean="0">
                <a:latin typeface="Calibri" panose="020F0502020204030204" pitchFamily="34" charset="0"/>
              </a:rPr>
              <a:t>National </a:t>
            </a:r>
            <a:r>
              <a:rPr lang="en-US" sz="1600" dirty="0">
                <a:latin typeface="Calibri" panose="020F0502020204030204" pitchFamily="34" charset="0"/>
              </a:rPr>
              <a:t>Center for PTSD. (2010, March). </a:t>
            </a:r>
            <a:r>
              <a:rPr lang="en-US" sz="1600" i="1" dirty="0">
                <a:latin typeface="Calibri" panose="020F0502020204030204" pitchFamily="34" charset="0"/>
              </a:rPr>
              <a:t>Report of (VA) consensus conference: Practice recommendations for treatment of veterans with comorbid substance abuse and PTSD. </a:t>
            </a:r>
            <a:r>
              <a:rPr lang="en-US" sz="1600" dirty="0">
                <a:latin typeface="Calibri" panose="020F0502020204030204" pitchFamily="34" charset="0"/>
              </a:rPr>
              <a:t>Retrieved February 25, 2016, from http://www.ptsd.va.gov/professional/pages/handouts-</a:t>
            </a:r>
            <a:r>
              <a:rPr lang="en-US" sz="1600" dirty="0" err="1">
                <a:latin typeface="Calibri" panose="020F0502020204030204" pitchFamily="34" charset="0"/>
              </a:rPr>
              <a:t>pdf</a:t>
            </a:r>
            <a:r>
              <a:rPr lang="en-US" sz="1600" dirty="0">
                <a:latin typeface="Calibri" panose="020F0502020204030204" pitchFamily="34" charset="0"/>
              </a:rPr>
              <a:t>/</a:t>
            </a:r>
            <a:r>
              <a:rPr lang="en-US" sz="1600" dirty="0" err="1" smtClean="0">
                <a:latin typeface="Calibri" panose="020F0502020204030204" pitchFamily="34" charset="0"/>
              </a:rPr>
              <a:t>SUD_PTSD_Practice_Recommend.pdf</a:t>
            </a:r>
            <a:endParaRPr lang="en-US" sz="1600" dirty="0" smtClean="0">
              <a:latin typeface="Calibri" panose="020F0502020204030204" pitchFamily="34" charset="0"/>
            </a:endParaRPr>
          </a:p>
        </p:txBody>
      </p:sp>
    </p:spTree>
    <p:extLst>
      <p:ext uri="{BB962C8B-B14F-4D97-AF65-F5344CB8AC3E}">
        <p14:creationId xmlns:p14="http://schemas.microsoft.com/office/powerpoint/2010/main" val="304174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References</a:t>
            </a:r>
            <a:endParaRPr lang="en-US" dirty="0">
              <a:latin typeface="Calibri" panose="020F0502020204030204" pitchFamily="34" charset="0"/>
            </a:endParaRPr>
          </a:p>
        </p:txBody>
      </p:sp>
      <p:sp>
        <p:nvSpPr>
          <p:cNvPr id="3" name="Content Placeholder 2"/>
          <p:cNvSpPr>
            <a:spLocks noGrp="1"/>
          </p:cNvSpPr>
          <p:nvPr>
            <p:ph idx="1"/>
          </p:nvPr>
        </p:nvSpPr>
        <p:spPr>
          <a:xfrm>
            <a:off x="457200" y="1676401"/>
            <a:ext cx="8153400" cy="4648200"/>
          </a:xfrm>
        </p:spPr>
        <p:txBody>
          <a:bodyPr>
            <a:normAutofit fontScale="62500" lnSpcReduction="20000"/>
          </a:bodyPr>
          <a:lstStyle/>
          <a:p>
            <a:r>
              <a:rPr lang="en-US" dirty="0">
                <a:latin typeface="Calibri" panose="020F0502020204030204" pitchFamily="34" charset="0"/>
              </a:rPr>
              <a:t>Seal, K. H., Shi, Y., Cohen, G., Cohen, B. E., </a:t>
            </a:r>
            <a:r>
              <a:rPr lang="en-US" dirty="0" err="1">
                <a:latin typeface="Calibri" panose="020F0502020204030204" pitchFamily="34" charset="0"/>
              </a:rPr>
              <a:t>Maguen</a:t>
            </a:r>
            <a:r>
              <a:rPr lang="en-US" dirty="0">
                <a:latin typeface="Calibri" panose="020F0502020204030204" pitchFamily="34" charset="0"/>
              </a:rPr>
              <a:t>, S., Krebs, E. E., &amp; </a:t>
            </a:r>
            <a:r>
              <a:rPr lang="en-US" dirty="0" err="1">
                <a:latin typeface="Calibri" panose="020F0502020204030204" pitchFamily="34" charset="0"/>
              </a:rPr>
              <a:t>Neylan</a:t>
            </a:r>
            <a:r>
              <a:rPr lang="en-US" dirty="0">
                <a:latin typeface="Calibri" panose="020F0502020204030204" pitchFamily="34" charset="0"/>
              </a:rPr>
              <a:t>, T. C. (2012). Association of mental health disorders with prescription opioids and high-risk opioid use in U.S. veterans of Iraq and Afghanistan. </a:t>
            </a:r>
            <a:r>
              <a:rPr lang="en-US" i="1" dirty="0">
                <a:latin typeface="Calibri" panose="020F0502020204030204" pitchFamily="34" charset="0"/>
              </a:rPr>
              <a:t>JAMA, 307, </a:t>
            </a:r>
            <a:r>
              <a:rPr lang="en-US" dirty="0">
                <a:latin typeface="Calibri" panose="020F0502020204030204" pitchFamily="34" charset="0"/>
              </a:rPr>
              <a:t>940-947. </a:t>
            </a:r>
            <a:r>
              <a:rPr lang="en-US" dirty="0" err="1">
                <a:latin typeface="Calibri" panose="020F0502020204030204" pitchFamily="34" charset="0"/>
              </a:rPr>
              <a:t>doi</a:t>
            </a:r>
            <a:r>
              <a:rPr lang="en-US" dirty="0">
                <a:latin typeface="Calibri" panose="020F0502020204030204" pitchFamily="34" charset="0"/>
              </a:rPr>
              <a:t>: 10.1001/jama.2012.234</a:t>
            </a:r>
          </a:p>
          <a:p>
            <a:r>
              <a:rPr lang="en-US" dirty="0" err="1">
                <a:latin typeface="Calibri" panose="020F0502020204030204" pitchFamily="34" charset="0"/>
              </a:rPr>
              <a:t>Sevcik</a:t>
            </a:r>
            <a:r>
              <a:rPr lang="en-US" dirty="0">
                <a:latin typeface="Calibri" panose="020F0502020204030204" pitchFamily="34" charset="0"/>
              </a:rPr>
              <a:t>, J. (2016). Addressing substance use treatment needs [PowerPoint Slides]. Retrieved from </a:t>
            </a:r>
            <a:r>
              <a:rPr lang="en-US" dirty="0" err="1">
                <a:latin typeface="Calibri" panose="020F0502020204030204" pitchFamily="34" charset="0"/>
              </a:rPr>
              <a:t>www.vapulse.net</a:t>
            </a:r>
            <a:endParaRPr lang="en-US" dirty="0">
              <a:latin typeface="Calibri" panose="020F0502020204030204" pitchFamily="34" charset="0"/>
            </a:endParaRPr>
          </a:p>
          <a:p>
            <a:r>
              <a:rPr lang="en-US" dirty="0">
                <a:latin typeface="Calibri" panose="020F0502020204030204" pitchFamily="34" charset="0"/>
              </a:rPr>
              <a:t>Substance Abuse and Mental Health Services </a:t>
            </a:r>
            <a:r>
              <a:rPr lang="en-US" dirty="0" smtClean="0">
                <a:latin typeface="Calibri" panose="020F0502020204030204" pitchFamily="34" charset="0"/>
              </a:rPr>
              <a:t>Administration. (2014, September). </a:t>
            </a:r>
            <a:r>
              <a:rPr lang="en-US" i="1" dirty="0">
                <a:latin typeface="Calibri" panose="020F0502020204030204" pitchFamily="34" charset="0"/>
              </a:rPr>
              <a:t>Results from the 2013 National Survey on Drug Use and Health: Summary of National Findings</a:t>
            </a:r>
            <a:r>
              <a:rPr lang="en-US" dirty="0">
                <a:latin typeface="Calibri" panose="020F0502020204030204" pitchFamily="34" charset="0"/>
              </a:rPr>
              <a:t>, NSDUH Series H-48, HHS Publication No. (SMA) 14-4863. </a:t>
            </a:r>
            <a:r>
              <a:rPr lang="en-US" dirty="0" smtClean="0">
                <a:latin typeface="Calibri" panose="020F0502020204030204" pitchFamily="34" charset="0"/>
              </a:rPr>
              <a:t>Retrieved June 4, 2016 </a:t>
            </a:r>
            <a:r>
              <a:rPr lang="en-US" dirty="0">
                <a:latin typeface="Calibri" panose="020F0502020204030204" pitchFamily="34" charset="0"/>
              </a:rPr>
              <a:t>from http://</a:t>
            </a:r>
            <a:r>
              <a:rPr lang="en-US" dirty="0" err="1">
                <a:latin typeface="Calibri" panose="020F0502020204030204" pitchFamily="34" charset="0"/>
              </a:rPr>
              <a:t>www.samhsa.gov</a:t>
            </a:r>
            <a:r>
              <a:rPr lang="en-US" dirty="0">
                <a:latin typeface="Calibri" panose="020F0502020204030204" pitchFamily="34" charset="0"/>
              </a:rPr>
              <a:t>/data/sites/default/files/NSDUHresultsPDFWHTML2013/Web/NSDUHresults2013.pdf  </a:t>
            </a:r>
            <a:endParaRPr lang="en-US" dirty="0" smtClean="0">
              <a:latin typeface="Calibri" panose="020F0502020204030204" pitchFamily="34" charset="0"/>
            </a:endParaRPr>
          </a:p>
          <a:p>
            <a:r>
              <a:rPr lang="en-US" dirty="0" smtClean="0">
                <a:latin typeface="Calibri" panose="020F0502020204030204" pitchFamily="34" charset="0"/>
              </a:rPr>
              <a:t>U.S</a:t>
            </a:r>
            <a:r>
              <a:rPr lang="en-US" dirty="0">
                <a:latin typeface="Calibri" panose="020F0502020204030204" pitchFamily="34" charset="0"/>
              </a:rPr>
              <a:t>. Department of Veteran Affairs and Department of Defense. (2015, December). VA/</a:t>
            </a:r>
            <a:r>
              <a:rPr lang="en-US" dirty="0" err="1">
                <a:latin typeface="Calibri" panose="020F0502020204030204" pitchFamily="34" charset="0"/>
              </a:rPr>
              <a:t>DoD</a:t>
            </a:r>
            <a:r>
              <a:rPr lang="en-US" dirty="0">
                <a:latin typeface="Calibri" panose="020F0502020204030204" pitchFamily="34" charset="0"/>
              </a:rPr>
              <a:t> clinical practice guideline for the management of substance use disorders. Retrieved May 9, 2016 from http://</a:t>
            </a:r>
            <a:r>
              <a:rPr lang="en-US" dirty="0" err="1">
                <a:latin typeface="Calibri" panose="020F0502020204030204" pitchFamily="34" charset="0"/>
              </a:rPr>
              <a:t>www.healthquality.va.gov</a:t>
            </a:r>
            <a:r>
              <a:rPr lang="en-US" dirty="0">
                <a:latin typeface="Calibri" panose="020F0502020204030204" pitchFamily="34" charset="0"/>
              </a:rPr>
              <a:t>/guidelines/MH/</a:t>
            </a:r>
            <a:r>
              <a:rPr lang="en-US" dirty="0" err="1">
                <a:latin typeface="Calibri" panose="020F0502020204030204" pitchFamily="34" charset="0"/>
              </a:rPr>
              <a:t>sud</a:t>
            </a:r>
            <a:r>
              <a:rPr lang="en-US" dirty="0">
                <a:latin typeface="Calibri" panose="020F0502020204030204" pitchFamily="34" charset="0"/>
              </a:rPr>
              <a:t>/VADoDSUDCPGRevised22216.pdf</a:t>
            </a:r>
          </a:p>
          <a:p>
            <a:endParaRPr lang="en-US" dirty="0"/>
          </a:p>
        </p:txBody>
      </p:sp>
    </p:spTree>
    <p:extLst>
      <p:ext uri="{BB962C8B-B14F-4D97-AF65-F5344CB8AC3E}">
        <p14:creationId xmlns:p14="http://schemas.microsoft.com/office/powerpoint/2010/main" val="1853560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1036"/>
          </a:xfrm>
        </p:spPr>
        <p:txBody>
          <a:bodyPr>
            <a:normAutofit fontScale="90000"/>
          </a:bodyPr>
          <a:lstStyle/>
          <a:p>
            <a:r>
              <a:rPr lang="en-US" dirty="0" smtClean="0">
                <a:latin typeface="Calibri" panose="020F0502020204030204" pitchFamily="34" charset="0"/>
              </a:rPr>
              <a:t>Chemical Dependency Rehabilitation Program (CDRP) at Stratton VAMC</a:t>
            </a:r>
            <a:endParaRPr lang="en-US" dirty="0">
              <a:latin typeface="Calibri" panose="020F0502020204030204" pitchFamily="34" charset="0"/>
            </a:endParaRPr>
          </a:p>
        </p:txBody>
      </p:sp>
      <p:sp>
        <p:nvSpPr>
          <p:cNvPr id="3" name="Content Placeholder 2"/>
          <p:cNvSpPr>
            <a:spLocks noGrp="1"/>
          </p:cNvSpPr>
          <p:nvPr>
            <p:ph idx="1"/>
          </p:nvPr>
        </p:nvSpPr>
        <p:spPr>
          <a:xfrm>
            <a:off x="304800" y="1367530"/>
            <a:ext cx="8610600" cy="4957070"/>
          </a:xfrm>
        </p:spPr>
        <p:txBody>
          <a:bodyPr>
            <a:normAutofit fontScale="62500" lnSpcReduction="20000"/>
          </a:bodyPr>
          <a:lstStyle/>
          <a:p>
            <a:r>
              <a:rPr lang="en-US" dirty="0" smtClean="0">
                <a:latin typeface="Calibri" panose="020F0502020204030204" pitchFamily="34" charset="0"/>
              </a:rPr>
              <a:t>Outpatient Programming</a:t>
            </a:r>
          </a:p>
          <a:p>
            <a:pPr lvl="1"/>
            <a:r>
              <a:rPr lang="en-US" dirty="0" smtClean="0">
                <a:latin typeface="Calibri" panose="020F0502020204030204" pitchFamily="34" charset="0"/>
              </a:rPr>
              <a:t>SAMHSA’s Matrix Model: Early Recovery Skills &amp; Relapse Prevention</a:t>
            </a:r>
          </a:p>
          <a:p>
            <a:pPr lvl="1"/>
            <a:r>
              <a:rPr lang="en-US" dirty="0" smtClean="0">
                <a:latin typeface="Calibri" panose="020F0502020204030204" pitchFamily="34" charset="0"/>
              </a:rPr>
              <a:t>Veterans participate in outpatient programming for approximately </a:t>
            </a:r>
            <a:r>
              <a:rPr lang="en-US" dirty="0" smtClean="0">
                <a:latin typeface="Calibri" panose="020F0502020204030204" pitchFamily="34" charset="0"/>
              </a:rPr>
              <a:t>6 months </a:t>
            </a:r>
            <a:r>
              <a:rPr lang="en-US" dirty="0" smtClean="0">
                <a:latin typeface="Calibri" panose="020F0502020204030204" pitchFamily="34" charset="0"/>
              </a:rPr>
              <a:t>to </a:t>
            </a:r>
            <a:r>
              <a:rPr lang="en-US" dirty="0" smtClean="0">
                <a:latin typeface="Calibri" panose="020F0502020204030204" pitchFamily="34" charset="0"/>
              </a:rPr>
              <a:t>one</a:t>
            </a:r>
            <a:r>
              <a:rPr lang="en-US" dirty="0" smtClean="0">
                <a:latin typeface="Calibri" panose="020F0502020204030204" pitchFamily="34" charset="0"/>
              </a:rPr>
              <a:t> year, depending on their needs </a:t>
            </a:r>
            <a:endParaRPr lang="en-US" dirty="0" smtClean="0">
              <a:latin typeface="Calibri" panose="020F0502020204030204" pitchFamily="34" charset="0"/>
            </a:endParaRPr>
          </a:p>
          <a:p>
            <a:pPr lvl="1"/>
            <a:r>
              <a:rPr lang="en-US" dirty="0" smtClean="0">
                <a:latin typeface="Calibri" panose="020F0502020204030204" pitchFamily="34" charset="0"/>
              </a:rPr>
              <a:t>Process groups, psychoeducation, &amp; family </a:t>
            </a:r>
            <a:r>
              <a:rPr lang="en-US" dirty="0" smtClean="0">
                <a:latin typeface="Calibri" panose="020F0502020204030204" pitchFamily="34" charset="0"/>
              </a:rPr>
              <a:t>programming are offered</a:t>
            </a:r>
            <a:endParaRPr lang="en-US" dirty="0" smtClean="0">
              <a:latin typeface="Calibri" panose="020F0502020204030204" pitchFamily="34" charset="0"/>
            </a:endParaRPr>
          </a:p>
          <a:p>
            <a:pPr lvl="1"/>
            <a:r>
              <a:rPr lang="en-US" dirty="0" smtClean="0">
                <a:latin typeface="Calibri" panose="020F0502020204030204" pitchFamily="34" charset="0"/>
              </a:rPr>
              <a:t>ACT </a:t>
            </a:r>
            <a:r>
              <a:rPr lang="en-US" dirty="0" smtClean="0">
                <a:latin typeface="Calibri" panose="020F0502020204030204" pitchFamily="34" charset="0"/>
              </a:rPr>
              <a:t>group for </a:t>
            </a:r>
            <a:r>
              <a:rPr lang="en-US" dirty="0" smtClean="0">
                <a:latin typeface="Calibri" panose="020F0502020204030204" pitchFamily="34" charset="0"/>
              </a:rPr>
              <a:t>those who have participated in multiple levels of care, multiple times, without </a:t>
            </a:r>
            <a:r>
              <a:rPr lang="en-US" dirty="0" smtClean="0">
                <a:latin typeface="Calibri" panose="020F0502020204030204" pitchFamily="34" charset="0"/>
              </a:rPr>
              <a:t>a significant </a:t>
            </a:r>
            <a:r>
              <a:rPr lang="en-US" dirty="0" smtClean="0">
                <a:latin typeface="Calibri" panose="020F0502020204030204" pitchFamily="34" charset="0"/>
              </a:rPr>
              <a:t>change in </a:t>
            </a:r>
            <a:r>
              <a:rPr lang="en-US" dirty="0" smtClean="0">
                <a:latin typeface="Calibri" panose="020F0502020204030204" pitchFamily="34" charset="0"/>
              </a:rPr>
              <a:t>symptoms</a:t>
            </a:r>
          </a:p>
          <a:p>
            <a:pPr lvl="2"/>
            <a:r>
              <a:rPr lang="en-US" dirty="0" smtClean="0">
                <a:latin typeface="Calibri" panose="020F0502020204030204" pitchFamily="34" charset="0"/>
              </a:rPr>
              <a:t>Veterans have enjoyed this group and report that it is more helpful because it is different from other groups they have previously attended multiple times</a:t>
            </a:r>
            <a:endParaRPr lang="en-US" dirty="0" smtClean="0">
              <a:latin typeface="Calibri" panose="020F0502020204030204" pitchFamily="34" charset="0"/>
            </a:endParaRPr>
          </a:p>
          <a:p>
            <a:r>
              <a:rPr lang="en-US" dirty="0" smtClean="0">
                <a:latin typeface="Calibri" panose="020F0502020204030204" pitchFamily="34" charset="0"/>
              </a:rPr>
              <a:t>Intensive Outpatient </a:t>
            </a:r>
            <a:r>
              <a:rPr lang="en-US" dirty="0" smtClean="0">
                <a:latin typeface="Calibri" panose="020F0502020204030204" pitchFamily="34" charset="0"/>
              </a:rPr>
              <a:t>Programming (IOP)</a:t>
            </a:r>
            <a:endParaRPr lang="en-US" dirty="0" smtClean="0">
              <a:latin typeface="Calibri" panose="020F0502020204030204" pitchFamily="34" charset="0"/>
            </a:endParaRPr>
          </a:p>
          <a:p>
            <a:pPr lvl="1"/>
            <a:r>
              <a:rPr lang="en-US" dirty="0" smtClean="0">
                <a:latin typeface="Calibri" panose="020F0502020204030204" pitchFamily="34" charset="0"/>
              </a:rPr>
              <a:t>4 hours per day, 5 days per week, for approximately 5 </a:t>
            </a:r>
            <a:r>
              <a:rPr lang="en-US" dirty="0" smtClean="0">
                <a:latin typeface="Calibri" panose="020F0502020204030204" pitchFamily="34" charset="0"/>
              </a:rPr>
              <a:t>weeks</a:t>
            </a:r>
          </a:p>
          <a:p>
            <a:pPr lvl="1"/>
            <a:r>
              <a:rPr lang="en-US" dirty="0" smtClean="0">
                <a:latin typeface="Calibri" panose="020F0502020204030204" pitchFamily="34" charset="0"/>
              </a:rPr>
              <a:t>Attends four hours of morning programming with SARRTP Veterans</a:t>
            </a:r>
            <a:endParaRPr lang="en-US" dirty="0" smtClean="0">
              <a:latin typeface="Calibri" panose="020F0502020204030204" pitchFamily="34" charset="0"/>
            </a:endParaRPr>
          </a:p>
          <a:p>
            <a:r>
              <a:rPr lang="en-US" dirty="0" smtClean="0">
                <a:latin typeface="Calibri" panose="020F0502020204030204" pitchFamily="34" charset="0"/>
              </a:rPr>
              <a:t>Residential Programming (SARRTP)</a:t>
            </a:r>
          </a:p>
          <a:p>
            <a:pPr lvl="1"/>
            <a:r>
              <a:rPr lang="en-US" dirty="0" smtClean="0">
                <a:latin typeface="Calibri" panose="020F0502020204030204" pitchFamily="34" charset="0"/>
              </a:rPr>
              <a:t>12 beds (men &amp; women)</a:t>
            </a:r>
          </a:p>
          <a:p>
            <a:pPr lvl="1"/>
            <a:r>
              <a:rPr lang="en-US" dirty="0" smtClean="0">
                <a:latin typeface="Calibri" panose="020F0502020204030204" pitchFamily="34" charset="0"/>
              </a:rPr>
              <a:t>Approximately 35 </a:t>
            </a:r>
            <a:r>
              <a:rPr lang="en-US" dirty="0" smtClean="0">
                <a:latin typeface="Calibri" panose="020F0502020204030204" pitchFamily="34" charset="0"/>
              </a:rPr>
              <a:t>days, depending on the Veteran’s needs </a:t>
            </a:r>
            <a:endParaRPr lang="en-US" dirty="0" smtClean="0">
              <a:latin typeface="Calibri" panose="020F0502020204030204" pitchFamily="34" charset="0"/>
            </a:endParaRPr>
          </a:p>
          <a:p>
            <a:pPr lvl="1"/>
            <a:r>
              <a:rPr lang="en-US" dirty="0" smtClean="0">
                <a:latin typeface="Calibri" panose="020F0502020204030204" pitchFamily="34" charset="0"/>
              </a:rPr>
              <a:t>8+ hours of treatment per day, </a:t>
            </a:r>
            <a:r>
              <a:rPr lang="en-US" dirty="0" smtClean="0">
                <a:latin typeface="Calibri" panose="020F0502020204030204" pitchFamily="34" charset="0"/>
              </a:rPr>
              <a:t>Monday through Friday</a:t>
            </a:r>
            <a:endParaRPr lang="en-US" dirty="0" smtClean="0">
              <a:latin typeface="Calibri" panose="020F0502020204030204" pitchFamily="34" charset="0"/>
            </a:endParaRPr>
          </a:p>
          <a:p>
            <a:pPr lvl="1"/>
            <a:r>
              <a:rPr lang="en-US" dirty="0" smtClean="0">
                <a:latin typeface="Calibri" panose="020F0502020204030204" pitchFamily="34" charset="0"/>
              </a:rPr>
              <a:t>4 hours of treatment on </a:t>
            </a:r>
            <a:r>
              <a:rPr lang="en-US" dirty="0" smtClean="0">
                <a:latin typeface="Calibri" panose="020F0502020204030204" pitchFamily="34" charset="0"/>
              </a:rPr>
              <a:t>Saturdays </a:t>
            </a:r>
            <a:r>
              <a:rPr lang="en-US" dirty="0" smtClean="0">
                <a:latin typeface="Calibri" panose="020F0502020204030204" pitchFamily="34" charset="0"/>
              </a:rPr>
              <a:t>&amp; </a:t>
            </a:r>
            <a:r>
              <a:rPr lang="en-US" dirty="0" smtClean="0">
                <a:latin typeface="Calibri" panose="020F0502020204030204" pitchFamily="34" charset="0"/>
              </a:rPr>
              <a:t>Sundays</a:t>
            </a:r>
            <a:endParaRPr lang="en-US" dirty="0" smtClean="0">
              <a:latin typeface="Calibri" panose="020F0502020204030204" pitchFamily="34" charset="0"/>
            </a:endParaRPr>
          </a:p>
        </p:txBody>
      </p:sp>
    </p:spTree>
    <p:extLst>
      <p:ext uri="{BB962C8B-B14F-4D97-AF65-F5344CB8AC3E}">
        <p14:creationId xmlns:p14="http://schemas.microsoft.com/office/powerpoint/2010/main" val="4270106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normAutofit/>
          </a:bodyPr>
          <a:lstStyle/>
          <a:p>
            <a:r>
              <a:rPr lang="en-US" dirty="0" smtClean="0">
                <a:latin typeface="Calibri" panose="020F0502020204030204" pitchFamily="34" charset="0"/>
              </a:rPr>
              <a:t>CDRP Outpatient Program Schedule</a:t>
            </a:r>
            <a:endParaRPr lang="en-US" dirty="0">
              <a:latin typeface="Calibri" panose="020F050202020403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61281240"/>
              </p:ext>
            </p:extLst>
          </p:nvPr>
        </p:nvGraphicFramePr>
        <p:xfrm>
          <a:off x="76200" y="1219200"/>
          <a:ext cx="8763000" cy="5290246"/>
        </p:xfrm>
        <a:graphic>
          <a:graphicData uri="http://schemas.openxmlformats.org/drawingml/2006/table">
            <a:tbl>
              <a:tblPr firstRow="1" bandRow="1">
                <a:tableStyleId>{284E427A-3D55-4303-BF80-6455036E1DE7}</a:tableStyleId>
              </a:tblPr>
              <a:tblGrid>
                <a:gridCol w="1752600"/>
                <a:gridCol w="1752600"/>
                <a:gridCol w="1752600"/>
                <a:gridCol w="1752600"/>
                <a:gridCol w="1752600"/>
              </a:tblGrid>
              <a:tr h="387613">
                <a:tc>
                  <a:txBody>
                    <a:bodyPr/>
                    <a:lstStyle/>
                    <a:p>
                      <a:pPr algn="ctr"/>
                      <a:r>
                        <a:rPr lang="en-US" dirty="0" smtClean="0"/>
                        <a:t>Monday</a:t>
                      </a:r>
                      <a:endParaRPr lang="en-US" dirty="0">
                        <a:latin typeface="Calibri" panose="020F0502020204030204" pitchFamily="34" charset="0"/>
                      </a:endParaRPr>
                    </a:p>
                  </a:txBody>
                  <a:tcPr/>
                </a:tc>
                <a:tc>
                  <a:txBody>
                    <a:bodyPr/>
                    <a:lstStyle/>
                    <a:p>
                      <a:pPr algn="ctr"/>
                      <a:r>
                        <a:rPr lang="en-US" dirty="0" smtClean="0"/>
                        <a:t>Tuesday</a:t>
                      </a:r>
                      <a:endParaRPr lang="en-US" dirty="0">
                        <a:latin typeface="Calibri" panose="020F0502020204030204" pitchFamily="34" charset="0"/>
                      </a:endParaRPr>
                    </a:p>
                  </a:txBody>
                  <a:tcPr/>
                </a:tc>
                <a:tc>
                  <a:txBody>
                    <a:bodyPr/>
                    <a:lstStyle/>
                    <a:p>
                      <a:pPr algn="ctr"/>
                      <a:r>
                        <a:rPr lang="en-US" dirty="0" smtClean="0"/>
                        <a:t>Wednesday</a:t>
                      </a:r>
                      <a:endParaRPr lang="en-US" dirty="0">
                        <a:latin typeface="Calibri" panose="020F0502020204030204" pitchFamily="34" charset="0"/>
                      </a:endParaRPr>
                    </a:p>
                  </a:txBody>
                  <a:tcPr/>
                </a:tc>
                <a:tc>
                  <a:txBody>
                    <a:bodyPr/>
                    <a:lstStyle/>
                    <a:p>
                      <a:pPr algn="ctr"/>
                      <a:r>
                        <a:rPr lang="en-US" dirty="0" smtClean="0"/>
                        <a:t>Thursday</a:t>
                      </a:r>
                      <a:endParaRPr lang="en-US" dirty="0">
                        <a:latin typeface="Calibri" panose="020F0502020204030204" pitchFamily="34" charset="0"/>
                      </a:endParaRPr>
                    </a:p>
                  </a:txBody>
                  <a:tcPr/>
                </a:tc>
                <a:tc>
                  <a:txBody>
                    <a:bodyPr/>
                    <a:lstStyle/>
                    <a:p>
                      <a:pPr algn="ctr"/>
                      <a:r>
                        <a:rPr lang="en-US" dirty="0" smtClean="0"/>
                        <a:t>Friday</a:t>
                      </a:r>
                      <a:endParaRPr lang="en-US" dirty="0">
                        <a:latin typeface="Calibri" panose="020F0502020204030204" pitchFamily="34" charset="0"/>
                      </a:endParaRPr>
                    </a:p>
                  </a:txBody>
                  <a:tcPr/>
                </a:tc>
              </a:tr>
              <a:tr h="987619">
                <a:tc>
                  <a:txBody>
                    <a:bodyPr/>
                    <a:lstStyle/>
                    <a:p>
                      <a:pPr algn="ctr"/>
                      <a:endParaRPr lang="en-US" sz="1400" dirty="0">
                        <a:latin typeface="Calibri" panose="020F0502020204030204" pitchFamily="34" charset="0"/>
                      </a:endParaRPr>
                    </a:p>
                  </a:txBody>
                  <a:tcPr/>
                </a:tc>
                <a:tc>
                  <a:txBody>
                    <a:bodyPr/>
                    <a:lstStyle/>
                    <a:p>
                      <a:pPr algn="ctr"/>
                      <a:endParaRPr lang="en-US" sz="1400" dirty="0">
                        <a:latin typeface="Calibri" panose="020F0502020204030204" pitchFamily="34" charset="0"/>
                      </a:endParaRPr>
                    </a:p>
                  </a:txBody>
                  <a:tcPr/>
                </a:tc>
                <a:tc>
                  <a:txBody>
                    <a:bodyPr/>
                    <a:lstStyle/>
                    <a:p>
                      <a:pPr algn="ctr"/>
                      <a:r>
                        <a:rPr lang="en-US" sz="1400" dirty="0" smtClean="0"/>
                        <a:t>10:00 – 11:00am</a:t>
                      </a:r>
                    </a:p>
                    <a:p>
                      <a:pPr algn="ctr"/>
                      <a:r>
                        <a:rPr lang="en-US" sz="1400" dirty="0" smtClean="0"/>
                        <a:t>Pre-Engagement</a:t>
                      </a:r>
                      <a:r>
                        <a:rPr lang="en-US" sz="1400" baseline="0" dirty="0" smtClean="0"/>
                        <a:t> Group</a:t>
                      </a:r>
                    </a:p>
                    <a:p>
                      <a:pPr algn="ctr"/>
                      <a:endParaRPr lang="en-US" sz="1400" dirty="0">
                        <a:latin typeface="Calibri" panose="020F0502020204030204" pitchFamily="34" charset="0"/>
                      </a:endParaRPr>
                    </a:p>
                  </a:txBody>
                  <a:tcPr/>
                </a:tc>
                <a:tc>
                  <a:txBody>
                    <a:bodyPr/>
                    <a:lstStyle/>
                    <a:p>
                      <a:pPr algn="ctr"/>
                      <a:r>
                        <a:rPr lang="en-US" sz="1400" dirty="0" smtClean="0"/>
                        <a:t>9:00 – 10:00</a:t>
                      </a:r>
                    </a:p>
                    <a:p>
                      <a:pPr algn="ctr"/>
                      <a:r>
                        <a:rPr lang="en-US" sz="1400" dirty="0" smtClean="0"/>
                        <a:t>ACT</a:t>
                      </a:r>
                      <a:endParaRPr lang="en-US" sz="1400" dirty="0">
                        <a:latin typeface="Calibri" panose="020F0502020204030204" pitchFamily="34" charset="0"/>
                      </a:endParaRPr>
                    </a:p>
                  </a:txBody>
                  <a:tcPr/>
                </a:tc>
                <a:tc>
                  <a:txBody>
                    <a:bodyPr/>
                    <a:lstStyle/>
                    <a:p>
                      <a:pPr algn="ctr"/>
                      <a:r>
                        <a:rPr lang="en-US" sz="1400" dirty="0" smtClean="0"/>
                        <a:t>9:15 – 10:15am</a:t>
                      </a:r>
                    </a:p>
                    <a:p>
                      <a:pPr algn="ctr"/>
                      <a:r>
                        <a:rPr lang="en-US" sz="1400" dirty="0" smtClean="0"/>
                        <a:t>Criminal</a:t>
                      </a:r>
                      <a:r>
                        <a:rPr lang="en-US" sz="1400" baseline="0" dirty="0" smtClean="0"/>
                        <a:t> Thinking</a:t>
                      </a:r>
                      <a:endParaRPr lang="en-US" sz="1400" dirty="0">
                        <a:latin typeface="Calibri" panose="020F0502020204030204" pitchFamily="34" charset="0"/>
                      </a:endParaRPr>
                    </a:p>
                  </a:txBody>
                  <a:tcPr/>
                </a:tc>
              </a:tr>
              <a:tr h="1175167">
                <a:tc>
                  <a:txBody>
                    <a:bodyPr/>
                    <a:lstStyle/>
                    <a:p>
                      <a:pPr algn="ctr"/>
                      <a:r>
                        <a:rPr lang="en-US" sz="1400" dirty="0" smtClean="0"/>
                        <a:t>11:00am – 12:00pm</a:t>
                      </a:r>
                    </a:p>
                    <a:p>
                      <a:pPr algn="ctr"/>
                      <a:r>
                        <a:rPr lang="en-US" sz="1400" dirty="0" smtClean="0"/>
                        <a:t>Early Recovery Skills</a:t>
                      </a:r>
                      <a:endParaRPr lang="en-US" sz="1400" dirty="0">
                        <a:latin typeface="Calibri" panose="020F0502020204030204" pitchFamily="34" charset="0"/>
                      </a:endParaRPr>
                    </a:p>
                  </a:txBody>
                  <a:tcPr/>
                </a:tc>
                <a:tc>
                  <a:txBody>
                    <a:bodyPr/>
                    <a:lstStyle/>
                    <a:p>
                      <a:pPr algn="ctr"/>
                      <a:r>
                        <a:rPr lang="en-US" sz="1400" dirty="0" smtClean="0"/>
                        <a:t>11:00am</a:t>
                      </a:r>
                      <a:r>
                        <a:rPr lang="en-US" sz="1400" baseline="0" dirty="0" smtClean="0"/>
                        <a:t> – 12:00pm</a:t>
                      </a:r>
                    </a:p>
                    <a:p>
                      <a:pPr algn="ctr"/>
                      <a:r>
                        <a:rPr lang="en-US" sz="1400" baseline="0" dirty="0" smtClean="0"/>
                        <a:t>Advanced Recovery Skills</a:t>
                      </a:r>
                      <a:endParaRPr lang="en-US" sz="1400" dirty="0">
                        <a:latin typeface="Calibri" panose="020F0502020204030204" pitchFamily="34" charset="0"/>
                      </a:endParaRPr>
                    </a:p>
                  </a:txBody>
                  <a:tcPr/>
                </a:tc>
                <a:tc>
                  <a:txBody>
                    <a:bodyPr/>
                    <a:lstStyle/>
                    <a:p>
                      <a:pPr algn="ctr"/>
                      <a:r>
                        <a:rPr lang="en-US" sz="1400" dirty="0" smtClean="0"/>
                        <a:t>11:00am – 12:00pm</a:t>
                      </a:r>
                    </a:p>
                    <a:p>
                      <a:pPr algn="ctr"/>
                      <a:r>
                        <a:rPr lang="en-US" sz="1400" dirty="0" smtClean="0"/>
                        <a:t>Early Recovery Skills</a:t>
                      </a:r>
                      <a:endParaRPr lang="en-US" sz="1400" dirty="0">
                        <a:latin typeface="Calibri" panose="020F0502020204030204" pitchFamily="34" charset="0"/>
                      </a:endParaRPr>
                    </a:p>
                  </a:txBody>
                  <a:tcPr/>
                </a:tc>
                <a:tc>
                  <a:txBody>
                    <a:bodyPr/>
                    <a:lstStyle/>
                    <a:p>
                      <a:pPr algn="ctr"/>
                      <a:r>
                        <a:rPr lang="en-US" sz="1400" dirty="0" smtClean="0"/>
                        <a:t>11:00am – 12:00pm</a:t>
                      </a:r>
                    </a:p>
                    <a:p>
                      <a:pPr algn="ctr"/>
                      <a:r>
                        <a:rPr lang="en-US" sz="1400" dirty="0" smtClean="0"/>
                        <a:t>Advanced Recovery</a:t>
                      </a:r>
                      <a:r>
                        <a:rPr lang="en-US" sz="1400" baseline="0" dirty="0" smtClean="0"/>
                        <a:t> Skills</a:t>
                      </a:r>
                    </a:p>
                    <a:p>
                      <a:pPr algn="ctr"/>
                      <a:endParaRPr lang="en-US" sz="1400" dirty="0">
                        <a:latin typeface="Calibri" panose="020F0502020204030204" pitchFamily="34" charset="0"/>
                      </a:endParaRPr>
                    </a:p>
                  </a:txBody>
                  <a:tcPr/>
                </a:tc>
                <a:tc>
                  <a:txBody>
                    <a:bodyPr/>
                    <a:lstStyle/>
                    <a:p>
                      <a:pPr algn="ctr"/>
                      <a:r>
                        <a:rPr lang="en-US" sz="1400" dirty="0" smtClean="0"/>
                        <a:t>10:00 – 11:00am</a:t>
                      </a:r>
                    </a:p>
                    <a:p>
                      <a:pPr algn="ctr"/>
                      <a:r>
                        <a:rPr lang="en-US" sz="1400" dirty="0" err="1" smtClean="0"/>
                        <a:t>Suboxone</a:t>
                      </a:r>
                      <a:r>
                        <a:rPr lang="en-US" sz="1400" dirty="0" smtClean="0"/>
                        <a:t> Support Group</a:t>
                      </a:r>
                      <a:endParaRPr lang="en-US" sz="1400" dirty="0">
                        <a:latin typeface="Calibri" panose="020F0502020204030204" pitchFamily="34" charset="0"/>
                      </a:endParaRPr>
                    </a:p>
                  </a:txBody>
                  <a:tcPr/>
                </a:tc>
              </a:tr>
              <a:tr h="987619">
                <a:tc>
                  <a:txBody>
                    <a:bodyPr/>
                    <a:lstStyle/>
                    <a:p>
                      <a:pPr algn="ctr"/>
                      <a:r>
                        <a:rPr lang="en-US" sz="1400" dirty="0" smtClean="0"/>
                        <a:t>12:00 – 1:00pm</a:t>
                      </a:r>
                    </a:p>
                    <a:p>
                      <a:pPr algn="ctr"/>
                      <a:r>
                        <a:rPr lang="en-US" sz="1400" dirty="0" smtClean="0"/>
                        <a:t>Dual Diagnosis Process Group</a:t>
                      </a:r>
                    </a:p>
                    <a:p>
                      <a:pPr algn="ctr"/>
                      <a:endParaRPr lang="en-US" sz="1400" dirty="0">
                        <a:latin typeface="Calibri" panose="020F0502020204030204" pitchFamily="34" charset="0"/>
                      </a:endParaRPr>
                    </a:p>
                  </a:txBody>
                  <a:tcPr/>
                </a:tc>
                <a:tc>
                  <a:txBody>
                    <a:bodyPr/>
                    <a:lstStyle/>
                    <a:p>
                      <a:pPr algn="ctr"/>
                      <a:endParaRPr lang="en-US" sz="1400" dirty="0">
                        <a:latin typeface="Calibri" panose="020F0502020204030204" pitchFamily="34" charset="0"/>
                      </a:endParaRPr>
                    </a:p>
                  </a:txBody>
                  <a:tcPr/>
                </a:tc>
                <a:tc>
                  <a:txBody>
                    <a:bodyPr/>
                    <a:lstStyle/>
                    <a:p>
                      <a:pPr algn="ctr"/>
                      <a:r>
                        <a:rPr lang="en-US" sz="1400" dirty="0" smtClean="0"/>
                        <a:t>11:00am – 12:00pm</a:t>
                      </a:r>
                    </a:p>
                    <a:p>
                      <a:pPr algn="ctr"/>
                      <a:r>
                        <a:rPr lang="en-US" sz="1400" dirty="0" smtClean="0"/>
                        <a:t>Seeking Safety</a:t>
                      </a:r>
                      <a:endParaRPr lang="en-US" sz="1400" dirty="0">
                        <a:latin typeface="Calibri" panose="020F0502020204030204" pitchFamily="34" charset="0"/>
                      </a:endParaRPr>
                    </a:p>
                  </a:txBody>
                  <a:tcPr/>
                </a:tc>
                <a:tc>
                  <a:txBody>
                    <a:bodyPr/>
                    <a:lstStyle/>
                    <a:p>
                      <a:pPr algn="ctr"/>
                      <a:r>
                        <a:rPr lang="en-US" sz="1400" dirty="0" smtClean="0"/>
                        <a:t>1:00 – 2:00pm</a:t>
                      </a:r>
                    </a:p>
                    <a:p>
                      <a:pPr algn="ctr"/>
                      <a:r>
                        <a:rPr lang="en-US" sz="1400" dirty="0" smtClean="0"/>
                        <a:t>Dual Diagnosis</a:t>
                      </a:r>
                      <a:r>
                        <a:rPr lang="en-US" sz="1400" baseline="0" dirty="0" smtClean="0"/>
                        <a:t> Psychoeducation</a:t>
                      </a:r>
                      <a:endParaRPr lang="en-US" sz="1400" dirty="0">
                        <a:latin typeface="Calibri" panose="020F0502020204030204" pitchFamily="34" charset="0"/>
                      </a:endParaRPr>
                    </a:p>
                  </a:txBody>
                  <a:tcPr/>
                </a:tc>
                <a:tc>
                  <a:txBody>
                    <a:bodyPr/>
                    <a:lstStyle/>
                    <a:p>
                      <a:pPr algn="ctr"/>
                      <a:r>
                        <a:rPr lang="en-US" sz="1400" dirty="0" smtClean="0"/>
                        <a:t>10:15 – 11:45am Support Group</a:t>
                      </a:r>
                      <a:endParaRPr lang="en-US" sz="1400" dirty="0">
                        <a:latin typeface="Calibri" panose="020F0502020204030204" pitchFamily="34" charset="0"/>
                      </a:endParaRPr>
                    </a:p>
                  </a:txBody>
                  <a:tcPr/>
                </a:tc>
              </a:tr>
              <a:tr h="764609">
                <a:tc>
                  <a:txBody>
                    <a:bodyPr/>
                    <a:lstStyle/>
                    <a:p>
                      <a:pPr algn="ctr"/>
                      <a:r>
                        <a:rPr lang="en-US" sz="1400" dirty="0" smtClean="0"/>
                        <a:t>2:00 – 3:00</a:t>
                      </a:r>
                      <a:br>
                        <a:rPr lang="en-US" sz="1400" dirty="0" smtClean="0"/>
                      </a:br>
                      <a:r>
                        <a:rPr lang="en-US" sz="1400" dirty="0" smtClean="0"/>
                        <a:t>Gambling</a:t>
                      </a:r>
                      <a:r>
                        <a:rPr lang="en-US" sz="1400" baseline="0" dirty="0" smtClean="0"/>
                        <a:t> Group</a:t>
                      </a:r>
                    </a:p>
                    <a:p>
                      <a:pPr algn="ctr"/>
                      <a:endParaRPr lang="en-US" sz="1400" dirty="0">
                        <a:latin typeface="Calibri" panose="020F0502020204030204" pitchFamily="34" charset="0"/>
                      </a:endParaRPr>
                    </a:p>
                  </a:txBody>
                  <a:tcPr/>
                </a:tc>
                <a:tc>
                  <a:txBody>
                    <a:bodyPr/>
                    <a:lstStyle/>
                    <a:p>
                      <a:pPr algn="ctr"/>
                      <a:r>
                        <a:rPr lang="en-US" sz="1400" dirty="0" smtClean="0"/>
                        <a:t>3:30 – 5:00pm</a:t>
                      </a:r>
                    </a:p>
                    <a:p>
                      <a:pPr algn="ctr"/>
                      <a:r>
                        <a:rPr lang="en-US" sz="1400" dirty="0" smtClean="0"/>
                        <a:t>Support Group</a:t>
                      </a:r>
                      <a:endParaRPr lang="en-US" sz="1400" dirty="0" smtClean="0">
                        <a:latin typeface="Calibri" panose="020F0502020204030204" pitchFamily="34" charset="0"/>
                      </a:endParaRPr>
                    </a:p>
                  </a:txBody>
                  <a:tcPr/>
                </a:tc>
                <a:tc>
                  <a:txBody>
                    <a:bodyPr/>
                    <a:lstStyle/>
                    <a:p>
                      <a:pPr algn="ctr"/>
                      <a:endParaRPr lang="en-US" sz="1400">
                        <a:latin typeface="Calibri" panose="020F0502020204030204" pitchFamily="34" charset="0"/>
                      </a:endParaRPr>
                    </a:p>
                  </a:txBody>
                  <a:tcPr/>
                </a:tc>
                <a:tc>
                  <a:txBody>
                    <a:bodyPr/>
                    <a:lstStyle/>
                    <a:p>
                      <a:pPr algn="ctr"/>
                      <a:endParaRPr lang="en-US" sz="1400">
                        <a:latin typeface="Calibri" panose="020F0502020204030204" pitchFamily="34" charset="0"/>
                      </a:endParaRPr>
                    </a:p>
                  </a:txBody>
                  <a:tcPr/>
                </a:tc>
                <a:tc>
                  <a:txBody>
                    <a:bodyPr/>
                    <a:lstStyle/>
                    <a:p>
                      <a:pPr algn="ctr"/>
                      <a:endParaRPr lang="en-US" sz="1400">
                        <a:latin typeface="Calibri" panose="020F0502020204030204" pitchFamily="34" charset="0"/>
                      </a:endParaRPr>
                    </a:p>
                  </a:txBody>
                  <a:tcPr/>
                </a:tc>
              </a:tr>
              <a:tr h="987619">
                <a:tc>
                  <a:txBody>
                    <a:bodyPr/>
                    <a:lstStyle/>
                    <a:p>
                      <a:pPr algn="ctr"/>
                      <a:r>
                        <a:rPr lang="en-US" sz="1400" dirty="0" smtClean="0"/>
                        <a:t>5:30 – 6:30pm</a:t>
                      </a:r>
                    </a:p>
                    <a:p>
                      <a:pPr algn="ctr"/>
                      <a:r>
                        <a:rPr lang="en-US" sz="1400" dirty="0" smtClean="0"/>
                        <a:t>Family Education Workshop</a:t>
                      </a:r>
                    </a:p>
                    <a:p>
                      <a:pPr algn="ctr"/>
                      <a:endParaRPr lang="en-US" sz="1400" dirty="0">
                        <a:latin typeface="Calibri" panose="020F0502020204030204" pitchFamily="34" charset="0"/>
                      </a:endParaRPr>
                    </a:p>
                  </a:txBody>
                  <a:tcPr/>
                </a:tc>
                <a:tc>
                  <a:txBody>
                    <a:bodyPr/>
                    <a:lstStyle/>
                    <a:p>
                      <a:pPr algn="ctr"/>
                      <a:r>
                        <a:rPr lang="en-US" sz="1400" dirty="0" smtClean="0"/>
                        <a:t>5:30</a:t>
                      </a:r>
                      <a:r>
                        <a:rPr lang="en-US" sz="1400" baseline="0" dirty="0" smtClean="0"/>
                        <a:t> – 6:30pm</a:t>
                      </a:r>
                    </a:p>
                    <a:p>
                      <a:pPr algn="ctr"/>
                      <a:r>
                        <a:rPr lang="en-US" sz="1400" baseline="0" dirty="0" smtClean="0"/>
                        <a:t>Early Recovery Skills</a:t>
                      </a:r>
                    </a:p>
                    <a:p>
                      <a:pPr algn="ctr"/>
                      <a:endParaRPr lang="en-US" sz="1400" dirty="0">
                        <a:latin typeface="Calibri" panose="020F0502020204030204" pitchFamily="34" charset="0"/>
                      </a:endParaRPr>
                    </a:p>
                  </a:txBody>
                  <a:tcPr/>
                </a:tc>
                <a:tc>
                  <a:txBody>
                    <a:bodyPr/>
                    <a:lstStyle/>
                    <a:p>
                      <a:pPr algn="ctr"/>
                      <a:r>
                        <a:rPr lang="en-US" sz="1400" dirty="0" smtClean="0"/>
                        <a:t>5:30 – 6:30pm</a:t>
                      </a:r>
                    </a:p>
                    <a:p>
                      <a:pPr algn="ctr"/>
                      <a:r>
                        <a:rPr lang="en-US" sz="1400" dirty="0" smtClean="0"/>
                        <a:t>Advanced Recovery</a:t>
                      </a:r>
                      <a:r>
                        <a:rPr lang="en-US" sz="1400" baseline="0" dirty="0" smtClean="0"/>
                        <a:t> Skills</a:t>
                      </a:r>
                      <a:endParaRPr lang="en-US" sz="1400" dirty="0">
                        <a:latin typeface="Calibri" panose="020F0502020204030204" pitchFamily="34" charset="0"/>
                      </a:endParaRPr>
                    </a:p>
                  </a:txBody>
                  <a:tcPr/>
                </a:tc>
                <a:tc>
                  <a:txBody>
                    <a:bodyPr/>
                    <a:lstStyle/>
                    <a:p>
                      <a:pPr algn="ctr"/>
                      <a:endParaRPr lang="en-US" sz="1400" dirty="0">
                        <a:latin typeface="Calibri" panose="020F0502020204030204" pitchFamily="34" charset="0"/>
                      </a:endParaRPr>
                    </a:p>
                  </a:txBody>
                  <a:tcPr/>
                </a:tc>
                <a:tc>
                  <a:txBody>
                    <a:bodyPr/>
                    <a:lstStyle/>
                    <a:p>
                      <a:pPr algn="ctr"/>
                      <a:endParaRPr lang="en-US" sz="14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957297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60120"/>
          </a:xfrm>
        </p:spPr>
        <p:txBody>
          <a:bodyPr>
            <a:normAutofit fontScale="90000"/>
          </a:bodyPr>
          <a:lstStyle/>
          <a:p>
            <a:r>
              <a:rPr lang="en-US" dirty="0" smtClean="0">
                <a:latin typeface="Calibri" panose="020F0502020204030204" pitchFamily="34" charset="0"/>
              </a:rPr>
              <a:t>CDRP </a:t>
            </a:r>
            <a:r>
              <a:rPr lang="en-US" dirty="0" smtClean="0">
                <a:latin typeface="Calibri" panose="020F0502020204030204" pitchFamily="34" charset="0"/>
              </a:rPr>
              <a:t>Schedule for SARRTP &amp; </a:t>
            </a:r>
            <a:r>
              <a:rPr lang="en-US" dirty="0" smtClean="0">
                <a:latin typeface="Calibri" panose="020F0502020204030204" pitchFamily="34" charset="0"/>
              </a:rPr>
              <a:t>IOP: Week 1</a:t>
            </a:r>
            <a:endParaRPr lang="en-US" dirty="0">
              <a:latin typeface="Calibri" panose="020F050202020403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16960515"/>
              </p:ext>
            </p:extLst>
          </p:nvPr>
        </p:nvGraphicFramePr>
        <p:xfrm>
          <a:off x="0" y="838201"/>
          <a:ext cx="8991600" cy="5562600"/>
        </p:xfrm>
        <a:graphic>
          <a:graphicData uri="http://schemas.openxmlformats.org/drawingml/2006/table">
            <a:tbl>
              <a:tblPr firstRow="1" bandRow="1">
                <a:tableStyleId>{5C22544A-7EE6-4342-B048-85BDC9FD1C3A}</a:tableStyleId>
              </a:tblPr>
              <a:tblGrid>
                <a:gridCol w="1123950"/>
                <a:gridCol w="1123950"/>
                <a:gridCol w="1123950"/>
                <a:gridCol w="1123950"/>
                <a:gridCol w="1123950"/>
                <a:gridCol w="1123950"/>
                <a:gridCol w="1123950"/>
                <a:gridCol w="1123950"/>
              </a:tblGrid>
              <a:tr h="294296">
                <a:tc>
                  <a:txBody>
                    <a:bodyPr/>
                    <a:lstStyle/>
                    <a:p>
                      <a:pPr algn="l" fontAlgn="b"/>
                      <a:r>
                        <a:rPr lang="en-US" sz="1100" b="1" i="0" u="none" strike="noStrike" dirty="0">
                          <a:solidFill>
                            <a:srgbClr val="000000"/>
                          </a:solidFill>
                          <a:effectLst/>
                          <a:latin typeface="Calibri"/>
                        </a:rPr>
                        <a:t> </a:t>
                      </a:r>
                    </a:p>
                  </a:txBody>
                  <a:tcPr marL="9525" marR="9525" marT="9525" marB="0" anchor="b">
                    <a:solidFill>
                      <a:schemeClr val="accent6">
                        <a:lumMod val="60000"/>
                        <a:lumOff val="40000"/>
                      </a:schemeClr>
                    </a:solidFill>
                  </a:tcPr>
                </a:tc>
                <a:tc>
                  <a:txBody>
                    <a:bodyPr/>
                    <a:lstStyle/>
                    <a:p>
                      <a:pPr algn="ctr" fontAlgn="b"/>
                      <a:r>
                        <a:rPr lang="en-US" sz="1100" b="1" i="0" u="none" strike="noStrike">
                          <a:solidFill>
                            <a:srgbClr val="000000"/>
                          </a:solidFill>
                          <a:effectLst/>
                          <a:latin typeface="Calibri"/>
                        </a:rPr>
                        <a:t>Monday</a:t>
                      </a:r>
                    </a:p>
                  </a:txBody>
                  <a:tcPr marL="9525" marR="9525" marT="9525" marB="0" anchor="b">
                    <a:solidFill>
                      <a:schemeClr val="accent6">
                        <a:lumMod val="60000"/>
                        <a:lumOff val="40000"/>
                      </a:schemeClr>
                    </a:solidFill>
                  </a:tcPr>
                </a:tc>
                <a:tc>
                  <a:txBody>
                    <a:bodyPr/>
                    <a:lstStyle/>
                    <a:p>
                      <a:pPr algn="ctr" fontAlgn="b"/>
                      <a:r>
                        <a:rPr lang="en-US" sz="1100" b="1" i="0" u="none" strike="noStrike" dirty="0">
                          <a:solidFill>
                            <a:srgbClr val="000000"/>
                          </a:solidFill>
                          <a:effectLst/>
                          <a:latin typeface="Calibri"/>
                        </a:rPr>
                        <a:t>Tuesday</a:t>
                      </a:r>
                    </a:p>
                  </a:txBody>
                  <a:tcPr marL="9525" marR="9525" marT="9525" marB="0" anchor="b">
                    <a:solidFill>
                      <a:schemeClr val="accent6">
                        <a:lumMod val="60000"/>
                        <a:lumOff val="40000"/>
                      </a:schemeClr>
                    </a:solidFill>
                  </a:tcPr>
                </a:tc>
                <a:tc>
                  <a:txBody>
                    <a:bodyPr/>
                    <a:lstStyle/>
                    <a:p>
                      <a:pPr algn="ctr" fontAlgn="b"/>
                      <a:r>
                        <a:rPr lang="en-US" sz="1100" b="1" i="0" u="none" strike="noStrike">
                          <a:solidFill>
                            <a:srgbClr val="000000"/>
                          </a:solidFill>
                          <a:effectLst/>
                          <a:latin typeface="Calibri"/>
                        </a:rPr>
                        <a:t>Wednesday</a:t>
                      </a:r>
                    </a:p>
                  </a:txBody>
                  <a:tcPr marL="9525" marR="9525" marT="9525" marB="0" anchor="b">
                    <a:solidFill>
                      <a:schemeClr val="accent6">
                        <a:lumMod val="60000"/>
                        <a:lumOff val="40000"/>
                      </a:schemeClr>
                    </a:solidFill>
                  </a:tcPr>
                </a:tc>
                <a:tc>
                  <a:txBody>
                    <a:bodyPr/>
                    <a:lstStyle/>
                    <a:p>
                      <a:pPr algn="ctr" fontAlgn="b"/>
                      <a:r>
                        <a:rPr lang="en-US" sz="1100" b="1" i="0" u="none" strike="noStrike">
                          <a:solidFill>
                            <a:srgbClr val="000000"/>
                          </a:solidFill>
                          <a:effectLst/>
                          <a:latin typeface="Calibri"/>
                        </a:rPr>
                        <a:t>Thursday</a:t>
                      </a:r>
                    </a:p>
                  </a:txBody>
                  <a:tcPr marL="9525" marR="9525" marT="9525" marB="0" anchor="b">
                    <a:solidFill>
                      <a:schemeClr val="accent6">
                        <a:lumMod val="60000"/>
                        <a:lumOff val="40000"/>
                      </a:schemeClr>
                    </a:solidFill>
                  </a:tcPr>
                </a:tc>
                <a:tc>
                  <a:txBody>
                    <a:bodyPr/>
                    <a:lstStyle/>
                    <a:p>
                      <a:pPr algn="ctr" fontAlgn="b"/>
                      <a:r>
                        <a:rPr lang="en-US" sz="1100" b="1" i="0" u="none" strike="noStrike">
                          <a:solidFill>
                            <a:srgbClr val="000000"/>
                          </a:solidFill>
                          <a:effectLst/>
                          <a:latin typeface="Calibri"/>
                        </a:rPr>
                        <a:t>Friday</a:t>
                      </a:r>
                    </a:p>
                  </a:txBody>
                  <a:tcPr marL="9525" marR="9525" marT="9525" marB="0" anchor="b">
                    <a:solidFill>
                      <a:schemeClr val="accent6">
                        <a:lumMod val="60000"/>
                        <a:lumOff val="40000"/>
                      </a:schemeClr>
                    </a:solidFill>
                  </a:tcPr>
                </a:tc>
                <a:tc>
                  <a:txBody>
                    <a:bodyPr/>
                    <a:lstStyle/>
                    <a:p>
                      <a:pPr algn="ctr" fontAlgn="b"/>
                      <a:r>
                        <a:rPr lang="en-US" sz="1100" b="1" i="0" u="none" strike="noStrike">
                          <a:solidFill>
                            <a:srgbClr val="000000"/>
                          </a:solidFill>
                          <a:effectLst/>
                          <a:latin typeface="Calibri"/>
                        </a:rPr>
                        <a:t>Saturday</a:t>
                      </a:r>
                    </a:p>
                  </a:txBody>
                  <a:tcPr marL="9525" marR="9525" marT="9525" marB="0" anchor="b">
                    <a:solidFill>
                      <a:schemeClr val="accent6">
                        <a:lumMod val="60000"/>
                        <a:lumOff val="40000"/>
                      </a:schemeClr>
                    </a:solidFill>
                  </a:tcPr>
                </a:tc>
                <a:tc>
                  <a:txBody>
                    <a:bodyPr/>
                    <a:lstStyle/>
                    <a:p>
                      <a:pPr algn="ctr" fontAlgn="b"/>
                      <a:r>
                        <a:rPr lang="en-US" sz="1100" b="1" i="0" u="none" strike="noStrike" dirty="0">
                          <a:solidFill>
                            <a:srgbClr val="000000"/>
                          </a:solidFill>
                          <a:effectLst/>
                          <a:latin typeface="Calibri"/>
                        </a:rPr>
                        <a:t>Sunday</a:t>
                      </a:r>
                    </a:p>
                  </a:txBody>
                  <a:tcPr marL="9525" marR="9525" marT="9525" marB="0" anchor="b">
                    <a:solidFill>
                      <a:schemeClr val="accent6">
                        <a:lumMod val="60000"/>
                        <a:lumOff val="40000"/>
                      </a:schemeClr>
                    </a:solidFill>
                  </a:tcPr>
                </a:tc>
              </a:tr>
              <a:tr h="319971">
                <a:tc>
                  <a:txBody>
                    <a:bodyPr/>
                    <a:lstStyle/>
                    <a:p>
                      <a:pPr algn="ctr" fontAlgn="ctr"/>
                      <a:r>
                        <a:rPr lang="en-US" sz="1100" b="1" i="0" u="none" strike="noStrike" dirty="0">
                          <a:solidFill>
                            <a:srgbClr val="000000"/>
                          </a:solidFill>
                          <a:effectLst/>
                          <a:latin typeface="Calibri"/>
                        </a:rPr>
                        <a:t>8:00 - 8:30am</a:t>
                      </a:r>
                    </a:p>
                  </a:txBody>
                  <a:tcPr marL="9525" marR="9525" marT="9525" marB="0" anchor="ctr">
                    <a:solidFill>
                      <a:schemeClr val="accent6">
                        <a:lumMod val="60000"/>
                        <a:lumOff val="40000"/>
                      </a:schemeClr>
                    </a:solidFill>
                  </a:tcPr>
                </a:tc>
                <a:tc>
                  <a:txBody>
                    <a:bodyPr/>
                    <a:lstStyle/>
                    <a:p>
                      <a:pPr algn="ctr" fontAlgn="t"/>
                      <a:r>
                        <a:rPr lang="en-US" sz="1100" b="0" i="0" u="none" strike="noStrike" dirty="0">
                          <a:solidFill>
                            <a:srgbClr val="000000"/>
                          </a:solidFill>
                          <a:effectLst/>
                          <a:latin typeface="Calibri"/>
                        </a:rPr>
                        <a:t>AM </a:t>
                      </a:r>
                      <a:r>
                        <a:rPr lang="en-US" sz="1100" b="0" i="0" u="none" strike="noStrike" dirty="0" smtClean="0">
                          <a:solidFill>
                            <a:srgbClr val="000000"/>
                          </a:solidFill>
                          <a:effectLst/>
                          <a:latin typeface="Calibri"/>
                        </a:rPr>
                        <a:t>Meditation</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AM Meditation </a:t>
                      </a: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AM Meditation </a:t>
                      </a: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AM </a:t>
                      </a:r>
                      <a:r>
                        <a:rPr lang="en-US" sz="1100" b="0" i="0" u="none" strike="noStrike" dirty="0" smtClean="0">
                          <a:solidFill>
                            <a:srgbClr val="000000"/>
                          </a:solidFill>
                          <a:effectLst/>
                          <a:latin typeface="Calibri"/>
                        </a:rPr>
                        <a:t>Meditation</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AM </a:t>
                      </a:r>
                      <a:r>
                        <a:rPr lang="en-US" sz="1100" b="0" i="0" u="none" strike="noStrike" dirty="0" smtClean="0">
                          <a:solidFill>
                            <a:srgbClr val="000000"/>
                          </a:solidFill>
                          <a:effectLst/>
                          <a:latin typeface="Calibri"/>
                        </a:rPr>
                        <a:t>Meditation</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AM Meditation       </a:t>
                      </a: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 </a:t>
                      </a:r>
                    </a:p>
                  </a:txBody>
                  <a:tcPr marL="9525" marR="9525" marT="9525" marB="0">
                    <a:solidFill>
                      <a:schemeClr val="accent5">
                        <a:lumMod val="90000"/>
                      </a:schemeClr>
                    </a:solidFill>
                  </a:tcPr>
                </a:tc>
              </a:tr>
              <a:tr h="631104">
                <a:tc>
                  <a:txBody>
                    <a:bodyPr/>
                    <a:lstStyle/>
                    <a:p>
                      <a:pPr algn="ctr" fontAlgn="ctr"/>
                      <a:r>
                        <a:rPr lang="en-US" sz="1100" b="1" i="0" u="none" strike="noStrike">
                          <a:solidFill>
                            <a:srgbClr val="000000"/>
                          </a:solidFill>
                          <a:effectLst/>
                          <a:latin typeface="Calibri"/>
                        </a:rPr>
                        <a:t>8:30 - 9:00am</a:t>
                      </a:r>
                    </a:p>
                  </a:txBody>
                  <a:tcPr marL="9525" marR="9525" marT="9525" marB="0" anchor="ctr">
                    <a:solidFill>
                      <a:schemeClr val="accent6">
                        <a:lumMod val="60000"/>
                        <a:lumOff val="40000"/>
                      </a:schemeClr>
                    </a:solidFill>
                  </a:tcPr>
                </a:tc>
                <a:tc>
                  <a:txBody>
                    <a:bodyPr/>
                    <a:lstStyle/>
                    <a:p>
                      <a:pPr algn="ctr" fontAlgn="t"/>
                      <a:r>
                        <a:rPr lang="en-US" sz="1100" b="0" i="0" u="none" strike="noStrike" dirty="0">
                          <a:solidFill>
                            <a:srgbClr val="000000"/>
                          </a:solidFill>
                          <a:effectLst/>
                          <a:latin typeface="Calibri"/>
                        </a:rPr>
                        <a:t>Community Meeting </a:t>
                      </a:r>
                    </a:p>
                  </a:txBody>
                  <a:tcPr marL="9525" marR="9525" marT="9525" marB="0"/>
                </a:tc>
                <a:tc>
                  <a:txBody>
                    <a:bodyPr/>
                    <a:lstStyle/>
                    <a:p>
                      <a:pPr algn="ctr" fontAlgn="t"/>
                      <a:r>
                        <a:rPr lang="en-US" sz="1100" b="0" i="0" u="none" strike="noStrike" dirty="0">
                          <a:solidFill>
                            <a:srgbClr val="000000"/>
                          </a:solidFill>
                          <a:effectLst/>
                          <a:latin typeface="Calibri"/>
                        </a:rPr>
                        <a:t>Community Meeting </a:t>
                      </a:r>
                    </a:p>
                  </a:txBody>
                  <a:tcPr marL="9525" marR="9525" marT="9525" marB="0"/>
                </a:tc>
                <a:tc>
                  <a:txBody>
                    <a:bodyPr/>
                    <a:lstStyle/>
                    <a:p>
                      <a:pPr algn="ctr" fontAlgn="t"/>
                      <a:r>
                        <a:rPr lang="en-US" sz="1100" b="0" i="0" u="none" strike="noStrike" dirty="0">
                          <a:solidFill>
                            <a:srgbClr val="000000"/>
                          </a:solidFill>
                          <a:effectLst/>
                          <a:latin typeface="Calibri"/>
                        </a:rPr>
                        <a:t>Community </a:t>
                      </a:r>
                      <a:r>
                        <a:rPr lang="en-US" sz="1100" b="0" i="0" u="none" strike="noStrike" dirty="0" smtClean="0">
                          <a:solidFill>
                            <a:srgbClr val="000000"/>
                          </a:solidFill>
                          <a:effectLst/>
                          <a:latin typeface="Calibri"/>
                        </a:rPr>
                        <a:t>Meeting</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smtClean="0">
                          <a:solidFill>
                            <a:srgbClr val="000000"/>
                          </a:solidFill>
                          <a:effectLst/>
                          <a:latin typeface="Calibri"/>
                        </a:rPr>
                        <a:t>Community Meeting</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Community </a:t>
                      </a:r>
                      <a:r>
                        <a:rPr lang="en-US" sz="1100" b="0" i="0" u="none" strike="noStrike" dirty="0" smtClean="0">
                          <a:solidFill>
                            <a:srgbClr val="000000"/>
                          </a:solidFill>
                          <a:effectLst/>
                          <a:latin typeface="Calibri"/>
                        </a:rPr>
                        <a:t>Meeting</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a:solidFill>
                            <a:srgbClr val="000000"/>
                          </a:solidFill>
                          <a:effectLst/>
                          <a:latin typeface="Calibri"/>
                        </a:rPr>
                        <a:t>SARRTP Government Meeting</a:t>
                      </a:r>
                    </a:p>
                  </a:txBody>
                  <a:tcPr marL="9525" marR="9525" marT="9525" marB="0"/>
                </a:tc>
                <a:tc>
                  <a:txBody>
                    <a:bodyPr/>
                    <a:lstStyle/>
                    <a:p>
                      <a:pPr algn="ctr" fontAlgn="t"/>
                      <a:r>
                        <a:rPr lang="en-US" sz="1100" b="0" i="0" u="none" strike="noStrike">
                          <a:solidFill>
                            <a:srgbClr val="000000"/>
                          </a:solidFill>
                          <a:effectLst/>
                          <a:latin typeface="Calibri"/>
                        </a:rPr>
                        <a:t> </a:t>
                      </a:r>
                    </a:p>
                  </a:txBody>
                  <a:tcPr marL="9525" marR="9525" marT="9525" marB="0"/>
                </a:tc>
              </a:tr>
              <a:tr h="711847">
                <a:tc>
                  <a:txBody>
                    <a:bodyPr/>
                    <a:lstStyle/>
                    <a:p>
                      <a:pPr algn="ctr" fontAlgn="ctr"/>
                      <a:r>
                        <a:rPr lang="en-US" sz="1100" b="1" i="0" u="none" strike="noStrike">
                          <a:solidFill>
                            <a:srgbClr val="000000"/>
                          </a:solidFill>
                          <a:effectLst/>
                          <a:latin typeface="Calibri"/>
                        </a:rPr>
                        <a:t>9:15 - 10:15am</a:t>
                      </a:r>
                    </a:p>
                  </a:txBody>
                  <a:tcPr marL="9525" marR="9525" marT="9525" marB="0" anchor="ctr">
                    <a:solidFill>
                      <a:schemeClr val="accent6">
                        <a:lumMod val="60000"/>
                        <a:lumOff val="40000"/>
                      </a:schemeClr>
                    </a:solidFill>
                  </a:tcPr>
                </a:tc>
                <a:tc>
                  <a:txBody>
                    <a:bodyPr/>
                    <a:lstStyle/>
                    <a:p>
                      <a:pPr algn="ctr" fontAlgn="t"/>
                      <a:r>
                        <a:rPr lang="en-US" sz="1100" b="0" i="0" u="none" strike="noStrike" dirty="0">
                          <a:solidFill>
                            <a:srgbClr val="000000"/>
                          </a:solidFill>
                          <a:effectLst/>
                          <a:latin typeface="Calibri"/>
                        </a:rPr>
                        <a:t>Transition &amp; </a:t>
                      </a:r>
                      <a:r>
                        <a:rPr lang="en-US" sz="1100" b="0" i="0" u="none" strike="noStrike" dirty="0" smtClean="0">
                          <a:solidFill>
                            <a:srgbClr val="000000"/>
                          </a:solidFill>
                          <a:effectLst/>
                          <a:latin typeface="Calibri"/>
                        </a:rPr>
                        <a:t>Maintenance</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Medical Consequences of </a:t>
                      </a:r>
                      <a:r>
                        <a:rPr lang="en-US" sz="1100" b="0" i="0" u="none" strike="noStrike" dirty="0" smtClean="0">
                          <a:solidFill>
                            <a:srgbClr val="000000"/>
                          </a:solidFill>
                          <a:effectLst/>
                          <a:latin typeface="Calibri"/>
                        </a:rPr>
                        <a:t>Substances</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Experiential </a:t>
                      </a:r>
                      <a:r>
                        <a:rPr lang="en-US" sz="1100" b="0" i="0" u="none" strike="noStrike" dirty="0" smtClean="0">
                          <a:solidFill>
                            <a:srgbClr val="000000"/>
                          </a:solidFill>
                          <a:effectLst/>
                          <a:latin typeface="Calibri"/>
                        </a:rPr>
                        <a:t>Group</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smtClean="0">
                          <a:solidFill>
                            <a:srgbClr val="000000"/>
                          </a:solidFill>
                          <a:effectLst/>
                          <a:latin typeface="Calibri"/>
                        </a:rPr>
                        <a:t>Catch </a:t>
                      </a:r>
                      <a:r>
                        <a:rPr lang="en-US" sz="1100" b="0" i="0" u="none" strike="noStrike" dirty="0">
                          <a:solidFill>
                            <a:srgbClr val="000000"/>
                          </a:solidFill>
                          <a:effectLst/>
                          <a:latin typeface="Calibri"/>
                        </a:rPr>
                        <a:t>a Breath or </a:t>
                      </a:r>
                      <a:r>
                        <a:rPr lang="en-US" sz="1100" b="0" i="0" u="none" strike="noStrike" dirty="0" smtClean="0">
                          <a:solidFill>
                            <a:srgbClr val="000000"/>
                          </a:solidFill>
                          <a:effectLst/>
                          <a:latin typeface="Calibri"/>
                        </a:rPr>
                        <a:t>psychoeducation</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Commitment to </a:t>
                      </a:r>
                      <a:r>
                        <a:rPr lang="en-US" sz="1100" b="0" i="0" u="none" strike="noStrike" dirty="0" smtClean="0">
                          <a:solidFill>
                            <a:srgbClr val="000000"/>
                          </a:solidFill>
                          <a:effectLst/>
                          <a:latin typeface="Calibri"/>
                        </a:rPr>
                        <a:t>Change</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0" i="0" u="none" strike="noStrike" dirty="0" smtClean="0">
                          <a:solidFill>
                            <a:srgbClr val="000000"/>
                          </a:solidFill>
                          <a:effectLst/>
                          <a:latin typeface="Calibri"/>
                        </a:rPr>
                        <a:t>Phases </a:t>
                      </a:r>
                      <a:r>
                        <a:rPr lang="en-US" sz="1100" b="0" i="0" u="none" strike="noStrike" dirty="0">
                          <a:solidFill>
                            <a:srgbClr val="000000"/>
                          </a:solidFill>
                          <a:effectLst/>
                          <a:latin typeface="Calibri"/>
                        </a:rPr>
                        <a:t>and Warning Signs of Relapse</a:t>
                      </a:r>
                    </a:p>
                  </a:txBody>
                  <a:tcPr marL="9525" marR="9525" marT="9525" marB="0">
                    <a:solidFill>
                      <a:schemeClr val="accent5">
                        <a:lumMod val="90000"/>
                      </a:schemeClr>
                    </a:solidFill>
                  </a:tcPr>
                </a:tc>
                <a:tc>
                  <a:txBody>
                    <a:bodyPr/>
                    <a:lstStyle/>
                    <a:p>
                      <a:pPr algn="ctr" fontAlgn="t"/>
                      <a:r>
                        <a:rPr lang="en-US" sz="1100" b="0" i="0" u="none" strike="noStrike" dirty="0" smtClean="0">
                          <a:solidFill>
                            <a:srgbClr val="000000"/>
                          </a:solidFill>
                          <a:effectLst/>
                          <a:latin typeface="Calibri"/>
                        </a:rPr>
                        <a:t>Meditation </a:t>
                      </a:r>
                      <a:r>
                        <a:rPr lang="en-US" sz="1100" b="0" i="0" u="none" strike="noStrike" dirty="0">
                          <a:solidFill>
                            <a:srgbClr val="000000"/>
                          </a:solidFill>
                          <a:effectLst/>
                          <a:latin typeface="Calibri"/>
                        </a:rPr>
                        <a:t>Group</a:t>
                      </a:r>
                    </a:p>
                  </a:txBody>
                  <a:tcPr marL="9525" marR="9525" marT="9525" marB="0">
                    <a:solidFill>
                      <a:schemeClr val="accent5">
                        <a:lumMod val="90000"/>
                      </a:schemeClr>
                    </a:solidFill>
                  </a:tcPr>
                </a:tc>
              </a:tr>
              <a:tr h="786670">
                <a:tc>
                  <a:txBody>
                    <a:bodyPr/>
                    <a:lstStyle/>
                    <a:p>
                      <a:pPr algn="ctr" fontAlgn="ctr"/>
                      <a:r>
                        <a:rPr lang="en-US" sz="1100" b="1" i="0" u="none" strike="noStrike">
                          <a:solidFill>
                            <a:srgbClr val="000000"/>
                          </a:solidFill>
                          <a:effectLst/>
                          <a:latin typeface="Calibri"/>
                        </a:rPr>
                        <a:t>10:30 - 11:45am</a:t>
                      </a:r>
                    </a:p>
                  </a:txBody>
                  <a:tcPr marL="9525" marR="9525" marT="9525" marB="0" anchor="ctr">
                    <a:solidFill>
                      <a:schemeClr val="accent6">
                        <a:lumMod val="60000"/>
                        <a:lumOff val="40000"/>
                      </a:schemeClr>
                    </a:solidFill>
                  </a:tcPr>
                </a:tc>
                <a:tc>
                  <a:txBody>
                    <a:bodyPr/>
                    <a:lstStyle/>
                    <a:p>
                      <a:pPr algn="ctr" fontAlgn="t"/>
                      <a:r>
                        <a:rPr lang="en-US" sz="1100" b="0" i="0" u="none" strike="noStrike" dirty="0">
                          <a:solidFill>
                            <a:srgbClr val="000000"/>
                          </a:solidFill>
                          <a:effectLst/>
                          <a:latin typeface="Calibri"/>
                        </a:rPr>
                        <a:t>Medical &amp; psychiatric consequences of substance </a:t>
                      </a:r>
                      <a:r>
                        <a:rPr lang="en-US" sz="1100" b="0" i="0" u="none" strike="noStrike" dirty="0" smtClean="0">
                          <a:solidFill>
                            <a:srgbClr val="000000"/>
                          </a:solidFill>
                          <a:effectLst/>
                          <a:latin typeface="Calibri"/>
                        </a:rPr>
                        <a:t>use</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Small </a:t>
                      </a:r>
                      <a:r>
                        <a:rPr lang="en-US" sz="1100" b="0" i="0" u="none" strike="noStrike" dirty="0" smtClean="0">
                          <a:solidFill>
                            <a:srgbClr val="000000"/>
                          </a:solidFill>
                          <a:effectLst/>
                          <a:latin typeface="Calibri"/>
                        </a:rPr>
                        <a:t>Group</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Experiential </a:t>
                      </a:r>
                      <a:r>
                        <a:rPr lang="en-US" sz="1100" b="0" i="0" u="none" strike="noStrike" dirty="0" smtClean="0">
                          <a:solidFill>
                            <a:srgbClr val="000000"/>
                          </a:solidFill>
                          <a:effectLst/>
                          <a:latin typeface="Calibri"/>
                        </a:rPr>
                        <a:t>Group</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smtClean="0">
                          <a:solidFill>
                            <a:srgbClr val="000000"/>
                          </a:solidFill>
                          <a:effectLst/>
                          <a:latin typeface="Calibri"/>
                        </a:rPr>
                        <a:t>PAWS</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Small </a:t>
                      </a:r>
                      <a:r>
                        <a:rPr lang="en-US" sz="1100" b="0" i="0" u="none" strike="noStrike" dirty="0" smtClean="0">
                          <a:solidFill>
                            <a:srgbClr val="000000"/>
                          </a:solidFill>
                          <a:effectLst/>
                          <a:latin typeface="Calibri"/>
                        </a:rPr>
                        <a:t>Group</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smtClean="0">
                          <a:solidFill>
                            <a:srgbClr val="000000"/>
                          </a:solidFill>
                          <a:effectLst/>
                          <a:latin typeface="Calibri"/>
                        </a:rPr>
                        <a:t>Therapeutic </a:t>
                      </a:r>
                      <a:r>
                        <a:rPr lang="en-US" sz="1100" b="0" i="0" u="none" strike="noStrike" dirty="0">
                          <a:solidFill>
                            <a:srgbClr val="000000"/>
                          </a:solidFill>
                          <a:effectLst/>
                          <a:latin typeface="Calibri"/>
                        </a:rPr>
                        <a:t>DVD or Gym, Recreation &amp; Yoga</a:t>
                      </a:r>
                    </a:p>
                  </a:txBody>
                  <a:tcPr marL="9525" marR="9525" marT="9525" marB="0"/>
                </a:tc>
                <a:tc>
                  <a:txBody>
                    <a:bodyPr/>
                    <a:lstStyle/>
                    <a:p>
                      <a:pPr algn="ctr" fontAlgn="t"/>
                      <a:r>
                        <a:rPr lang="en-US" sz="1100" b="0" i="0" u="none" strike="noStrike" dirty="0" smtClean="0">
                          <a:solidFill>
                            <a:srgbClr val="000000"/>
                          </a:solidFill>
                          <a:effectLst/>
                          <a:latin typeface="Calibri"/>
                        </a:rPr>
                        <a:t>Discussion </a:t>
                      </a:r>
                      <a:r>
                        <a:rPr lang="en-US" sz="1100" b="0" i="0" u="none" strike="noStrike" dirty="0">
                          <a:solidFill>
                            <a:srgbClr val="000000"/>
                          </a:solidFill>
                          <a:effectLst/>
                          <a:latin typeface="Calibri"/>
                        </a:rPr>
                        <a:t>Group</a:t>
                      </a:r>
                    </a:p>
                  </a:txBody>
                  <a:tcPr marL="9525" marR="9525" marT="9525" marB="0"/>
                </a:tc>
              </a:tr>
              <a:tr h="294296">
                <a:tc>
                  <a:txBody>
                    <a:bodyPr/>
                    <a:lstStyle/>
                    <a:p>
                      <a:pPr algn="ctr" fontAlgn="ctr"/>
                      <a:r>
                        <a:rPr lang="en-US" sz="1100" b="1" i="0" u="none" strike="noStrike" dirty="0">
                          <a:solidFill>
                            <a:srgbClr val="000000"/>
                          </a:solidFill>
                          <a:effectLst/>
                          <a:latin typeface="Calibri"/>
                        </a:rPr>
                        <a:t>12:00 - 1:00pm</a:t>
                      </a:r>
                    </a:p>
                  </a:txBody>
                  <a:tcPr marL="9525" marR="9525" marT="9525" marB="0" anchor="ctr">
                    <a:solidFill>
                      <a:schemeClr val="accent6">
                        <a:lumMod val="60000"/>
                        <a:lumOff val="40000"/>
                      </a:schemeClr>
                    </a:solidFill>
                  </a:tcPr>
                </a:tc>
                <a:tc>
                  <a:txBody>
                    <a:bodyPr/>
                    <a:lstStyle/>
                    <a:p>
                      <a:pPr algn="ctr" fontAlgn="ctr"/>
                      <a:r>
                        <a:rPr lang="en-US" sz="1100" b="1" i="0" u="none" strike="noStrike">
                          <a:solidFill>
                            <a:srgbClr val="000000"/>
                          </a:solidFill>
                          <a:effectLst/>
                          <a:latin typeface="Calibri"/>
                        </a:rPr>
                        <a:t>Lunch</a:t>
                      </a:r>
                    </a:p>
                  </a:txBody>
                  <a:tcPr marL="9525" marR="9525" marT="9525" marB="0" anchor="ctr">
                    <a:solidFill>
                      <a:schemeClr val="accent5">
                        <a:lumMod val="90000"/>
                      </a:schemeClr>
                    </a:solidFill>
                  </a:tcPr>
                </a:tc>
                <a:tc>
                  <a:txBody>
                    <a:bodyPr/>
                    <a:lstStyle/>
                    <a:p>
                      <a:pPr algn="ctr" fontAlgn="ctr"/>
                      <a:r>
                        <a:rPr lang="en-US" sz="1100" b="1" i="0" u="none" strike="noStrike">
                          <a:solidFill>
                            <a:srgbClr val="000000"/>
                          </a:solidFill>
                          <a:effectLst/>
                          <a:latin typeface="Calibri"/>
                        </a:rPr>
                        <a:t>Lunch</a:t>
                      </a:r>
                    </a:p>
                  </a:txBody>
                  <a:tcPr marL="9525" marR="9525" marT="9525" marB="0" anchor="ctr">
                    <a:solidFill>
                      <a:schemeClr val="accent5">
                        <a:lumMod val="90000"/>
                      </a:schemeClr>
                    </a:solidFill>
                  </a:tcPr>
                </a:tc>
                <a:tc>
                  <a:txBody>
                    <a:bodyPr/>
                    <a:lstStyle/>
                    <a:p>
                      <a:pPr algn="ctr" fontAlgn="ctr"/>
                      <a:r>
                        <a:rPr lang="en-US" sz="1100" b="1" i="0" u="none" strike="noStrike">
                          <a:solidFill>
                            <a:srgbClr val="000000"/>
                          </a:solidFill>
                          <a:effectLst/>
                          <a:latin typeface="Calibri"/>
                        </a:rPr>
                        <a:t>Lunch</a:t>
                      </a:r>
                    </a:p>
                  </a:txBody>
                  <a:tcPr marL="9525" marR="9525" marT="9525" marB="0" anchor="ctr">
                    <a:solidFill>
                      <a:schemeClr val="accent5">
                        <a:lumMod val="90000"/>
                      </a:schemeClr>
                    </a:solidFill>
                  </a:tcPr>
                </a:tc>
                <a:tc>
                  <a:txBody>
                    <a:bodyPr/>
                    <a:lstStyle/>
                    <a:p>
                      <a:pPr algn="ctr" fontAlgn="ctr"/>
                      <a:r>
                        <a:rPr lang="en-US" sz="1100" b="1" i="0" u="none" strike="noStrike">
                          <a:solidFill>
                            <a:srgbClr val="000000"/>
                          </a:solidFill>
                          <a:effectLst/>
                          <a:latin typeface="Calibri"/>
                        </a:rPr>
                        <a:t>Lunch</a:t>
                      </a:r>
                    </a:p>
                  </a:txBody>
                  <a:tcPr marL="9525" marR="9525" marT="9525" marB="0" anchor="ctr">
                    <a:solidFill>
                      <a:schemeClr val="accent5">
                        <a:lumMod val="90000"/>
                      </a:schemeClr>
                    </a:solidFill>
                  </a:tcPr>
                </a:tc>
                <a:tc>
                  <a:txBody>
                    <a:bodyPr/>
                    <a:lstStyle/>
                    <a:p>
                      <a:pPr algn="ctr" fontAlgn="ctr"/>
                      <a:r>
                        <a:rPr lang="en-US" sz="1100" b="1" i="0" u="none" strike="noStrike">
                          <a:solidFill>
                            <a:srgbClr val="000000"/>
                          </a:solidFill>
                          <a:effectLst/>
                          <a:latin typeface="Calibri"/>
                        </a:rPr>
                        <a:t>Lunch</a:t>
                      </a:r>
                    </a:p>
                  </a:txBody>
                  <a:tcPr marL="9525" marR="9525" marT="9525" marB="0" anchor="ctr">
                    <a:solidFill>
                      <a:schemeClr val="accent5">
                        <a:lumMod val="90000"/>
                      </a:schemeClr>
                    </a:solidFill>
                  </a:tcPr>
                </a:tc>
                <a:tc>
                  <a:txBody>
                    <a:bodyPr/>
                    <a:lstStyle/>
                    <a:p>
                      <a:pPr algn="ctr" fontAlgn="ctr"/>
                      <a:r>
                        <a:rPr lang="en-US" sz="1100" b="1" i="0" u="none" strike="noStrike">
                          <a:solidFill>
                            <a:srgbClr val="000000"/>
                          </a:solidFill>
                          <a:effectLst/>
                          <a:latin typeface="Calibri"/>
                        </a:rPr>
                        <a:t>Lunch</a:t>
                      </a:r>
                    </a:p>
                  </a:txBody>
                  <a:tcPr marL="9525" marR="9525" marT="9525" marB="0" anchor="ctr">
                    <a:solidFill>
                      <a:schemeClr val="accent5">
                        <a:lumMod val="90000"/>
                      </a:schemeClr>
                    </a:solidFill>
                  </a:tcPr>
                </a:tc>
                <a:tc>
                  <a:txBody>
                    <a:bodyPr/>
                    <a:lstStyle/>
                    <a:p>
                      <a:pPr algn="ctr" fontAlgn="ctr"/>
                      <a:r>
                        <a:rPr lang="en-US" sz="1100" b="1" i="0" u="none" strike="noStrike" dirty="0">
                          <a:solidFill>
                            <a:srgbClr val="000000"/>
                          </a:solidFill>
                          <a:effectLst/>
                          <a:latin typeface="Calibri"/>
                        </a:rPr>
                        <a:t>Lunch</a:t>
                      </a:r>
                    </a:p>
                  </a:txBody>
                  <a:tcPr marL="9525" marR="9525" marT="9525" marB="0" anchor="ctr">
                    <a:solidFill>
                      <a:schemeClr val="accent5">
                        <a:lumMod val="90000"/>
                      </a:schemeClr>
                    </a:solidFill>
                  </a:tcPr>
                </a:tc>
              </a:tr>
              <a:tr h="475538">
                <a:tc>
                  <a:txBody>
                    <a:bodyPr/>
                    <a:lstStyle/>
                    <a:p>
                      <a:pPr algn="ctr" fontAlgn="ctr"/>
                      <a:r>
                        <a:rPr lang="en-US" sz="1100" b="1" i="0" u="none" strike="noStrike">
                          <a:solidFill>
                            <a:srgbClr val="000000"/>
                          </a:solidFill>
                          <a:effectLst/>
                          <a:latin typeface="Calibri"/>
                        </a:rPr>
                        <a:t>1:00 - 2:00pm</a:t>
                      </a:r>
                    </a:p>
                  </a:txBody>
                  <a:tcPr marL="9525" marR="9525" marT="9525" marB="0" anchor="ctr">
                    <a:solidFill>
                      <a:schemeClr val="accent6">
                        <a:lumMod val="60000"/>
                        <a:lumOff val="40000"/>
                      </a:schemeClr>
                    </a:solidFill>
                  </a:tcPr>
                </a:tc>
                <a:tc>
                  <a:txBody>
                    <a:bodyPr/>
                    <a:lstStyle/>
                    <a:p>
                      <a:pPr algn="ctr" fontAlgn="t"/>
                      <a:r>
                        <a:rPr lang="en-US" sz="1100" b="0" i="0" u="none" strike="noStrike" dirty="0">
                          <a:solidFill>
                            <a:srgbClr val="000000"/>
                          </a:solidFill>
                          <a:effectLst/>
                          <a:latin typeface="Calibri"/>
                        </a:rPr>
                        <a:t>Peer </a:t>
                      </a:r>
                      <a:r>
                        <a:rPr lang="en-US" sz="1100" b="0" i="0" u="none" strike="noStrike" dirty="0" smtClean="0">
                          <a:solidFill>
                            <a:srgbClr val="000000"/>
                          </a:solidFill>
                          <a:effectLst/>
                          <a:latin typeface="Calibri"/>
                        </a:rPr>
                        <a:t>Support</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Creative </a:t>
                      </a:r>
                      <a:r>
                        <a:rPr lang="en-US" sz="1100" b="0" i="0" u="none" strike="noStrike" dirty="0" smtClean="0">
                          <a:solidFill>
                            <a:srgbClr val="000000"/>
                          </a:solidFill>
                          <a:effectLst/>
                          <a:latin typeface="Calibri"/>
                        </a:rPr>
                        <a:t>Writing</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SARRTP Step Meeting </a:t>
                      </a:r>
                      <a:r>
                        <a:rPr lang="en-US" sz="1100" b="0" i="0" u="none" strike="noStrike" dirty="0" smtClean="0">
                          <a:solidFill>
                            <a:srgbClr val="000000"/>
                          </a:solidFill>
                          <a:effectLst/>
                          <a:latin typeface="Calibri"/>
                        </a:rPr>
                        <a:t>1-3</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Step One </a:t>
                      </a:r>
                      <a:r>
                        <a:rPr lang="en-US" sz="1100" b="0" i="0" u="none" strike="noStrike" dirty="0" smtClean="0">
                          <a:solidFill>
                            <a:srgbClr val="000000"/>
                          </a:solidFill>
                          <a:effectLst/>
                          <a:latin typeface="Calibri"/>
                        </a:rPr>
                        <a:t>Presentation</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dirty="0">
                          <a:solidFill>
                            <a:srgbClr val="000000"/>
                          </a:solidFill>
                          <a:effectLst/>
                          <a:latin typeface="Calibri"/>
                        </a:rPr>
                        <a:t>Moving </a:t>
                      </a:r>
                      <a:r>
                        <a:rPr lang="en-US" sz="1100" b="0" i="0" u="none" strike="noStrike" dirty="0" smtClean="0">
                          <a:solidFill>
                            <a:srgbClr val="000000"/>
                          </a:solidFill>
                          <a:effectLst/>
                          <a:latin typeface="Calibri"/>
                        </a:rPr>
                        <a:t>Forward</a:t>
                      </a:r>
                      <a:endParaRPr lang="en-US" sz="1100" b="0" i="0" u="none" strike="noStrike" dirty="0">
                        <a:solidFill>
                          <a:srgbClr val="000000"/>
                        </a:solidFill>
                        <a:effectLst/>
                        <a:latin typeface="Calibri"/>
                      </a:endParaRPr>
                    </a:p>
                  </a:txBody>
                  <a:tcPr marL="9525" marR="9525" marT="9525" marB="0"/>
                </a:tc>
                <a:tc rowSpan="4">
                  <a:txBody>
                    <a:bodyPr/>
                    <a:lstStyle/>
                    <a:p>
                      <a:pPr algn="ctr" fontAlgn="t"/>
                      <a:r>
                        <a:rPr lang="en-US" sz="1100" b="0" i="0" u="none" strike="noStrike" dirty="0">
                          <a:solidFill>
                            <a:srgbClr val="000000"/>
                          </a:solidFill>
                          <a:effectLst/>
                          <a:latin typeface="Calibri"/>
                        </a:rPr>
                        <a:t> </a:t>
                      </a:r>
                    </a:p>
                  </a:txBody>
                  <a:tcPr marL="9525" marR="9525" marT="9525" marB="0"/>
                </a:tc>
                <a:tc rowSpan="4">
                  <a:txBody>
                    <a:bodyPr/>
                    <a:lstStyle/>
                    <a:p>
                      <a:pPr algn="ctr" fontAlgn="t"/>
                      <a:r>
                        <a:rPr lang="en-US" sz="1100" b="1" i="0" u="none" strike="noStrike" dirty="0">
                          <a:solidFill>
                            <a:srgbClr val="000000"/>
                          </a:solidFill>
                          <a:effectLst/>
                          <a:latin typeface="Calibri"/>
                        </a:rPr>
                        <a:t>1:00 - 4:00 pm</a:t>
                      </a:r>
                      <a:r>
                        <a:rPr lang="en-US" sz="1100" b="0" i="0" u="none" strike="noStrike" dirty="0">
                          <a:solidFill>
                            <a:srgbClr val="000000"/>
                          </a:solidFill>
                          <a:effectLst/>
                          <a:latin typeface="Calibri"/>
                        </a:rPr>
                        <a:t>     Sober Leisure Activity or Gym, Recreation &amp; Yoga                                                                                                                                                                                                             </a:t>
                      </a:r>
                    </a:p>
                  </a:txBody>
                  <a:tcPr marL="9525" marR="9525" marT="9525" marB="0"/>
                </a:tc>
              </a:tr>
              <a:tr h="631104">
                <a:tc rowSpan="3">
                  <a:txBody>
                    <a:bodyPr/>
                    <a:lstStyle/>
                    <a:p>
                      <a:pPr algn="ctr" fontAlgn="t"/>
                      <a:r>
                        <a:rPr lang="en-US" sz="1100" b="1" i="0" u="none" strike="noStrike" dirty="0">
                          <a:solidFill>
                            <a:srgbClr val="000000"/>
                          </a:solidFill>
                          <a:effectLst/>
                          <a:latin typeface="Calibri"/>
                        </a:rPr>
                        <a:t>After 2:00pm</a:t>
                      </a:r>
                    </a:p>
                  </a:txBody>
                  <a:tcPr marL="9525" marR="9525" marT="9525" marB="0">
                    <a:solidFill>
                      <a:schemeClr val="accent6">
                        <a:lumMod val="60000"/>
                        <a:lumOff val="40000"/>
                      </a:schemeClr>
                    </a:solidFill>
                  </a:tcPr>
                </a:tc>
                <a:tc>
                  <a:txBody>
                    <a:bodyPr/>
                    <a:lstStyle/>
                    <a:p>
                      <a:pPr algn="ctr" fontAlgn="t"/>
                      <a:r>
                        <a:rPr lang="en-US" sz="1100" b="1" i="0" u="none" strike="noStrike" dirty="0">
                          <a:solidFill>
                            <a:srgbClr val="000000"/>
                          </a:solidFill>
                          <a:effectLst/>
                          <a:latin typeface="Calibri"/>
                        </a:rPr>
                        <a:t>2:00 - 3:30pm</a:t>
                      </a:r>
                      <a:r>
                        <a:rPr lang="en-US" sz="1100" b="0" i="0" u="none" strike="noStrike" dirty="0">
                          <a:solidFill>
                            <a:srgbClr val="000000"/>
                          </a:solidFill>
                          <a:effectLst/>
                          <a:latin typeface="Calibri"/>
                        </a:rPr>
                        <a:t>     Gym, Recreation &amp; </a:t>
                      </a:r>
                      <a:r>
                        <a:rPr lang="en-US" sz="1100" b="0" i="0" u="none" strike="noStrike" dirty="0" smtClean="0">
                          <a:solidFill>
                            <a:srgbClr val="000000"/>
                          </a:solidFill>
                          <a:effectLst/>
                          <a:latin typeface="Calibri"/>
                        </a:rPr>
                        <a:t>Yoga</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2:15 - 3:15pm</a:t>
                      </a:r>
                      <a:r>
                        <a:rPr lang="en-US" sz="1100" b="0" i="0" u="none" strike="noStrike" dirty="0">
                          <a:solidFill>
                            <a:srgbClr val="000000"/>
                          </a:solidFill>
                          <a:effectLst/>
                          <a:latin typeface="Calibri"/>
                        </a:rPr>
                        <a:t>    Healthy </a:t>
                      </a:r>
                      <a:r>
                        <a:rPr lang="en-US" sz="1100" b="0" i="0" u="none" strike="noStrike" dirty="0" smtClean="0">
                          <a:solidFill>
                            <a:srgbClr val="000000"/>
                          </a:solidFill>
                          <a:effectLst/>
                          <a:latin typeface="Calibri"/>
                        </a:rPr>
                        <a:t>Living</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2:00 - 3:00pm</a:t>
                      </a:r>
                      <a:r>
                        <a:rPr lang="en-US" sz="1100" b="0" i="0" u="none" strike="noStrike" dirty="0">
                          <a:solidFill>
                            <a:srgbClr val="000000"/>
                          </a:solidFill>
                          <a:effectLst/>
                          <a:latin typeface="Calibri"/>
                        </a:rPr>
                        <a:t>    Recreation/ </a:t>
                      </a:r>
                      <a:r>
                        <a:rPr lang="en-US" sz="1100" b="0" i="0" u="none" strike="noStrike" dirty="0" smtClean="0">
                          <a:solidFill>
                            <a:srgbClr val="000000"/>
                          </a:solidFill>
                          <a:effectLst/>
                          <a:latin typeface="Calibri"/>
                        </a:rPr>
                        <a:t>Leisure</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2:00 - 3:00pm</a:t>
                      </a:r>
                      <a:r>
                        <a:rPr lang="en-US" sz="1100" b="0" i="0" u="none" strike="noStrike" dirty="0">
                          <a:solidFill>
                            <a:srgbClr val="000000"/>
                          </a:solidFill>
                          <a:effectLst/>
                          <a:latin typeface="Calibri"/>
                        </a:rPr>
                        <a:t>     Music </a:t>
                      </a:r>
                      <a:r>
                        <a:rPr lang="en-US" sz="1100" b="0" i="0" u="none" strike="noStrike" dirty="0" smtClean="0">
                          <a:solidFill>
                            <a:srgbClr val="000000"/>
                          </a:solidFill>
                          <a:effectLst/>
                          <a:latin typeface="Calibri"/>
                        </a:rPr>
                        <a:t>Therapy</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2:00 - 3:00pm</a:t>
                      </a:r>
                      <a:r>
                        <a:rPr lang="en-US" sz="1100" b="0" i="0" u="none" strike="noStrike" dirty="0">
                          <a:solidFill>
                            <a:srgbClr val="000000"/>
                          </a:solidFill>
                          <a:effectLst/>
                          <a:latin typeface="Calibri"/>
                        </a:rPr>
                        <a:t>     Green </a:t>
                      </a:r>
                      <a:r>
                        <a:rPr lang="en-US" sz="1100" b="0" i="0" u="none" strike="noStrike" dirty="0" smtClean="0">
                          <a:solidFill>
                            <a:srgbClr val="000000"/>
                          </a:solidFill>
                          <a:effectLst/>
                          <a:latin typeface="Calibri"/>
                        </a:rPr>
                        <a:t>Day</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vMerge="1">
                  <a:txBody>
                    <a:bodyPr/>
                    <a:lstStyle/>
                    <a:p>
                      <a:endParaRPr lang="en-US"/>
                    </a:p>
                  </a:txBody>
                  <a:tcPr/>
                </a:tc>
                <a:tc vMerge="1">
                  <a:txBody>
                    <a:bodyPr/>
                    <a:lstStyle/>
                    <a:p>
                      <a:endParaRPr lang="en-US"/>
                    </a:p>
                  </a:txBody>
                  <a:tcPr/>
                </a:tc>
              </a:tr>
              <a:tr h="631104">
                <a:tc vMerge="1">
                  <a:txBody>
                    <a:bodyPr/>
                    <a:lstStyle/>
                    <a:p>
                      <a:endParaRPr lang="en-US"/>
                    </a:p>
                  </a:txBody>
                  <a:tcPr/>
                </a:tc>
                <a:tc>
                  <a:txBody>
                    <a:bodyPr/>
                    <a:lstStyle/>
                    <a:p>
                      <a:pPr algn="ctr" fontAlgn="t"/>
                      <a:r>
                        <a:rPr lang="en-US" sz="1100" b="1" i="0" u="none" strike="noStrike" dirty="0">
                          <a:solidFill>
                            <a:srgbClr val="000000"/>
                          </a:solidFill>
                          <a:effectLst/>
                          <a:latin typeface="Calibri"/>
                        </a:rPr>
                        <a:t>3:30 - 4:0pm</a:t>
                      </a:r>
                      <a:r>
                        <a:rPr lang="en-US" sz="1100" b="0" i="0" u="none" strike="noStrike" dirty="0">
                          <a:solidFill>
                            <a:srgbClr val="000000"/>
                          </a:solidFill>
                          <a:effectLst/>
                          <a:latin typeface="Calibri"/>
                        </a:rPr>
                        <a:t>    Leisure </a:t>
                      </a:r>
                      <a:r>
                        <a:rPr lang="en-US" sz="1100" b="0" i="0" u="none" strike="noStrike" dirty="0" smtClean="0">
                          <a:solidFill>
                            <a:srgbClr val="000000"/>
                          </a:solidFill>
                          <a:effectLst/>
                          <a:latin typeface="Calibri"/>
                        </a:rPr>
                        <a:t>Planning</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1" i="0" u="none" strike="noStrike" dirty="0">
                          <a:solidFill>
                            <a:srgbClr val="000000"/>
                          </a:solidFill>
                          <a:effectLst/>
                          <a:latin typeface="Calibri"/>
                        </a:rPr>
                        <a:t>3:15 - 4:00pm</a:t>
                      </a:r>
                      <a:r>
                        <a:rPr lang="en-US" sz="1100" b="0" i="0" u="none" strike="noStrike" dirty="0">
                          <a:solidFill>
                            <a:srgbClr val="000000"/>
                          </a:solidFill>
                          <a:effectLst/>
                          <a:latin typeface="Calibri"/>
                        </a:rPr>
                        <a:t>    Community </a:t>
                      </a:r>
                      <a:r>
                        <a:rPr lang="en-US" sz="1100" b="0" i="0" u="none" strike="noStrike" dirty="0" smtClean="0">
                          <a:solidFill>
                            <a:srgbClr val="000000"/>
                          </a:solidFill>
                          <a:effectLst/>
                          <a:latin typeface="Calibri"/>
                        </a:rPr>
                        <a:t>Issues</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1" i="0" u="none" strike="noStrike">
                          <a:solidFill>
                            <a:srgbClr val="000000"/>
                          </a:solidFill>
                          <a:effectLst/>
                          <a:latin typeface="Calibri"/>
                        </a:rPr>
                        <a:t>3:15 - 4:00pm</a:t>
                      </a:r>
                      <a:r>
                        <a:rPr lang="en-US" sz="1100" b="0" i="0" u="none" strike="noStrike">
                          <a:solidFill>
                            <a:srgbClr val="000000"/>
                          </a:solidFill>
                          <a:effectLst/>
                          <a:latin typeface="Calibri"/>
                        </a:rPr>
                        <a:t>    Gym/Recreation</a:t>
                      </a:r>
                    </a:p>
                  </a:txBody>
                  <a:tcPr marL="9525" marR="9525" marT="9525" marB="0"/>
                </a:tc>
                <a:tc>
                  <a:txBody>
                    <a:bodyPr/>
                    <a:lstStyle/>
                    <a:p>
                      <a:pPr algn="ctr" fontAlgn="t"/>
                      <a:r>
                        <a:rPr lang="en-US" sz="1100" b="1" i="0" u="none" strike="noStrike" dirty="0">
                          <a:solidFill>
                            <a:srgbClr val="000000"/>
                          </a:solidFill>
                          <a:effectLst/>
                          <a:latin typeface="Calibri"/>
                        </a:rPr>
                        <a:t>3:15 - 4:30pm</a:t>
                      </a:r>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Yoga</a:t>
                      </a:r>
                      <a:endParaRPr lang="en-US" sz="1100" b="0" i="0" u="none" strike="noStrike" dirty="0">
                        <a:solidFill>
                          <a:srgbClr val="000000"/>
                        </a:solidFill>
                        <a:effectLst/>
                        <a:latin typeface="Calibri"/>
                      </a:endParaRPr>
                    </a:p>
                  </a:txBody>
                  <a:tcPr marL="9525" marR="9525" marT="9525" marB="0"/>
                </a:tc>
                <a:tc>
                  <a:txBody>
                    <a:bodyPr/>
                    <a:lstStyle/>
                    <a:p>
                      <a:pPr algn="ctr" fontAlgn="t"/>
                      <a:r>
                        <a:rPr lang="en-US" sz="1100" b="0" i="0" u="none" strike="noStrike">
                          <a:solidFill>
                            <a:srgbClr val="000000"/>
                          </a:solidFill>
                          <a:effectLst/>
                          <a:latin typeface="Calibri"/>
                        </a:rPr>
                        <a:t> </a:t>
                      </a:r>
                    </a:p>
                  </a:txBody>
                  <a:tcPr marL="9525" marR="9525" marT="9525" marB="0"/>
                </a:tc>
                <a:tc vMerge="1">
                  <a:txBody>
                    <a:bodyPr/>
                    <a:lstStyle/>
                    <a:p>
                      <a:endParaRPr lang="en-US"/>
                    </a:p>
                  </a:txBody>
                  <a:tcPr/>
                </a:tc>
                <a:tc vMerge="1">
                  <a:txBody>
                    <a:bodyPr/>
                    <a:lstStyle/>
                    <a:p>
                      <a:endParaRPr lang="en-US"/>
                    </a:p>
                  </a:txBody>
                  <a:tcPr/>
                </a:tc>
              </a:tr>
              <a:tr h="786670">
                <a:tc vMerge="1">
                  <a:txBody>
                    <a:bodyPr/>
                    <a:lstStyle/>
                    <a:p>
                      <a:endParaRPr lang="en-US"/>
                    </a:p>
                  </a:txBody>
                  <a:tcPr/>
                </a:tc>
                <a:tc>
                  <a:txBody>
                    <a:bodyPr/>
                    <a:lstStyle/>
                    <a:p>
                      <a:pPr algn="ctr" fontAlgn="t"/>
                      <a:r>
                        <a:rPr lang="en-US" sz="1100" b="1" i="0" u="none" strike="noStrike" dirty="0">
                          <a:solidFill>
                            <a:srgbClr val="000000"/>
                          </a:solidFill>
                          <a:effectLst/>
                          <a:latin typeface="Calibri"/>
                        </a:rPr>
                        <a:t>5:30 - 6:30pm</a:t>
                      </a:r>
                      <a:r>
                        <a:rPr lang="en-US" sz="1100" b="0" i="0" u="none" strike="noStrike" dirty="0">
                          <a:solidFill>
                            <a:srgbClr val="000000"/>
                          </a:solidFill>
                          <a:effectLst/>
                          <a:latin typeface="Calibri"/>
                        </a:rPr>
                        <a:t>    Family Education </a:t>
                      </a:r>
                      <a:r>
                        <a:rPr lang="en-US" sz="1100" b="0" i="0" u="none" strike="noStrike" dirty="0" smtClean="0">
                          <a:solidFill>
                            <a:srgbClr val="000000"/>
                          </a:solidFill>
                          <a:effectLst/>
                          <a:latin typeface="Calibri"/>
                        </a:rPr>
                        <a:t>Workshop</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5:30 - 6:30pm</a:t>
                      </a:r>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 AA </a:t>
                      </a:r>
                      <a:r>
                        <a:rPr lang="en-US" sz="1100" b="0" i="0" u="none" strike="noStrike" dirty="0">
                          <a:solidFill>
                            <a:srgbClr val="000000"/>
                          </a:solidFill>
                          <a:effectLst/>
                          <a:latin typeface="Calibri"/>
                        </a:rPr>
                        <a:t>Big Book Meeting </a:t>
                      </a: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6:00 - 7:00pm</a:t>
                      </a:r>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 AA </a:t>
                      </a:r>
                      <a:r>
                        <a:rPr lang="en-US" sz="1100" b="0" i="0" u="none" strike="noStrike" dirty="0">
                          <a:solidFill>
                            <a:srgbClr val="000000"/>
                          </a:solidFill>
                          <a:effectLst/>
                          <a:latin typeface="Calibri"/>
                        </a:rPr>
                        <a:t>Step </a:t>
                      </a:r>
                      <a:r>
                        <a:rPr lang="en-US" sz="1100" b="0" i="0" u="none" strike="noStrike" dirty="0" smtClean="0">
                          <a:solidFill>
                            <a:srgbClr val="000000"/>
                          </a:solidFill>
                          <a:effectLst/>
                          <a:latin typeface="Calibri"/>
                        </a:rPr>
                        <a:t>Meeting</a:t>
                      </a:r>
                      <a:endParaRPr lang="en-US" sz="1100" b="0" i="0" u="none" strike="noStrike" dirty="0">
                        <a:solidFill>
                          <a:srgbClr val="000000"/>
                        </a:solidFill>
                        <a:effectLst/>
                        <a:latin typeface="Calibri"/>
                      </a:endParaRPr>
                    </a:p>
                  </a:txBody>
                  <a:tcPr marL="9525" marR="9525" marT="9525" marB="0">
                    <a:solidFill>
                      <a:schemeClr val="accent5">
                        <a:lumMod val="90000"/>
                      </a:schemeClr>
                    </a:solidFill>
                  </a:tcPr>
                </a:tc>
                <a:tc>
                  <a:txBody>
                    <a:bodyPr/>
                    <a:lstStyle/>
                    <a:p>
                      <a:pPr algn="ctr" fontAlgn="t"/>
                      <a:r>
                        <a:rPr lang="en-US" sz="1100" b="1" i="0" u="none" strike="noStrike" dirty="0">
                          <a:solidFill>
                            <a:srgbClr val="000000"/>
                          </a:solidFill>
                          <a:effectLst/>
                          <a:latin typeface="Calibri"/>
                        </a:rPr>
                        <a:t>8:00 - 9:00pm</a:t>
                      </a:r>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  AA </a:t>
                      </a:r>
                      <a:r>
                        <a:rPr lang="en-US" sz="1100" b="0" i="0" u="none" strike="noStrike" dirty="0">
                          <a:solidFill>
                            <a:srgbClr val="000000"/>
                          </a:solidFill>
                          <a:effectLst/>
                          <a:latin typeface="Calibri"/>
                        </a:rPr>
                        <a:t>Speaker Meeting               </a:t>
                      </a:r>
                    </a:p>
                  </a:txBody>
                  <a:tcPr marL="9525" marR="9525" marT="9525" marB="0">
                    <a:solidFill>
                      <a:schemeClr val="accent5">
                        <a:lumMod val="90000"/>
                      </a:schemeClr>
                    </a:solidFill>
                  </a:tcPr>
                </a:tc>
                <a:tc>
                  <a:txBody>
                    <a:bodyPr/>
                    <a:lstStyle/>
                    <a:p>
                      <a:pPr algn="ctr" fontAlgn="t"/>
                      <a:r>
                        <a:rPr lang="en-US" sz="1100" b="0" i="0" u="none" strike="noStrike" dirty="0">
                          <a:solidFill>
                            <a:srgbClr val="000000"/>
                          </a:solidFill>
                          <a:effectLst/>
                          <a:latin typeface="Calibri"/>
                        </a:rPr>
                        <a:t> </a:t>
                      </a:r>
                    </a:p>
                  </a:txBody>
                  <a:tcPr marL="9525" marR="9525" marT="9525" marB="0">
                    <a:solidFill>
                      <a:schemeClr val="accent5">
                        <a:lumMod val="90000"/>
                      </a:schemeClr>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3186239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Treatment: Evidence Based Practices offered through VHA</a:t>
            </a:r>
            <a:endParaRPr lang="en-US" dirty="0">
              <a:latin typeface="Calibri" panose="020F0502020204030204" pitchFamily="34" charset="0"/>
            </a:endParaRPr>
          </a:p>
        </p:txBody>
      </p:sp>
      <p:sp>
        <p:nvSpPr>
          <p:cNvPr id="3" name="Content Placeholder 2"/>
          <p:cNvSpPr>
            <a:spLocks noGrp="1"/>
          </p:cNvSpPr>
          <p:nvPr>
            <p:ph idx="1"/>
          </p:nvPr>
        </p:nvSpPr>
        <p:spPr>
          <a:xfrm>
            <a:off x="304800" y="1600200"/>
            <a:ext cx="8458200" cy="4525963"/>
          </a:xfrm>
        </p:spPr>
        <p:txBody>
          <a:bodyPr>
            <a:normAutofit fontScale="92500" lnSpcReduction="10000"/>
          </a:bodyPr>
          <a:lstStyle/>
          <a:p>
            <a:r>
              <a:rPr lang="en-US" dirty="0" smtClean="0">
                <a:latin typeface="Calibri" panose="020F0502020204030204" pitchFamily="34" charset="0"/>
              </a:rPr>
              <a:t>Intensive training for each EBP, followed by six months of consultation with an </a:t>
            </a:r>
            <a:r>
              <a:rPr lang="en-US" dirty="0" smtClean="0">
                <a:latin typeface="Calibri" panose="020F0502020204030204" pitchFamily="34" charset="0"/>
              </a:rPr>
              <a:t>expert</a:t>
            </a:r>
          </a:p>
          <a:p>
            <a:pPr lvl="1"/>
            <a:r>
              <a:rPr lang="en-US" dirty="0" smtClean="0">
                <a:latin typeface="Calibri" panose="020F0502020204030204" pitchFamily="34" charset="0"/>
              </a:rPr>
              <a:t>Sessions are audio recorded &amp; sent to the consultant </a:t>
            </a:r>
            <a:endParaRPr lang="en-US" dirty="0" smtClean="0">
              <a:latin typeface="Calibri" panose="020F0502020204030204" pitchFamily="34" charset="0"/>
            </a:endParaRPr>
          </a:p>
          <a:p>
            <a:r>
              <a:rPr lang="en-US" dirty="0" smtClean="0">
                <a:latin typeface="Calibri" panose="020F0502020204030204" pitchFamily="34" charset="0"/>
              </a:rPr>
              <a:t>Current SUD EBPs:</a:t>
            </a:r>
          </a:p>
          <a:p>
            <a:pPr lvl="1"/>
            <a:r>
              <a:rPr lang="en-US" dirty="0" smtClean="0">
                <a:latin typeface="Calibri" panose="020F0502020204030204" pitchFamily="34" charset="0"/>
              </a:rPr>
              <a:t>Cognitive Behavioral Therapy for Substance Use Disorders (CBT-SUD)</a:t>
            </a:r>
          </a:p>
          <a:p>
            <a:pPr lvl="1"/>
            <a:r>
              <a:rPr lang="en-US" dirty="0" smtClean="0">
                <a:latin typeface="Calibri" panose="020F0502020204030204" pitchFamily="34" charset="0"/>
              </a:rPr>
              <a:t>Motivational Enhancement Therapy (MET) </a:t>
            </a:r>
          </a:p>
          <a:p>
            <a:pPr lvl="1"/>
            <a:r>
              <a:rPr lang="en-US" dirty="0" smtClean="0">
                <a:latin typeface="Calibri" panose="020F0502020204030204" pitchFamily="34" charset="0"/>
              </a:rPr>
              <a:t>Contingency Management using canteen store coupons</a:t>
            </a:r>
          </a:p>
          <a:p>
            <a:pPr lvl="1"/>
            <a:r>
              <a:rPr lang="en-US" dirty="0" smtClean="0">
                <a:latin typeface="Calibri" panose="020F0502020204030204" pitchFamily="34" charset="0"/>
              </a:rPr>
              <a:t>Behavioral Couples Therapy for Substance Use Disorders (BCT-SUD) for cohabitating partners</a:t>
            </a:r>
          </a:p>
          <a:p>
            <a:pPr lvl="1"/>
            <a:endParaRPr lang="en-US" dirty="0"/>
          </a:p>
        </p:txBody>
      </p:sp>
    </p:spTree>
    <p:extLst>
      <p:ext uri="{BB962C8B-B14F-4D97-AF65-F5344CB8AC3E}">
        <p14:creationId xmlns:p14="http://schemas.microsoft.com/office/powerpoint/2010/main" val="833692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2" y="0"/>
            <a:ext cx="8750980" cy="1143000"/>
          </a:xfrm>
        </p:spPr>
        <p:txBody>
          <a:bodyPr>
            <a:normAutofit fontScale="90000"/>
          </a:bodyPr>
          <a:lstStyle/>
          <a:p>
            <a:r>
              <a:rPr lang="en-US" dirty="0" smtClean="0">
                <a:latin typeface="Calibri" panose="020F0502020204030204" pitchFamily="34" charset="0"/>
              </a:rPr>
              <a:t>Current PTSD EBPs offered through VHA</a:t>
            </a:r>
            <a:endParaRPr lang="en-US" dirty="0">
              <a:latin typeface="Calibri" panose="020F0502020204030204" pitchFamily="34" charset="0"/>
            </a:endParaRPr>
          </a:p>
        </p:txBody>
      </p:sp>
      <p:sp>
        <p:nvSpPr>
          <p:cNvPr id="3" name="Content Placeholder 2"/>
          <p:cNvSpPr>
            <a:spLocks noGrp="1"/>
          </p:cNvSpPr>
          <p:nvPr>
            <p:ph idx="1"/>
          </p:nvPr>
        </p:nvSpPr>
        <p:spPr>
          <a:xfrm>
            <a:off x="457200" y="1295400"/>
            <a:ext cx="8403336" cy="4830763"/>
          </a:xfrm>
        </p:spPr>
        <p:txBody>
          <a:bodyPr>
            <a:normAutofit/>
          </a:bodyPr>
          <a:lstStyle/>
          <a:p>
            <a:r>
              <a:rPr lang="en-US" dirty="0" smtClean="0">
                <a:latin typeface="Calibri" panose="020F0502020204030204" pitchFamily="34" charset="0"/>
              </a:rPr>
              <a:t>Cognitive Processing Therapy (CPT)</a:t>
            </a:r>
          </a:p>
          <a:p>
            <a:pPr lvl="1"/>
            <a:r>
              <a:rPr lang="en-US" dirty="0" smtClean="0">
                <a:latin typeface="Calibri" panose="020F0502020204030204" pitchFamily="34" charset="0"/>
              </a:rPr>
              <a:t>Education about PTSD, thoughts &amp; emotions; trauma processing to dissipate natural emotions &amp; explore “meaning making” of the event; event-specific cognitive techniques to balance “stuck points”</a:t>
            </a:r>
          </a:p>
          <a:p>
            <a:r>
              <a:rPr lang="en-US" dirty="0" smtClean="0">
                <a:latin typeface="Calibri" panose="020F0502020204030204" pitchFamily="34" charset="0"/>
              </a:rPr>
              <a:t>Prolonged Exposure (PE)</a:t>
            </a:r>
          </a:p>
          <a:p>
            <a:pPr lvl="1"/>
            <a:r>
              <a:rPr lang="en-US" dirty="0" smtClean="0">
                <a:latin typeface="Calibri" panose="020F0502020204030204" pitchFamily="34" charset="0"/>
              </a:rPr>
              <a:t>Education about reactions to trauma &amp; PTSD; breathing retraining for relaxation; in-vivo exposure; &amp; imaginal exposure</a:t>
            </a:r>
            <a:endParaRPr lang="en-US" dirty="0">
              <a:latin typeface="Calibri" panose="020F0502020204030204" pitchFamily="34" charset="0"/>
            </a:endParaRPr>
          </a:p>
        </p:txBody>
      </p:sp>
    </p:spTree>
    <p:extLst>
      <p:ext uri="{BB962C8B-B14F-4D97-AF65-F5344CB8AC3E}">
        <p14:creationId xmlns:p14="http://schemas.microsoft.com/office/powerpoint/2010/main" val="1903447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Contact Information</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8229600" cy="4419600"/>
          </a:xfrm>
        </p:spPr>
        <p:txBody>
          <a:bodyPr/>
          <a:lstStyle/>
          <a:p>
            <a:pPr marL="0" indent="0">
              <a:spcBef>
                <a:spcPts val="0"/>
              </a:spcBef>
              <a:buNone/>
            </a:pPr>
            <a:r>
              <a:rPr lang="en-US" sz="2800" dirty="0" smtClean="0">
                <a:latin typeface="Calibri" panose="020F0502020204030204" pitchFamily="34" charset="0"/>
              </a:rPr>
              <a:t>Devon Cummings, Ph.D.</a:t>
            </a:r>
          </a:p>
          <a:p>
            <a:pPr marL="0" indent="0">
              <a:spcBef>
                <a:spcPts val="0"/>
              </a:spcBef>
              <a:buNone/>
            </a:pPr>
            <a:r>
              <a:rPr lang="en-US" sz="2800" dirty="0" smtClean="0">
                <a:latin typeface="Calibri" panose="020F0502020204030204" pitchFamily="34" charset="0"/>
              </a:rPr>
              <a:t>Chemical Dependency Rehabilitation Program Manager</a:t>
            </a:r>
          </a:p>
          <a:p>
            <a:pPr marL="0" indent="0">
              <a:spcBef>
                <a:spcPts val="0"/>
              </a:spcBef>
              <a:buNone/>
            </a:pPr>
            <a:r>
              <a:rPr lang="en-US" sz="2800" dirty="0" smtClean="0">
                <a:latin typeface="Calibri" panose="020F0502020204030204" pitchFamily="34" charset="0"/>
              </a:rPr>
              <a:t>Stratton VA Medical Center</a:t>
            </a:r>
          </a:p>
          <a:p>
            <a:pPr marL="0" indent="0">
              <a:spcBef>
                <a:spcPts val="0"/>
              </a:spcBef>
              <a:buNone/>
            </a:pPr>
            <a:r>
              <a:rPr lang="en-US" sz="2800" dirty="0" smtClean="0">
                <a:latin typeface="Calibri" panose="020F0502020204030204" pitchFamily="34" charset="0"/>
              </a:rPr>
              <a:t>113 Holland Ave.</a:t>
            </a:r>
          </a:p>
          <a:p>
            <a:pPr marL="0" indent="0">
              <a:spcBef>
                <a:spcPts val="0"/>
              </a:spcBef>
              <a:buNone/>
            </a:pPr>
            <a:r>
              <a:rPr lang="en-US" sz="2800" dirty="0" smtClean="0">
                <a:latin typeface="Calibri" panose="020F0502020204030204" pitchFamily="34" charset="0"/>
              </a:rPr>
              <a:t>Albany, NY 12047</a:t>
            </a:r>
          </a:p>
          <a:p>
            <a:pPr marL="0" indent="0">
              <a:buNone/>
            </a:pPr>
            <a:endParaRPr lang="en-US" sz="2800" dirty="0" smtClean="0">
              <a:latin typeface="Calibri" panose="020F0502020204030204" pitchFamily="34" charset="0"/>
            </a:endParaRPr>
          </a:p>
          <a:p>
            <a:pPr marL="0" indent="0">
              <a:buNone/>
            </a:pPr>
            <a:r>
              <a:rPr lang="en-US" sz="2800" dirty="0" smtClean="0">
                <a:latin typeface="Calibri" panose="020F0502020204030204" pitchFamily="34" charset="0"/>
              </a:rPr>
              <a:t>Phone: 518-626-5394</a:t>
            </a:r>
          </a:p>
          <a:p>
            <a:pPr marL="0" indent="0">
              <a:buNone/>
            </a:pPr>
            <a:r>
              <a:rPr lang="en-US" sz="2800" dirty="0" smtClean="0">
                <a:latin typeface="Calibri" panose="020F0502020204030204" pitchFamily="34" charset="0"/>
              </a:rPr>
              <a:t>Email: Devon.Cummings@va.gov</a:t>
            </a:r>
          </a:p>
          <a:p>
            <a:pPr marL="0" indent="0">
              <a:buNone/>
            </a:pPr>
            <a:endParaRPr lang="en-US" dirty="0"/>
          </a:p>
        </p:txBody>
      </p:sp>
    </p:spTree>
    <p:extLst>
      <p:ext uri="{BB962C8B-B14F-4D97-AF65-F5344CB8AC3E}">
        <p14:creationId xmlns:p14="http://schemas.microsoft.com/office/powerpoint/2010/main" val="192326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Characteristics Continued</a:t>
            </a:r>
          </a:p>
        </p:txBody>
      </p:sp>
      <p:sp>
        <p:nvSpPr>
          <p:cNvPr id="14339" name="Content Placeholder 2"/>
          <p:cNvSpPr>
            <a:spLocks noGrp="1"/>
          </p:cNvSpPr>
          <p:nvPr>
            <p:ph idx="1"/>
          </p:nvPr>
        </p:nvSpPr>
        <p:spPr/>
        <p:txBody>
          <a:bodyPr/>
          <a:lstStyle/>
          <a:p>
            <a:r>
              <a:rPr lang="en-US" altLang="en-US" sz="2800" dirty="0" smtClean="0"/>
              <a:t>Gambling is a “hidden addiction”</a:t>
            </a:r>
          </a:p>
          <a:p>
            <a:r>
              <a:rPr lang="en-US" altLang="en-US" sz="2800" dirty="0" smtClean="0"/>
              <a:t>As long as there is money, overdose is not possible</a:t>
            </a:r>
          </a:p>
          <a:p>
            <a:r>
              <a:rPr lang="en-US" altLang="en-US" sz="2800" dirty="0" smtClean="0"/>
              <a:t>No urine screens for gambling</a:t>
            </a:r>
          </a:p>
          <a:p>
            <a:r>
              <a:rPr lang="en-US" altLang="en-US" sz="2800" dirty="0" smtClean="0"/>
              <a:t>No ingestion of chemicals</a:t>
            </a:r>
          </a:p>
          <a:p>
            <a:r>
              <a:rPr lang="en-US" altLang="en-US" sz="2800" dirty="0" smtClean="0"/>
              <a:t>Gambling not usually perceived as a disorder</a:t>
            </a:r>
          </a:p>
        </p:txBody>
      </p:sp>
      <p:pic>
        <p:nvPicPr>
          <p:cNvPr id="1026" name="Picture 2" descr="C:\Users\VHAALNCYRUSL\AppData\Local\Microsoft\Windows\Temporary Internet Files\Content.IE5\KFISD48K\gambling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2165694" cy="153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49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457200"/>
            <a:ext cx="8015287" cy="914400"/>
          </a:xfrm>
        </p:spPr>
        <p:txBody>
          <a:bodyPr/>
          <a:lstStyle/>
          <a:p>
            <a:r>
              <a:rPr lang="en-US" altLang="en-US" dirty="0" smtClean="0"/>
              <a:t>Characteristics Continued</a:t>
            </a:r>
            <a:br>
              <a:rPr lang="en-US" altLang="en-US" dirty="0" smtClean="0"/>
            </a:br>
            <a:endParaRPr lang="en-US" altLang="en-US" dirty="0" smtClean="0"/>
          </a:p>
        </p:txBody>
      </p:sp>
      <p:sp>
        <p:nvSpPr>
          <p:cNvPr id="15363" name="Content Placeholder 2"/>
          <p:cNvSpPr>
            <a:spLocks noGrp="1"/>
          </p:cNvSpPr>
          <p:nvPr>
            <p:ph idx="1"/>
          </p:nvPr>
        </p:nvSpPr>
        <p:spPr/>
        <p:txBody>
          <a:bodyPr/>
          <a:lstStyle/>
          <a:p>
            <a:pPr>
              <a:buClr>
                <a:srgbClr val="996666"/>
              </a:buClr>
            </a:pPr>
            <a:r>
              <a:rPr lang="en-US" altLang="en-US" sz="2800" dirty="0" smtClean="0">
                <a:solidFill>
                  <a:srgbClr val="000000"/>
                </a:solidFill>
              </a:rPr>
              <a:t>Fewer resources available for those negatively affected by Gambling</a:t>
            </a:r>
          </a:p>
          <a:p>
            <a:r>
              <a:rPr lang="en-US" altLang="en-US" sz="2800" dirty="0" smtClean="0"/>
              <a:t>Gambling can cause tremendous financial problems</a:t>
            </a:r>
          </a:p>
          <a:p>
            <a:r>
              <a:rPr lang="en-US" altLang="en-US" sz="2800" dirty="0" smtClean="0"/>
              <a:t>Problem gamblers are usually functioning at work</a:t>
            </a:r>
          </a:p>
          <a:p>
            <a:r>
              <a:rPr lang="en-US" altLang="en-US" sz="2800" dirty="0" smtClean="0"/>
              <a:t>Gambling prevention message not as easily accepted as drug prevention message</a:t>
            </a:r>
          </a:p>
          <a:p>
            <a:endParaRPr lang="en-US" altLang="en-US" dirty="0" smtClean="0"/>
          </a:p>
        </p:txBody>
      </p:sp>
    </p:spTree>
    <p:extLst>
      <p:ext uri="{BB962C8B-B14F-4D97-AF65-F5344CB8AC3E}">
        <p14:creationId xmlns:p14="http://schemas.microsoft.com/office/powerpoint/2010/main" val="228032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Gambling Disorder Prevalence</a:t>
            </a:r>
            <a:endParaRPr lang="en-US" dirty="0"/>
          </a:p>
        </p:txBody>
      </p:sp>
      <p:sp>
        <p:nvSpPr>
          <p:cNvPr id="3" name="Content Placeholder 2"/>
          <p:cNvSpPr>
            <a:spLocks noGrp="1"/>
          </p:cNvSpPr>
          <p:nvPr>
            <p:ph idx="1"/>
          </p:nvPr>
        </p:nvSpPr>
        <p:spPr/>
        <p:txBody>
          <a:bodyPr/>
          <a:lstStyle/>
          <a:p>
            <a:r>
              <a:rPr lang="en-US" sz="2800" dirty="0" smtClean="0"/>
              <a:t>Approximately 3.9% of adults in the United States or 6 and a half million people are believed to have a gambling disorder (NCPG 2014)</a:t>
            </a:r>
            <a:endParaRPr lang="en-US" sz="2800" dirty="0"/>
          </a:p>
          <a:p>
            <a:r>
              <a:rPr lang="en-US" sz="2800" dirty="0" smtClean="0"/>
              <a:t>In a NYS prevalence study 5% of adults met the criteria for a gambling disorder which is approximately one million </a:t>
            </a:r>
            <a:r>
              <a:rPr lang="en-US" sz="2800" dirty="0" smtClean="0"/>
              <a:t>adults (</a:t>
            </a:r>
            <a:r>
              <a:rPr lang="en-US" sz="2800" dirty="0" smtClean="0"/>
              <a:t>NYCPG 2006) </a:t>
            </a:r>
            <a:endParaRPr lang="en-US" sz="2800" dirty="0"/>
          </a:p>
        </p:txBody>
      </p:sp>
    </p:spTree>
    <p:extLst>
      <p:ext uri="{BB962C8B-B14F-4D97-AF65-F5344CB8AC3E}">
        <p14:creationId xmlns:p14="http://schemas.microsoft.com/office/powerpoint/2010/main" val="364990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Prevalence Rates for Veterans</a:t>
            </a:r>
            <a:endParaRPr lang="en-US" sz="3200" dirty="0"/>
          </a:p>
        </p:txBody>
      </p:sp>
      <p:sp>
        <p:nvSpPr>
          <p:cNvPr id="3" name="Content Placeholder 2"/>
          <p:cNvSpPr>
            <a:spLocks noGrp="1"/>
          </p:cNvSpPr>
          <p:nvPr>
            <p:ph idx="1"/>
          </p:nvPr>
        </p:nvSpPr>
        <p:spPr>
          <a:xfrm>
            <a:off x="609600" y="1600200"/>
            <a:ext cx="7924800" cy="4419600"/>
          </a:xfrm>
        </p:spPr>
        <p:txBody>
          <a:bodyPr/>
          <a:lstStyle/>
          <a:p>
            <a:r>
              <a:rPr lang="en-US" sz="2000" dirty="0" smtClean="0"/>
              <a:t>Higher than general population</a:t>
            </a:r>
          </a:p>
          <a:p>
            <a:r>
              <a:rPr lang="en-US" sz="2000" dirty="0" smtClean="0"/>
              <a:t>Gambling Disorder rate among Veterans estimated to be 8.1%  </a:t>
            </a:r>
            <a:endParaRPr lang="en-US" sz="2000" b="1" dirty="0" smtClean="0"/>
          </a:p>
          <a:p>
            <a:r>
              <a:rPr lang="en-US" sz="2000" dirty="0"/>
              <a:t>A</a:t>
            </a:r>
            <a:r>
              <a:rPr lang="en-US" sz="2000" dirty="0" smtClean="0"/>
              <a:t>ctive duty personnel estimated to meet the criteria for a gambling disorder 36,000-48,000 (Gambling and Health Risk Taking Behavior in the Military, Steenbergh,et al, 2008 Military Medicine)</a:t>
            </a:r>
          </a:p>
          <a:p>
            <a:pPr lvl="0">
              <a:buClr>
                <a:srgbClr val="996666"/>
              </a:buClr>
            </a:pPr>
            <a:r>
              <a:rPr lang="en-US" sz="2000" dirty="0">
                <a:solidFill>
                  <a:srgbClr val="000000"/>
                </a:solidFill>
              </a:rPr>
              <a:t>Veterans with substance abuse disorder are 6 times more likely to have a gambling disorder with 33% meeting the criteria </a:t>
            </a:r>
          </a:p>
          <a:p>
            <a:pPr lvl="0">
              <a:buClr>
                <a:srgbClr val="996666"/>
              </a:buClr>
            </a:pPr>
            <a:r>
              <a:rPr lang="en-US" sz="2000" dirty="0">
                <a:solidFill>
                  <a:srgbClr val="000000"/>
                </a:solidFill>
              </a:rPr>
              <a:t>17</a:t>
            </a:r>
            <a:r>
              <a:rPr lang="en-US" sz="2000" dirty="0" smtClean="0"/>
              <a:t>% of</a:t>
            </a:r>
            <a:r>
              <a:rPr lang="en-US" sz="2000" dirty="0" smtClean="0">
                <a:solidFill>
                  <a:srgbClr val="FF0000"/>
                </a:solidFill>
              </a:rPr>
              <a:t> </a:t>
            </a:r>
            <a:r>
              <a:rPr lang="en-US" sz="2000" dirty="0">
                <a:solidFill>
                  <a:srgbClr val="000000"/>
                </a:solidFill>
              </a:rPr>
              <a:t>Veterans entering treatment for PTSD also met the criteria for a gambling disorder (Biddle, D. </a:t>
            </a:r>
            <a:r>
              <a:rPr lang="en-US" sz="2000" u="sng" dirty="0">
                <a:solidFill>
                  <a:srgbClr val="000000"/>
                </a:solidFill>
              </a:rPr>
              <a:t>Journal of Traumatic Stress</a:t>
            </a:r>
            <a:r>
              <a:rPr lang="en-US" sz="2000" dirty="0">
                <a:solidFill>
                  <a:srgbClr val="000000"/>
                </a:solidFill>
              </a:rPr>
              <a:t> (2005</a:t>
            </a:r>
            <a:endParaRPr lang="en-US" sz="2000" dirty="0" smtClean="0"/>
          </a:p>
          <a:p>
            <a:pPr marL="0" indent="0">
              <a:buNone/>
            </a:pPr>
            <a:endParaRPr lang="en-US" dirty="0"/>
          </a:p>
        </p:txBody>
      </p:sp>
    </p:spTree>
    <p:extLst>
      <p:ext uri="{BB962C8B-B14F-4D97-AF65-F5344CB8AC3E}">
        <p14:creationId xmlns:p14="http://schemas.microsoft.com/office/powerpoint/2010/main" val="137011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Relationship Between Gambling Disorder and Alcohol/Substance Abuse</a:t>
            </a:r>
            <a:endParaRPr lang="en-US" sz="3200" dirty="0"/>
          </a:p>
        </p:txBody>
      </p:sp>
      <p:sp>
        <p:nvSpPr>
          <p:cNvPr id="3" name="Content Placeholder 2"/>
          <p:cNvSpPr>
            <a:spLocks noGrp="1"/>
          </p:cNvSpPr>
          <p:nvPr>
            <p:ph idx="1"/>
          </p:nvPr>
        </p:nvSpPr>
        <p:spPr/>
        <p:txBody>
          <a:bodyPr/>
          <a:lstStyle/>
          <a:p>
            <a:r>
              <a:rPr lang="en-US" sz="2400" dirty="0" smtClean="0"/>
              <a:t>Between 30-50% of clients seeking treatment for problem gambling have a co-existing alcohol or substance abuse disorder</a:t>
            </a:r>
          </a:p>
          <a:p>
            <a:r>
              <a:rPr lang="en-US" sz="2400" dirty="0" smtClean="0"/>
              <a:t>Many clients note they are able to maintain abstinence from drug/alcohol problems replacing it with gambling</a:t>
            </a:r>
          </a:p>
          <a:p>
            <a:r>
              <a:rPr lang="en-US" sz="2400" dirty="0" smtClean="0"/>
              <a:t>Many </a:t>
            </a:r>
            <a:r>
              <a:rPr lang="en-US" sz="2400" dirty="0"/>
              <a:t>c</a:t>
            </a:r>
            <a:r>
              <a:rPr lang="en-US" sz="2400" dirty="0" smtClean="0"/>
              <a:t>lients reported not being screened for gambling problem while in SA treatment, (Pathological Gambling In Hospitalized Substance Abusing Veterans). Daghestani, A. </a:t>
            </a:r>
            <a:r>
              <a:rPr lang="en-US" sz="2400" u="sng" dirty="0" smtClean="0"/>
              <a:t>Journal of Clinical Psych </a:t>
            </a:r>
            <a:r>
              <a:rPr lang="en-US" sz="2400" dirty="0" smtClean="0"/>
              <a:t>(1996)</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1827</TotalTime>
  <Words>3703</Words>
  <Application>Microsoft Office PowerPoint</Application>
  <PresentationFormat>On-screen Show (4:3)</PresentationFormat>
  <Paragraphs>421</Paragraphs>
  <Slides>47</Slides>
  <Notes>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Radial</vt:lpstr>
      <vt:lpstr>Gambling Disorders Among Veterans </vt:lpstr>
      <vt:lpstr> DSM-5 </vt:lpstr>
      <vt:lpstr> Gambling Disorder Defined </vt:lpstr>
      <vt:lpstr>Characteristics of a Gambling Disorder</vt:lpstr>
      <vt:lpstr>Characteristics Continued</vt:lpstr>
      <vt:lpstr>Characteristics Continued </vt:lpstr>
      <vt:lpstr>Gambling Disorder Prevalence</vt:lpstr>
      <vt:lpstr>Prevalence Rates for Veterans</vt:lpstr>
      <vt:lpstr>Relationship Between Gambling Disorder and Alcohol/Substance Abuse</vt:lpstr>
      <vt:lpstr>Gambling and Substance Abuse Continued</vt:lpstr>
      <vt:lpstr>Gambling and Substance Abuse Continued</vt:lpstr>
      <vt:lpstr>Suicide and Gambling</vt:lpstr>
      <vt:lpstr>History of Gambling in the Military</vt:lpstr>
      <vt:lpstr>Military Culture and Gambling</vt:lpstr>
      <vt:lpstr>Unique Characteristics</vt:lpstr>
      <vt:lpstr>Similarities with General Population</vt:lpstr>
      <vt:lpstr>Treating Veterans with Gambling Disorders MI Approach</vt:lpstr>
      <vt:lpstr>Treatment Continued</vt:lpstr>
      <vt:lpstr>Treatment Continued</vt:lpstr>
      <vt:lpstr>Treatment Continued </vt:lpstr>
      <vt:lpstr>Treatment Provided by VA</vt:lpstr>
      <vt:lpstr>Questions to Ask</vt:lpstr>
      <vt:lpstr>References</vt:lpstr>
      <vt:lpstr>Substance Use Disorders and PTSD among Veterans</vt:lpstr>
      <vt:lpstr>SUD Statistics</vt:lpstr>
      <vt:lpstr>SUD Trends in VHA</vt:lpstr>
      <vt:lpstr>Specific Drug Trends in VHA</vt:lpstr>
      <vt:lpstr>PTSD statistics</vt:lpstr>
      <vt:lpstr>SUD &amp; PTSD Statistics</vt:lpstr>
      <vt:lpstr>VHA SUD &amp; PTSD Statistics</vt:lpstr>
      <vt:lpstr>SUD &amp; PTSD</vt:lpstr>
      <vt:lpstr>OEF/OIF Veterans with SUD/PTSD</vt:lpstr>
      <vt:lpstr>Treating SUD &amp; PTSD: Traditional Views</vt:lpstr>
      <vt:lpstr>Treating SUD &amp; PTSD: Emerging View</vt:lpstr>
      <vt:lpstr>Integrative treatment</vt:lpstr>
      <vt:lpstr>VHA Practice Recommendations for Comorbid SUD and PTSD</vt:lpstr>
      <vt:lpstr>EXAMPLE: Seeking Safety</vt:lpstr>
      <vt:lpstr>Teaming Up: PTSD &amp; SUD Programs Working Together</vt:lpstr>
      <vt:lpstr>References</vt:lpstr>
      <vt:lpstr>References</vt:lpstr>
      <vt:lpstr>References</vt:lpstr>
      <vt:lpstr>Chemical Dependency Rehabilitation Program (CDRP) at Stratton VAMC</vt:lpstr>
      <vt:lpstr>CDRP Outpatient Program Schedule</vt:lpstr>
      <vt:lpstr>CDRP Schedule for SARRTP &amp; IOP: Week 1</vt:lpstr>
      <vt:lpstr>Treatment: Evidence Based Practices offered through VHA</vt:lpstr>
      <vt:lpstr>Current PTSD EBPs offered through VHA</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Corbett, Maureen</dc:creator>
  <cp:lastModifiedBy>Cummings, Devon L  (Albany)</cp:lastModifiedBy>
  <cp:revision>150</cp:revision>
  <cp:lastPrinted>2016-06-10T14:04:10Z</cp:lastPrinted>
  <dcterms:created xsi:type="dcterms:W3CDTF">1601-01-01T00:00:00Z</dcterms:created>
  <dcterms:modified xsi:type="dcterms:W3CDTF">2016-06-10T17:37:23Z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