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82" r:id="rId3"/>
    <p:sldId id="283" r:id="rId4"/>
    <p:sldId id="284" r:id="rId5"/>
    <p:sldId id="285" r:id="rId6"/>
    <p:sldId id="309" r:id="rId7"/>
    <p:sldId id="324" r:id="rId8"/>
    <p:sldId id="323" r:id="rId9"/>
    <p:sldId id="327" r:id="rId10"/>
    <p:sldId id="310" r:id="rId11"/>
    <p:sldId id="312" r:id="rId12"/>
    <p:sldId id="314" r:id="rId13"/>
    <p:sldId id="315" r:id="rId14"/>
    <p:sldId id="316" r:id="rId15"/>
    <p:sldId id="325" r:id="rId16"/>
    <p:sldId id="331" r:id="rId17"/>
    <p:sldId id="332" r:id="rId18"/>
    <p:sldId id="317" r:id="rId19"/>
    <p:sldId id="319" r:id="rId20"/>
    <p:sldId id="320" r:id="rId21"/>
    <p:sldId id="321" r:id="rId22"/>
    <p:sldId id="328" r:id="rId23"/>
    <p:sldId id="276" r:id="rId24"/>
    <p:sldId id="330" r:id="rId25"/>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7" autoAdjust="0"/>
    <p:restoredTop sz="88477" autoAdjust="0"/>
  </p:normalViewPr>
  <p:slideViewPr>
    <p:cSldViewPr>
      <p:cViewPr>
        <p:scale>
          <a:sx n="70" d="100"/>
          <a:sy n="70" d="100"/>
        </p:scale>
        <p:origin x="-336" y="-1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1638" y="-114"/>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3550"/>
          </a:xfrm>
          <a:prstGeom prst="rect">
            <a:avLst/>
          </a:prstGeom>
        </p:spPr>
        <p:txBody>
          <a:bodyPr vert="horz" lIns="92958" tIns="46479" rIns="92958" bIns="46479"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sz="quarter" idx="1"/>
          </p:nvPr>
        </p:nvSpPr>
        <p:spPr>
          <a:xfrm>
            <a:off x="3963744" y="0"/>
            <a:ext cx="3032337" cy="463550"/>
          </a:xfrm>
          <a:prstGeom prst="rect">
            <a:avLst/>
          </a:prstGeom>
        </p:spPr>
        <p:txBody>
          <a:bodyPr vert="horz" lIns="92958" tIns="46479" rIns="92958" bIns="46479" rtlCol="0"/>
          <a:lstStyle>
            <a:lvl1pPr algn="r" fontAlgn="auto">
              <a:spcBef>
                <a:spcPts val="0"/>
              </a:spcBef>
              <a:spcAft>
                <a:spcPts val="0"/>
              </a:spcAft>
              <a:defRPr sz="1200" smtClean="0">
                <a:latin typeface="+mn-lt"/>
              </a:defRPr>
            </a:lvl1pPr>
          </a:lstStyle>
          <a:p>
            <a:pPr>
              <a:defRPr/>
            </a:pPr>
            <a:fld id="{D763F663-2C28-4FA5-AADB-490F6059E779}" type="datetimeFigureOut">
              <a:rPr lang="en-US"/>
              <a:pPr>
                <a:defRPr/>
              </a:pPr>
              <a:t>6/10/2016</a:t>
            </a:fld>
            <a:endParaRPr lang="en-US"/>
          </a:p>
        </p:txBody>
      </p:sp>
      <p:sp>
        <p:nvSpPr>
          <p:cNvPr id="4" name="Footer Placeholder 3"/>
          <p:cNvSpPr>
            <a:spLocks noGrp="1"/>
          </p:cNvSpPr>
          <p:nvPr>
            <p:ph type="ftr" sz="quarter" idx="2"/>
          </p:nvPr>
        </p:nvSpPr>
        <p:spPr>
          <a:xfrm>
            <a:off x="0" y="8805841"/>
            <a:ext cx="3032337" cy="463550"/>
          </a:xfrm>
          <a:prstGeom prst="rect">
            <a:avLst/>
          </a:prstGeom>
        </p:spPr>
        <p:txBody>
          <a:bodyPr vert="horz" lIns="92958" tIns="46479" rIns="92958" bIns="46479" rtlCol="0" anchor="b"/>
          <a:lstStyle>
            <a:lvl1pPr algn="l" fontAlgn="auto">
              <a:spcBef>
                <a:spcPts val="0"/>
              </a:spcBef>
              <a:spcAft>
                <a:spcPts val="0"/>
              </a:spcAft>
              <a:defRPr sz="1200" smtClean="0">
                <a:latin typeface="+mn-lt"/>
              </a:defRPr>
            </a:lvl1pPr>
          </a:lstStyle>
          <a:p>
            <a:pPr>
              <a:defRPr/>
            </a:pPr>
            <a:endParaRPr lang="en-US"/>
          </a:p>
        </p:txBody>
      </p:sp>
      <p:sp>
        <p:nvSpPr>
          <p:cNvPr id="5" name="Slide Number Placeholder 4"/>
          <p:cNvSpPr>
            <a:spLocks noGrp="1"/>
          </p:cNvSpPr>
          <p:nvPr>
            <p:ph type="sldNum" sz="quarter" idx="3"/>
          </p:nvPr>
        </p:nvSpPr>
        <p:spPr>
          <a:xfrm>
            <a:off x="3963744" y="8805841"/>
            <a:ext cx="3032337" cy="463550"/>
          </a:xfrm>
          <a:prstGeom prst="rect">
            <a:avLst/>
          </a:prstGeom>
        </p:spPr>
        <p:txBody>
          <a:bodyPr vert="horz" lIns="92958" tIns="46479" rIns="92958" bIns="46479" rtlCol="0" anchor="b"/>
          <a:lstStyle>
            <a:lvl1pPr algn="r" fontAlgn="auto">
              <a:spcBef>
                <a:spcPts val="0"/>
              </a:spcBef>
              <a:spcAft>
                <a:spcPts val="0"/>
              </a:spcAft>
              <a:defRPr sz="1200" smtClean="0">
                <a:latin typeface="+mn-lt"/>
              </a:defRPr>
            </a:lvl1pPr>
          </a:lstStyle>
          <a:p>
            <a:pPr>
              <a:defRPr/>
            </a:pPr>
            <a:fld id="{76BAE923-87CE-40CA-800F-856F42AC3A46}" type="slidenum">
              <a:rPr lang="en-US"/>
              <a:pPr>
                <a:defRPr/>
              </a:pPr>
              <a:t>‹#›</a:t>
            </a:fld>
            <a:endParaRPr lang="en-US"/>
          </a:p>
        </p:txBody>
      </p:sp>
    </p:spTree>
    <p:extLst>
      <p:ext uri="{BB962C8B-B14F-4D97-AF65-F5344CB8AC3E}">
        <p14:creationId xmlns:p14="http://schemas.microsoft.com/office/powerpoint/2010/main" val="3542073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3550"/>
          </a:xfrm>
          <a:prstGeom prst="rect">
            <a:avLst/>
          </a:prstGeom>
        </p:spPr>
        <p:txBody>
          <a:bodyPr vert="horz" lIns="92958" tIns="46479" rIns="92958" bIns="46479"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63744" y="0"/>
            <a:ext cx="3032337" cy="463550"/>
          </a:xfrm>
          <a:prstGeom prst="rect">
            <a:avLst/>
          </a:prstGeom>
        </p:spPr>
        <p:txBody>
          <a:bodyPr vert="horz" lIns="92958" tIns="46479" rIns="92958" bIns="46479" rtlCol="0"/>
          <a:lstStyle>
            <a:lvl1pPr algn="r" fontAlgn="auto">
              <a:spcBef>
                <a:spcPts val="0"/>
              </a:spcBef>
              <a:spcAft>
                <a:spcPts val="0"/>
              </a:spcAft>
              <a:defRPr sz="1200" smtClean="0">
                <a:latin typeface="+mn-lt"/>
              </a:defRPr>
            </a:lvl1pPr>
          </a:lstStyle>
          <a:p>
            <a:pPr>
              <a:defRPr/>
            </a:pPr>
            <a:fld id="{86360589-0D6C-4330-8F3C-DD6629BBD8E9}" type="datetimeFigureOut">
              <a:rPr lang="en-US"/>
              <a:pPr>
                <a:defRPr/>
              </a:pPr>
              <a:t>6/10/2016</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2958" tIns="46479" rIns="92958" bIns="46479" rtlCol="0" anchor="ctr"/>
          <a:lstStyle/>
          <a:p>
            <a:pPr lvl="0"/>
            <a:endParaRPr lang="en-US" noProof="0" smtClean="0"/>
          </a:p>
        </p:txBody>
      </p:sp>
      <p:sp>
        <p:nvSpPr>
          <p:cNvPr id="5" name="Notes Placeholder 4"/>
          <p:cNvSpPr>
            <a:spLocks noGrp="1"/>
          </p:cNvSpPr>
          <p:nvPr>
            <p:ph type="body" sz="quarter" idx="3"/>
          </p:nvPr>
        </p:nvSpPr>
        <p:spPr>
          <a:xfrm>
            <a:off x="699770" y="4403725"/>
            <a:ext cx="5598160" cy="4171950"/>
          </a:xfrm>
          <a:prstGeom prst="rect">
            <a:avLst/>
          </a:prstGeom>
        </p:spPr>
        <p:txBody>
          <a:bodyPr vert="horz" lIns="92958" tIns="46479" rIns="92958" bIns="464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05841"/>
            <a:ext cx="3032337" cy="463550"/>
          </a:xfrm>
          <a:prstGeom prst="rect">
            <a:avLst/>
          </a:prstGeom>
        </p:spPr>
        <p:txBody>
          <a:bodyPr vert="horz" lIns="92958" tIns="46479" rIns="92958" bIns="46479"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63744" y="8805841"/>
            <a:ext cx="3032337" cy="463550"/>
          </a:xfrm>
          <a:prstGeom prst="rect">
            <a:avLst/>
          </a:prstGeom>
        </p:spPr>
        <p:txBody>
          <a:bodyPr vert="horz" lIns="92958" tIns="46479" rIns="92958" bIns="46479" rtlCol="0" anchor="b"/>
          <a:lstStyle>
            <a:lvl1pPr algn="r" fontAlgn="auto">
              <a:spcBef>
                <a:spcPts val="0"/>
              </a:spcBef>
              <a:spcAft>
                <a:spcPts val="0"/>
              </a:spcAft>
              <a:defRPr sz="1200" smtClean="0">
                <a:latin typeface="+mn-lt"/>
              </a:defRPr>
            </a:lvl1pPr>
          </a:lstStyle>
          <a:p>
            <a:pPr>
              <a:defRPr/>
            </a:pPr>
            <a:fld id="{3386F340-7E00-4880-ABE7-AA84722B9682}" type="slidenum">
              <a:rPr lang="en-US"/>
              <a:pPr>
                <a:defRPr/>
              </a:pPr>
              <a:t>‹#›</a:t>
            </a:fld>
            <a:endParaRPr lang="en-US"/>
          </a:p>
        </p:txBody>
      </p:sp>
    </p:spTree>
    <p:extLst>
      <p:ext uri="{BB962C8B-B14F-4D97-AF65-F5344CB8AC3E}">
        <p14:creationId xmlns:p14="http://schemas.microsoft.com/office/powerpoint/2010/main" val="15430367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2008 Data</a:t>
            </a:r>
            <a:endParaRPr lang="en-US" dirty="0"/>
          </a:p>
        </p:txBody>
      </p:sp>
      <p:sp>
        <p:nvSpPr>
          <p:cNvPr id="4" name="Slide Number Placeholder 3"/>
          <p:cNvSpPr>
            <a:spLocks noGrp="1"/>
          </p:cNvSpPr>
          <p:nvPr>
            <p:ph type="sldNum" sz="quarter" idx="10"/>
          </p:nvPr>
        </p:nvSpPr>
        <p:spPr/>
        <p:txBody>
          <a:bodyPr/>
          <a:lstStyle/>
          <a:p>
            <a:pPr>
              <a:defRPr/>
            </a:pPr>
            <a:fld id="{5C4D418E-F1FA-4D5A-8CD1-80A6F55FB4D8}"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386F340-7E00-4880-ABE7-AA84722B9682}" type="slidenum">
              <a:rPr lang="en-US" smtClean="0"/>
              <a:pPr>
                <a:defRPr/>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Inpatient dtx takes place in specialty beds or on Psychiatry</a:t>
            </a:r>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F89B8F-4468-4520-995E-77FF5B63AB3E}" type="slidenum">
              <a:rPr lang="en-US"/>
              <a:pPr fontAlgn="base">
                <a:spcBef>
                  <a:spcPct val="0"/>
                </a:spcBef>
                <a:spcAft>
                  <a:spcPct val="0"/>
                </a:spcAft>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386F340-7E00-4880-ABE7-AA84722B9682}" type="slidenum">
              <a:rPr lang="en-US" smtClean="0"/>
              <a:pPr>
                <a:defRPr/>
              </a:pPr>
              <a:t>12</a:t>
            </a:fld>
            <a:endParaRPr lang="en-US"/>
          </a:p>
        </p:txBody>
      </p:sp>
    </p:spTree>
    <p:extLst>
      <p:ext uri="{BB962C8B-B14F-4D97-AF65-F5344CB8AC3E}">
        <p14:creationId xmlns:p14="http://schemas.microsoft.com/office/powerpoint/2010/main" val="359437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1181100" y="695325"/>
            <a:ext cx="4635500" cy="3476625"/>
          </a:xfrm>
          <a:ln/>
        </p:spPr>
      </p:sp>
      <p:sp>
        <p:nvSpPr>
          <p:cNvPr id="66563" name="Notes Placeholder 2"/>
          <p:cNvSpPr>
            <a:spLocks noGrp="1"/>
          </p:cNvSpPr>
          <p:nvPr>
            <p:ph type="body" idx="1"/>
          </p:nvPr>
        </p:nvSpPr>
        <p:spPr>
          <a:noFill/>
          <a:ln/>
        </p:spPr>
        <p:txBody>
          <a:bodyPr/>
          <a:lstStyle/>
          <a:p>
            <a:endParaRPr lang="en-US" smtClean="0">
              <a:latin typeface="Arial" pitchFamily="34" charset="0"/>
            </a:endParaRPr>
          </a:p>
        </p:txBody>
      </p:sp>
      <p:sp>
        <p:nvSpPr>
          <p:cNvPr id="66564" name="Slide Number Placeholder 3"/>
          <p:cNvSpPr>
            <a:spLocks noGrp="1"/>
          </p:cNvSpPr>
          <p:nvPr>
            <p:ph type="sldNum" sz="quarter" idx="5"/>
          </p:nvPr>
        </p:nvSpPr>
        <p:spPr>
          <a:noFill/>
        </p:spPr>
        <p:txBody>
          <a:bodyPr/>
          <a:lstStyle/>
          <a:p>
            <a:fld id="{DAC7F232-53D0-4840-AF8C-42E68325CF6C}" type="slidenum">
              <a:rPr lang="en-US" smtClean="0">
                <a:latin typeface="Arial" pitchFamily="34" charset="0"/>
              </a:rPr>
              <a:pPr/>
              <a:t>13</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F4580450-E5D7-47AC-82AA-4E6344315CC6}" type="datetimeFigureOut">
              <a:rPr lang="en-US" smtClean="0"/>
              <a:pPr>
                <a:defRPr/>
              </a:pPr>
              <a:t>6/10/2016</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7C1EDAFB-7D46-4C4D-8F43-4E25F83D0839}"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254F1BF-7864-46DE-BEDC-024EC534BBF7}" type="datetimeFigureOut">
              <a:rPr lang="en-US" smtClean="0"/>
              <a:pPr>
                <a:defRPr/>
              </a:pPr>
              <a:t>6/10/2016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999500C-820C-4F7E-833F-22FA57B47D9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B6A6961E-79B7-4F1B-8290-49A59CF56FE0}"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F4397344-E282-4260-9C43-E8B8471FDEDD}" type="datetimeFigureOut">
              <a:rPr lang="en-US" smtClean="0"/>
              <a:pPr>
                <a:defRPr/>
              </a:pPr>
              <a:t>6/10/2016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E64B9995-09A0-41E8-8A81-B6651D94F86E}" type="datetimeFigureOut">
              <a:rPr lang="en-US" smtClean="0"/>
              <a:pPr>
                <a:defRPr/>
              </a:pPr>
              <a:t>6/10/2016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478E6C5A-E5E1-4287-89D2-B17CE22F81FB}"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fld id="{5691423E-97D9-416A-A6B9-EF7B70A1C4CD}" type="datetimeFigureOut">
              <a:rPr lang="en-US" smtClean="0"/>
              <a:pPr>
                <a:defRPr/>
              </a:pPr>
              <a:t>6/10/2016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EBE997AA-B509-4743-979F-257CBD591568}"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fld id="{8526C148-FC23-4F95-8CC6-BDBF01927FE5}" type="datetimeFigureOut">
              <a:rPr lang="en-US" smtClean="0"/>
              <a:pPr>
                <a:defRPr/>
              </a:pPr>
              <a:t>6/10/2016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E9AF1A7-4139-4043-AEE3-61ED902DF1BD}"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184F9191-C7EB-4483-88F9-09E42DC4A91E}" type="datetimeFigureOut">
              <a:rPr lang="en-US" smtClean="0"/>
              <a:pPr>
                <a:defRPr/>
              </a:pPr>
              <a:t>6/10/2016</a:t>
            </a:fld>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60423385-69B8-469C-975D-9EF359B3E4A9}"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36F7F0B-EBF4-45CA-A3D2-5242B6D78763}" type="datetimeFigureOut">
              <a:rPr lang="en-US" smtClean="0"/>
              <a:pPr>
                <a:defRPr/>
              </a:pPr>
              <a:t>6/10/2016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B7BB2BE5-2A89-4C7B-820F-F3EDC69C624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fld id="{20DA6C62-1564-42E4-BDCD-F2B0C0A9EF3E}" type="datetimeFigureOut">
              <a:rPr lang="en-US" smtClean="0"/>
              <a:pPr>
                <a:defRPr/>
              </a:pPr>
              <a:t>6/10/2016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D2A5097C-9C49-4A35-B603-E44B279A46E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D110AE65-31FD-4724-9D9C-16760F53EFE9}" type="slidenum">
              <a:rPr lang="en-US" smtClean="0"/>
              <a:pPr>
                <a:defRPr/>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fld id="{11674983-0591-4402-BF8F-A35C0219C54A}" type="datetimeFigureOut">
              <a:rPr lang="en-US" smtClean="0"/>
              <a:pPr>
                <a:defRPr/>
              </a:pPr>
              <a:t>6/10/2016</a:t>
            </a:fld>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pPr>
              <a:defRPr/>
            </a:pPr>
            <a:fld id="{340654EB-1961-4C00-A93A-A7618B4D8ABF}" type="slidenum">
              <a:rPr lang="en-US" smtClean="0"/>
              <a:pPr>
                <a:defRPr/>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fld id="{07BBC941-E9F2-4DF9-B13B-C843C7D6AD73}" type="datetimeFigureOut">
              <a:rPr lang="en-US" smtClean="0"/>
              <a:pPr>
                <a:defRPr/>
              </a:pPr>
              <a:t>6/10/2016</a:t>
            </a:fld>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fld id="{365AB251-8943-456E-BAEF-989F964E6CF8}" type="datetimeFigureOut">
              <a:rPr lang="en-US" smtClean="0"/>
              <a:pPr>
                <a:defRPr/>
              </a:pPr>
              <a:t>6/10/2016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AE0D9C53-235D-4D5C-8CE1-B656393EE22D}"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ule.Tomm@va.gov" TargetMode="External"/><Relationship Id="rId2" Type="http://schemas.openxmlformats.org/officeDocument/2006/relationships/hyperlink" Target="tel:718-862-746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Sophia.Parker@va.gov" TargetMode="External"/><Relationship Id="rId2" Type="http://schemas.openxmlformats.org/officeDocument/2006/relationships/hyperlink" Target="mailto:Gregory.Mack@va.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Erin.Blasdel@va.gov" TargetMode="Externa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oleObject" Target="../embeddings/oleObject1.bin"/><Relationship Id="rId4" Type="http://schemas.openxmlformats.org/officeDocument/2006/relationships/hyperlink" Target="mailto:Janet.Eschen@va.gov"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healthquality.va.gov/" TargetMode="External"/><Relationship Id="rId2" Type="http://schemas.openxmlformats.org/officeDocument/2006/relationships/hyperlink" Target="http://www.mentalhealth.va.gov/substanceabuse.asp" TargetMode="External"/><Relationship Id="rId1" Type="http://schemas.openxmlformats.org/officeDocument/2006/relationships/slideLayout" Target="../slideLayouts/slideLayout2.xml"/><Relationship Id="rId6" Type="http://schemas.openxmlformats.org/officeDocument/2006/relationships/hyperlink" Target="mailto:Ann.feder@va.gov" TargetMode="External"/><Relationship Id="rId5" Type="http://schemas.openxmlformats.org/officeDocument/2006/relationships/hyperlink" Target="http://www.visn2.va.gov/" TargetMode="External"/><Relationship Id="rId4" Type="http://schemas.openxmlformats.org/officeDocument/2006/relationships/hyperlink" Target="http://www.nynj.va.gov/"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va.gov/directory/guide/region.asp?map=1&amp;ID=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4267200"/>
            <a:ext cx="6400800" cy="2057400"/>
          </a:xfrm>
        </p:spPr>
        <p:txBody>
          <a:bodyPr rtlCol="0">
            <a:normAutofit fontScale="92500" lnSpcReduction="20000"/>
          </a:bodyPr>
          <a:lstStyle/>
          <a:p>
            <a:pPr fontAlgn="auto">
              <a:spcAft>
                <a:spcPts val="0"/>
              </a:spcAft>
              <a:buFont typeface="Arial" pitchFamily="34" charset="0"/>
              <a:buNone/>
              <a:defRPr/>
            </a:pPr>
            <a:endParaRPr lang="en-US" sz="2400" b="1" dirty="0" smtClean="0">
              <a:solidFill>
                <a:schemeClr val="tx1"/>
              </a:solidFill>
            </a:endParaRPr>
          </a:p>
          <a:p>
            <a:pPr fontAlgn="auto">
              <a:spcAft>
                <a:spcPts val="0"/>
              </a:spcAft>
              <a:buFont typeface="Arial" pitchFamily="34" charset="0"/>
              <a:buNone/>
              <a:defRPr/>
            </a:pPr>
            <a:endParaRPr lang="en-US" sz="2400" b="1" dirty="0">
              <a:solidFill>
                <a:schemeClr val="tx1"/>
              </a:solidFill>
            </a:endParaRPr>
          </a:p>
          <a:p>
            <a:pPr fontAlgn="auto">
              <a:spcAft>
                <a:spcPts val="0"/>
              </a:spcAft>
              <a:buFont typeface="Arial" pitchFamily="34" charset="0"/>
              <a:buNone/>
              <a:defRPr/>
            </a:pPr>
            <a:r>
              <a:rPr lang="en-US" sz="2400" b="1" dirty="0" smtClean="0">
                <a:solidFill>
                  <a:schemeClr val="tx1"/>
                </a:solidFill>
              </a:rPr>
              <a:t>Ann Feder, LCSW</a:t>
            </a:r>
          </a:p>
          <a:p>
            <a:pPr fontAlgn="auto">
              <a:spcAft>
                <a:spcPts val="0"/>
              </a:spcAft>
              <a:buFont typeface="Arial" pitchFamily="34" charset="0"/>
              <a:buNone/>
              <a:defRPr/>
            </a:pPr>
            <a:r>
              <a:rPr lang="en-US" sz="2400" dirty="0" smtClean="0">
                <a:solidFill>
                  <a:schemeClr val="tx1"/>
                </a:solidFill>
              </a:rPr>
              <a:t>VA-VISN 2South MH Programs Manager</a:t>
            </a:r>
          </a:p>
          <a:p>
            <a:pPr fontAlgn="auto">
              <a:spcAft>
                <a:spcPts val="0"/>
              </a:spcAft>
              <a:buFont typeface="Arial" pitchFamily="34" charset="0"/>
              <a:buNone/>
              <a:defRPr/>
            </a:pPr>
            <a:r>
              <a:rPr lang="en-US" sz="2400" dirty="0" smtClean="0">
                <a:solidFill>
                  <a:schemeClr val="tx1"/>
                </a:solidFill>
              </a:rPr>
              <a:t>Bronx, New York</a:t>
            </a:r>
          </a:p>
          <a:p>
            <a:pPr fontAlgn="auto">
              <a:spcAft>
                <a:spcPts val="0"/>
              </a:spcAft>
              <a:buFont typeface="Arial" pitchFamily="34" charset="0"/>
              <a:buNone/>
              <a:defRPr/>
            </a:pPr>
            <a:endParaRPr lang="en-US" sz="2400" dirty="0" smtClean="0">
              <a:solidFill>
                <a:schemeClr val="tx1"/>
              </a:solidFill>
            </a:endParaRPr>
          </a:p>
          <a:p>
            <a:pPr fontAlgn="auto">
              <a:spcAft>
                <a:spcPts val="0"/>
              </a:spcAft>
              <a:buFont typeface="Arial" pitchFamily="34" charset="0"/>
              <a:buNone/>
              <a:defRPr/>
            </a:pPr>
            <a:endParaRPr lang="en-US" sz="2400" dirty="0" smtClean="0"/>
          </a:p>
        </p:txBody>
      </p:sp>
      <p:sp>
        <p:nvSpPr>
          <p:cNvPr id="2050" name="Title 1"/>
          <p:cNvSpPr>
            <a:spLocks noGrp="1"/>
          </p:cNvSpPr>
          <p:nvPr>
            <p:ph type="ctrTitle"/>
          </p:nvPr>
        </p:nvSpPr>
        <p:spPr>
          <a:xfrm>
            <a:off x="609600" y="152400"/>
            <a:ext cx="7772400" cy="2667000"/>
          </a:xfrm>
        </p:spPr>
        <p:txBody>
          <a:bodyPr>
            <a:normAutofit fontScale="90000"/>
          </a:bodyPr>
          <a:lstStyle/>
          <a:p>
            <a:r>
              <a:rPr lang="en-US" b="1" dirty="0" smtClean="0"/>
              <a:t/>
            </a:r>
            <a:br>
              <a:rPr lang="en-US" b="1" dirty="0" smtClean="0"/>
            </a:br>
            <a:r>
              <a:rPr lang="en-US" b="1" dirty="0" smtClean="0"/>
              <a:t>VA Substance Use Disorder Services in New York State:</a:t>
            </a:r>
            <a:br>
              <a:rPr lang="en-US" b="1" dirty="0" smtClean="0"/>
            </a:br>
            <a:r>
              <a:rPr lang="en-US" b="1" dirty="0" smtClean="0"/>
              <a:t>An Overview</a:t>
            </a:r>
            <a:r>
              <a:rPr lang="en-US" dirty="0" smtClean="0"/>
              <a:t/>
            </a:r>
            <a:br>
              <a:rPr lang="en-US" dirty="0" smtClean="0"/>
            </a:br>
            <a:endParaRPr lang="en-US" dirty="0" smtClean="0"/>
          </a:p>
        </p:txBody>
      </p:sp>
      <p:pic>
        <p:nvPicPr>
          <p:cNvPr id="4" name="Picture 2" descr="http://va.columbusstate.edu/images/va_seal_logo-320x320.jpg"/>
          <p:cNvPicPr>
            <a:picLocks noChangeAspect="1" noChangeArrowheads="1"/>
          </p:cNvPicPr>
          <p:nvPr/>
        </p:nvPicPr>
        <p:blipFill>
          <a:blip r:embed="rId2" cstate="print"/>
          <a:srcRect/>
          <a:stretch>
            <a:fillRect/>
          </a:stretch>
        </p:blipFill>
        <p:spPr bwMode="auto">
          <a:xfrm>
            <a:off x="3429000" y="2971800"/>
            <a:ext cx="1981200" cy="1600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609600" y="-152400"/>
            <a:ext cx="8229600" cy="960438"/>
          </a:xfrm>
        </p:spPr>
        <p:txBody>
          <a:bodyPr/>
          <a:lstStyle/>
          <a:p>
            <a:r>
              <a:rPr lang="en-US" b="1" dirty="0" smtClean="0"/>
              <a:t>Settings for SUD Care in the VA</a:t>
            </a:r>
          </a:p>
        </p:txBody>
      </p:sp>
      <p:sp>
        <p:nvSpPr>
          <p:cNvPr id="37890" name="Rectangle 3"/>
          <p:cNvSpPr>
            <a:spLocks noGrp="1"/>
          </p:cNvSpPr>
          <p:nvPr>
            <p:ph sz="quarter" idx="1"/>
          </p:nvPr>
        </p:nvSpPr>
        <p:spPr>
          <a:xfrm>
            <a:off x="381000" y="1600200"/>
            <a:ext cx="8534400" cy="4953000"/>
          </a:xfrm>
        </p:spPr>
        <p:txBody>
          <a:bodyPr>
            <a:noAutofit/>
          </a:bodyPr>
          <a:lstStyle/>
          <a:p>
            <a:pPr>
              <a:lnSpc>
                <a:spcPct val="80000"/>
              </a:lnSpc>
            </a:pPr>
            <a:r>
              <a:rPr lang="en-US" sz="1800" b="1" dirty="0" smtClean="0">
                <a:latin typeface="Calibri" pitchFamily="34" charset="0"/>
              </a:rPr>
              <a:t>Non-SUD specialty care</a:t>
            </a:r>
            <a:r>
              <a:rPr lang="en-US" sz="1800" dirty="0" smtClean="0">
                <a:latin typeface="Calibri" pitchFamily="34" charset="0"/>
              </a:rPr>
              <a:t> </a:t>
            </a:r>
          </a:p>
          <a:p>
            <a:pPr indent="-1588">
              <a:lnSpc>
                <a:spcPct val="80000"/>
              </a:lnSpc>
              <a:buNone/>
            </a:pPr>
            <a:r>
              <a:rPr lang="en-US" sz="1800" dirty="0" smtClean="0">
                <a:latin typeface="Calibri" pitchFamily="34" charset="0"/>
              </a:rPr>
              <a:t>SUD services provided in primary care, mental health, PTSD services/teams, etc.</a:t>
            </a:r>
          </a:p>
          <a:p>
            <a:pPr indent="-1588">
              <a:lnSpc>
                <a:spcPct val="80000"/>
              </a:lnSpc>
              <a:buNone/>
            </a:pPr>
            <a:endParaRPr lang="en-US" sz="1800" dirty="0" smtClean="0">
              <a:latin typeface="Calibri" pitchFamily="34" charset="0"/>
            </a:endParaRPr>
          </a:p>
          <a:p>
            <a:pPr>
              <a:lnSpc>
                <a:spcPct val="80000"/>
              </a:lnSpc>
            </a:pPr>
            <a:r>
              <a:rPr lang="en-US" sz="1800" b="1" dirty="0" smtClean="0">
                <a:latin typeface="Calibri" pitchFamily="34" charset="0"/>
              </a:rPr>
              <a:t>Standard outpatient programs </a:t>
            </a:r>
          </a:p>
          <a:p>
            <a:pPr indent="-1588">
              <a:lnSpc>
                <a:spcPct val="80000"/>
              </a:lnSpc>
              <a:buNone/>
            </a:pPr>
            <a:r>
              <a:rPr lang="en-US" sz="1800" dirty="0" smtClean="0">
                <a:latin typeface="Calibri" pitchFamily="34" charset="0"/>
              </a:rPr>
              <a:t>Ambulatory SUD services at sites without IOP. </a:t>
            </a:r>
          </a:p>
          <a:p>
            <a:pPr indent="-1588">
              <a:lnSpc>
                <a:spcPct val="80000"/>
              </a:lnSpc>
              <a:buNone/>
            </a:pPr>
            <a:endParaRPr lang="en-US" sz="1800" dirty="0" smtClean="0">
              <a:latin typeface="Calibri" pitchFamily="34" charset="0"/>
            </a:endParaRPr>
          </a:p>
          <a:p>
            <a:pPr>
              <a:lnSpc>
                <a:spcPct val="80000"/>
              </a:lnSpc>
            </a:pPr>
            <a:r>
              <a:rPr lang="en-US" sz="1800" b="1" dirty="0" smtClean="0">
                <a:latin typeface="Calibri" pitchFamily="34" charset="0"/>
              </a:rPr>
              <a:t>Intensive outpatient programs </a:t>
            </a:r>
          </a:p>
          <a:p>
            <a:pPr indent="-1588">
              <a:lnSpc>
                <a:spcPct val="80000"/>
              </a:lnSpc>
              <a:buNone/>
            </a:pPr>
            <a:r>
              <a:rPr lang="en-US" sz="1800" dirty="0" smtClean="0">
                <a:latin typeface="Calibri" pitchFamily="34" charset="0"/>
              </a:rPr>
              <a:t>Provide at least three hours of SUD treatment services three days per week. Includes day treatment, partial hospitalization, and intensive outpatient clinic-based programs.  </a:t>
            </a:r>
          </a:p>
          <a:p>
            <a:pPr indent="-1588">
              <a:lnSpc>
                <a:spcPct val="80000"/>
              </a:lnSpc>
              <a:buNone/>
            </a:pPr>
            <a:endParaRPr lang="en-US" sz="1800" dirty="0" smtClean="0">
              <a:latin typeface="Calibri" pitchFamily="34" charset="0"/>
            </a:endParaRPr>
          </a:p>
          <a:p>
            <a:pPr>
              <a:lnSpc>
                <a:spcPct val="80000"/>
              </a:lnSpc>
            </a:pPr>
            <a:r>
              <a:rPr lang="en-US" sz="1800" b="1" dirty="0" smtClean="0">
                <a:latin typeface="Calibri" pitchFamily="34" charset="0"/>
              </a:rPr>
              <a:t>Methadone maintenance  &amp; Suboxone programs</a:t>
            </a:r>
            <a:r>
              <a:rPr lang="en-US" sz="1800" dirty="0" smtClean="0">
                <a:latin typeface="Calibri" pitchFamily="34" charset="0"/>
              </a:rPr>
              <a:t> </a:t>
            </a:r>
          </a:p>
          <a:p>
            <a:pPr indent="-1588">
              <a:lnSpc>
                <a:spcPct val="80000"/>
              </a:lnSpc>
              <a:buNone/>
            </a:pPr>
            <a:r>
              <a:rPr lang="en-US" sz="1800" dirty="0" smtClean="0">
                <a:latin typeface="Calibri" pitchFamily="34" charset="0"/>
              </a:rPr>
              <a:t>In-House or contracted with community providers.</a:t>
            </a:r>
          </a:p>
          <a:p>
            <a:pPr indent="-1588">
              <a:lnSpc>
                <a:spcPct val="80000"/>
              </a:lnSpc>
              <a:buNone/>
            </a:pPr>
            <a:endParaRPr lang="en-US" sz="1800" dirty="0" smtClean="0">
              <a:latin typeface="Calibri" pitchFamily="34" charset="0"/>
            </a:endParaRPr>
          </a:p>
          <a:p>
            <a:pPr>
              <a:lnSpc>
                <a:spcPct val="80000"/>
              </a:lnSpc>
            </a:pPr>
            <a:r>
              <a:rPr lang="en-US" sz="1800" b="1" dirty="0" smtClean="0">
                <a:latin typeface="Calibri" pitchFamily="34" charset="0"/>
              </a:rPr>
              <a:t>Substance Abuse Residential Rehabilitation Treatment Programs</a:t>
            </a:r>
            <a:endParaRPr lang="en-US" sz="1800" dirty="0" smtClean="0">
              <a:latin typeface="Calibri" pitchFamily="34" charset="0"/>
            </a:endParaRPr>
          </a:p>
          <a:p>
            <a:pPr>
              <a:lnSpc>
                <a:spcPct val="80000"/>
              </a:lnSpc>
              <a:buNone/>
            </a:pPr>
            <a:r>
              <a:rPr lang="en-US" sz="1800" dirty="0" smtClean="0">
                <a:latin typeface="Calibri" pitchFamily="34" charset="0"/>
              </a:rPr>
              <a:t>	These are dedicated Substance Abuse Residential Rehabilitation Treatment Programs providing Psychosocial treatment.  All residential treatment programs within the VA offer some SUD treatment. </a:t>
            </a:r>
          </a:p>
          <a:p>
            <a:pPr>
              <a:lnSpc>
                <a:spcPct val="80000"/>
              </a:lnSpc>
            </a:pPr>
            <a:endParaRPr lang="en-US" sz="2800" dirty="0" smtClean="0"/>
          </a:p>
          <a:p>
            <a:pPr>
              <a:lnSpc>
                <a:spcPct val="80000"/>
              </a:lnSpc>
              <a:buFont typeface="Arial" charset="0"/>
              <a:buNone/>
            </a:pPr>
            <a:endParaRPr lang="en-US" sz="2800" dirty="0" smtClean="0"/>
          </a:p>
          <a:p>
            <a:pPr>
              <a:lnSpc>
                <a:spcPct val="80000"/>
              </a:lnSpc>
            </a:pPr>
            <a:endParaRPr lang="en-US" sz="2800" dirty="0" smtClean="0"/>
          </a:p>
          <a:p>
            <a:pPr>
              <a:lnSpc>
                <a:spcPct val="80000"/>
              </a:lnSpc>
              <a:buFont typeface="Arial" charset="0"/>
              <a:buNone/>
            </a:pPr>
            <a:endParaRPr lang="en-US" sz="2800" b="1" dirty="0" smtClean="0"/>
          </a:p>
          <a:p>
            <a:pPr>
              <a:lnSpc>
                <a:spcPct val="80000"/>
              </a:lnSpc>
            </a:pPr>
            <a:endParaRPr lang="en-US" sz="2800" dirty="0" smtClean="0"/>
          </a:p>
        </p:txBody>
      </p:sp>
    </p:spTree>
    <p:extLst>
      <p:ext uri="{BB962C8B-B14F-4D97-AF65-F5344CB8AC3E}">
        <p14:creationId xmlns:p14="http://schemas.microsoft.com/office/powerpoint/2010/main" val="94425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685800"/>
          </a:xfrm>
        </p:spPr>
        <p:txBody>
          <a:bodyPr rtlCol="0">
            <a:normAutofit fontScale="90000"/>
          </a:bodyPr>
          <a:lstStyle/>
          <a:p>
            <a:pPr fontAlgn="auto">
              <a:spcAft>
                <a:spcPts val="0"/>
              </a:spcAft>
              <a:defRPr/>
            </a:pPr>
            <a:r>
              <a:rPr lang="en-US" dirty="0" smtClean="0"/>
              <a:t/>
            </a:r>
            <a:br>
              <a:rPr lang="en-US" dirty="0" smtClean="0"/>
            </a:br>
            <a:r>
              <a:rPr lang="en-US" sz="3600" b="1" dirty="0"/>
              <a:t>SUD Treatment by Location</a:t>
            </a:r>
            <a:endParaRPr lang="en-US" dirty="0" smtClean="0"/>
          </a:p>
        </p:txBody>
      </p:sp>
      <p:sp>
        <p:nvSpPr>
          <p:cNvPr id="3" name="Content Placeholder 2"/>
          <p:cNvSpPr>
            <a:spLocks noGrp="1"/>
          </p:cNvSpPr>
          <p:nvPr>
            <p:ph sz="quarter" idx="1"/>
          </p:nvPr>
        </p:nvSpPr>
        <p:spPr>
          <a:xfrm>
            <a:off x="533400" y="1371600"/>
            <a:ext cx="8305800" cy="5867400"/>
          </a:xfrm>
        </p:spPr>
        <p:txBody>
          <a:bodyPr rtlCol="0">
            <a:normAutofit/>
          </a:bodyPr>
          <a:lstStyle/>
          <a:p>
            <a:pPr algn="ctr" fontAlgn="auto">
              <a:spcAft>
                <a:spcPts val="0"/>
              </a:spcAft>
              <a:buFont typeface="Arial" pitchFamily="34" charset="0"/>
              <a:buNone/>
              <a:defRPr/>
            </a:pPr>
            <a:r>
              <a:rPr lang="en-US" sz="3300" b="1" dirty="0" smtClean="0"/>
              <a:t>SUD Specialty Care</a:t>
            </a:r>
          </a:p>
          <a:p>
            <a:pPr fontAlgn="auto">
              <a:spcAft>
                <a:spcPts val="0"/>
              </a:spcAft>
              <a:buFont typeface="Arial" pitchFamily="34" charset="0"/>
              <a:buChar char="•"/>
              <a:defRPr/>
            </a:pPr>
            <a:r>
              <a:rPr lang="en-US" sz="2600" b="1" dirty="0" smtClean="0"/>
              <a:t>Outpatient Care</a:t>
            </a:r>
          </a:p>
          <a:p>
            <a:pPr lvl="1" fontAlgn="auto">
              <a:spcAft>
                <a:spcPts val="0"/>
              </a:spcAft>
              <a:buFont typeface="Arial" pitchFamily="34" charset="0"/>
              <a:buChar char="–"/>
              <a:defRPr/>
            </a:pPr>
            <a:r>
              <a:rPr lang="en-US" sz="2600" dirty="0" smtClean="0">
                <a:solidFill>
                  <a:schemeClr val="tx1"/>
                </a:solidFill>
              </a:rPr>
              <a:t>Ambulatory Alcohol Detox </a:t>
            </a:r>
          </a:p>
          <a:p>
            <a:pPr lvl="1" fontAlgn="auto">
              <a:spcAft>
                <a:spcPts val="0"/>
              </a:spcAft>
              <a:buFont typeface="Arial" pitchFamily="34" charset="0"/>
              <a:buChar char="–"/>
              <a:defRPr/>
            </a:pPr>
            <a:r>
              <a:rPr lang="en-US" sz="2600" dirty="0" smtClean="0">
                <a:solidFill>
                  <a:schemeClr val="tx1"/>
                </a:solidFill>
              </a:rPr>
              <a:t>Intensive Outpatient Treatment</a:t>
            </a:r>
          </a:p>
          <a:p>
            <a:pPr lvl="1" fontAlgn="auto">
              <a:spcAft>
                <a:spcPts val="0"/>
              </a:spcAft>
              <a:buFont typeface="Arial" pitchFamily="34" charset="0"/>
              <a:buChar char="–"/>
              <a:defRPr/>
            </a:pPr>
            <a:r>
              <a:rPr lang="en-US" sz="2600" dirty="0" smtClean="0">
                <a:solidFill>
                  <a:schemeClr val="tx1"/>
                </a:solidFill>
              </a:rPr>
              <a:t>Standard Outpatient and Aftercare</a:t>
            </a:r>
          </a:p>
          <a:p>
            <a:pPr lvl="1" fontAlgn="auto">
              <a:spcAft>
                <a:spcPts val="0"/>
              </a:spcAft>
              <a:buFont typeface="Arial" pitchFamily="34" charset="0"/>
              <a:buChar char="–"/>
              <a:defRPr/>
            </a:pPr>
            <a:r>
              <a:rPr lang="en-US" sz="2600" dirty="0" smtClean="0">
                <a:solidFill>
                  <a:schemeClr val="tx1"/>
                </a:solidFill>
              </a:rPr>
              <a:t>Opiate Treatment (Methadone &amp; Buprenorphine)</a:t>
            </a:r>
          </a:p>
          <a:p>
            <a:pPr fontAlgn="auto">
              <a:spcAft>
                <a:spcPts val="0"/>
              </a:spcAft>
              <a:buFont typeface="Arial" pitchFamily="34" charset="0"/>
              <a:buChar char="•"/>
              <a:defRPr/>
            </a:pPr>
            <a:r>
              <a:rPr lang="en-US" sz="2600" b="1" dirty="0" smtClean="0"/>
              <a:t>Inpatient</a:t>
            </a:r>
          </a:p>
          <a:p>
            <a:pPr lvl="1" fontAlgn="auto">
              <a:spcAft>
                <a:spcPts val="0"/>
              </a:spcAft>
              <a:buFont typeface="Arial" pitchFamily="34" charset="0"/>
              <a:buChar char="–"/>
              <a:defRPr/>
            </a:pPr>
            <a:r>
              <a:rPr lang="en-US" sz="2600" dirty="0" smtClean="0">
                <a:solidFill>
                  <a:schemeClr val="tx1"/>
                </a:solidFill>
              </a:rPr>
              <a:t>Inpatient Detoxification Services </a:t>
            </a:r>
          </a:p>
          <a:p>
            <a:pPr lvl="1" fontAlgn="auto">
              <a:spcAft>
                <a:spcPts val="0"/>
              </a:spcAft>
              <a:buFont typeface="Arial" pitchFamily="34" charset="0"/>
              <a:buChar char="–"/>
              <a:defRPr/>
            </a:pPr>
            <a:r>
              <a:rPr lang="en-US" sz="2600" dirty="0" smtClean="0">
                <a:solidFill>
                  <a:schemeClr val="tx1"/>
                </a:solidFill>
              </a:rPr>
              <a:t>Substance Abuse Residential Rehabilitation and Domiciliary Programs</a:t>
            </a:r>
          </a:p>
          <a:p>
            <a:pPr fontAlgn="auto">
              <a:spcAft>
                <a:spcPts val="0"/>
              </a:spcAft>
              <a:buFont typeface="Arial" pitchFamily="34" charset="0"/>
              <a:buNone/>
              <a:defRPr/>
            </a:pPr>
            <a:endParaRPr lang="en-US" dirty="0" smtClean="0"/>
          </a:p>
        </p:txBody>
      </p:sp>
    </p:spTree>
    <p:extLst>
      <p:ext uri="{BB962C8B-B14F-4D97-AF65-F5344CB8AC3E}">
        <p14:creationId xmlns:p14="http://schemas.microsoft.com/office/powerpoint/2010/main" val="3855174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b="1" dirty="0" smtClean="0"/>
              <a:t>Enhanced Services Unique to VA</a:t>
            </a:r>
          </a:p>
        </p:txBody>
      </p:sp>
      <p:sp>
        <p:nvSpPr>
          <p:cNvPr id="9219" name="Content Placeholder 2"/>
          <p:cNvSpPr>
            <a:spLocks noGrp="1"/>
          </p:cNvSpPr>
          <p:nvPr>
            <p:ph sz="quarter" idx="1"/>
          </p:nvPr>
        </p:nvSpPr>
        <p:spPr>
          <a:xfrm>
            <a:off x="457200" y="1524001"/>
            <a:ext cx="8229600" cy="4267200"/>
          </a:xfrm>
        </p:spPr>
        <p:txBody>
          <a:bodyPr/>
          <a:lstStyle/>
          <a:p>
            <a:r>
              <a:rPr lang="en-US" dirty="0" smtClean="0"/>
              <a:t>Homeless SUD specialist</a:t>
            </a:r>
          </a:p>
          <a:p>
            <a:r>
              <a:rPr lang="en-US" dirty="0" smtClean="0"/>
              <a:t>PTSD/SUD Specialist aligned w/either clinic and serving as a liaison.</a:t>
            </a:r>
          </a:p>
          <a:p>
            <a:r>
              <a:rPr lang="en-US" dirty="0" smtClean="0"/>
              <a:t>SUD Specialist assigned to general MH &amp; PTSD Residential Rehabilitation Treatment Programs</a:t>
            </a:r>
          </a:p>
          <a:p>
            <a:r>
              <a:rPr lang="en-US" dirty="0" smtClean="0"/>
              <a:t>Suicide Prevention Program Access</a:t>
            </a:r>
          </a:p>
          <a:p>
            <a:r>
              <a:rPr lang="en-US" dirty="0" smtClean="0"/>
              <a:t>Compensated Work Therapy + SUD monitoring</a:t>
            </a:r>
          </a:p>
          <a:p>
            <a:r>
              <a:rPr lang="en-US" dirty="0" smtClean="0"/>
              <a:t>Supported Employment for dually diagnosed patients</a:t>
            </a:r>
          </a:p>
        </p:txBody>
      </p:sp>
    </p:spTree>
    <p:extLst>
      <p:ext uri="{BB962C8B-B14F-4D97-AF65-F5344CB8AC3E}">
        <p14:creationId xmlns:p14="http://schemas.microsoft.com/office/powerpoint/2010/main" val="9178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762000" y="152400"/>
            <a:ext cx="7543800" cy="990600"/>
          </a:xfrm>
        </p:spPr>
        <p:txBody>
          <a:bodyPr>
            <a:normAutofit fontScale="90000"/>
          </a:bodyPr>
          <a:lstStyle/>
          <a:p>
            <a:r>
              <a:rPr lang="en-US" b="1" dirty="0" smtClean="0"/>
              <a:t>Integrating SUD Treatment with Homeless Services</a:t>
            </a:r>
          </a:p>
        </p:txBody>
      </p:sp>
      <p:sp>
        <p:nvSpPr>
          <p:cNvPr id="38915" name="Content Placeholder 2"/>
          <p:cNvSpPr>
            <a:spLocks noGrp="1"/>
          </p:cNvSpPr>
          <p:nvPr>
            <p:ph sz="quarter" idx="1"/>
          </p:nvPr>
        </p:nvSpPr>
        <p:spPr>
          <a:xfrm>
            <a:off x="457200" y="1371600"/>
            <a:ext cx="8610600" cy="5257800"/>
          </a:xfrm>
        </p:spPr>
        <p:txBody>
          <a:bodyPr/>
          <a:lstStyle/>
          <a:p>
            <a:pPr eaLnBrk="1" hangingPunct="1">
              <a:lnSpc>
                <a:spcPct val="90000"/>
              </a:lnSpc>
            </a:pPr>
            <a:endParaRPr lang="en-US" dirty="0" smtClean="0"/>
          </a:p>
          <a:p>
            <a:pPr eaLnBrk="1" hangingPunct="1">
              <a:lnSpc>
                <a:spcPct val="90000"/>
              </a:lnSpc>
            </a:pPr>
            <a:r>
              <a:rPr lang="en-US" dirty="0" smtClean="0"/>
              <a:t>Housing First options &amp; harm reduction strategies help some Veterans begin recovery</a:t>
            </a:r>
          </a:p>
          <a:p>
            <a:pPr eaLnBrk="1" hangingPunct="1">
              <a:lnSpc>
                <a:spcPct val="90000"/>
              </a:lnSpc>
              <a:buNone/>
            </a:pPr>
            <a:endParaRPr lang="en-US" sz="800" dirty="0" smtClean="0"/>
          </a:p>
          <a:p>
            <a:pPr eaLnBrk="1" hangingPunct="1">
              <a:lnSpc>
                <a:spcPct val="90000"/>
              </a:lnSpc>
            </a:pPr>
            <a:r>
              <a:rPr lang="en-US" dirty="0" smtClean="0"/>
              <a:t>For those willing to engage in SUD treatment, access </a:t>
            </a:r>
            <a:r>
              <a:rPr lang="en-US" i="1" dirty="0" smtClean="0"/>
              <a:t>policies</a:t>
            </a:r>
            <a:r>
              <a:rPr lang="en-US" dirty="0" smtClean="0"/>
              <a:t> </a:t>
            </a:r>
            <a:r>
              <a:rPr lang="en-US" u="sng" dirty="0" smtClean="0"/>
              <a:t>have</a:t>
            </a:r>
            <a:r>
              <a:rPr lang="en-US" dirty="0" smtClean="0"/>
              <a:t> changed (</a:t>
            </a:r>
            <a:r>
              <a:rPr lang="en-US" i="1" dirty="0" smtClean="0"/>
              <a:t>practices</a:t>
            </a:r>
            <a:r>
              <a:rPr lang="en-US" dirty="0" smtClean="0"/>
              <a:t> </a:t>
            </a:r>
            <a:r>
              <a:rPr lang="en-US" u="sng" dirty="0" smtClean="0"/>
              <a:t>are</a:t>
            </a:r>
            <a:r>
              <a:rPr lang="en-US" dirty="0" smtClean="0"/>
              <a:t> changing).</a:t>
            </a:r>
          </a:p>
          <a:p>
            <a:pPr eaLnBrk="1" hangingPunct="1">
              <a:lnSpc>
                <a:spcPct val="90000"/>
              </a:lnSpc>
              <a:buNone/>
            </a:pPr>
            <a:endParaRPr lang="en-US" sz="800" dirty="0" smtClean="0"/>
          </a:p>
          <a:p>
            <a:pPr eaLnBrk="1" hangingPunct="1">
              <a:lnSpc>
                <a:spcPct val="90000"/>
              </a:lnSpc>
            </a:pPr>
            <a:r>
              <a:rPr lang="en-US" dirty="0" smtClean="0"/>
              <a:t>SUD treatment </a:t>
            </a:r>
            <a:r>
              <a:rPr lang="en-US" u="sng" dirty="0" smtClean="0"/>
              <a:t>can be </a:t>
            </a:r>
            <a:r>
              <a:rPr lang="en-US" dirty="0" smtClean="0"/>
              <a:t>effective over time</a:t>
            </a:r>
          </a:p>
          <a:p>
            <a:pPr eaLnBrk="1" hangingPunct="1">
              <a:lnSpc>
                <a:spcPct val="90000"/>
              </a:lnSpc>
              <a:buNone/>
            </a:pPr>
            <a:endParaRPr lang="en-US" sz="800" dirty="0" smtClean="0"/>
          </a:p>
          <a:p>
            <a:pPr eaLnBrk="1" hangingPunct="1">
              <a:lnSpc>
                <a:spcPct val="90000"/>
              </a:lnSpc>
            </a:pPr>
            <a:r>
              <a:rPr lang="en-US" dirty="0" smtClean="0"/>
              <a:t>Screening for relapse risk and safety is an ongoing process for a chronic condition. </a:t>
            </a:r>
          </a:p>
          <a:p>
            <a:pPr eaLnBrk="1" hangingPunct="1">
              <a:lnSpc>
                <a:spcPct val="90000"/>
              </a:lnSpc>
              <a:buNone/>
            </a:pPr>
            <a:endParaRPr lang="en-US" sz="800" dirty="0" smtClean="0"/>
          </a:p>
          <a:p>
            <a:pPr eaLnBrk="1" hangingPunct="1">
              <a:lnSpc>
                <a:spcPct val="90000"/>
              </a:lnSpc>
            </a:pPr>
            <a:r>
              <a:rPr lang="en-US" dirty="0" smtClean="0"/>
              <a:t>Attention to SUD is an issue for all providers, not just SUD specialty care. </a:t>
            </a:r>
          </a:p>
          <a:p>
            <a:pPr eaLnBrk="1" hangingPunct="1">
              <a:lnSpc>
                <a:spcPct val="90000"/>
              </a:lnSpc>
              <a:buFontTx/>
              <a:buNone/>
            </a:pPr>
            <a:endParaRPr lang="en-US" dirty="0" smtClean="0"/>
          </a:p>
          <a:p>
            <a:pPr>
              <a:buFontTx/>
              <a:buNone/>
            </a:pPr>
            <a:endParaRPr lang="en-US" dirty="0" smtClean="0"/>
          </a:p>
        </p:txBody>
      </p:sp>
    </p:spTree>
    <p:extLst>
      <p:ext uri="{BB962C8B-B14F-4D97-AF65-F5344CB8AC3E}">
        <p14:creationId xmlns:p14="http://schemas.microsoft.com/office/powerpoint/2010/main" val="7251374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b="1" dirty="0" smtClean="0"/>
              <a:t>Other SUD Collaborations</a:t>
            </a:r>
          </a:p>
        </p:txBody>
      </p:sp>
      <p:sp>
        <p:nvSpPr>
          <p:cNvPr id="10243" name="Content Placeholder 2"/>
          <p:cNvSpPr>
            <a:spLocks noGrp="1"/>
          </p:cNvSpPr>
          <p:nvPr>
            <p:ph sz="quarter" idx="1"/>
          </p:nvPr>
        </p:nvSpPr>
        <p:spPr>
          <a:xfrm>
            <a:off x="457200" y="1447800"/>
            <a:ext cx="8229600" cy="4525963"/>
          </a:xfrm>
        </p:spPr>
        <p:txBody>
          <a:bodyPr/>
          <a:lstStyle/>
          <a:p>
            <a:r>
              <a:rPr lang="en-US" dirty="0" smtClean="0"/>
              <a:t>Infectious Disease Clinics</a:t>
            </a:r>
          </a:p>
          <a:p>
            <a:r>
              <a:rPr lang="en-US" dirty="0" smtClean="0"/>
              <a:t>Pain Clinics</a:t>
            </a:r>
          </a:p>
          <a:p>
            <a:r>
              <a:rPr lang="en-US" dirty="0" smtClean="0"/>
              <a:t>Traumatic Brain Injury Clinics</a:t>
            </a:r>
          </a:p>
          <a:p>
            <a:r>
              <a:rPr lang="en-US" dirty="0" smtClean="0"/>
              <a:t>Spinal Cord Injury Programs</a:t>
            </a:r>
          </a:p>
          <a:p>
            <a:r>
              <a:rPr lang="en-US" dirty="0" smtClean="0"/>
              <a:t>OEF/OIF/OND Programs</a:t>
            </a:r>
          </a:p>
          <a:p>
            <a:r>
              <a:rPr lang="en-US" dirty="0" smtClean="0"/>
              <a:t>Women’s Programs</a:t>
            </a:r>
          </a:p>
          <a:p>
            <a:r>
              <a:rPr lang="en-US" dirty="0" smtClean="0"/>
              <a:t>Use of Vet Centers</a:t>
            </a:r>
          </a:p>
          <a:p>
            <a:endParaRPr lang="en-US" dirty="0" smtClean="0"/>
          </a:p>
          <a:p>
            <a:endParaRPr lang="en-US" dirty="0" smtClean="0"/>
          </a:p>
        </p:txBody>
      </p:sp>
    </p:spTree>
    <p:extLst>
      <p:ext uri="{BB962C8B-B14F-4D97-AF65-F5344CB8AC3E}">
        <p14:creationId xmlns:p14="http://schemas.microsoft.com/office/powerpoint/2010/main" val="704181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sz="3600" dirty="0" smtClean="0"/>
              <a:t>Substance Abuse Residential Rehabilitation  Programs across NY State</a:t>
            </a:r>
            <a:endParaRPr lang="en-US" sz="3600" dirty="0"/>
          </a:p>
        </p:txBody>
      </p:sp>
      <p:sp>
        <p:nvSpPr>
          <p:cNvPr id="3" name="Content Placeholder 2"/>
          <p:cNvSpPr>
            <a:spLocks noGrp="1"/>
          </p:cNvSpPr>
          <p:nvPr>
            <p:ph sz="quarter" idx="1"/>
          </p:nvPr>
        </p:nvSpPr>
        <p:spPr/>
        <p:txBody>
          <a:bodyPr>
            <a:normAutofit lnSpcReduction="10000"/>
          </a:bodyPr>
          <a:lstStyle/>
          <a:p>
            <a:r>
              <a:rPr lang="en-US" sz="2800" dirty="0" smtClean="0"/>
              <a:t>Buffalo</a:t>
            </a:r>
          </a:p>
          <a:p>
            <a:r>
              <a:rPr lang="en-US" sz="2800" dirty="0" smtClean="0"/>
              <a:t>Albany</a:t>
            </a:r>
          </a:p>
          <a:p>
            <a:r>
              <a:rPr lang="en-US" sz="2800" dirty="0" smtClean="0"/>
              <a:t>Montrose (Hudson Valley)</a:t>
            </a:r>
          </a:p>
          <a:p>
            <a:r>
              <a:rPr lang="en-US" sz="2800" dirty="0" smtClean="0"/>
              <a:t>Brooklyn (NY Harbor)</a:t>
            </a:r>
          </a:p>
          <a:p>
            <a:r>
              <a:rPr lang="en-US" sz="2800" dirty="0" smtClean="0"/>
              <a:t>Northport</a:t>
            </a:r>
          </a:p>
          <a:p>
            <a:pPr marL="0" indent="0">
              <a:buNone/>
            </a:pPr>
            <a:r>
              <a:rPr lang="en-US" sz="2800" dirty="0" smtClean="0"/>
              <a:t>Domiciliaries for Homeless Veterans:</a:t>
            </a:r>
          </a:p>
          <a:p>
            <a:pPr>
              <a:buFont typeface="Wingdings" panose="05000000000000000000" pitchFamily="2" charset="2"/>
              <a:buChar char="Ø"/>
            </a:pPr>
            <a:r>
              <a:rPr lang="en-US" sz="2800" dirty="0" smtClean="0"/>
              <a:t>Bath</a:t>
            </a:r>
          </a:p>
          <a:p>
            <a:pPr>
              <a:buFont typeface="Wingdings" panose="05000000000000000000" pitchFamily="2" charset="2"/>
              <a:buChar char="Ø"/>
            </a:pPr>
            <a:r>
              <a:rPr lang="en-US" sz="2800" dirty="0" smtClean="0"/>
              <a:t>Montrose</a:t>
            </a:r>
          </a:p>
          <a:p>
            <a:pPr>
              <a:buFont typeface="Wingdings" panose="05000000000000000000" pitchFamily="2" charset="2"/>
              <a:buChar char="Ø"/>
            </a:pPr>
            <a:r>
              <a:rPr lang="en-US" sz="2800" dirty="0" smtClean="0"/>
              <a:t>St Albans (NY Harbor)</a:t>
            </a:r>
            <a:endParaRPr lang="en-US" sz="2800" dirty="0"/>
          </a:p>
        </p:txBody>
      </p:sp>
    </p:spTree>
    <p:extLst>
      <p:ext uri="{BB962C8B-B14F-4D97-AF65-F5344CB8AC3E}">
        <p14:creationId xmlns:p14="http://schemas.microsoft.com/office/powerpoint/2010/main" val="1023116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4">
              <a:lumMod val="40000"/>
              <a:lumOff val="60000"/>
            </a:schemeClr>
          </a:solidFill>
        </p:spPr>
        <p:txBody>
          <a:bodyPr/>
          <a:lstStyle/>
          <a:p>
            <a:r>
              <a:rPr lang="en-US" sz="3200" dirty="0" smtClean="0">
                <a:ea typeface="Times New Roman"/>
                <a:cs typeface="Arial"/>
              </a:rPr>
              <a:t>Substance Abuse RRTP- Western NY</a:t>
            </a:r>
            <a:endParaRPr lang="en-US" sz="3200" dirty="0"/>
          </a:p>
        </p:txBody>
      </p:sp>
      <p:sp>
        <p:nvSpPr>
          <p:cNvPr id="4" name="Slide Number Placeholder 3"/>
          <p:cNvSpPr>
            <a:spLocks noGrp="1"/>
          </p:cNvSpPr>
          <p:nvPr>
            <p:ph type="sldNum" sz="quarter" idx="12"/>
          </p:nvPr>
        </p:nvSpPr>
        <p:spPr/>
        <p:txBody>
          <a:bodyPr/>
          <a:lstStyle/>
          <a:p>
            <a:pPr>
              <a:defRPr/>
            </a:pPr>
            <a:fld id="{2493DDC3-BA72-4585-8A20-B03D5598A547}" type="slidenum">
              <a:rPr lang="en-US" smtClean="0"/>
              <a:pPr>
                <a:defRPr/>
              </a:pPr>
              <a:t>16</a:t>
            </a:fld>
            <a:endParaRPr lang="en-US" dirty="0"/>
          </a:p>
        </p:txBody>
      </p:sp>
      <p:graphicFrame>
        <p:nvGraphicFramePr>
          <p:cNvPr id="5" name="Content Placeholder 5"/>
          <p:cNvGraphicFramePr>
            <a:graphicFrameLocks noGrp="1"/>
          </p:cNvGraphicFramePr>
          <p:nvPr>
            <p:ph sz="quarter" idx="1"/>
            <p:extLst>
              <p:ext uri="{D42A27DB-BD31-4B8C-83A1-F6EECF244321}">
                <p14:modId xmlns:p14="http://schemas.microsoft.com/office/powerpoint/2010/main" val="1426347540"/>
              </p:ext>
            </p:extLst>
          </p:nvPr>
        </p:nvGraphicFramePr>
        <p:xfrm>
          <a:off x="685800" y="1035429"/>
          <a:ext cx="8077200" cy="6365432"/>
        </p:xfrm>
        <a:graphic>
          <a:graphicData uri="http://schemas.openxmlformats.org/drawingml/2006/table">
            <a:tbl>
              <a:tblPr firstRow="1" bandRow="1">
                <a:tableStyleId>{5C22544A-7EE6-4342-B048-85BDC9FD1C3A}</a:tableStyleId>
              </a:tblPr>
              <a:tblGrid>
                <a:gridCol w="1397977"/>
                <a:gridCol w="6679223"/>
              </a:tblGrid>
              <a:tr h="432305">
                <a:tc>
                  <a:txBody>
                    <a:bodyPr/>
                    <a:lstStyle/>
                    <a:p>
                      <a:r>
                        <a:rPr lang="en-US" sz="1200" dirty="0" smtClean="0"/>
                        <a:t>Facility</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i="1" dirty="0" smtClean="0"/>
                        <a:t>Western NY VA - Buffalo</a:t>
                      </a:r>
                    </a:p>
                  </a:txBody>
                  <a:tcPr/>
                </a:tc>
              </a:tr>
              <a:tr h="1626509">
                <a:tc>
                  <a:txBody>
                    <a:bodyPr/>
                    <a:lstStyle/>
                    <a:p>
                      <a:r>
                        <a:rPr lang="en-US" sz="1400" dirty="0" smtClean="0"/>
                        <a:t>Description:</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050" i="1" kern="1200" dirty="0" smtClean="0">
                          <a:solidFill>
                            <a:schemeClr val="dk1"/>
                          </a:solidFill>
                          <a:latin typeface="+mn-lt"/>
                          <a:ea typeface="+mn-ea"/>
                          <a:cs typeface="+mn-cs"/>
                        </a:rPr>
                        <a:t> </a:t>
                      </a:r>
                      <a:r>
                        <a:rPr lang="en-US" sz="1100" i="1" kern="1200" dirty="0" smtClean="0">
                          <a:solidFill>
                            <a:schemeClr val="dk1"/>
                          </a:solidFill>
                          <a:effectLst/>
                          <a:latin typeface="+mn-lt"/>
                          <a:ea typeface="+mn-ea"/>
                          <a:cs typeface="+mn-cs"/>
                        </a:rPr>
                        <a:t>WNY SARRTP is a 20 bed residential unit with 16 beds for men and 4 beds for women, located at the Western New York VA Medical Center. Women are housed on a separate section of the wing and have private bathrooms. The program has a variable length of stay, with most patients choosing a 28 day modality. Extended stay options are available on a case by case basis. The program provides evidence based treatment for substance abuse and co-occurring mental health conditions, including PTSD, depression, anxiety and relapse prevention for addictive disorders. The program offers pharmacotherapy for alcohol and opioid dependence and psychiatric support for mental health concerns. Recreational, alternative medicine, self-help meetings, peer support, music and artistic expression all are provided in a comprehensive, holistic rehabilitation regimen. Many Veterans who complete the program engage in additional residential placements and others choose standard outpatient follow-up care. </a:t>
                      </a:r>
                    </a:p>
                    <a:p>
                      <a:pPr marL="0" marR="0" algn="l">
                        <a:spcBef>
                          <a:spcPts val="0"/>
                        </a:spcBef>
                        <a:spcAft>
                          <a:spcPts val="0"/>
                        </a:spcAft>
                      </a:pPr>
                      <a:r>
                        <a:rPr kumimoji="0" lang="en-US" sz="1050" i="1" kern="1200" dirty="0" smtClean="0">
                          <a:solidFill>
                            <a:schemeClr val="dk1"/>
                          </a:solidFill>
                          <a:latin typeface="+mn-lt"/>
                          <a:ea typeface="+mn-ea"/>
                          <a:cs typeface="+mn-cs"/>
                        </a:rPr>
                        <a:t> </a:t>
                      </a:r>
                      <a:endParaRPr lang="en-US" sz="1050" i="1" dirty="0">
                        <a:latin typeface="+mn-lt"/>
                        <a:ea typeface="Times New Roman"/>
                      </a:endParaRPr>
                    </a:p>
                  </a:txBody>
                  <a:tcPr marL="114300" marR="114300" marT="0" marB="0"/>
                </a:tc>
              </a:tr>
              <a:tr h="831822">
                <a:tc>
                  <a:txBody>
                    <a:bodyPr/>
                    <a:lstStyle/>
                    <a:p>
                      <a:r>
                        <a:rPr lang="en-US" sz="1400" dirty="0" smtClean="0"/>
                        <a:t>Eligibility Criteria:</a:t>
                      </a:r>
                      <a:endParaRPr lang="en-US" sz="1400" dirty="0"/>
                    </a:p>
                  </a:txBody>
                  <a:tcPr/>
                </a:tc>
                <a:tc>
                  <a:txBody>
                    <a:bodyPr/>
                    <a:lstStyle/>
                    <a:p>
                      <a:pPr marL="0" marR="0" lvl="0" indent="0" algn="l">
                        <a:spcBef>
                          <a:spcPts val="0"/>
                        </a:spcBef>
                        <a:spcAft>
                          <a:spcPts val="0"/>
                        </a:spcAft>
                        <a:buFont typeface="Arial" pitchFamily="34" charset="0"/>
                        <a:buNone/>
                      </a:pPr>
                      <a:r>
                        <a:rPr lang="en-US" sz="1400" i="1" kern="1200" dirty="0" smtClean="0">
                          <a:solidFill>
                            <a:schemeClr val="dk1"/>
                          </a:solidFill>
                          <a:effectLst/>
                          <a:latin typeface="+mn-lt"/>
                          <a:ea typeface="+mn-ea"/>
                          <a:cs typeface="+mn-cs"/>
                        </a:rPr>
                        <a:t>Veterans must be eligible for VA services, demonstrate medical and psychiatric stability, a willingness to engage in a structured program aimed at substance abuse recovery goals, the ability independently provide for their own self-care, and must meet ASAM placement criteria for residential care</a:t>
                      </a:r>
                      <a:endParaRPr lang="en-US" sz="1100" i="1" kern="1200" dirty="0" smtClean="0">
                        <a:latin typeface="+mn-lt"/>
                        <a:ea typeface="Times New Roman"/>
                        <a:cs typeface="Arial"/>
                      </a:endParaRPr>
                    </a:p>
                  </a:txBody>
                  <a:tcPr marL="68580" marR="68580" marT="0" marB="0"/>
                </a:tc>
              </a:tr>
              <a:tr h="848966">
                <a:tc>
                  <a:txBody>
                    <a:bodyPr/>
                    <a:lstStyle/>
                    <a:p>
                      <a:r>
                        <a:rPr lang="en-US" sz="1400" dirty="0" smtClean="0"/>
                        <a:t>Referral Process:</a:t>
                      </a:r>
                      <a:endParaRPr lang="en-US" sz="1400" dirty="0"/>
                    </a:p>
                  </a:txBody>
                  <a:tcPr/>
                </a:tc>
                <a:tc>
                  <a:txBody>
                    <a:bodyPr/>
                    <a:lstStyle/>
                    <a:p>
                      <a:r>
                        <a:rPr lang="en-US" sz="1400" i="1" kern="1200" dirty="0" smtClean="0">
                          <a:solidFill>
                            <a:schemeClr val="dk1"/>
                          </a:solidFill>
                          <a:effectLst/>
                          <a:latin typeface="+mn-lt"/>
                          <a:ea typeface="+mn-ea"/>
                          <a:cs typeface="+mn-cs"/>
                        </a:rPr>
                        <a:t>Referral sources are asked to fax an updated psychosocial including labs to:</a:t>
                      </a:r>
                    </a:p>
                    <a:p>
                      <a:r>
                        <a:rPr lang="en-US" sz="1400" i="1" kern="1200" dirty="0" smtClean="0">
                          <a:solidFill>
                            <a:schemeClr val="dk1"/>
                          </a:solidFill>
                          <a:effectLst/>
                          <a:latin typeface="+mn-lt"/>
                          <a:ea typeface="+mn-ea"/>
                          <a:cs typeface="+mn-cs"/>
                        </a:rPr>
                        <a:t>Jule Tomm, LMSW, SARRTP Intake Coordinator</a:t>
                      </a:r>
                    </a:p>
                    <a:p>
                      <a:r>
                        <a:rPr lang="en-US" sz="1400" i="1" kern="1200" dirty="0" smtClean="0">
                          <a:solidFill>
                            <a:schemeClr val="dk1"/>
                          </a:solidFill>
                          <a:effectLst/>
                          <a:latin typeface="+mn-lt"/>
                          <a:ea typeface="+mn-ea"/>
                          <a:cs typeface="+mn-cs"/>
                        </a:rPr>
                        <a:t>716-862-8560</a:t>
                      </a:r>
                    </a:p>
                    <a:p>
                      <a:pPr marL="0" marR="0" algn="l">
                        <a:lnSpc>
                          <a:spcPct val="115000"/>
                        </a:lnSpc>
                        <a:spcBef>
                          <a:spcPts val="0"/>
                        </a:spcBef>
                        <a:spcAft>
                          <a:spcPts val="0"/>
                        </a:spcAft>
                      </a:pPr>
                      <a:endParaRPr lang="en-US" sz="1400" i="1" dirty="0">
                        <a:latin typeface="+mn-lt"/>
                        <a:ea typeface="Calibri"/>
                        <a:cs typeface="Times New Roman"/>
                      </a:endParaRPr>
                    </a:p>
                  </a:txBody>
                  <a:tcPr marL="68580" marR="68580" marT="0" marB="0"/>
                </a:tc>
              </a:tr>
              <a:tr h="831822">
                <a:tc>
                  <a:txBody>
                    <a:bodyPr/>
                    <a:lstStyle/>
                    <a:p>
                      <a:r>
                        <a:rPr lang="en-US" sz="1400" dirty="0" smtClean="0"/>
                        <a:t>Required Documentation for Admission:</a:t>
                      </a:r>
                      <a:endParaRPr lang="en-US" sz="1400" dirty="0"/>
                    </a:p>
                  </a:txBody>
                  <a:tcPr/>
                </a:tc>
                <a:tc>
                  <a:txBody>
                    <a:bodyPr/>
                    <a:lstStyle/>
                    <a:p>
                      <a:pPr marL="0" marR="0" algn="l">
                        <a:spcBef>
                          <a:spcPts val="0"/>
                        </a:spcBef>
                        <a:spcAft>
                          <a:spcPts val="0"/>
                        </a:spcAft>
                      </a:pPr>
                      <a:r>
                        <a:rPr lang="en-US" sz="1400" i="1" dirty="0" smtClean="0">
                          <a:latin typeface="+mn-lt"/>
                          <a:ea typeface="Times New Roman"/>
                          <a:cs typeface="Times New Roman"/>
                        </a:rPr>
                        <a:t>WNY SARRTP screening team meets on all business days and reviews medical records. Review includes psychiatric, medical, and other psychosocial data. Veterans will be scheduled for a telephone screening. Veterans are advised in writing of admission determination. If declined, alternative recommendations are made.</a:t>
                      </a:r>
                      <a:endParaRPr lang="en-US" sz="1400" i="1" dirty="0">
                        <a:latin typeface="+mn-lt"/>
                        <a:ea typeface="Times New Roman"/>
                        <a:cs typeface="Times New Roman"/>
                      </a:endParaRPr>
                    </a:p>
                  </a:txBody>
                  <a:tcPr marL="68580" marR="68580" marT="0" marB="0"/>
                </a:tc>
              </a:tr>
              <a:tr h="1143576">
                <a:tc>
                  <a:txBody>
                    <a:bodyPr/>
                    <a:lstStyle/>
                    <a:p>
                      <a:r>
                        <a:rPr lang="en-US" sz="1400" dirty="0" smtClean="0"/>
                        <a:t>Point</a:t>
                      </a:r>
                      <a:r>
                        <a:rPr lang="en-US" sz="1400" baseline="0" dirty="0" smtClean="0"/>
                        <a:t> of Contacts/ </a:t>
                      </a:r>
                    </a:p>
                    <a:p>
                      <a:r>
                        <a:rPr lang="en-US" sz="1400" baseline="0" dirty="0" smtClean="0"/>
                        <a:t>Alternate Point of Contact:</a:t>
                      </a:r>
                      <a:endParaRPr lang="en-US" sz="1400" dirty="0"/>
                    </a:p>
                  </a:txBody>
                  <a:tcPr/>
                </a:tc>
                <a:tc>
                  <a:txBody>
                    <a:bodyPr/>
                    <a:lstStyle/>
                    <a:p>
                      <a:pPr marL="0" marR="0" algn="l">
                        <a:spcBef>
                          <a:spcPts val="0"/>
                        </a:spcBef>
                        <a:spcAft>
                          <a:spcPts val="0"/>
                        </a:spcAft>
                      </a:pPr>
                      <a:r>
                        <a:rPr lang="en-US" sz="1400" i="1" kern="1200" dirty="0" smtClean="0">
                          <a:latin typeface="+mn-lt"/>
                          <a:ea typeface="Times New Roman"/>
                          <a:cs typeface="Arial"/>
                        </a:rPr>
                        <a:t>Donna Sherman, LCSW-R                                 Jule Tomm, LMSW</a:t>
                      </a:r>
                    </a:p>
                    <a:p>
                      <a:pPr marL="0" marR="0" algn="l">
                        <a:spcBef>
                          <a:spcPts val="0"/>
                        </a:spcBef>
                        <a:spcAft>
                          <a:spcPts val="0"/>
                        </a:spcAft>
                      </a:pPr>
                      <a:r>
                        <a:rPr lang="en-US" sz="1400" i="1" kern="1200" dirty="0" smtClean="0">
                          <a:latin typeface="+mn-lt"/>
                          <a:ea typeface="Times New Roman"/>
                          <a:cs typeface="Arial"/>
                        </a:rPr>
                        <a:t>Substance Abuse Specialty</a:t>
                      </a:r>
                      <a:r>
                        <a:rPr lang="en-US" sz="1400" i="1" kern="1200" baseline="0" dirty="0" smtClean="0">
                          <a:latin typeface="+mn-lt"/>
                          <a:ea typeface="Times New Roman"/>
                          <a:cs typeface="Arial"/>
                        </a:rPr>
                        <a:t> Services               SARRTP Intake Coordinator</a:t>
                      </a:r>
                    </a:p>
                    <a:p>
                      <a:pPr marL="0" marR="0" algn="l">
                        <a:spcBef>
                          <a:spcPts val="0"/>
                        </a:spcBef>
                        <a:spcAft>
                          <a:spcPts val="0"/>
                        </a:spcAft>
                      </a:pPr>
                      <a:r>
                        <a:rPr lang="en-US" sz="1400" i="1" kern="1200" baseline="0" dirty="0" smtClean="0">
                          <a:latin typeface="+mn-lt"/>
                          <a:ea typeface="Times New Roman"/>
                          <a:cs typeface="Arial"/>
                        </a:rPr>
                        <a:t>Program Manager                                            Tel: 718-862-7210</a:t>
                      </a:r>
                    </a:p>
                    <a:p>
                      <a:pPr marL="0" marR="0" algn="l">
                        <a:spcBef>
                          <a:spcPts val="0"/>
                        </a:spcBef>
                        <a:spcAft>
                          <a:spcPts val="0"/>
                        </a:spcAft>
                      </a:pPr>
                      <a:r>
                        <a:rPr lang="en-US" sz="1400" i="1" kern="1200" baseline="0" dirty="0" smtClean="0">
                          <a:solidFill>
                            <a:schemeClr val="tx1"/>
                          </a:solidFill>
                          <a:latin typeface="+mn-lt"/>
                          <a:ea typeface="Times New Roman"/>
                          <a:cs typeface="Arial"/>
                          <a:hlinkClick r:id="rId2"/>
                        </a:rPr>
                        <a:t>Tel: 718-862-7463</a:t>
                      </a:r>
                      <a:r>
                        <a:rPr lang="en-US" sz="1400" i="1" kern="1200" baseline="0" dirty="0" smtClean="0">
                          <a:solidFill>
                            <a:schemeClr val="tx1"/>
                          </a:solidFill>
                          <a:latin typeface="+mn-lt"/>
                          <a:ea typeface="Times New Roman"/>
                          <a:cs typeface="Arial"/>
                        </a:rPr>
                        <a:t>                                              Email: </a:t>
                      </a:r>
                      <a:r>
                        <a:rPr lang="en-US" sz="1400" i="1" kern="1200" baseline="0" dirty="0" smtClean="0">
                          <a:solidFill>
                            <a:schemeClr val="tx1"/>
                          </a:solidFill>
                          <a:latin typeface="+mn-lt"/>
                          <a:ea typeface="Times New Roman"/>
                          <a:cs typeface="Arial"/>
                          <a:hlinkClick r:id="rId3"/>
                        </a:rPr>
                        <a:t>Jule.Tomm@va.gov</a:t>
                      </a:r>
                      <a:endParaRPr lang="en-US" sz="1400" i="1" kern="1200" baseline="0" dirty="0" smtClean="0">
                        <a:solidFill>
                          <a:schemeClr val="tx1"/>
                        </a:solidFill>
                        <a:latin typeface="+mn-lt"/>
                        <a:ea typeface="Times New Roman"/>
                        <a:cs typeface="Arial"/>
                      </a:endParaRPr>
                    </a:p>
                    <a:p>
                      <a:pPr marL="0" marR="0" algn="l">
                        <a:spcBef>
                          <a:spcPts val="0"/>
                        </a:spcBef>
                        <a:spcAft>
                          <a:spcPts val="0"/>
                        </a:spcAft>
                      </a:pPr>
                      <a:r>
                        <a:rPr lang="en-US" sz="1400" i="1" kern="1200" baseline="0" dirty="0" smtClean="0">
                          <a:latin typeface="+mn-lt"/>
                          <a:ea typeface="Times New Roman"/>
                          <a:cs typeface="Arial"/>
                        </a:rPr>
                        <a:t>Email: Donna.Sherman@va.gov</a:t>
                      </a:r>
                      <a:endParaRPr lang="en-US" sz="1400" i="1" kern="1200" dirty="0" smtClean="0">
                        <a:latin typeface="+mn-lt"/>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val="3169833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52400"/>
            <a:ext cx="8610600" cy="533400"/>
          </a:xfrm>
          <a:solidFill>
            <a:schemeClr val="accent2">
              <a:lumMod val="20000"/>
              <a:lumOff val="80000"/>
            </a:schemeClr>
          </a:solidFill>
        </p:spPr>
        <p:txBody>
          <a:bodyPr>
            <a:noAutofit/>
          </a:bodyPr>
          <a:lstStyle/>
          <a:p>
            <a:pPr algn="ctr" eaLnBrk="1" hangingPunct="1"/>
            <a:r>
              <a:rPr lang="en-US" sz="3200" dirty="0" smtClean="0">
                <a:effectLst>
                  <a:outerShdw blurRad="38100" dist="38100" dir="2700000" algn="tl">
                    <a:srgbClr val="000000">
                      <a:alpha val="43137"/>
                    </a:srgbClr>
                  </a:outerShdw>
                </a:effectLst>
              </a:rPr>
              <a:t>SARRTP – Albany</a:t>
            </a:r>
          </a:p>
        </p:txBody>
      </p:sp>
      <p:sp>
        <p:nvSpPr>
          <p:cNvPr id="4" name="Slide Number Placeholder 3"/>
          <p:cNvSpPr>
            <a:spLocks noGrp="1"/>
          </p:cNvSpPr>
          <p:nvPr>
            <p:ph type="sldNum" sz="quarter" idx="12"/>
          </p:nvPr>
        </p:nvSpPr>
        <p:spPr/>
        <p:txBody>
          <a:bodyPr/>
          <a:lstStyle/>
          <a:p>
            <a:pPr>
              <a:defRPr/>
            </a:pPr>
            <a:fld id="{17F6E153-4846-4FD4-BCEF-E36F2F9854F3}" type="slidenum">
              <a:rPr lang="en-US" smtClean="0"/>
              <a:pPr>
                <a:defRPr/>
              </a:pPr>
              <a:t>17</a:t>
            </a:fld>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346782336"/>
              </p:ext>
            </p:extLst>
          </p:nvPr>
        </p:nvGraphicFramePr>
        <p:xfrm>
          <a:off x="838200" y="609728"/>
          <a:ext cx="7772400" cy="6410960"/>
        </p:xfrm>
        <a:graphic>
          <a:graphicData uri="http://schemas.openxmlformats.org/drawingml/2006/table">
            <a:tbl>
              <a:tblPr firstRow="1" bandRow="1">
                <a:tableStyleId>{5C22544A-7EE6-4342-B048-85BDC9FD1C3A}</a:tableStyleId>
              </a:tblPr>
              <a:tblGrid>
                <a:gridCol w="1219200"/>
                <a:gridCol w="6553200"/>
              </a:tblGrid>
              <a:tr h="192035">
                <a:tc>
                  <a:txBody>
                    <a:bodyPr/>
                    <a:lstStyle/>
                    <a:p>
                      <a:r>
                        <a:rPr lang="en-US" sz="1200" dirty="0" smtClean="0"/>
                        <a:t>Facility</a:t>
                      </a:r>
                      <a:endParaRPr lang="en-US" sz="1200" dirty="0"/>
                    </a:p>
                  </a:txBody>
                  <a:tcPr/>
                </a:tc>
                <a:tc>
                  <a:txBody>
                    <a:bodyPr/>
                    <a:lstStyle/>
                    <a:p>
                      <a:r>
                        <a:rPr lang="en-US" sz="1200" dirty="0" smtClean="0"/>
                        <a:t>Albany VA Health Care System</a:t>
                      </a:r>
                      <a:endParaRPr lang="en-US" sz="1200" dirty="0"/>
                    </a:p>
                  </a:txBody>
                  <a:tcPr/>
                </a:tc>
              </a:tr>
              <a:tr h="1317361">
                <a:tc>
                  <a:txBody>
                    <a:bodyPr/>
                    <a:lstStyle/>
                    <a:p>
                      <a:r>
                        <a:rPr lang="en-US" sz="1200" b="0" i="1" dirty="0" smtClean="0">
                          <a:latin typeface="+mn-lt"/>
                        </a:rPr>
                        <a:t>Description:</a:t>
                      </a:r>
                      <a:endParaRPr lang="en-US" sz="1200" b="0" i="1"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mn-lt"/>
                          <a:ea typeface="+mn-ea"/>
                          <a:cs typeface="+mn-cs"/>
                        </a:rPr>
                        <a:t>Albany SARRTP is a 12-bed residential unit that serves both men and women.  The program is approximately five weeks, though lengths of stay vary based on each individual Veteran’s needs.  Veterans participate in psychoeducation and process groups, adventure based learning, individual psychotherapy, yoga, music therapy, recreation activities, trauma assessment and treatment, peer support groups, 12-step meetings, and healthy living education.  Upon successful completion of the program, Veterans transition into aftercare through the outpatient substance use disorder program or transition into another residential program to provide additional treatment, such as PTSD residential care or long term substance use disorder programming.</a:t>
                      </a:r>
                      <a:endParaRPr kumimoji="0" lang="en-US" sz="1200" i="1" kern="1200" dirty="0" smtClean="0">
                        <a:solidFill>
                          <a:schemeClr val="dk1"/>
                        </a:solidFill>
                        <a:latin typeface="+mn-lt"/>
                        <a:ea typeface="+mn-ea"/>
                        <a:cs typeface="Times New Roman" pitchFamily="18" charset="0"/>
                      </a:endParaRPr>
                    </a:p>
                  </a:txBody>
                  <a:tcPr/>
                </a:tc>
              </a:tr>
              <a:tr h="1371600">
                <a:tc>
                  <a:txBody>
                    <a:bodyPr/>
                    <a:lstStyle/>
                    <a:p>
                      <a:r>
                        <a:rPr lang="en-US" sz="1200" b="0" i="1" dirty="0" smtClean="0">
                          <a:latin typeface="+mn-lt"/>
                        </a:rPr>
                        <a:t>Eligibility Criteria:</a:t>
                      </a:r>
                      <a:endParaRPr lang="en-US" sz="1200" b="0" i="1" dirty="0">
                        <a:latin typeface="+mn-lt"/>
                      </a:endParaRPr>
                    </a:p>
                  </a:txBody>
                  <a:tcPr/>
                </a:tc>
                <a:tc>
                  <a:txBody>
                    <a:bodyPr/>
                    <a:lstStyle/>
                    <a:p>
                      <a:pPr marL="0" lvl="0" indent="0">
                        <a:buFont typeface="Arial" pitchFamily="34" charset="0"/>
                        <a:buNone/>
                      </a:pPr>
                      <a:r>
                        <a:rPr lang="en-US" sz="1200" i="1" kern="1200" dirty="0" smtClean="0">
                          <a:solidFill>
                            <a:schemeClr val="dk1"/>
                          </a:solidFill>
                          <a:effectLst/>
                          <a:latin typeface="+mn-lt"/>
                          <a:ea typeface="+mn-ea"/>
                          <a:cs typeface="+mn-cs"/>
                        </a:rPr>
                        <a:t>Veterans who are eligible for VA care and who meet ASAM criteria at the residential care level based on an intake screening.  Veterans must be medically and psychiatrically stable within the scope of services provided, capable of self-preservation, and able to independently manage activities of daily living.</a:t>
                      </a:r>
                      <a:endParaRPr kumimoji="0" lang="en-US" sz="1200" i="1" kern="1200" dirty="0">
                        <a:solidFill>
                          <a:schemeClr val="dk1"/>
                        </a:solidFill>
                        <a:latin typeface="+mn-lt"/>
                        <a:ea typeface="+mn-ea"/>
                        <a:cs typeface="Times New Roman" pitchFamily="18" charset="0"/>
                      </a:endParaRPr>
                    </a:p>
                  </a:txBody>
                  <a:tcPr/>
                </a:tc>
              </a:tr>
              <a:tr h="292747">
                <a:tc>
                  <a:txBody>
                    <a:bodyPr/>
                    <a:lstStyle/>
                    <a:p>
                      <a:r>
                        <a:rPr lang="en-US" sz="1200" b="0" i="1" dirty="0" smtClean="0">
                          <a:latin typeface="+mn-lt"/>
                        </a:rPr>
                        <a:t>Referral Process:</a:t>
                      </a:r>
                      <a:endParaRPr lang="en-US" sz="1200" b="0" i="1" dirty="0">
                        <a:latin typeface="+mn-lt"/>
                      </a:endParaRPr>
                    </a:p>
                  </a:txBody>
                  <a:tcPr/>
                </a:tc>
                <a:tc>
                  <a:txBody>
                    <a:bodyPr/>
                    <a:lstStyle/>
                    <a:p>
                      <a:r>
                        <a:rPr lang="en-US" sz="1200" i="1" kern="1200" dirty="0" smtClean="0">
                          <a:solidFill>
                            <a:schemeClr val="dk1"/>
                          </a:solidFill>
                          <a:effectLst/>
                          <a:latin typeface="+mn-lt"/>
                          <a:ea typeface="+mn-ea"/>
                          <a:cs typeface="+mn-cs"/>
                        </a:rPr>
                        <a:t>Contact Intake Coordinator Terri </a:t>
                      </a:r>
                      <a:r>
                        <a:rPr lang="en-US" sz="1200" i="1" kern="1200" dirty="0" err="1" smtClean="0">
                          <a:solidFill>
                            <a:schemeClr val="dk1"/>
                          </a:solidFill>
                          <a:effectLst/>
                          <a:latin typeface="+mn-lt"/>
                          <a:ea typeface="+mn-ea"/>
                          <a:cs typeface="+mn-cs"/>
                        </a:rPr>
                        <a:t>Trendell</a:t>
                      </a:r>
                      <a:r>
                        <a:rPr lang="en-US" sz="1200" i="1" kern="1200" dirty="0" smtClean="0">
                          <a:solidFill>
                            <a:schemeClr val="dk1"/>
                          </a:solidFill>
                          <a:effectLst/>
                          <a:latin typeface="+mn-lt"/>
                          <a:ea typeface="+mn-ea"/>
                          <a:cs typeface="+mn-cs"/>
                        </a:rPr>
                        <a:t>, RN, at 518-626-5361 or contact Centralized Scheduling to schedule a “CDRP Screening” at 518-626-5386</a:t>
                      </a:r>
                    </a:p>
                    <a:p>
                      <a:r>
                        <a:rPr lang="en-US" sz="1800" kern="1200" dirty="0" smtClean="0">
                          <a:solidFill>
                            <a:schemeClr val="dk1"/>
                          </a:solidFill>
                          <a:effectLst/>
                          <a:latin typeface="+mn-lt"/>
                          <a:ea typeface="+mn-ea"/>
                          <a:cs typeface="+mn-cs"/>
                        </a:rPr>
                        <a:t> </a:t>
                      </a:r>
                    </a:p>
                    <a:p>
                      <a:pPr marL="0" marR="0">
                        <a:lnSpc>
                          <a:spcPct val="115000"/>
                        </a:lnSpc>
                        <a:spcBef>
                          <a:spcPts val="0"/>
                        </a:spcBef>
                        <a:spcAft>
                          <a:spcPts val="0"/>
                        </a:spcAft>
                      </a:pPr>
                      <a:endParaRPr lang="en-US" sz="1200" i="1" dirty="0">
                        <a:latin typeface="+mn-lt"/>
                        <a:ea typeface="Calibri"/>
                        <a:cs typeface="Times New Roman" pitchFamily="18" charset="0"/>
                      </a:endParaRPr>
                    </a:p>
                  </a:txBody>
                  <a:tcPr marL="68580" marR="68580" marT="0" marB="0"/>
                </a:tc>
              </a:tr>
              <a:tr h="638201">
                <a:tc>
                  <a:txBody>
                    <a:bodyPr/>
                    <a:lstStyle/>
                    <a:p>
                      <a:r>
                        <a:rPr lang="en-US" sz="1200" b="0" i="1" dirty="0" smtClean="0">
                          <a:latin typeface="+mn-lt"/>
                        </a:rPr>
                        <a:t>Required Documentation for Admission:</a:t>
                      </a:r>
                      <a:endParaRPr lang="en-US" sz="1200" b="0" i="1" dirty="0">
                        <a:latin typeface="+mn-lt"/>
                      </a:endParaRPr>
                    </a:p>
                  </a:txBody>
                  <a:tcPr/>
                </a:tc>
                <a:tc>
                  <a:txBody>
                    <a:bodyPr/>
                    <a:lstStyle/>
                    <a:p>
                      <a:r>
                        <a:rPr lang="en-US" sz="1200" i="1" kern="1200" dirty="0" smtClean="0">
                          <a:solidFill>
                            <a:schemeClr val="dk1"/>
                          </a:solidFill>
                          <a:effectLst/>
                          <a:latin typeface="+mn-lt"/>
                          <a:ea typeface="+mn-ea"/>
                          <a:cs typeface="+mn-cs"/>
                        </a:rPr>
                        <a:t>Intake screening by a program clinician and a review of recent medical records by the program medical provider</a:t>
                      </a:r>
                      <a:endParaRPr lang="en-US" sz="1200" i="1" kern="1200" dirty="0">
                        <a:solidFill>
                          <a:schemeClr val="dk1"/>
                        </a:solidFill>
                        <a:effectLst/>
                        <a:latin typeface="+mn-lt"/>
                        <a:ea typeface="+mn-ea"/>
                        <a:cs typeface="+mn-cs"/>
                      </a:endParaRPr>
                    </a:p>
                  </a:txBody>
                  <a:tcPr/>
                </a:tc>
              </a:tr>
              <a:tr h="1341247">
                <a:tc>
                  <a:txBody>
                    <a:bodyPr/>
                    <a:lstStyle/>
                    <a:p>
                      <a:r>
                        <a:rPr lang="en-US" sz="1400" b="0" i="1" dirty="0" smtClean="0">
                          <a:latin typeface="+mn-lt"/>
                        </a:rPr>
                        <a:t>Point</a:t>
                      </a:r>
                      <a:r>
                        <a:rPr lang="en-US" sz="1400" b="0" i="1" baseline="0" dirty="0" smtClean="0">
                          <a:latin typeface="+mn-lt"/>
                        </a:rPr>
                        <a:t> of Contacts/ </a:t>
                      </a:r>
                    </a:p>
                    <a:p>
                      <a:r>
                        <a:rPr lang="en-US" sz="1400" b="0" i="1" baseline="0" dirty="0" smtClean="0">
                          <a:latin typeface="+mn-lt"/>
                        </a:rPr>
                        <a:t>Alternate Point of Contact:</a:t>
                      </a:r>
                      <a:endParaRPr lang="en-US" sz="1400" b="0" i="1"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1" u="none" kern="1200" dirty="0" smtClean="0">
                          <a:solidFill>
                            <a:schemeClr val="dk1"/>
                          </a:solidFill>
                          <a:latin typeface="+mn-lt"/>
                          <a:ea typeface="+mn-ea"/>
                          <a:cs typeface="Times New Roman" pitchFamily="18" charset="0"/>
                        </a:rPr>
                        <a:t>Devon Cummings, PhD                                               Terri </a:t>
                      </a:r>
                      <a:r>
                        <a:rPr kumimoji="0" lang="en-US" sz="1200" b="0" i="1" u="none" kern="1200" dirty="0" err="1" smtClean="0">
                          <a:solidFill>
                            <a:schemeClr val="dk1"/>
                          </a:solidFill>
                          <a:latin typeface="+mn-lt"/>
                          <a:ea typeface="+mn-ea"/>
                          <a:cs typeface="Times New Roman" pitchFamily="18" charset="0"/>
                        </a:rPr>
                        <a:t>Trendell</a:t>
                      </a:r>
                      <a:r>
                        <a:rPr kumimoji="0" lang="en-US" sz="1200" b="0" i="1" u="none" kern="1200" dirty="0" smtClean="0">
                          <a:solidFill>
                            <a:schemeClr val="dk1"/>
                          </a:solidFill>
                          <a:latin typeface="+mn-lt"/>
                          <a:ea typeface="+mn-ea"/>
                          <a:cs typeface="Times New Roman" pitchFamily="18" charset="0"/>
                        </a:rPr>
                        <a:t>, RN</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1" u="none" kern="1200" dirty="0" smtClean="0">
                          <a:solidFill>
                            <a:schemeClr val="dk1"/>
                          </a:solidFill>
                          <a:latin typeface="+mn-lt"/>
                          <a:ea typeface="+mn-ea"/>
                          <a:cs typeface="Times New Roman" pitchFamily="18" charset="0"/>
                        </a:rPr>
                        <a:t>SARRTP Program Manager                                        SARRTP</a:t>
                      </a:r>
                      <a:r>
                        <a:rPr kumimoji="0" lang="en-US" sz="1200" b="0" i="1" u="none" kern="1200" baseline="0" dirty="0" smtClean="0">
                          <a:solidFill>
                            <a:schemeClr val="dk1"/>
                          </a:solidFill>
                          <a:latin typeface="+mn-lt"/>
                          <a:ea typeface="+mn-ea"/>
                          <a:cs typeface="Times New Roman" pitchFamily="18" charset="0"/>
                        </a:rPr>
                        <a:t> Intake Coordinator</a:t>
                      </a:r>
                      <a:endParaRPr kumimoji="0" lang="en-US" sz="1200" b="0" i="1" u="none" kern="1200" dirty="0" smtClean="0">
                        <a:solidFill>
                          <a:schemeClr val="dk1"/>
                        </a:solidFill>
                        <a:latin typeface="+mn-lt"/>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1" u="none" kern="1200" dirty="0" smtClean="0">
                          <a:solidFill>
                            <a:schemeClr val="dk1"/>
                          </a:solidFill>
                          <a:latin typeface="+mn-lt"/>
                          <a:ea typeface="+mn-ea"/>
                          <a:cs typeface="Times New Roman" pitchFamily="18" charset="0"/>
                        </a:rPr>
                        <a:t>Email: Devon.Cummings@va.gov                           </a:t>
                      </a:r>
                      <a:r>
                        <a:rPr kumimoji="0" lang="en-US" sz="1200" b="0" i="1" u="none" kern="1200" baseline="0" dirty="0" smtClean="0">
                          <a:solidFill>
                            <a:schemeClr val="dk1"/>
                          </a:solidFill>
                          <a:latin typeface="+mn-lt"/>
                          <a:ea typeface="+mn-ea"/>
                          <a:cs typeface="Times New Roman" pitchFamily="18" charset="0"/>
                        </a:rPr>
                        <a:t> </a:t>
                      </a:r>
                      <a:r>
                        <a:rPr kumimoji="0" lang="en-US" sz="1200" b="0" i="1" u="none" kern="1200" dirty="0" smtClean="0">
                          <a:solidFill>
                            <a:schemeClr val="dk1"/>
                          </a:solidFill>
                          <a:latin typeface="+mn-lt"/>
                          <a:ea typeface="+mn-ea"/>
                          <a:cs typeface="Times New Roman" pitchFamily="18" charset="0"/>
                        </a:rPr>
                        <a:t>Terri.Trendell@va.gov</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mn-lt"/>
                          <a:ea typeface="+mn-ea"/>
                          <a:cs typeface="+mn-cs"/>
                        </a:rPr>
                        <a:t>Phone: 518-626-5394                                                518-626-5361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smtClean="0">
                          <a:solidFill>
                            <a:schemeClr val="dk1"/>
                          </a:solidFill>
                          <a:effectLst/>
                          <a:latin typeface="+mn-lt"/>
                          <a:ea typeface="+mn-ea"/>
                          <a:cs typeface="+mn-cs"/>
                        </a:rPr>
                        <a:t>                                             Fax</a:t>
                      </a:r>
                      <a:r>
                        <a:rPr lang="en-US" sz="1200" i="1" kern="1200" dirty="0" smtClean="0">
                          <a:solidFill>
                            <a:schemeClr val="dk1"/>
                          </a:solidFill>
                          <a:effectLst/>
                          <a:latin typeface="+mn-lt"/>
                          <a:ea typeface="+mn-ea"/>
                          <a:cs typeface="+mn-cs"/>
                        </a:rPr>
                        <a:t>: 518-626-5381 </a:t>
                      </a:r>
                      <a:r>
                        <a:rPr lang="en-US" sz="1800" kern="1200" dirty="0" smtClean="0">
                          <a:solidFill>
                            <a:schemeClr val="dk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                                                     </a:t>
                      </a:r>
                      <a:r>
                        <a:rPr kumimoji="0" lang="en-US" sz="1400" b="0" i="1" u="none" kern="1200" dirty="0" smtClean="0">
                          <a:solidFill>
                            <a:schemeClr val="dk1"/>
                          </a:solidFill>
                          <a:latin typeface="+mn-lt"/>
                          <a:ea typeface="+mn-ea"/>
                          <a:cs typeface="Times New Roman" pitchFamily="18" charset="0"/>
                        </a:rPr>
                        <a:t>                                                          </a:t>
                      </a:r>
                    </a:p>
                  </a:txBody>
                  <a:tcPr/>
                </a:tc>
              </a:tr>
            </a:tbl>
          </a:graphicData>
        </a:graphic>
      </p:graphicFrame>
    </p:spTree>
    <p:extLst>
      <p:ext uri="{BB962C8B-B14F-4D97-AF65-F5344CB8AC3E}">
        <p14:creationId xmlns:p14="http://schemas.microsoft.com/office/powerpoint/2010/main" val="3628669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0"/>
            <a:ext cx="8610600" cy="533400"/>
          </a:xfrm>
          <a:solidFill>
            <a:schemeClr val="accent2">
              <a:lumMod val="20000"/>
              <a:lumOff val="80000"/>
            </a:schemeClr>
          </a:solidFill>
        </p:spPr>
        <p:txBody>
          <a:bodyPr>
            <a:noAutofit/>
          </a:bodyPr>
          <a:lstStyle/>
          <a:p>
            <a:pPr eaLnBrk="1" hangingPunct="1"/>
            <a:r>
              <a:rPr lang="en-US" sz="3200" dirty="0" smtClean="0">
                <a:effectLst>
                  <a:outerShdw blurRad="38100" dist="38100" dir="2700000" algn="tl">
                    <a:srgbClr val="000000">
                      <a:alpha val="43137"/>
                    </a:srgbClr>
                  </a:outerShdw>
                </a:effectLst>
              </a:rPr>
              <a:t>SARRTP – Hudson Valley (Montrose)</a:t>
            </a:r>
          </a:p>
        </p:txBody>
      </p:sp>
      <p:sp>
        <p:nvSpPr>
          <p:cNvPr id="4" name="Slide Number Placeholder 3"/>
          <p:cNvSpPr>
            <a:spLocks noGrp="1"/>
          </p:cNvSpPr>
          <p:nvPr>
            <p:ph type="sldNum" sz="quarter" idx="12"/>
          </p:nvPr>
        </p:nvSpPr>
        <p:spPr/>
        <p:txBody>
          <a:bodyPr/>
          <a:lstStyle/>
          <a:p>
            <a:pPr>
              <a:defRPr/>
            </a:pPr>
            <a:fld id="{17F6E153-4846-4FD4-BCEF-E36F2F9854F3}" type="slidenum">
              <a:rPr lang="en-US" smtClean="0"/>
              <a:pPr>
                <a:defRPr/>
              </a:pPr>
              <a:t>18</a:t>
            </a:fld>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623407081"/>
              </p:ext>
            </p:extLst>
          </p:nvPr>
        </p:nvGraphicFramePr>
        <p:xfrm>
          <a:off x="762000" y="533400"/>
          <a:ext cx="7772400" cy="6368441"/>
        </p:xfrm>
        <a:graphic>
          <a:graphicData uri="http://schemas.openxmlformats.org/drawingml/2006/table">
            <a:tbl>
              <a:tblPr firstRow="1" bandRow="1">
                <a:tableStyleId>{5C22544A-7EE6-4342-B048-85BDC9FD1C3A}</a:tableStyleId>
              </a:tblPr>
              <a:tblGrid>
                <a:gridCol w="1219200"/>
                <a:gridCol w="6553200"/>
              </a:tblGrid>
              <a:tr h="121920">
                <a:tc>
                  <a:txBody>
                    <a:bodyPr/>
                    <a:lstStyle/>
                    <a:p>
                      <a:r>
                        <a:rPr lang="en-US" sz="1200" dirty="0" smtClean="0"/>
                        <a:t>Facility</a:t>
                      </a:r>
                      <a:endParaRPr lang="en-US" sz="1200" dirty="0"/>
                    </a:p>
                  </a:txBody>
                  <a:tcPr/>
                </a:tc>
                <a:tc>
                  <a:txBody>
                    <a:bodyPr/>
                    <a:lstStyle/>
                    <a:p>
                      <a:r>
                        <a:rPr lang="en-US" sz="1200" dirty="0" smtClean="0"/>
                        <a:t>Hudson Valley Health Care System</a:t>
                      </a:r>
                      <a:endParaRPr lang="en-US" sz="1200" dirty="0"/>
                    </a:p>
                  </a:txBody>
                  <a:tcPr/>
                </a:tc>
              </a:tr>
              <a:tr h="1317361">
                <a:tc>
                  <a:txBody>
                    <a:bodyPr/>
                    <a:lstStyle/>
                    <a:p>
                      <a:r>
                        <a:rPr lang="en-US" sz="1200" b="0" i="1" dirty="0" smtClean="0">
                          <a:latin typeface="+mn-lt"/>
                        </a:rPr>
                        <a:t>Description:</a:t>
                      </a:r>
                      <a:endParaRPr lang="en-US" sz="1200" b="0" i="1"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i="1" kern="1200" dirty="0" smtClean="0">
                          <a:solidFill>
                            <a:schemeClr val="dk1"/>
                          </a:solidFill>
                          <a:latin typeface="+mn-lt"/>
                          <a:ea typeface="+mn-ea"/>
                          <a:cs typeface="Times New Roman" pitchFamily="18" charset="0"/>
                        </a:rPr>
                        <a:t>Substance Abuse Domiciliary: The philosophy of the SA DOM is that the abuse of drugs is a complex issue, affected by the genetic, biological, social and psychological factors coupled with an inability to cope effectively with one’s emotions. Through a cognitive-behavioral approach and harm reduction model to chemical dependency, utilizing paper and pencil exercises, individual sessions, group sessions, didactic groups, motivational interviewing, seeking safety groups and other services, the resident becomes better equipped to cope with the daily battle of substance abuse.</a:t>
                      </a:r>
                    </a:p>
                  </a:txBody>
                  <a:tcPr/>
                </a:tc>
              </a:tr>
              <a:tr h="2341973">
                <a:tc>
                  <a:txBody>
                    <a:bodyPr/>
                    <a:lstStyle/>
                    <a:p>
                      <a:r>
                        <a:rPr lang="en-US" sz="1200" b="0" i="1" dirty="0" smtClean="0">
                          <a:latin typeface="+mn-lt"/>
                        </a:rPr>
                        <a:t>Eligibility Criteria:</a:t>
                      </a:r>
                      <a:endParaRPr lang="en-US" sz="1200" b="0" i="1" dirty="0">
                        <a:latin typeface="+mn-lt"/>
                      </a:endParaRPr>
                    </a:p>
                  </a:txBody>
                  <a:tcPr/>
                </a:tc>
                <a:tc>
                  <a:txBody>
                    <a:bodyPr/>
                    <a:lstStyle/>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Primary diagnosis of Substance Abuse/Dependency may also have other</a:t>
                      </a:r>
                      <a:r>
                        <a:rPr kumimoji="0" lang="en-US" sz="1200" i="1" kern="1200" baseline="0" dirty="0" smtClean="0">
                          <a:solidFill>
                            <a:schemeClr val="dk1"/>
                          </a:solidFill>
                          <a:latin typeface="+mn-lt"/>
                          <a:ea typeface="+mn-ea"/>
                          <a:cs typeface="Times New Roman" pitchFamily="18" charset="0"/>
                        </a:rPr>
                        <a:t> </a:t>
                      </a:r>
                      <a:r>
                        <a:rPr kumimoji="0" lang="en-US" sz="1200" i="1" kern="1200" dirty="0" smtClean="0">
                          <a:solidFill>
                            <a:schemeClr val="dk1"/>
                          </a:solidFill>
                          <a:latin typeface="+mn-lt"/>
                          <a:ea typeface="+mn-ea"/>
                          <a:cs typeface="Times New Roman" pitchFamily="18" charset="0"/>
                        </a:rPr>
                        <a:t>Axis I, II, and III diagnoses.</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Alcohol free at time of admission and if not will be referred for appropriate services.</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Veterans’ psychiatric symptoms would not prevent active and appropriate participation in the program.</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No current medical problems that will prevent active participation in the program.</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Veteran must be independent in activities of daily living.</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Must be willing to sign resident contract, including a waiver of ongoing gender-neutral random, scheduled and clinical provider requested drug/urine screens.</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An assessment that a level of care greater than outpatient services is needed.</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No legal problems that will prevent active participation in the program.</a:t>
                      </a:r>
                    </a:p>
                    <a:p>
                      <a:pPr marL="228600" lvl="0" indent="-228600">
                        <a:buFont typeface="Arial" pitchFamily="34" charset="0"/>
                        <a:buChar char="•"/>
                      </a:pPr>
                      <a:r>
                        <a:rPr kumimoji="0" lang="en-US" sz="1200" i="1" kern="1200" dirty="0" smtClean="0">
                          <a:solidFill>
                            <a:schemeClr val="dk1"/>
                          </a:solidFill>
                          <a:latin typeface="+mn-lt"/>
                          <a:ea typeface="+mn-ea"/>
                          <a:cs typeface="Times New Roman" pitchFamily="18" charset="0"/>
                        </a:rPr>
                        <a:t>Must be willing and able to work with the team and to understand and comply with the treatment plan and the program rules, regulations and structure.</a:t>
                      </a:r>
                      <a:endParaRPr kumimoji="0" lang="en-US" sz="1200" i="1" kern="1200" dirty="0">
                        <a:solidFill>
                          <a:schemeClr val="dk1"/>
                        </a:solidFill>
                        <a:latin typeface="+mn-lt"/>
                        <a:ea typeface="+mn-ea"/>
                        <a:cs typeface="Times New Roman" pitchFamily="18" charset="0"/>
                      </a:endParaRPr>
                    </a:p>
                  </a:txBody>
                  <a:tcPr/>
                </a:tc>
              </a:tr>
              <a:tr h="381000">
                <a:tc>
                  <a:txBody>
                    <a:bodyPr/>
                    <a:lstStyle/>
                    <a:p>
                      <a:r>
                        <a:rPr lang="en-US" sz="1200" b="0" i="1" dirty="0" smtClean="0">
                          <a:latin typeface="+mn-lt"/>
                        </a:rPr>
                        <a:t>Referral Process:</a:t>
                      </a:r>
                      <a:endParaRPr lang="en-US" sz="1200" b="0" i="1" dirty="0">
                        <a:latin typeface="+mn-lt"/>
                      </a:endParaRPr>
                    </a:p>
                  </a:txBody>
                  <a:tcPr/>
                </a:tc>
                <a:tc>
                  <a:txBody>
                    <a:bodyPr/>
                    <a:lstStyle/>
                    <a:p>
                      <a:pPr marL="0" marR="0">
                        <a:lnSpc>
                          <a:spcPct val="115000"/>
                        </a:lnSpc>
                        <a:spcBef>
                          <a:spcPts val="0"/>
                        </a:spcBef>
                        <a:spcAft>
                          <a:spcPts val="0"/>
                        </a:spcAft>
                      </a:pPr>
                      <a:r>
                        <a:rPr lang="en-US" sz="1200" i="1" dirty="0">
                          <a:latin typeface="+mn-lt"/>
                          <a:ea typeface="Calibri"/>
                          <a:cs typeface="Times New Roman" pitchFamily="18" charset="0"/>
                        </a:rPr>
                        <a:t>Contact </a:t>
                      </a:r>
                      <a:r>
                        <a:rPr lang="en-US" sz="1200" i="1" dirty="0" smtClean="0">
                          <a:latin typeface="+mn-lt"/>
                          <a:ea typeface="Calibri"/>
                          <a:cs typeface="Times New Roman" pitchFamily="18" charset="0"/>
                        </a:rPr>
                        <a:t>(914) 737-4400 ext. 2747</a:t>
                      </a:r>
                      <a:r>
                        <a:rPr lang="en-US" sz="1200" i="1" baseline="0" dirty="0" smtClean="0">
                          <a:latin typeface="+mn-lt"/>
                          <a:ea typeface="Calibri"/>
                          <a:cs typeface="Times New Roman" pitchFamily="18" charset="0"/>
                        </a:rPr>
                        <a:t> </a:t>
                      </a:r>
                      <a:r>
                        <a:rPr lang="en-US" sz="1200" i="1" dirty="0" smtClean="0">
                          <a:latin typeface="+mn-lt"/>
                          <a:ea typeface="Calibri"/>
                          <a:cs typeface="Times New Roman" pitchFamily="18" charset="0"/>
                        </a:rPr>
                        <a:t> </a:t>
                      </a:r>
                      <a:r>
                        <a:rPr lang="en-US" sz="1200" i="1" dirty="0">
                          <a:latin typeface="+mn-lt"/>
                          <a:ea typeface="Calibri"/>
                          <a:cs typeface="Times New Roman" pitchFamily="18" charset="0"/>
                        </a:rPr>
                        <a:t>for referral information</a:t>
                      </a:r>
                    </a:p>
                  </a:txBody>
                  <a:tcPr marL="68580" marR="68580" marT="0" marB="0"/>
                </a:tc>
              </a:tr>
              <a:tr h="638201">
                <a:tc>
                  <a:txBody>
                    <a:bodyPr/>
                    <a:lstStyle/>
                    <a:p>
                      <a:r>
                        <a:rPr lang="en-US" sz="1100" b="0" i="1" dirty="0" smtClean="0">
                          <a:latin typeface="+mn-lt"/>
                        </a:rPr>
                        <a:t>Required Documentation for Admission</a:t>
                      </a:r>
                      <a:r>
                        <a:rPr lang="en-US" sz="1200" b="0" i="1" dirty="0" smtClean="0">
                          <a:latin typeface="+mn-lt"/>
                        </a:rPr>
                        <a:t>:</a:t>
                      </a:r>
                      <a:endParaRPr lang="en-US" sz="1200" b="0" i="1" dirty="0">
                        <a:latin typeface="+mn-lt"/>
                      </a:endParaRPr>
                    </a:p>
                  </a:txBody>
                  <a:tcPr/>
                </a:tc>
                <a:tc>
                  <a:txBody>
                    <a:bodyPr/>
                    <a:lstStyle/>
                    <a:p>
                      <a:r>
                        <a:rPr kumimoji="0" lang="en-US" sz="1200" i="1" kern="1200" dirty="0" smtClean="0">
                          <a:solidFill>
                            <a:schemeClr val="dk1"/>
                          </a:solidFill>
                          <a:latin typeface="+mn-lt"/>
                          <a:ea typeface="+mn-ea"/>
                          <a:cs typeface="Times New Roman" pitchFamily="18" charset="0"/>
                        </a:rPr>
                        <a:t>If the veteran is from VISN 2</a:t>
                      </a:r>
                      <a:r>
                        <a:rPr kumimoji="0" lang="en-US" sz="1200" i="1" kern="1200" baseline="0" dirty="0" smtClean="0">
                          <a:solidFill>
                            <a:schemeClr val="dk1"/>
                          </a:solidFill>
                          <a:latin typeface="+mn-lt"/>
                          <a:ea typeface="+mn-ea"/>
                          <a:cs typeface="Times New Roman" pitchFamily="18" charset="0"/>
                        </a:rPr>
                        <a:t> South</a:t>
                      </a:r>
                      <a:r>
                        <a:rPr kumimoji="0" lang="en-US" sz="1200" i="1" kern="1200" dirty="0" smtClean="0">
                          <a:solidFill>
                            <a:schemeClr val="dk1"/>
                          </a:solidFill>
                          <a:latin typeface="+mn-lt"/>
                          <a:ea typeface="+mn-ea"/>
                          <a:cs typeface="Times New Roman" pitchFamily="18" charset="0"/>
                        </a:rPr>
                        <a:t>, then no documentation is necessary.</a:t>
                      </a:r>
                      <a:endParaRPr lang="en-US" sz="1200" b="0" i="1" dirty="0">
                        <a:latin typeface="+mn-lt"/>
                        <a:cs typeface="Times New Roman" pitchFamily="18" charset="0"/>
                      </a:endParaRPr>
                    </a:p>
                  </a:txBody>
                  <a:tcPr/>
                </a:tc>
              </a:tr>
              <a:tr h="1154840">
                <a:tc>
                  <a:txBody>
                    <a:bodyPr/>
                    <a:lstStyle/>
                    <a:p>
                      <a:r>
                        <a:rPr lang="en-US" sz="1400" b="0" i="1" dirty="0" smtClean="0">
                          <a:latin typeface="+mn-lt"/>
                        </a:rPr>
                        <a:t>Point</a:t>
                      </a:r>
                      <a:r>
                        <a:rPr lang="en-US" sz="1400" b="0" i="1" baseline="0" dirty="0" smtClean="0">
                          <a:latin typeface="+mn-lt"/>
                        </a:rPr>
                        <a:t> of Contacts/ Alternates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3484563" algn="l"/>
                        </a:tabLst>
                        <a:defRPr/>
                      </a:pPr>
                      <a:r>
                        <a:rPr kumimoji="0" lang="en-US" sz="1400" i="1" kern="1200" dirty="0" smtClean="0">
                          <a:solidFill>
                            <a:schemeClr val="dk1"/>
                          </a:solidFill>
                          <a:latin typeface="+mn-lt"/>
                          <a:ea typeface="+mn-ea"/>
                          <a:cs typeface="Times New Roman" pitchFamily="18" charset="0"/>
                        </a:rPr>
                        <a:t>Gregory Mack,  PhD</a:t>
                      </a:r>
                      <a:r>
                        <a:rPr kumimoji="0" lang="en-US" sz="1400" i="1" kern="1200" baseline="0" dirty="0" smtClean="0">
                          <a:solidFill>
                            <a:schemeClr val="dk1"/>
                          </a:solidFill>
                          <a:latin typeface="+mn-lt"/>
                          <a:ea typeface="+mn-ea"/>
                          <a:cs typeface="Times New Roman" pitchFamily="18" charset="0"/>
                        </a:rPr>
                        <a:t> </a:t>
                      </a:r>
                      <a:r>
                        <a:rPr kumimoji="0" lang="en-US" sz="1400" i="1" kern="1200" dirty="0" smtClean="0">
                          <a:solidFill>
                            <a:schemeClr val="dk1"/>
                          </a:solidFill>
                          <a:latin typeface="+mn-lt"/>
                          <a:ea typeface="+mn-ea"/>
                          <a:cs typeface="Times New Roman" pitchFamily="18" charset="0"/>
                        </a:rPr>
                        <a:t>                                                        Sophia Parker,  LCSW</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i="1" kern="1200" dirty="0" smtClean="0">
                          <a:solidFill>
                            <a:schemeClr val="dk1"/>
                          </a:solidFill>
                          <a:latin typeface="+mn-lt"/>
                          <a:ea typeface="+mn-ea"/>
                          <a:cs typeface="Times New Roman" pitchFamily="18" charset="0"/>
                        </a:rPr>
                        <a:t>Phone :  (914) 737-4400 ext. 2418 </a:t>
                      </a:r>
                      <a:r>
                        <a:rPr kumimoji="0" lang="en-US" sz="1400" i="1" kern="1200" baseline="0" dirty="0" smtClean="0">
                          <a:solidFill>
                            <a:schemeClr val="dk1"/>
                          </a:solidFill>
                          <a:latin typeface="+mn-lt"/>
                          <a:ea typeface="+mn-ea"/>
                          <a:cs typeface="Times New Roman" pitchFamily="18" charset="0"/>
                        </a:rPr>
                        <a:t>                                </a:t>
                      </a:r>
                      <a:r>
                        <a:rPr kumimoji="0" lang="en-US" sz="1400" i="1" kern="1200" dirty="0" smtClean="0">
                          <a:solidFill>
                            <a:schemeClr val="dk1"/>
                          </a:solidFill>
                          <a:latin typeface="+mn-lt"/>
                          <a:ea typeface="+mn-ea"/>
                          <a:cs typeface="Times New Roman" pitchFamily="18" charset="0"/>
                        </a:rPr>
                        <a:t>(914) 737-4400 ext.2747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i="1" kern="1200" dirty="0" smtClean="0">
                          <a:solidFill>
                            <a:schemeClr val="dk1"/>
                          </a:solidFill>
                          <a:latin typeface="+mn-lt"/>
                          <a:ea typeface="+mn-ea"/>
                          <a:cs typeface="Times New Roman" pitchFamily="18" charset="0"/>
                        </a:rPr>
                        <a:t>Fax :</a:t>
                      </a:r>
                      <a:r>
                        <a:rPr kumimoji="0" lang="en-US" sz="1400" i="1" kern="1200" baseline="0" dirty="0" smtClean="0">
                          <a:solidFill>
                            <a:schemeClr val="dk1"/>
                          </a:solidFill>
                          <a:latin typeface="+mn-lt"/>
                          <a:ea typeface="+mn-ea"/>
                          <a:cs typeface="Times New Roman" pitchFamily="18" charset="0"/>
                        </a:rPr>
                        <a:t>  (</a:t>
                      </a:r>
                      <a:r>
                        <a:rPr kumimoji="0" lang="en-US" sz="1400" i="1" kern="1200" dirty="0" smtClean="0">
                          <a:solidFill>
                            <a:schemeClr val="dk1"/>
                          </a:solidFill>
                          <a:latin typeface="+mn-lt"/>
                          <a:ea typeface="+mn-ea"/>
                          <a:cs typeface="Times New Roman" pitchFamily="18" charset="0"/>
                        </a:rPr>
                        <a:t>914)788-4263                                                        Fax:  (914) 788-4263</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i="1" kern="1200" dirty="0" smtClean="0">
                          <a:solidFill>
                            <a:schemeClr val="dk1"/>
                          </a:solidFill>
                          <a:latin typeface="+mn-lt"/>
                          <a:ea typeface="+mn-ea"/>
                          <a:cs typeface="Times New Roman" pitchFamily="18" charset="0"/>
                        </a:rPr>
                        <a:t>Email :  </a:t>
                      </a:r>
                      <a:r>
                        <a:rPr kumimoji="0" lang="en-US" sz="1400" i="1" u="sng" kern="1200" dirty="0" smtClean="0">
                          <a:solidFill>
                            <a:schemeClr val="dk1"/>
                          </a:solidFill>
                          <a:latin typeface="+mn-lt"/>
                          <a:ea typeface="+mn-ea"/>
                          <a:cs typeface="Times New Roman" pitchFamily="18" charset="0"/>
                          <a:hlinkClick r:id="rId2"/>
                        </a:rPr>
                        <a:t>Gregory.Mack@va.gov</a:t>
                      </a:r>
                      <a:r>
                        <a:rPr kumimoji="0" lang="en-US" sz="1400" i="1" u="sng" kern="1200" dirty="0" smtClean="0">
                          <a:solidFill>
                            <a:schemeClr val="dk1"/>
                          </a:solidFill>
                          <a:latin typeface="+mn-lt"/>
                          <a:ea typeface="+mn-ea"/>
                          <a:cs typeface="Times New Roman" pitchFamily="18" charset="0"/>
                        </a:rPr>
                        <a:t> </a:t>
                      </a:r>
                      <a:r>
                        <a:rPr kumimoji="0" lang="en-US" sz="1400" i="1" u="none" kern="1200" dirty="0" smtClean="0">
                          <a:solidFill>
                            <a:schemeClr val="dk1"/>
                          </a:solidFill>
                          <a:latin typeface="+mn-lt"/>
                          <a:ea typeface="+mn-ea"/>
                          <a:cs typeface="Times New Roman" pitchFamily="18" charset="0"/>
                        </a:rPr>
                        <a:t>                   </a:t>
                      </a:r>
                      <a:r>
                        <a:rPr kumimoji="0" lang="en-US" sz="1400" i="1" u="none" kern="1200" baseline="0" dirty="0" smtClean="0">
                          <a:solidFill>
                            <a:schemeClr val="dk1"/>
                          </a:solidFill>
                          <a:latin typeface="+mn-lt"/>
                          <a:ea typeface="+mn-ea"/>
                          <a:cs typeface="Times New Roman" pitchFamily="18" charset="0"/>
                        </a:rPr>
                        <a:t> </a:t>
                      </a:r>
                      <a:r>
                        <a:rPr kumimoji="0" lang="en-US" sz="1400" i="1" u="none" kern="1200" dirty="0" smtClean="0">
                          <a:solidFill>
                            <a:schemeClr val="dk1"/>
                          </a:solidFill>
                          <a:latin typeface="+mn-lt"/>
                          <a:ea typeface="+mn-ea"/>
                          <a:cs typeface="Times New Roman" pitchFamily="18" charset="0"/>
                        </a:rPr>
                        <a:t>               </a:t>
                      </a:r>
                      <a:r>
                        <a:rPr kumimoji="0" lang="en-US" sz="1400" i="1" u="sng" kern="1200" dirty="0" smtClean="0">
                          <a:solidFill>
                            <a:schemeClr val="dk1"/>
                          </a:solidFill>
                          <a:latin typeface="+mn-lt"/>
                          <a:ea typeface="+mn-ea"/>
                          <a:cs typeface="Times New Roman" pitchFamily="18" charset="0"/>
                          <a:hlinkClick r:id="rId3"/>
                        </a:rPr>
                        <a:t>Sophia.Parker@va.gov</a:t>
                      </a:r>
                      <a:endParaRPr kumimoji="0" lang="en-US" sz="1400" i="1" u="sng" kern="1200" dirty="0" smtClean="0">
                        <a:solidFill>
                          <a:schemeClr val="dk1"/>
                        </a:solidFill>
                        <a:latin typeface="+mn-lt"/>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i="1" u="sng" kern="1200" dirty="0" smtClean="0">
                          <a:solidFill>
                            <a:schemeClr val="dk1"/>
                          </a:solidFill>
                          <a:latin typeface="+mn-lt"/>
                          <a:ea typeface="+mn-ea"/>
                          <a:cs typeface="Times New Roman" pitchFamily="18" charset="0"/>
                        </a:rPr>
                        <a:t> </a:t>
                      </a:r>
                      <a:r>
                        <a:rPr kumimoji="0" lang="en-US" sz="1400" i="1" kern="1200" dirty="0" smtClean="0">
                          <a:solidFill>
                            <a:schemeClr val="dk1"/>
                          </a:solidFill>
                          <a:latin typeface="+mn-lt"/>
                          <a:ea typeface="+mn-ea"/>
                          <a:cs typeface="Times New Roman" pitchFamily="18" charset="0"/>
                        </a:rPr>
                        <a:t>                                                             </a:t>
                      </a:r>
                    </a:p>
                  </a:txBody>
                  <a:tcPr/>
                </a:tc>
              </a:tr>
            </a:tbl>
          </a:graphicData>
        </a:graphic>
      </p:graphicFrame>
    </p:spTree>
    <p:extLst>
      <p:ext uri="{BB962C8B-B14F-4D97-AF65-F5344CB8AC3E}">
        <p14:creationId xmlns:p14="http://schemas.microsoft.com/office/powerpoint/2010/main" val="4083794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a:solidFill>
            <a:schemeClr val="accent2">
              <a:lumMod val="40000"/>
              <a:lumOff val="60000"/>
            </a:schemeClr>
          </a:solidFill>
        </p:spPr>
        <p:txBody>
          <a:bodyPr>
            <a:normAutofit/>
          </a:bodyPr>
          <a:lstStyle/>
          <a:p>
            <a:r>
              <a:rPr lang="en-US" sz="3200" dirty="0" smtClean="0"/>
              <a:t>SARRTP - Brooklyn</a:t>
            </a:r>
            <a:endParaRPr lang="en-US" sz="3200" dirty="0"/>
          </a:p>
        </p:txBody>
      </p:sp>
      <p:graphicFrame>
        <p:nvGraphicFramePr>
          <p:cNvPr id="5" name="Content Placeholder 5"/>
          <p:cNvGraphicFramePr>
            <a:graphicFrameLocks noGrp="1"/>
          </p:cNvGraphicFramePr>
          <p:nvPr>
            <p:ph sz="quarter" idx="1"/>
            <p:extLst>
              <p:ext uri="{D42A27DB-BD31-4B8C-83A1-F6EECF244321}">
                <p14:modId xmlns:p14="http://schemas.microsoft.com/office/powerpoint/2010/main" val="298717554"/>
              </p:ext>
            </p:extLst>
          </p:nvPr>
        </p:nvGraphicFramePr>
        <p:xfrm>
          <a:off x="762000" y="1524000"/>
          <a:ext cx="8077200" cy="5123995"/>
        </p:xfrm>
        <a:graphic>
          <a:graphicData uri="http://schemas.openxmlformats.org/drawingml/2006/table">
            <a:tbl>
              <a:tblPr firstRow="1" bandRow="1">
                <a:tableStyleId>{5C22544A-7EE6-4342-B048-85BDC9FD1C3A}</a:tableStyleId>
              </a:tblPr>
              <a:tblGrid>
                <a:gridCol w="1397977"/>
                <a:gridCol w="6679223"/>
              </a:tblGrid>
              <a:tr h="443540">
                <a:tc>
                  <a:txBody>
                    <a:bodyPr/>
                    <a:lstStyle/>
                    <a:p>
                      <a:r>
                        <a:rPr lang="en-US" sz="1200" dirty="0" smtClean="0"/>
                        <a:t>Facility</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New</a:t>
                      </a:r>
                      <a:r>
                        <a:rPr lang="en-US" sz="1200" baseline="0" dirty="0" smtClean="0"/>
                        <a:t> York Harbor Health Care System- Brooklyn Campus</a:t>
                      </a:r>
                      <a:endParaRPr lang="en-US" sz="1200" dirty="0" smtClean="0"/>
                    </a:p>
                  </a:txBody>
                  <a:tcPr/>
                </a:tc>
              </a:tr>
              <a:tr h="1004260">
                <a:tc>
                  <a:txBody>
                    <a:bodyPr/>
                    <a:lstStyle/>
                    <a:p>
                      <a:r>
                        <a:rPr lang="en-US" sz="1400" dirty="0" smtClean="0"/>
                        <a:t>Description:</a:t>
                      </a:r>
                      <a:endParaRPr lang="en-US" sz="1400" dirty="0"/>
                    </a:p>
                  </a:txBody>
                  <a:tcPr/>
                </a:tc>
                <a:tc>
                  <a:txBody>
                    <a:bodyPr/>
                    <a:lstStyle/>
                    <a:p>
                      <a:pPr marL="0" marR="0" algn="l">
                        <a:spcBef>
                          <a:spcPts val="0"/>
                        </a:spcBef>
                        <a:spcAft>
                          <a:spcPts val="0"/>
                        </a:spcAft>
                      </a:pPr>
                      <a:r>
                        <a:rPr lang="en-US" sz="1400" b="1" i="1" kern="1200" dirty="0">
                          <a:latin typeface="+mn-lt"/>
                          <a:ea typeface="Times New Roman"/>
                          <a:cs typeface="Arial"/>
                        </a:rPr>
                        <a:t>SUBSTANCE ABUSE RESIDENTIAL TREATMENT PROGRAM</a:t>
                      </a:r>
                      <a:r>
                        <a:rPr lang="en-US" sz="1400" b="1" i="1" kern="1200" dirty="0" smtClean="0">
                          <a:latin typeface="+mn-lt"/>
                          <a:ea typeface="Times New Roman"/>
                          <a:cs typeface="Arial"/>
                        </a:rPr>
                        <a:t>.</a:t>
                      </a:r>
                    </a:p>
                    <a:p>
                      <a:pPr marL="0" marR="0" algn="l">
                        <a:spcBef>
                          <a:spcPts val="0"/>
                        </a:spcBef>
                        <a:spcAft>
                          <a:spcPts val="0"/>
                        </a:spcAft>
                      </a:pPr>
                      <a:r>
                        <a:rPr kumimoji="0" lang="en-US" sz="1400" i="1" kern="1200" dirty="0" smtClean="0">
                          <a:solidFill>
                            <a:schemeClr val="dk1"/>
                          </a:solidFill>
                          <a:latin typeface="+mn-lt"/>
                          <a:ea typeface="+mn-ea"/>
                          <a:cs typeface="+mn-cs"/>
                        </a:rPr>
                        <a:t>Provides 24 hours-per-day, residential level of care to Veterans with SUD. Structured</a:t>
                      </a:r>
                      <a:r>
                        <a:rPr kumimoji="0" lang="en-US" sz="1400" i="1" kern="1200" baseline="0" dirty="0" smtClean="0">
                          <a:solidFill>
                            <a:schemeClr val="dk1"/>
                          </a:solidFill>
                          <a:latin typeface="+mn-lt"/>
                          <a:ea typeface="+mn-ea"/>
                          <a:cs typeface="+mn-cs"/>
                        </a:rPr>
                        <a:t> </a:t>
                      </a:r>
                      <a:r>
                        <a:rPr kumimoji="0" lang="en-US" sz="1400" i="1" kern="1200" dirty="0" smtClean="0">
                          <a:solidFill>
                            <a:schemeClr val="dk1"/>
                          </a:solidFill>
                          <a:latin typeface="+mn-lt"/>
                          <a:ea typeface="+mn-ea"/>
                          <a:cs typeface="+mn-cs"/>
                        </a:rPr>
                        <a:t>21 days length of stay</a:t>
                      </a:r>
                      <a:r>
                        <a:rPr kumimoji="0" lang="en-US" sz="1400" i="1" kern="1200" baseline="0" dirty="0" smtClean="0">
                          <a:solidFill>
                            <a:schemeClr val="dk1"/>
                          </a:solidFill>
                          <a:latin typeface="+mn-lt"/>
                          <a:ea typeface="+mn-ea"/>
                          <a:cs typeface="+mn-cs"/>
                        </a:rPr>
                        <a:t> and individualized stay to meet Veterans needs.</a:t>
                      </a:r>
                      <a:r>
                        <a:rPr kumimoji="0" lang="en-US" sz="1400" i="1" kern="1200" dirty="0" smtClean="0">
                          <a:solidFill>
                            <a:schemeClr val="dk1"/>
                          </a:solidFill>
                          <a:latin typeface="+mn-lt"/>
                          <a:ea typeface="+mn-ea"/>
                          <a:cs typeface="+mn-cs"/>
                        </a:rPr>
                        <a:t> Not a substitute for housing and/or lodging.  </a:t>
                      </a:r>
                      <a:endParaRPr lang="en-US" sz="1400" i="1" dirty="0">
                        <a:latin typeface="+mn-lt"/>
                        <a:ea typeface="Times New Roman"/>
                      </a:endParaRPr>
                    </a:p>
                  </a:txBody>
                  <a:tcPr marL="114300" marR="114300" marT="0" marB="0"/>
                </a:tc>
              </a:tr>
              <a:tr h="685800">
                <a:tc>
                  <a:txBody>
                    <a:bodyPr/>
                    <a:lstStyle/>
                    <a:p>
                      <a:r>
                        <a:rPr lang="en-US" sz="1400" dirty="0" smtClean="0"/>
                        <a:t>Eligibility Criteria:</a:t>
                      </a:r>
                      <a:endParaRPr lang="en-US" sz="1400" dirty="0"/>
                    </a:p>
                  </a:txBody>
                  <a:tcPr/>
                </a:tc>
                <a:tc>
                  <a:txBody>
                    <a:bodyPr/>
                    <a:lstStyle/>
                    <a:p>
                      <a:pPr marL="227013" marR="0" lvl="0" indent="-227013" algn="l">
                        <a:spcBef>
                          <a:spcPts val="0"/>
                        </a:spcBef>
                        <a:spcAft>
                          <a:spcPts val="0"/>
                        </a:spcAft>
                        <a:buFont typeface="Arial" pitchFamily="34" charset="0"/>
                        <a:buChar char="•"/>
                      </a:pPr>
                      <a:r>
                        <a:rPr lang="en-US" sz="1400" i="1" kern="1200" dirty="0">
                          <a:latin typeface="+mn-lt"/>
                          <a:ea typeface="Times New Roman"/>
                          <a:cs typeface="Arial"/>
                        </a:rPr>
                        <a:t>Veteran must be eligible for VA hospital care. </a:t>
                      </a:r>
                      <a:r>
                        <a:rPr lang="en-US" sz="1400" i="1" kern="1200" dirty="0" smtClean="0">
                          <a:latin typeface="+mn-lt"/>
                          <a:ea typeface="Times New Roman"/>
                          <a:cs typeface="Arial"/>
                        </a:rPr>
                        <a:t>Both </a:t>
                      </a:r>
                      <a:r>
                        <a:rPr lang="en-US" sz="1400" i="1" kern="1200" dirty="0">
                          <a:latin typeface="+mn-lt"/>
                          <a:ea typeface="Times New Roman"/>
                          <a:cs typeface="Arial"/>
                        </a:rPr>
                        <a:t>male and female Veterans are accepted.</a:t>
                      </a:r>
                      <a:endParaRPr lang="en-US" sz="1400" i="1" dirty="0">
                        <a:latin typeface="+mn-lt"/>
                        <a:ea typeface="Times New Roman"/>
                        <a:cs typeface="Times New Roman"/>
                      </a:endParaRPr>
                    </a:p>
                    <a:p>
                      <a:pPr marL="227013" marR="0" lvl="0" indent="-227013" algn="l">
                        <a:spcBef>
                          <a:spcPts val="0"/>
                        </a:spcBef>
                        <a:spcAft>
                          <a:spcPts val="0"/>
                        </a:spcAft>
                        <a:buFont typeface="Arial" pitchFamily="34" charset="0"/>
                        <a:buChar char="•"/>
                      </a:pPr>
                      <a:r>
                        <a:rPr lang="en-US" sz="1400" i="1" kern="1200" dirty="0">
                          <a:latin typeface="+mn-lt"/>
                          <a:ea typeface="Times New Roman"/>
                          <a:cs typeface="Arial"/>
                        </a:rPr>
                        <a:t>Medically and psychiatrically </a:t>
                      </a:r>
                      <a:r>
                        <a:rPr lang="en-US" sz="1400" i="1" kern="1200" dirty="0" smtClean="0">
                          <a:latin typeface="+mn-lt"/>
                          <a:ea typeface="Times New Roman"/>
                          <a:cs typeface="Arial"/>
                        </a:rPr>
                        <a:t>stable within</a:t>
                      </a:r>
                      <a:r>
                        <a:rPr lang="en-US" sz="1400" i="1" kern="1200" baseline="0" dirty="0" smtClean="0">
                          <a:latin typeface="+mn-lt"/>
                          <a:ea typeface="Times New Roman"/>
                          <a:cs typeface="Arial"/>
                        </a:rPr>
                        <a:t> the scope of services provided</a:t>
                      </a:r>
                      <a:endParaRPr lang="en-US" sz="1400" i="1" dirty="0">
                        <a:latin typeface="+mn-lt"/>
                        <a:ea typeface="Times New Roman"/>
                        <a:cs typeface="Times New Roman"/>
                      </a:endParaRPr>
                    </a:p>
                    <a:p>
                      <a:pPr marL="227013" marR="0" lvl="0" indent="-227013" algn="l">
                        <a:spcBef>
                          <a:spcPts val="0"/>
                        </a:spcBef>
                        <a:spcAft>
                          <a:spcPts val="0"/>
                        </a:spcAft>
                        <a:buFont typeface="Arial" pitchFamily="34" charset="0"/>
                        <a:buChar char="•"/>
                      </a:pPr>
                      <a:r>
                        <a:rPr lang="en-US" sz="1400" i="1" kern="1200" dirty="0">
                          <a:latin typeface="+mn-lt"/>
                          <a:ea typeface="Times New Roman"/>
                          <a:cs typeface="Arial"/>
                        </a:rPr>
                        <a:t>Capable of self preservation and </a:t>
                      </a:r>
                      <a:r>
                        <a:rPr lang="en-US" sz="1400" i="1" kern="1200" dirty="0" smtClean="0">
                          <a:latin typeface="+mn-lt"/>
                          <a:ea typeface="Times New Roman"/>
                          <a:cs typeface="Arial"/>
                        </a:rPr>
                        <a:t>managing basic </a:t>
                      </a:r>
                      <a:r>
                        <a:rPr lang="en-US" sz="1400" i="1" kern="1200" dirty="0">
                          <a:latin typeface="+mn-lt"/>
                          <a:ea typeface="Times New Roman"/>
                          <a:cs typeface="Arial"/>
                        </a:rPr>
                        <a:t>self </a:t>
                      </a:r>
                      <a:r>
                        <a:rPr lang="en-US" sz="1400" i="1" kern="1200" dirty="0" smtClean="0">
                          <a:latin typeface="+mn-lt"/>
                          <a:ea typeface="Times New Roman"/>
                          <a:cs typeface="Arial"/>
                        </a:rPr>
                        <a:t>care independently</a:t>
                      </a:r>
                    </a:p>
                  </a:txBody>
                  <a:tcPr marL="68580" marR="68580" marT="0" marB="0"/>
                </a:tc>
              </a:tr>
              <a:tr h="609600">
                <a:tc>
                  <a:txBody>
                    <a:bodyPr/>
                    <a:lstStyle/>
                    <a:p>
                      <a:r>
                        <a:rPr lang="en-US" sz="1400" dirty="0" smtClean="0"/>
                        <a:t>Referral Process:</a:t>
                      </a:r>
                      <a:endParaRPr lang="en-US" sz="1400" dirty="0"/>
                    </a:p>
                  </a:txBody>
                  <a:tcPr/>
                </a:tc>
                <a:tc>
                  <a:txBody>
                    <a:bodyPr/>
                    <a:lstStyle/>
                    <a:p>
                      <a:pPr marL="0" marR="0" algn="l">
                        <a:lnSpc>
                          <a:spcPct val="115000"/>
                        </a:lnSpc>
                        <a:spcBef>
                          <a:spcPts val="0"/>
                        </a:spcBef>
                        <a:spcAft>
                          <a:spcPts val="0"/>
                        </a:spcAft>
                      </a:pPr>
                      <a:r>
                        <a:rPr lang="en-US" sz="1400" i="1" dirty="0">
                          <a:latin typeface="+mn-lt"/>
                          <a:ea typeface="Calibri"/>
                          <a:cs typeface="Arial"/>
                        </a:rPr>
                        <a:t>Contact </a:t>
                      </a:r>
                      <a:r>
                        <a:rPr lang="en-US" sz="1400" i="1" dirty="0" smtClean="0">
                          <a:latin typeface="+mn-lt"/>
                          <a:ea typeface="Calibri"/>
                          <a:cs typeface="Arial"/>
                        </a:rPr>
                        <a:t>Zabatta</a:t>
                      </a:r>
                      <a:r>
                        <a:rPr lang="en-US" sz="1400" i="1" baseline="0" dirty="0" smtClean="0">
                          <a:latin typeface="+mn-lt"/>
                          <a:ea typeface="Calibri"/>
                          <a:cs typeface="Arial"/>
                        </a:rPr>
                        <a:t> John</a:t>
                      </a:r>
                      <a:r>
                        <a:rPr lang="en-US" sz="1400" i="1" dirty="0" smtClean="0">
                          <a:latin typeface="+mn-lt"/>
                          <a:ea typeface="Calibri"/>
                          <a:cs typeface="Arial"/>
                        </a:rPr>
                        <a:t> </a:t>
                      </a:r>
                      <a:r>
                        <a:rPr lang="en-US" sz="1400" i="1" dirty="0">
                          <a:latin typeface="+mn-lt"/>
                          <a:ea typeface="Calibri"/>
                          <a:cs typeface="Arial"/>
                        </a:rPr>
                        <a:t>RN </a:t>
                      </a:r>
                      <a:r>
                        <a:rPr lang="en-US" sz="1400" i="1" dirty="0" smtClean="0">
                          <a:latin typeface="+mn-lt"/>
                          <a:ea typeface="Calibri"/>
                          <a:cs typeface="Arial"/>
                        </a:rPr>
                        <a:t>at</a:t>
                      </a:r>
                      <a:r>
                        <a:rPr lang="en-US" sz="1400" i="1" baseline="0" dirty="0" smtClean="0">
                          <a:latin typeface="+mn-lt"/>
                          <a:ea typeface="Calibri"/>
                          <a:cs typeface="Arial"/>
                        </a:rPr>
                        <a:t> (</a:t>
                      </a:r>
                      <a:r>
                        <a:rPr lang="en-US" sz="1400" i="1" dirty="0" smtClean="0">
                          <a:latin typeface="+mn-lt"/>
                          <a:ea typeface="Calibri"/>
                          <a:cs typeface="Arial"/>
                        </a:rPr>
                        <a:t>718) 836-6600 </a:t>
                      </a:r>
                      <a:r>
                        <a:rPr lang="en-US" sz="1400" i="1" dirty="0">
                          <a:latin typeface="+mn-lt"/>
                          <a:ea typeface="Calibri"/>
                          <a:cs typeface="Arial"/>
                        </a:rPr>
                        <a:t>ext: 4093 or </a:t>
                      </a:r>
                      <a:r>
                        <a:rPr lang="en-US" sz="1400" i="1" dirty="0" smtClean="0">
                          <a:latin typeface="+mn-lt"/>
                          <a:ea typeface="Calibri"/>
                          <a:cs typeface="Arial"/>
                        </a:rPr>
                        <a:t>the </a:t>
                      </a:r>
                    </a:p>
                    <a:p>
                      <a:pPr marL="0" marR="0" algn="l">
                        <a:lnSpc>
                          <a:spcPct val="115000"/>
                        </a:lnSpc>
                        <a:spcBef>
                          <a:spcPts val="0"/>
                        </a:spcBef>
                        <a:spcAft>
                          <a:spcPts val="0"/>
                        </a:spcAft>
                      </a:pPr>
                      <a:r>
                        <a:rPr lang="en-US" sz="1400" i="1" dirty="0" smtClean="0">
                          <a:latin typeface="+mn-lt"/>
                          <a:ea typeface="Calibri"/>
                          <a:cs typeface="Arial"/>
                        </a:rPr>
                        <a:t>Inpatient </a:t>
                      </a:r>
                      <a:r>
                        <a:rPr lang="en-US" sz="1400" i="1" dirty="0">
                          <a:latin typeface="+mn-lt"/>
                          <a:ea typeface="Calibri"/>
                          <a:cs typeface="Arial"/>
                        </a:rPr>
                        <a:t>Secretary Desk </a:t>
                      </a:r>
                      <a:r>
                        <a:rPr lang="en-US" sz="1400" i="1" dirty="0" smtClean="0">
                          <a:latin typeface="+mn-lt"/>
                          <a:ea typeface="Calibri"/>
                          <a:cs typeface="Arial"/>
                        </a:rPr>
                        <a:t>@ (718) 836-6600 </a:t>
                      </a:r>
                      <a:r>
                        <a:rPr lang="en-US" sz="1400" i="1" dirty="0">
                          <a:latin typeface="+mn-lt"/>
                          <a:ea typeface="Calibri"/>
                          <a:cs typeface="Arial"/>
                        </a:rPr>
                        <a:t>ext: 6754</a:t>
                      </a:r>
                      <a:endParaRPr lang="en-US" sz="1400" i="1" dirty="0">
                        <a:latin typeface="+mn-lt"/>
                        <a:ea typeface="Calibri"/>
                        <a:cs typeface="Times New Roman"/>
                      </a:endParaRPr>
                    </a:p>
                  </a:txBody>
                  <a:tcPr marL="68580" marR="68580" marT="0" marB="0"/>
                </a:tc>
              </a:tr>
              <a:tr h="886950">
                <a:tc>
                  <a:txBody>
                    <a:bodyPr/>
                    <a:lstStyle/>
                    <a:p>
                      <a:r>
                        <a:rPr lang="en-US" sz="1200" dirty="0" smtClean="0"/>
                        <a:t>Required Documentation for Admission</a:t>
                      </a:r>
                      <a:r>
                        <a:rPr lang="en-US" sz="1400" dirty="0" smtClean="0"/>
                        <a:t>:</a:t>
                      </a:r>
                      <a:endParaRPr lang="en-US" sz="1400" dirty="0"/>
                    </a:p>
                  </a:txBody>
                  <a:tcPr/>
                </a:tc>
                <a:tc>
                  <a:txBody>
                    <a:bodyPr/>
                    <a:lstStyle/>
                    <a:p>
                      <a:pPr marL="0" marR="0" algn="l">
                        <a:spcBef>
                          <a:spcPts val="0"/>
                        </a:spcBef>
                        <a:spcAft>
                          <a:spcPts val="0"/>
                        </a:spcAft>
                      </a:pPr>
                      <a:endParaRPr lang="en-US" sz="1400" i="1" dirty="0">
                        <a:latin typeface="+mn-lt"/>
                        <a:ea typeface="Times New Roman"/>
                        <a:cs typeface="Times New Roman"/>
                      </a:endParaRPr>
                    </a:p>
                    <a:p>
                      <a:pPr marL="227013" marR="0" indent="-227013" algn="l">
                        <a:spcBef>
                          <a:spcPts val="0"/>
                        </a:spcBef>
                        <a:spcAft>
                          <a:spcPts val="0"/>
                        </a:spcAft>
                        <a:buFont typeface="Arial" pitchFamily="34" charset="0"/>
                        <a:buChar char="•"/>
                      </a:pPr>
                      <a:r>
                        <a:rPr lang="en-US" sz="1400" i="1" kern="1200" dirty="0">
                          <a:latin typeface="+mn-lt"/>
                          <a:ea typeface="Times New Roman"/>
                          <a:cs typeface="Arial"/>
                        </a:rPr>
                        <a:t>Medical Clearance (Health screening)</a:t>
                      </a:r>
                      <a:endParaRPr lang="en-US" sz="1400" i="1" dirty="0">
                        <a:latin typeface="+mn-lt"/>
                        <a:ea typeface="Times New Roman"/>
                        <a:cs typeface="Times New Roman"/>
                      </a:endParaRPr>
                    </a:p>
                    <a:p>
                      <a:pPr marL="227013" marR="0" indent="-227013" algn="l">
                        <a:spcBef>
                          <a:spcPts val="0"/>
                        </a:spcBef>
                        <a:spcAft>
                          <a:spcPts val="0"/>
                        </a:spcAft>
                        <a:buFont typeface="Arial" pitchFamily="34" charset="0"/>
                        <a:buChar char="•"/>
                      </a:pPr>
                      <a:r>
                        <a:rPr lang="en-US" sz="1400" i="1" kern="1200" dirty="0" smtClean="0">
                          <a:latin typeface="+mn-lt"/>
                          <a:ea typeface="Times New Roman"/>
                          <a:cs typeface="Arial"/>
                        </a:rPr>
                        <a:t>Interfacility</a:t>
                      </a:r>
                      <a:r>
                        <a:rPr lang="en-US" sz="1400" i="1" kern="1200" baseline="0" dirty="0" smtClean="0">
                          <a:latin typeface="+mn-lt"/>
                          <a:ea typeface="Times New Roman"/>
                          <a:cs typeface="Arial"/>
                        </a:rPr>
                        <a:t> Consult</a:t>
                      </a:r>
                      <a:r>
                        <a:rPr lang="en-US" sz="1400" i="1" kern="1200" dirty="0" smtClean="0">
                          <a:latin typeface="+mn-lt"/>
                          <a:ea typeface="Times New Roman"/>
                          <a:cs typeface="Arial"/>
                        </a:rPr>
                        <a:t> </a:t>
                      </a:r>
                      <a:r>
                        <a:rPr lang="en-US" sz="1400" i="1" kern="1200" dirty="0">
                          <a:latin typeface="+mn-lt"/>
                          <a:ea typeface="Times New Roman"/>
                          <a:cs typeface="Arial"/>
                        </a:rPr>
                        <a:t>Application </a:t>
                      </a:r>
                      <a:endParaRPr lang="en-US" sz="1400" i="1" dirty="0">
                        <a:latin typeface="+mn-lt"/>
                        <a:ea typeface="Times New Roman"/>
                        <a:cs typeface="Times New Roman"/>
                      </a:endParaRPr>
                    </a:p>
                    <a:p>
                      <a:pPr marL="227013" marR="0" indent="-227013" algn="l">
                        <a:spcBef>
                          <a:spcPts val="0"/>
                        </a:spcBef>
                        <a:spcAft>
                          <a:spcPts val="0"/>
                        </a:spcAft>
                        <a:buFont typeface="Arial" pitchFamily="34" charset="0"/>
                        <a:buChar char="•"/>
                      </a:pPr>
                      <a:r>
                        <a:rPr lang="en-US" sz="1400" i="1" kern="1200" dirty="0">
                          <a:latin typeface="+mn-lt"/>
                          <a:ea typeface="Times New Roman"/>
                          <a:cs typeface="Arial"/>
                        </a:rPr>
                        <a:t>Screening by program clinician</a:t>
                      </a:r>
                      <a:endParaRPr lang="en-US" sz="1400" i="1" dirty="0">
                        <a:latin typeface="+mn-lt"/>
                        <a:ea typeface="Times New Roman"/>
                        <a:cs typeface="Times New Roman"/>
                      </a:endParaRPr>
                    </a:p>
                  </a:txBody>
                  <a:tcPr marL="68580" marR="68580" marT="0" marB="0"/>
                </a:tc>
              </a:tr>
              <a:tr h="1326205">
                <a:tc>
                  <a:txBody>
                    <a:bodyPr/>
                    <a:lstStyle/>
                    <a:p>
                      <a:r>
                        <a:rPr lang="en-US" sz="1400" dirty="0" smtClean="0"/>
                        <a:t>Point</a:t>
                      </a:r>
                      <a:r>
                        <a:rPr lang="en-US" sz="1400" baseline="0" dirty="0" smtClean="0"/>
                        <a:t> of Contacts/ </a:t>
                      </a:r>
                    </a:p>
                    <a:p>
                      <a:r>
                        <a:rPr lang="en-US" sz="1400" baseline="0" dirty="0" smtClean="0"/>
                        <a:t>Alternate Point of Contact:</a:t>
                      </a:r>
                      <a:endParaRPr lang="en-US" sz="1400" dirty="0"/>
                    </a:p>
                  </a:txBody>
                  <a:tcPr/>
                </a:tc>
                <a:tc>
                  <a:txBody>
                    <a:bodyPr/>
                    <a:lstStyle/>
                    <a:p>
                      <a:pPr marL="0" marR="0" algn="l">
                        <a:spcBef>
                          <a:spcPts val="0"/>
                        </a:spcBef>
                        <a:spcAft>
                          <a:spcPts val="0"/>
                        </a:spcAft>
                      </a:pPr>
                      <a:endParaRPr lang="en-US" sz="1400" i="1" kern="1200" dirty="0" smtClean="0">
                        <a:latin typeface="+mn-lt"/>
                        <a:ea typeface="Times New Roman"/>
                        <a:cs typeface="Arial"/>
                      </a:endParaRPr>
                    </a:p>
                    <a:p>
                      <a:pPr marL="0" marR="0" algn="l">
                        <a:spcBef>
                          <a:spcPts val="0"/>
                        </a:spcBef>
                        <a:spcAft>
                          <a:spcPts val="0"/>
                        </a:spcAft>
                      </a:pPr>
                      <a:r>
                        <a:rPr lang="en-US" sz="1400" i="1" kern="1200" dirty="0" smtClean="0">
                          <a:latin typeface="+mn-lt"/>
                          <a:ea typeface="Times New Roman"/>
                          <a:cs typeface="Arial"/>
                        </a:rPr>
                        <a:t>Hermelinda Robinson, </a:t>
                      </a:r>
                      <a:r>
                        <a:rPr lang="en-US" sz="1400" i="1" kern="1200" dirty="0">
                          <a:latin typeface="+mn-lt"/>
                          <a:ea typeface="Times New Roman"/>
                          <a:cs typeface="Arial"/>
                        </a:rPr>
                        <a:t>RN </a:t>
                      </a:r>
                      <a:r>
                        <a:rPr lang="en-US" sz="1400" i="1" kern="1200" dirty="0" smtClean="0">
                          <a:latin typeface="+mn-lt"/>
                          <a:ea typeface="Times New Roman"/>
                          <a:cs typeface="Arial"/>
                        </a:rPr>
                        <a:t>,PCTC  </a:t>
                      </a:r>
                      <a:endParaRPr lang="en-US" sz="1400" i="1" dirty="0">
                        <a:latin typeface="+mn-lt"/>
                        <a:ea typeface="Times New Roman"/>
                        <a:cs typeface="Times New Roman"/>
                      </a:endParaRPr>
                    </a:p>
                    <a:p>
                      <a:pPr marL="0" marR="0" algn="l">
                        <a:spcBef>
                          <a:spcPts val="0"/>
                        </a:spcBef>
                        <a:spcAft>
                          <a:spcPts val="0"/>
                        </a:spcAft>
                      </a:pPr>
                      <a:r>
                        <a:rPr lang="en-US" sz="1400" i="1" kern="1200" dirty="0" smtClean="0">
                          <a:latin typeface="+mn-lt"/>
                          <a:ea typeface="Times New Roman"/>
                          <a:cs typeface="Arial"/>
                        </a:rPr>
                        <a:t>Phone: (718) 836-6600 </a:t>
                      </a:r>
                      <a:r>
                        <a:rPr lang="en-US" sz="1400" i="1" kern="1200" dirty="0">
                          <a:latin typeface="+mn-lt"/>
                          <a:ea typeface="Times New Roman"/>
                          <a:cs typeface="Arial"/>
                        </a:rPr>
                        <a:t>ext: </a:t>
                      </a:r>
                      <a:r>
                        <a:rPr lang="en-US" sz="1400" i="1" kern="1200" dirty="0" smtClean="0">
                          <a:latin typeface="+mn-lt"/>
                          <a:ea typeface="Times New Roman"/>
                          <a:cs typeface="Arial"/>
                        </a:rPr>
                        <a:t>6754</a:t>
                      </a:r>
                    </a:p>
                    <a:p>
                      <a:pPr marL="0" marR="0" algn="l">
                        <a:spcBef>
                          <a:spcPts val="0"/>
                        </a:spcBef>
                        <a:spcAft>
                          <a:spcPts val="0"/>
                        </a:spcAft>
                      </a:pPr>
                      <a:r>
                        <a:rPr lang="en-US" sz="1400" i="1" kern="1200" dirty="0" smtClean="0">
                          <a:latin typeface="+mn-lt"/>
                          <a:ea typeface="Times New Roman"/>
                          <a:cs typeface="Arial"/>
                        </a:rPr>
                        <a:t>Dr. Towey Eldene Medical Director ext: 3086</a:t>
                      </a:r>
                      <a:endParaRPr lang="en-US" sz="1400" i="1" dirty="0">
                        <a:latin typeface="+mn-lt"/>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240620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a:t>First of </a:t>
            </a:r>
            <a:r>
              <a:rPr lang="en-US" b="1" dirty="0" err="1"/>
              <a:t>all..WHO</a:t>
            </a:r>
            <a:r>
              <a:rPr lang="en-US" b="1" dirty="0"/>
              <a:t> is a Veteran?</a:t>
            </a:r>
            <a:endParaRPr lang="en-US" b="1" dirty="0">
              <a:effectLst/>
            </a:endParaRPr>
          </a:p>
        </p:txBody>
      </p:sp>
      <p:sp>
        <p:nvSpPr>
          <p:cNvPr id="3" name="Content Placeholder 2"/>
          <p:cNvSpPr>
            <a:spLocks noGrp="1"/>
          </p:cNvSpPr>
          <p:nvPr>
            <p:ph sz="quarter" idx="1"/>
          </p:nvPr>
        </p:nvSpPr>
        <p:spPr>
          <a:xfrm>
            <a:off x="457200" y="1371600"/>
            <a:ext cx="8305800" cy="5029200"/>
          </a:xfrm>
        </p:spPr>
        <p:txBody>
          <a:bodyPr>
            <a:normAutofit lnSpcReduction="10000"/>
          </a:bodyPr>
          <a:lstStyle/>
          <a:p>
            <a:pPr>
              <a:defRPr/>
            </a:pPr>
            <a:r>
              <a:rPr lang="en-US" sz="2800" u="sng" dirty="0" smtClean="0"/>
              <a:t>Veteran</a:t>
            </a:r>
            <a:r>
              <a:rPr lang="en-US" sz="2800" dirty="0" smtClean="0"/>
              <a:t>:  active military, naval, or air service, discharged or released under conditions other than dishonorable.  Veterans may be enrolled or not enrolled with VHA. </a:t>
            </a:r>
            <a:endParaRPr lang="en-US" sz="2800" dirty="0"/>
          </a:p>
          <a:p>
            <a:pPr marL="0" indent="0">
              <a:buNone/>
              <a:defRPr/>
            </a:pPr>
            <a:endParaRPr lang="en-US" sz="2000" b="1" dirty="0" smtClean="0"/>
          </a:p>
          <a:p>
            <a:pPr marL="342900" lvl="1" indent="-342900">
              <a:buFont typeface="Arial" pitchFamily="34" charset="0"/>
              <a:buChar char="•"/>
              <a:defRPr/>
            </a:pPr>
            <a:r>
              <a:rPr lang="en-US" sz="2800" u="sng" dirty="0" smtClean="0">
                <a:solidFill>
                  <a:schemeClr val="tx1"/>
                </a:solidFill>
              </a:rPr>
              <a:t>Enrolled Veteran</a:t>
            </a:r>
            <a:r>
              <a:rPr lang="en-US" sz="2800" dirty="0" smtClean="0">
                <a:solidFill>
                  <a:schemeClr val="tx1"/>
                </a:solidFill>
              </a:rPr>
              <a:t>:  has applied for health care benefits from the VA health care system</a:t>
            </a:r>
            <a:r>
              <a:rPr lang="en-US" sz="2800" dirty="0" smtClean="0"/>
              <a:t>. </a:t>
            </a:r>
          </a:p>
          <a:p>
            <a:pPr marL="0" lvl="1" indent="0">
              <a:buNone/>
              <a:defRPr/>
            </a:pPr>
            <a:endParaRPr lang="en-US" sz="2000" b="1" dirty="0" smtClean="0"/>
          </a:p>
          <a:p>
            <a:pPr>
              <a:defRPr/>
            </a:pPr>
            <a:r>
              <a:rPr lang="en-US" sz="2800" u="sng" dirty="0" smtClean="0"/>
              <a:t>Patient</a:t>
            </a:r>
            <a:r>
              <a:rPr lang="en-US" sz="2800" dirty="0" smtClean="0"/>
              <a:t>: Not all enrolled Veterans take advantage of their VA health care benefits, but those who do so during some particular time period of interest, are referred to as “patients.”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848600" cy="563562"/>
          </a:xfrm>
          <a:solidFill>
            <a:schemeClr val="accent6">
              <a:lumMod val="60000"/>
              <a:lumOff val="40000"/>
            </a:schemeClr>
          </a:solidFill>
        </p:spPr>
        <p:txBody>
          <a:bodyPr>
            <a:noAutofit/>
          </a:bodyPr>
          <a:lstStyle/>
          <a:p>
            <a:r>
              <a:rPr lang="en-US" sz="3200" dirty="0">
                <a:effectLst>
                  <a:outerShdw blurRad="38100" dist="38100" dir="2700000" algn="tl">
                    <a:srgbClr val="000000">
                      <a:alpha val="43137"/>
                    </a:srgbClr>
                  </a:outerShdw>
                </a:effectLst>
              </a:rPr>
              <a:t>Substance Abuse RRTP – Northport</a:t>
            </a:r>
          </a:p>
        </p:txBody>
      </p:sp>
      <p:sp>
        <p:nvSpPr>
          <p:cNvPr id="4" name="Slide Number Placeholder 3"/>
          <p:cNvSpPr>
            <a:spLocks noGrp="1"/>
          </p:cNvSpPr>
          <p:nvPr>
            <p:ph type="sldNum" sz="quarter" idx="12"/>
          </p:nvPr>
        </p:nvSpPr>
        <p:spPr/>
        <p:txBody>
          <a:bodyPr/>
          <a:lstStyle/>
          <a:p>
            <a:pPr>
              <a:defRPr/>
            </a:pPr>
            <a:fld id="{2493DDC3-BA72-4585-8A20-B03D5598A547}" type="slidenum">
              <a:rPr lang="en-US" smtClean="0"/>
              <a:pPr>
                <a:defRPr/>
              </a:pPr>
              <a:t>20</a:t>
            </a:fld>
            <a:endParaRPr lang="en-US" dirty="0"/>
          </a:p>
        </p:txBody>
      </p:sp>
      <p:graphicFrame>
        <p:nvGraphicFramePr>
          <p:cNvPr id="5" name="Content Placeholder 5"/>
          <p:cNvGraphicFramePr>
            <a:graphicFrameLocks noGrp="1"/>
          </p:cNvGraphicFramePr>
          <p:nvPr>
            <p:ph sz="quarter" idx="1"/>
            <p:extLst>
              <p:ext uri="{D42A27DB-BD31-4B8C-83A1-F6EECF244321}">
                <p14:modId xmlns:p14="http://schemas.microsoft.com/office/powerpoint/2010/main" val="850270710"/>
              </p:ext>
            </p:extLst>
          </p:nvPr>
        </p:nvGraphicFramePr>
        <p:xfrm>
          <a:off x="762000" y="1142999"/>
          <a:ext cx="7848600" cy="5211128"/>
        </p:xfrm>
        <a:graphic>
          <a:graphicData uri="http://schemas.openxmlformats.org/drawingml/2006/table">
            <a:tbl>
              <a:tblPr firstRow="1" bandRow="1">
                <a:tableStyleId>{5C22544A-7EE6-4342-B048-85BDC9FD1C3A}</a:tableStyleId>
              </a:tblPr>
              <a:tblGrid>
                <a:gridCol w="1066800"/>
                <a:gridCol w="6781800"/>
              </a:tblGrid>
              <a:tr h="319088">
                <a:tc>
                  <a:txBody>
                    <a:bodyPr/>
                    <a:lstStyle/>
                    <a:p>
                      <a:r>
                        <a:rPr lang="en-US" sz="1400" dirty="0" smtClean="0"/>
                        <a:t>Facility</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lt1"/>
                          </a:solidFill>
                          <a:latin typeface="+mn-lt"/>
                          <a:ea typeface="+mn-ea"/>
                          <a:cs typeface="+mn-cs"/>
                        </a:rPr>
                        <a:t>Northport VA Medical Center</a:t>
                      </a:r>
                    </a:p>
                  </a:txBody>
                  <a:tcPr/>
                </a:tc>
              </a:tr>
              <a:tr h="1723073">
                <a:tc>
                  <a:txBody>
                    <a:bodyPr/>
                    <a:lstStyle/>
                    <a:p>
                      <a:r>
                        <a:rPr lang="en-US" sz="1200" dirty="0" smtClean="0"/>
                        <a:t>Description:</a:t>
                      </a:r>
                      <a:endParaRPr lang="en-US" sz="1200" dirty="0"/>
                    </a:p>
                  </a:txBody>
                  <a:tcPr/>
                </a:tc>
                <a:tc>
                  <a:txBody>
                    <a:bodyPr/>
                    <a:lstStyle/>
                    <a:p>
                      <a:r>
                        <a:rPr kumimoji="0" lang="en-US" sz="1200" i="1" kern="1200" dirty="0" smtClean="0">
                          <a:solidFill>
                            <a:schemeClr val="dk1"/>
                          </a:solidFill>
                          <a:latin typeface="+mn-lt"/>
                          <a:ea typeface="+mn-ea"/>
                          <a:cs typeface="+mn-cs"/>
                        </a:rPr>
                        <a:t>Substance Abuse Residential Rehabilitation Treatment Program (SARRTP): SARRTP is a 30 bed residential unit, and patients’ average length of care is 3-5 months. Veterans attend psychotherapy groups and psycho educational programs (i.e., Early Recovery, Anger Management, Positive Relationships, and Relapse Prevention) and bi-monthly individual psychotherapy appointments. There are multiple recovery meetings on &amp; off the unit each week, and attendance is required. Veterans participate in a work therapy assignment up to four days per week, and vocational rehabilitation services are provided during the course of treatment. Upon successful completion of the program, veterans are assisted with transitioning into the community, which involves the opportunity to live in a sober house for Veterans where other former SARRTP residents are staying who continue with recovery activities. </a:t>
                      </a:r>
                      <a:endParaRPr lang="en-US" sz="1200" i="1" dirty="0">
                        <a:latin typeface="+mn-lt"/>
                        <a:ea typeface="Times New Roman"/>
                        <a:cs typeface="Times New Roman"/>
                      </a:endParaRPr>
                    </a:p>
                  </a:txBody>
                  <a:tcPr marL="68580" marR="68580" marT="0" marB="0"/>
                </a:tc>
              </a:tr>
              <a:tr h="3063240">
                <a:tc>
                  <a:txBody>
                    <a:bodyPr/>
                    <a:lstStyle/>
                    <a:p>
                      <a:r>
                        <a:rPr lang="en-US" sz="1400" dirty="0" smtClean="0"/>
                        <a:t>Eligibility Criteria:</a:t>
                      </a:r>
                      <a:endParaRPr lang="en-US" sz="1400" dirty="0"/>
                    </a:p>
                  </a:txBody>
                  <a:tcPr/>
                </a:tc>
                <a:tc>
                  <a:txBody>
                    <a:bodyPr/>
                    <a:lstStyle/>
                    <a:p>
                      <a:pPr marL="0" marR="0">
                        <a:lnSpc>
                          <a:spcPct val="100000"/>
                        </a:lnSpc>
                        <a:spcBef>
                          <a:spcPts val="0"/>
                        </a:spcBef>
                        <a:spcAft>
                          <a:spcPts val="0"/>
                        </a:spcAft>
                      </a:pPr>
                      <a:r>
                        <a:rPr lang="en-US" sz="1200" i="1" dirty="0">
                          <a:latin typeface="+mn-lt"/>
                          <a:ea typeface="Calibri"/>
                          <a:cs typeface="Times New Roman"/>
                        </a:rPr>
                        <a:t>Admission </a:t>
                      </a:r>
                      <a:r>
                        <a:rPr lang="en-US" sz="1200" i="1" dirty="0" smtClean="0">
                          <a:latin typeface="+mn-lt"/>
                          <a:ea typeface="Calibri"/>
                          <a:cs typeface="Times New Roman"/>
                        </a:rPr>
                        <a:t>Criteria:</a:t>
                      </a:r>
                    </a:p>
                    <a:p>
                      <a:pPr marL="0" marR="0">
                        <a:lnSpc>
                          <a:spcPct val="100000"/>
                        </a:lnSpc>
                        <a:spcBef>
                          <a:spcPts val="0"/>
                        </a:spcBef>
                        <a:spcAft>
                          <a:spcPts val="0"/>
                        </a:spcAft>
                      </a:pPr>
                      <a:r>
                        <a:rPr lang="en-US" sz="1200" i="1" dirty="0" smtClean="0">
                          <a:latin typeface="+mn-lt"/>
                          <a:ea typeface="Calibri"/>
                          <a:cs typeface="Times New Roman"/>
                        </a:rPr>
                        <a:t>Veteran </a:t>
                      </a:r>
                      <a:r>
                        <a:rPr lang="en-US" sz="1200" i="1" dirty="0">
                          <a:latin typeface="+mn-lt"/>
                          <a:ea typeface="Calibri"/>
                          <a:cs typeface="Times New Roman"/>
                        </a:rPr>
                        <a:t>is referred by a clinician who has completed an application package.   Clinician should be able to validate veteran’s appropriateness for the program.</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is eligible for treatment at the Northport VAMC.</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Veteran’s primary diagnosis is Alcohol and/or Substance Dependence.</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is not currently in need of an intensive substance abuse treatment program.</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demonstrates motivation and ability to remain abstinent.</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is able to participate in a work therapy assignment and demonstrates motivation and ability to return to competitive employment.</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can function appropriately in a supervised group living situation.</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has no ongoing legal involvement that would significantly interfere with residence activities.  If on probation or parole, veteran gives permission for contact with the P.O.</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is not dangerous to self or others.</a:t>
                      </a:r>
                    </a:p>
                    <a:p>
                      <a:pPr marL="342900" marR="0" lvl="0" indent="-342900">
                        <a:lnSpc>
                          <a:spcPct val="100000"/>
                        </a:lnSpc>
                        <a:spcBef>
                          <a:spcPts val="0"/>
                        </a:spcBef>
                        <a:spcAft>
                          <a:spcPts val="0"/>
                        </a:spcAft>
                        <a:buFont typeface="+mj-lt"/>
                        <a:buAutoNum type="arabicPeriod"/>
                        <a:tabLst>
                          <a:tab pos="228600" algn="l"/>
                        </a:tabLst>
                      </a:pPr>
                      <a:r>
                        <a:rPr lang="en-US" sz="1200" i="1" dirty="0">
                          <a:latin typeface="+mn-lt"/>
                          <a:ea typeface="Calibri"/>
                          <a:cs typeface="Times New Roman"/>
                        </a:rPr>
                        <a:t>Veteran has agreed to and signed the Contract and furthermore agrees to abide by all program rules and regulations.</a:t>
                      </a:r>
                    </a:p>
                    <a:p>
                      <a:pPr marL="0" marR="0">
                        <a:lnSpc>
                          <a:spcPct val="100000"/>
                        </a:lnSpc>
                        <a:spcBef>
                          <a:spcPts val="0"/>
                        </a:spcBef>
                        <a:spcAft>
                          <a:spcPts val="0"/>
                        </a:spcAft>
                      </a:pPr>
                      <a:r>
                        <a:rPr lang="en-US" sz="1200" i="1" dirty="0">
                          <a:latin typeface="+mn-lt"/>
                          <a:ea typeface="Times New Roman"/>
                          <a:cs typeface="Arial"/>
                        </a:rPr>
                        <a:t>*The program is designed for both male and female veterans.</a:t>
                      </a:r>
                      <a:endParaRPr lang="en-US" sz="1200" i="1" dirty="0">
                        <a:latin typeface="+mn-lt"/>
                        <a:ea typeface="Times New Roman"/>
                      </a:endParaRPr>
                    </a:p>
                  </a:txBody>
                  <a:tcPr marL="68580" marR="68580" marT="0" marB="0"/>
                </a:tc>
              </a:tr>
            </a:tbl>
          </a:graphicData>
        </a:graphic>
      </p:graphicFrame>
      <p:sp>
        <p:nvSpPr>
          <p:cNvPr id="6" name="TextBox 5"/>
          <p:cNvSpPr txBox="1"/>
          <p:nvPr/>
        </p:nvSpPr>
        <p:spPr>
          <a:xfrm>
            <a:off x="6553200" y="6443990"/>
            <a:ext cx="2133600" cy="261610"/>
          </a:xfrm>
          <a:prstGeom prst="rect">
            <a:avLst/>
          </a:prstGeom>
          <a:noFill/>
        </p:spPr>
        <p:txBody>
          <a:bodyPr wrap="square" rtlCol="0">
            <a:spAutoFit/>
          </a:bodyPr>
          <a:lstStyle/>
          <a:p>
            <a:pPr algn="ctr"/>
            <a:r>
              <a:rPr lang="en-US" sz="1100" i="1" dirty="0" smtClean="0"/>
              <a:t>Continued on the next page</a:t>
            </a:r>
            <a:endParaRPr lang="en-US" sz="1100" i="1" dirty="0"/>
          </a:p>
        </p:txBody>
      </p:sp>
    </p:spTree>
    <p:extLst>
      <p:ext uri="{BB962C8B-B14F-4D97-AF65-F5344CB8AC3E}">
        <p14:creationId xmlns:p14="http://schemas.microsoft.com/office/powerpoint/2010/main" val="3715045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696200" cy="990600"/>
          </a:xfrm>
          <a:solidFill>
            <a:schemeClr val="accent6">
              <a:lumMod val="60000"/>
              <a:lumOff val="40000"/>
            </a:schemeClr>
          </a:solidFill>
        </p:spPr>
        <p:txBody>
          <a:bodyPr>
            <a:noAutofit/>
          </a:bodyPr>
          <a:lstStyle/>
          <a:p>
            <a:r>
              <a:rPr lang="en-US" sz="3000" dirty="0">
                <a:effectLst>
                  <a:outerShdw blurRad="38100" dist="38100" dir="2700000" algn="tl">
                    <a:srgbClr val="000000">
                      <a:alpha val="43137"/>
                    </a:srgbClr>
                  </a:outerShdw>
                </a:effectLst>
              </a:rPr>
              <a:t>Substance Abuse RRTP- Northport (continued)</a:t>
            </a:r>
          </a:p>
        </p:txBody>
      </p:sp>
      <p:sp>
        <p:nvSpPr>
          <p:cNvPr id="4" name="Slide Number Placeholder 3"/>
          <p:cNvSpPr>
            <a:spLocks noGrp="1"/>
          </p:cNvSpPr>
          <p:nvPr>
            <p:ph type="sldNum" sz="quarter" idx="12"/>
          </p:nvPr>
        </p:nvSpPr>
        <p:spPr/>
        <p:txBody>
          <a:bodyPr/>
          <a:lstStyle/>
          <a:p>
            <a:pPr>
              <a:defRPr/>
            </a:pPr>
            <a:fld id="{2493DDC3-BA72-4585-8A20-B03D5598A547}" type="slidenum">
              <a:rPr lang="en-US" smtClean="0"/>
              <a:pPr>
                <a:defRPr/>
              </a:pPr>
              <a:t>21</a:t>
            </a:fld>
            <a:endParaRPr lang="en-US" dirty="0"/>
          </a:p>
        </p:txBody>
      </p:sp>
      <p:graphicFrame>
        <p:nvGraphicFramePr>
          <p:cNvPr id="5" name="Content Placeholder 5"/>
          <p:cNvGraphicFramePr>
            <a:graphicFrameLocks noGrp="1"/>
          </p:cNvGraphicFramePr>
          <p:nvPr>
            <p:ph sz="quarter" idx="1"/>
            <p:extLst>
              <p:ext uri="{D42A27DB-BD31-4B8C-83A1-F6EECF244321}">
                <p14:modId xmlns:p14="http://schemas.microsoft.com/office/powerpoint/2010/main" val="293399337"/>
              </p:ext>
            </p:extLst>
          </p:nvPr>
        </p:nvGraphicFramePr>
        <p:xfrm>
          <a:off x="914400" y="1096831"/>
          <a:ext cx="7696200" cy="5566204"/>
        </p:xfrm>
        <a:graphic>
          <a:graphicData uri="http://schemas.openxmlformats.org/drawingml/2006/table">
            <a:tbl>
              <a:tblPr firstRow="1" bandRow="1">
                <a:tableStyleId>{5C22544A-7EE6-4342-B048-85BDC9FD1C3A}</a:tableStyleId>
              </a:tblPr>
              <a:tblGrid>
                <a:gridCol w="1600200"/>
                <a:gridCol w="6096000"/>
              </a:tblGrid>
              <a:tr h="296479">
                <a:tc>
                  <a:txBody>
                    <a:bodyPr/>
                    <a:lstStyle/>
                    <a:p>
                      <a:r>
                        <a:rPr lang="en-US" sz="1400" dirty="0" smtClean="0"/>
                        <a:t>Facility</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lt1"/>
                          </a:solidFill>
                          <a:latin typeface="+mn-lt"/>
                          <a:ea typeface="+mn-ea"/>
                          <a:cs typeface="+mn-cs"/>
                        </a:rPr>
                        <a:t>Northport VA Medical Center</a:t>
                      </a:r>
                    </a:p>
                  </a:txBody>
                  <a:tcPr/>
                </a:tc>
              </a:tr>
              <a:tr h="2905496">
                <a:tc>
                  <a:txBody>
                    <a:bodyPr/>
                    <a:lstStyle/>
                    <a:p>
                      <a:r>
                        <a:rPr lang="en-US" sz="1400" dirty="0" smtClean="0"/>
                        <a:t>Referral Process:</a:t>
                      </a:r>
                      <a:endParaRPr lang="en-US" sz="1400" dirty="0"/>
                    </a:p>
                  </a:txBody>
                  <a:tcPr/>
                </a:tc>
                <a:tc>
                  <a:txBody>
                    <a:bodyPr/>
                    <a:lstStyle/>
                    <a:p>
                      <a:pPr marL="0" marR="0">
                        <a:spcBef>
                          <a:spcPts val="0"/>
                        </a:spcBef>
                        <a:spcAft>
                          <a:spcPts val="0"/>
                        </a:spcAft>
                      </a:pPr>
                      <a:r>
                        <a:rPr lang="en-US" sz="1400" i="1" dirty="0">
                          <a:latin typeface="+mn-lt"/>
                          <a:ea typeface="Times New Roman"/>
                          <a:cs typeface="Arial"/>
                        </a:rPr>
                        <a:t>A referring clinician can fax a completed application to the Psychology Service (116B) fax number (</a:t>
                      </a:r>
                      <a:r>
                        <a:rPr lang="en-US" sz="1400" i="1" kern="1200" dirty="0">
                          <a:latin typeface="+mn-lt"/>
                          <a:ea typeface="Times New Roman"/>
                          <a:cs typeface="Arial"/>
                        </a:rPr>
                        <a:t>631-266-6086) with the attention to Erin </a:t>
                      </a:r>
                      <a:r>
                        <a:rPr lang="en-US" sz="1400" i="1" kern="1200" dirty="0" smtClean="0">
                          <a:latin typeface="+mn-lt"/>
                          <a:ea typeface="Times New Roman"/>
                          <a:cs typeface="Arial"/>
                        </a:rPr>
                        <a:t>Kode. </a:t>
                      </a:r>
                      <a:r>
                        <a:rPr lang="en-US" sz="1400" i="1" kern="1200" dirty="0">
                          <a:latin typeface="+mn-lt"/>
                          <a:ea typeface="Times New Roman"/>
                          <a:cs typeface="Arial"/>
                        </a:rPr>
                        <a:t>A completed application can also be mailed to:</a:t>
                      </a:r>
                      <a:endParaRPr lang="en-US" sz="1400" i="1" dirty="0">
                        <a:latin typeface="+mn-lt"/>
                        <a:ea typeface="Times New Roman"/>
                      </a:endParaRPr>
                    </a:p>
                    <a:p>
                      <a:pPr marL="0" marR="0">
                        <a:spcBef>
                          <a:spcPts val="0"/>
                        </a:spcBef>
                        <a:spcAft>
                          <a:spcPts val="0"/>
                        </a:spcAft>
                      </a:pPr>
                      <a:endParaRPr lang="en-US" sz="1400" i="1" kern="1200" dirty="0" smtClean="0">
                        <a:latin typeface="+mn-lt"/>
                        <a:ea typeface="Times New Roman"/>
                        <a:cs typeface="Arial"/>
                      </a:endParaRPr>
                    </a:p>
                    <a:p>
                      <a:pPr marL="0" marR="0">
                        <a:spcBef>
                          <a:spcPts val="0"/>
                        </a:spcBef>
                        <a:spcAft>
                          <a:spcPts val="0"/>
                        </a:spcAft>
                      </a:pPr>
                      <a:r>
                        <a:rPr lang="en-US" sz="1400" i="1" kern="1200" dirty="0" smtClean="0">
                          <a:latin typeface="+mn-lt"/>
                          <a:ea typeface="Times New Roman"/>
                          <a:cs typeface="Arial"/>
                        </a:rPr>
                        <a:t>Northport </a:t>
                      </a:r>
                      <a:r>
                        <a:rPr lang="en-US" sz="1400" i="1" kern="1200" dirty="0">
                          <a:latin typeface="+mn-lt"/>
                          <a:ea typeface="Times New Roman"/>
                          <a:cs typeface="Arial"/>
                        </a:rPr>
                        <a:t>VAMC</a:t>
                      </a:r>
                      <a:endParaRPr lang="en-US" sz="1400" i="1" dirty="0">
                        <a:latin typeface="+mn-lt"/>
                        <a:ea typeface="Times New Roman"/>
                      </a:endParaRPr>
                    </a:p>
                    <a:p>
                      <a:pPr marL="0" marR="0">
                        <a:spcBef>
                          <a:spcPts val="0"/>
                        </a:spcBef>
                        <a:spcAft>
                          <a:spcPts val="0"/>
                        </a:spcAft>
                      </a:pPr>
                      <a:r>
                        <a:rPr lang="en-US" sz="1400" i="1" kern="1200" dirty="0">
                          <a:latin typeface="+mn-lt"/>
                          <a:ea typeface="Times New Roman"/>
                          <a:cs typeface="Arial"/>
                        </a:rPr>
                        <a:t>Psychology Service (116B)</a:t>
                      </a:r>
                      <a:endParaRPr lang="en-US" sz="1400" i="1" dirty="0">
                        <a:latin typeface="+mn-lt"/>
                        <a:ea typeface="Times New Roman"/>
                      </a:endParaRPr>
                    </a:p>
                    <a:p>
                      <a:pPr marL="0" marR="0">
                        <a:spcBef>
                          <a:spcPts val="0"/>
                        </a:spcBef>
                        <a:spcAft>
                          <a:spcPts val="0"/>
                        </a:spcAft>
                      </a:pPr>
                      <a:r>
                        <a:rPr lang="en-US" sz="1400" i="1" kern="1200" dirty="0">
                          <a:latin typeface="+mn-lt"/>
                          <a:ea typeface="Times New Roman"/>
                          <a:cs typeface="Arial"/>
                        </a:rPr>
                        <a:t>Attn: Erin </a:t>
                      </a:r>
                      <a:r>
                        <a:rPr lang="en-US" sz="1400" i="1" kern="1200" dirty="0" smtClean="0">
                          <a:latin typeface="+mn-lt"/>
                          <a:ea typeface="Times New Roman"/>
                          <a:cs typeface="Arial"/>
                        </a:rPr>
                        <a:t>Kode</a:t>
                      </a:r>
                      <a:endParaRPr lang="en-US" sz="1400" i="1" dirty="0">
                        <a:latin typeface="+mn-lt"/>
                        <a:ea typeface="Times New Roman"/>
                      </a:endParaRPr>
                    </a:p>
                    <a:p>
                      <a:pPr marL="0" marR="0">
                        <a:spcBef>
                          <a:spcPts val="0"/>
                        </a:spcBef>
                        <a:spcAft>
                          <a:spcPts val="0"/>
                        </a:spcAft>
                      </a:pPr>
                      <a:r>
                        <a:rPr lang="en-US" sz="1400" i="1" kern="1200" dirty="0">
                          <a:latin typeface="+mn-lt"/>
                          <a:ea typeface="Times New Roman"/>
                          <a:cs typeface="Arial"/>
                        </a:rPr>
                        <a:t>79 Middleville Road</a:t>
                      </a:r>
                      <a:endParaRPr lang="en-US" sz="1400" i="1" dirty="0">
                        <a:latin typeface="+mn-lt"/>
                        <a:ea typeface="Times New Roman"/>
                      </a:endParaRPr>
                    </a:p>
                    <a:p>
                      <a:pPr marL="0" marR="0">
                        <a:spcBef>
                          <a:spcPts val="0"/>
                        </a:spcBef>
                        <a:spcAft>
                          <a:spcPts val="0"/>
                        </a:spcAft>
                      </a:pPr>
                      <a:r>
                        <a:rPr lang="en-US" sz="1400" i="1" kern="1200" dirty="0">
                          <a:latin typeface="+mn-lt"/>
                          <a:ea typeface="Times New Roman"/>
                          <a:cs typeface="Arial"/>
                        </a:rPr>
                        <a:t>Northport, NY 11768</a:t>
                      </a:r>
                      <a:endParaRPr lang="en-US" sz="1400" i="1" dirty="0">
                        <a:latin typeface="+mn-lt"/>
                        <a:ea typeface="Times New Roman"/>
                      </a:endParaRPr>
                    </a:p>
                    <a:p>
                      <a:pPr marL="0" marR="0">
                        <a:spcBef>
                          <a:spcPts val="0"/>
                        </a:spcBef>
                        <a:spcAft>
                          <a:spcPts val="0"/>
                        </a:spcAft>
                      </a:pPr>
                      <a:endParaRPr lang="en-US" sz="1400" i="1" kern="1200" dirty="0">
                        <a:latin typeface="+mn-lt"/>
                        <a:ea typeface="Times New Roman"/>
                        <a:cs typeface="Arial"/>
                      </a:endParaRPr>
                    </a:p>
                    <a:p>
                      <a:pPr marL="0" marR="0">
                        <a:spcBef>
                          <a:spcPts val="0"/>
                        </a:spcBef>
                        <a:spcAft>
                          <a:spcPts val="0"/>
                        </a:spcAft>
                      </a:pPr>
                      <a:r>
                        <a:rPr lang="en-US" sz="1400" i="1" kern="1200" dirty="0" smtClean="0">
                          <a:latin typeface="+mn-lt"/>
                          <a:ea typeface="Times New Roman"/>
                          <a:cs typeface="Arial"/>
                        </a:rPr>
                        <a:t>If </a:t>
                      </a:r>
                      <a:r>
                        <a:rPr lang="en-US" sz="1400" i="1" kern="1200" dirty="0">
                          <a:latin typeface="+mn-lt"/>
                          <a:ea typeface="Times New Roman"/>
                          <a:cs typeface="Arial"/>
                        </a:rPr>
                        <a:t>there are any questions, please call Erin at (631) 261-4400, ext. 6795. Upon receiving the application, an in-person screening appointment will be scheduled. If the person is currently in treatment at another facility, alternative arrangements can be made (e.g., phone screening).</a:t>
                      </a:r>
                      <a:endParaRPr lang="en-US" sz="1400" i="1" dirty="0">
                        <a:latin typeface="+mn-lt"/>
                        <a:ea typeface="Times New Roman"/>
                      </a:endParaRPr>
                    </a:p>
                  </a:txBody>
                  <a:tcPr marL="68580" marR="68580" marT="0" marB="0"/>
                </a:tc>
              </a:tr>
              <a:tr h="711550">
                <a:tc>
                  <a:txBody>
                    <a:bodyPr/>
                    <a:lstStyle/>
                    <a:p>
                      <a:r>
                        <a:rPr lang="en-US" sz="1400" dirty="0" smtClean="0"/>
                        <a:t>Required Documentation for Admission:</a:t>
                      </a:r>
                      <a:endParaRPr lang="en-US" sz="1400" dirty="0"/>
                    </a:p>
                  </a:txBody>
                  <a:tcPr/>
                </a:tc>
                <a:tc>
                  <a:txBody>
                    <a:bodyPr/>
                    <a:lstStyle/>
                    <a:p>
                      <a:pPr marL="0" marR="0">
                        <a:spcBef>
                          <a:spcPts val="0"/>
                        </a:spcBef>
                        <a:spcAft>
                          <a:spcPts val="0"/>
                        </a:spcAft>
                      </a:pPr>
                      <a:endParaRPr lang="en-US" sz="1400" i="1" kern="1200" dirty="0" smtClean="0">
                        <a:latin typeface="+mn-lt"/>
                        <a:ea typeface="Times New Roman"/>
                        <a:cs typeface="Arial"/>
                      </a:endParaRPr>
                    </a:p>
                    <a:p>
                      <a:pPr marL="0" marR="0">
                        <a:spcBef>
                          <a:spcPts val="0"/>
                        </a:spcBef>
                        <a:spcAft>
                          <a:spcPts val="0"/>
                        </a:spcAft>
                      </a:pPr>
                      <a:r>
                        <a:rPr lang="en-US" sz="1400" i="1" kern="1200" dirty="0" smtClean="0">
                          <a:latin typeface="+mn-lt"/>
                          <a:ea typeface="Times New Roman"/>
                          <a:cs typeface="Arial"/>
                        </a:rPr>
                        <a:t>Please </a:t>
                      </a:r>
                      <a:r>
                        <a:rPr lang="en-US" sz="1400" i="1" kern="1200" dirty="0">
                          <a:latin typeface="+mn-lt"/>
                          <a:ea typeface="Times New Roman"/>
                          <a:cs typeface="Arial"/>
                        </a:rPr>
                        <a:t>see attached SARRTP application</a:t>
                      </a:r>
                      <a:r>
                        <a:rPr lang="en-US" sz="1400" i="1" kern="1200" dirty="0" smtClean="0">
                          <a:latin typeface="+mn-lt"/>
                          <a:ea typeface="Times New Roman"/>
                          <a:cs typeface="Arial"/>
                        </a:rPr>
                        <a:t>. </a:t>
                      </a:r>
                    </a:p>
                    <a:p>
                      <a:pPr marL="0" marR="0">
                        <a:spcBef>
                          <a:spcPts val="0"/>
                        </a:spcBef>
                        <a:spcAft>
                          <a:spcPts val="0"/>
                        </a:spcAft>
                      </a:pPr>
                      <a:r>
                        <a:rPr lang="en-US" sz="1400" i="1" kern="1200" dirty="0" smtClean="0">
                          <a:latin typeface="+mn-lt"/>
                          <a:ea typeface="Times New Roman"/>
                          <a:cs typeface="Arial"/>
                        </a:rPr>
                        <a:t>(Click on attachment)    </a:t>
                      </a:r>
                      <a:endParaRPr lang="en-US" sz="1400" i="1" dirty="0">
                        <a:latin typeface="+mn-lt"/>
                        <a:ea typeface="Times New Roman"/>
                      </a:endParaRPr>
                    </a:p>
                  </a:txBody>
                  <a:tcPr marL="68580" marR="68580" marT="0" marB="0"/>
                </a:tc>
              </a:tr>
              <a:tr h="1542844">
                <a:tc>
                  <a:txBody>
                    <a:bodyPr/>
                    <a:lstStyle/>
                    <a:p>
                      <a:endParaRPr lang="en-US" sz="1400" dirty="0" smtClean="0"/>
                    </a:p>
                    <a:p>
                      <a:r>
                        <a:rPr lang="en-US" sz="1400" dirty="0" smtClean="0"/>
                        <a:t>Point</a:t>
                      </a:r>
                      <a:r>
                        <a:rPr lang="en-US" sz="1400" baseline="0" dirty="0" smtClean="0"/>
                        <a:t> of Contacts/ </a:t>
                      </a:r>
                    </a:p>
                    <a:p>
                      <a:r>
                        <a:rPr lang="en-US" sz="1400" baseline="0" dirty="0" smtClean="0"/>
                        <a:t>Alternate Point of Contact: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600" i="1" kern="1200" dirty="0" smtClean="0">
                        <a:latin typeface="+mn-lt"/>
                        <a:ea typeface="Times New Roman"/>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i="1" kern="1200" dirty="0" smtClean="0">
                          <a:latin typeface="+mn-lt"/>
                          <a:ea typeface="Times New Roman"/>
                          <a:cs typeface="Arial"/>
                        </a:rPr>
                        <a:t>Dr</a:t>
                      </a:r>
                      <a:r>
                        <a:rPr lang="en-US" sz="1400" i="1" kern="1200" dirty="0">
                          <a:latin typeface="+mn-lt"/>
                          <a:ea typeface="Times New Roman"/>
                          <a:cs typeface="Arial"/>
                        </a:rPr>
                        <a:t>. Erin </a:t>
                      </a:r>
                      <a:r>
                        <a:rPr lang="en-US" sz="1400" i="1" kern="1200" dirty="0" smtClean="0">
                          <a:latin typeface="+mn-lt"/>
                          <a:ea typeface="Times New Roman"/>
                          <a:cs typeface="Arial"/>
                        </a:rPr>
                        <a:t>Kode, </a:t>
                      </a:r>
                      <a:r>
                        <a:rPr lang="en-US" sz="1400" i="1" kern="1200" dirty="0">
                          <a:latin typeface="+mn-lt"/>
                          <a:ea typeface="Times New Roman"/>
                          <a:cs typeface="Arial"/>
                        </a:rPr>
                        <a:t>Psy.D</a:t>
                      </a:r>
                      <a:r>
                        <a:rPr lang="en-US" sz="1400" i="1" kern="1200" dirty="0" smtClean="0">
                          <a:latin typeface="+mn-lt"/>
                          <a:ea typeface="Times New Roman"/>
                          <a:cs typeface="Arial"/>
                        </a:rPr>
                        <a:t>.                                            Dr. Janet Eschen, Ph.D.</a:t>
                      </a:r>
                      <a:endParaRPr lang="en-US" sz="1400" i="1" dirty="0">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i="1" kern="1200" dirty="0" smtClean="0">
                          <a:latin typeface="+mn-lt"/>
                          <a:ea typeface="Times New Roman"/>
                          <a:cs typeface="Arial"/>
                        </a:rPr>
                        <a:t>SARRTP Screenings                                              SARRTP Coordinator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i="1" kern="1200" dirty="0" smtClean="0">
                          <a:latin typeface="+mn-lt"/>
                          <a:ea typeface="Times New Roman"/>
                          <a:cs typeface="Arial"/>
                        </a:rPr>
                        <a:t>Email: </a:t>
                      </a:r>
                      <a:r>
                        <a:rPr lang="en-US" sz="1400" i="1" kern="1200" dirty="0" smtClean="0">
                          <a:latin typeface="+mn-lt"/>
                          <a:ea typeface="Times New Roman"/>
                          <a:cs typeface="Arial"/>
                          <a:hlinkClick r:id="rId3"/>
                        </a:rPr>
                        <a:t>Erin.Blasdel@va.gov</a:t>
                      </a:r>
                      <a:r>
                        <a:rPr lang="en-US" sz="1400" i="1" kern="1200" dirty="0" smtClean="0">
                          <a:latin typeface="+mn-lt"/>
                          <a:ea typeface="Times New Roman"/>
                          <a:cs typeface="Arial"/>
                        </a:rPr>
                        <a:t>                              </a:t>
                      </a:r>
                      <a:r>
                        <a:rPr lang="en-US" sz="1400" i="1" kern="1200" dirty="0" smtClean="0">
                          <a:latin typeface="+mn-lt"/>
                          <a:ea typeface="Times New Roman"/>
                          <a:cs typeface="Arial"/>
                          <a:hlinkClick r:id="rId4"/>
                        </a:rPr>
                        <a:t>Janet.Eschen@va.gov</a:t>
                      </a:r>
                      <a:r>
                        <a:rPr lang="en-US" sz="1400" i="1" kern="1200" dirty="0" smtClean="0">
                          <a:latin typeface="+mn-lt"/>
                          <a:ea typeface="Times New Roman"/>
                          <a:cs typeface="Arial"/>
                        </a:rPr>
                        <a:t> </a:t>
                      </a:r>
                      <a:endParaRPr lang="en-US" sz="1400" i="1" dirty="0">
                        <a:latin typeface="+mn-lt"/>
                        <a:ea typeface="Times New Roman"/>
                      </a:endParaRPr>
                    </a:p>
                    <a:p>
                      <a:pPr marL="0" marR="0">
                        <a:spcBef>
                          <a:spcPts val="0"/>
                        </a:spcBef>
                        <a:spcAft>
                          <a:spcPts val="0"/>
                        </a:spcAft>
                      </a:pPr>
                      <a:r>
                        <a:rPr lang="en-US" sz="1400" i="1" kern="1200" dirty="0" smtClean="0">
                          <a:latin typeface="+mn-lt"/>
                          <a:ea typeface="Times New Roman"/>
                          <a:cs typeface="Arial"/>
                        </a:rPr>
                        <a:t>Phone: (631</a:t>
                      </a:r>
                      <a:r>
                        <a:rPr lang="en-US" sz="1400" i="1" kern="1200" dirty="0">
                          <a:latin typeface="+mn-lt"/>
                          <a:ea typeface="Times New Roman"/>
                          <a:cs typeface="Arial"/>
                        </a:rPr>
                        <a:t>) </a:t>
                      </a:r>
                      <a:r>
                        <a:rPr lang="en-US" sz="1400" i="1" kern="1200" dirty="0" smtClean="0">
                          <a:latin typeface="+mn-lt"/>
                          <a:ea typeface="Times New Roman"/>
                          <a:cs typeface="Arial"/>
                        </a:rPr>
                        <a:t>261-4400 </a:t>
                      </a:r>
                      <a:r>
                        <a:rPr lang="en-US" sz="1400" i="1" kern="1200" dirty="0">
                          <a:latin typeface="+mn-lt"/>
                          <a:ea typeface="Times New Roman"/>
                          <a:cs typeface="Arial"/>
                        </a:rPr>
                        <a:t>ext. </a:t>
                      </a:r>
                      <a:r>
                        <a:rPr lang="en-US" sz="1400" i="1" kern="1200" dirty="0" smtClean="0">
                          <a:latin typeface="+mn-lt"/>
                          <a:ea typeface="Times New Roman"/>
                          <a:cs typeface="Arial"/>
                        </a:rPr>
                        <a:t>6795                       (631) 261-4400</a:t>
                      </a:r>
                      <a:r>
                        <a:rPr lang="en-US" sz="1400" i="1" kern="1200" baseline="0" dirty="0" smtClean="0">
                          <a:latin typeface="+mn-lt"/>
                          <a:ea typeface="Times New Roman"/>
                          <a:cs typeface="Arial"/>
                        </a:rPr>
                        <a:t> ext.5665</a:t>
                      </a:r>
                      <a:endParaRPr lang="en-US" sz="1400" i="1" dirty="0">
                        <a:latin typeface="+mn-lt"/>
                        <a:ea typeface="Times New Roman"/>
                      </a:endParaRPr>
                    </a:p>
                    <a:p>
                      <a:pPr marL="0" marR="0">
                        <a:spcBef>
                          <a:spcPts val="0"/>
                        </a:spcBef>
                        <a:spcAft>
                          <a:spcPts val="0"/>
                        </a:spcAft>
                      </a:pPr>
                      <a:r>
                        <a:rPr lang="en-US" sz="1400" i="1" kern="1200" dirty="0" smtClean="0">
                          <a:latin typeface="+mn-lt"/>
                          <a:ea typeface="Times New Roman"/>
                          <a:cs typeface="Arial"/>
                        </a:rPr>
                        <a:t>Fax:</a:t>
                      </a:r>
                      <a:r>
                        <a:rPr lang="en-US" sz="1400" i="1" kern="1200" baseline="0" dirty="0" smtClean="0">
                          <a:latin typeface="+mn-lt"/>
                          <a:ea typeface="Times New Roman"/>
                          <a:cs typeface="Arial"/>
                        </a:rPr>
                        <a:t> </a:t>
                      </a:r>
                      <a:r>
                        <a:rPr lang="en-US" sz="1400" i="1" kern="1200" dirty="0" smtClean="0">
                          <a:latin typeface="+mn-lt"/>
                          <a:ea typeface="Times New Roman"/>
                          <a:cs typeface="Arial"/>
                        </a:rPr>
                        <a:t>(631</a:t>
                      </a:r>
                      <a:r>
                        <a:rPr lang="en-US" sz="1400" i="1" kern="1200" dirty="0">
                          <a:latin typeface="+mn-lt"/>
                          <a:ea typeface="Times New Roman"/>
                          <a:cs typeface="Arial"/>
                        </a:rPr>
                        <a:t>) </a:t>
                      </a:r>
                      <a:r>
                        <a:rPr lang="en-US" sz="1400" i="1" kern="1200" dirty="0" smtClean="0">
                          <a:latin typeface="+mn-lt"/>
                          <a:ea typeface="Times New Roman"/>
                          <a:cs typeface="Arial"/>
                        </a:rPr>
                        <a:t>266-6086                                             Fax:</a:t>
                      </a:r>
                      <a:r>
                        <a:rPr lang="en-US" sz="1400" i="1" kern="1200" baseline="0" dirty="0" smtClean="0">
                          <a:latin typeface="+mn-lt"/>
                          <a:ea typeface="Times New Roman"/>
                          <a:cs typeface="Arial"/>
                        </a:rPr>
                        <a:t> (631) 266- 6086</a:t>
                      </a:r>
                      <a:endParaRPr lang="en-US" sz="1400" i="1" dirty="0">
                        <a:latin typeface="+mn-lt"/>
                        <a:ea typeface="Times New Roman"/>
                      </a:endParaRPr>
                    </a:p>
                  </a:txBody>
                  <a:tcPr marL="68580" marR="68580" marT="0" marB="0"/>
                </a:tc>
              </a:tr>
            </a:tbl>
          </a:graphicData>
        </a:graphic>
      </p:graphicFrame>
      <p:graphicFrame>
        <p:nvGraphicFramePr>
          <p:cNvPr id="6" name="Object 5">
            <a:hlinkClick r:id="" action="ppaction://ole?verb=1"/>
          </p:cNvPr>
          <p:cNvGraphicFramePr>
            <a:graphicFrameLocks noChangeAspect="1"/>
          </p:cNvGraphicFramePr>
          <p:nvPr>
            <p:extLst>
              <p:ext uri="{D42A27DB-BD31-4B8C-83A1-F6EECF244321}">
                <p14:modId xmlns:p14="http://schemas.microsoft.com/office/powerpoint/2010/main" val="4185466737"/>
              </p:ext>
            </p:extLst>
          </p:nvPr>
        </p:nvGraphicFramePr>
        <p:xfrm>
          <a:off x="6172200" y="4419600"/>
          <a:ext cx="990600" cy="714375"/>
        </p:xfrm>
        <a:graphic>
          <a:graphicData uri="http://schemas.openxmlformats.org/presentationml/2006/ole">
            <mc:AlternateContent xmlns:mc="http://schemas.openxmlformats.org/markup-compatibility/2006">
              <mc:Choice xmlns:v="urn:schemas-microsoft-com:vml" Requires="v">
                <p:oleObj spid="_x0000_s1040" name="Document" showAsIcon="1" r:id="rId6" imgW="914400" imgH="714240" progId="Word.Document.12">
                  <p:embed/>
                </p:oleObj>
              </mc:Choice>
              <mc:Fallback>
                <p:oleObj name="Document" showAsIcon="1" r:id="rId6" imgW="914400" imgH="714240" progId="Word.Document.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2200" y="4419600"/>
                        <a:ext cx="990600"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00986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Specialty Populations</a:t>
            </a:r>
            <a:endParaRPr lang="en-US" b="1" dirty="0"/>
          </a:p>
        </p:txBody>
      </p:sp>
      <p:sp>
        <p:nvSpPr>
          <p:cNvPr id="3" name="Content Placeholder 2"/>
          <p:cNvSpPr>
            <a:spLocks noGrp="1"/>
          </p:cNvSpPr>
          <p:nvPr>
            <p:ph sz="quarter" idx="1"/>
          </p:nvPr>
        </p:nvSpPr>
        <p:spPr/>
        <p:txBody>
          <a:bodyPr>
            <a:normAutofit lnSpcReduction="10000"/>
          </a:bodyPr>
          <a:lstStyle/>
          <a:p>
            <a:r>
              <a:rPr lang="en-US" sz="2000" b="1" dirty="0" smtClean="0"/>
              <a:t>Operation Enduring Freedom/Operation Iraqi Freedom/Operation New Dawn Veterans </a:t>
            </a:r>
            <a:r>
              <a:rPr lang="en-US" sz="2000" dirty="0" smtClean="0"/>
              <a:t>– 33,016 Iraq/Afghanistan Veterans have been  treated in Upstate NY; 42, 468 treated in Downstate NY &amp; NJ. This equates to 7% of all Returning Veterans who have sought VA care. Nationwide: 12% received a dx of Alcohol Dependence Syndrome, 10% diagnosed w/non-dependent abuse of drugs &amp; 7% w/Drug Dependence</a:t>
            </a:r>
          </a:p>
          <a:p>
            <a:pPr marL="0" indent="0">
              <a:buNone/>
            </a:pPr>
            <a:endParaRPr lang="en-US" sz="2000" dirty="0" smtClean="0"/>
          </a:p>
          <a:p>
            <a:r>
              <a:rPr lang="en-US" sz="2000" b="1" dirty="0" smtClean="0"/>
              <a:t>Women Veterans </a:t>
            </a:r>
            <a:r>
              <a:rPr lang="en-US" sz="2000" dirty="0" smtClean="0"/>
              <a:t>– 66,052 Women Veterans in NY State; Women make up 11.6% of OEF/OIF/OND Veterans. All SUD Programs are open to Female Veterans; some chose to attend specialized Women’s Treatment Units  (1 in Buffalo and 1 in VA New Jersey)</a:t>
            </a:r>
          </a:p>
          <a:p>
            <a:pPr marL="0" indent="0" hangingPunct="0">
              <a:buNone/>
            </a:pPr>
            <a:endParaRPr lang="en-US" sz="1400" u="sng" dirty="0" smtClean="0"/>
          </a:p>
          <a:p>
            <a:pPr marL="0" indent="0" hangingPunct="0">
              <a:buNone/>
            </a:pPr>
            <a:r>
              <a:rPr lang="en-US" sz="1400" u="sng" dirty="0" smtClean="0"/>
              <a:t>Source</a:t>
            </a:r>
            <a:r>
              <a:rPr lang="en-US" sz="1400" dirty="0"/>
              <a:t>: Environmental Epidemiology Service</a:t>
            </a:r>
          </a:p>
          <a:p>
            <a:pPr marL="0" indent="0" hangingPunct="0">
              <a:buNone/>
            </a:pPr>
            <a:r>
              <a:rPr lang="en-US" sz="1400" dirty="0"/>
              <a:t>Office of Public Health and Environmental Hazards</a:t>
            </a:r>
          </a:p>
          <a:p>
            <a:pPr marL="0" indent="0" hangingPunct="0">
              <a:buNone/>
            </a:pPr>
            <a:r>
              <a:rPr lang="en-US" sz="1400" dirty="0"/>
              <a:t>Department of Veterans Affairs</a:t>
            </a:r>
          </a:p>
          <a:p>
            <a:pPr marL="0" indent="0">
              <a:buNone/>
            </a:pPr>
            <a:endParaRPr lang="en-US" sz="2000" dirty="0" smtClean="0"/>
          </a:p>
          <a:p>
            <a:endParaRPr lang="en-US" sz="2000" dirty="0"/>
          </a:p>
          <a:p>
            <a:endParaRPr lang="en-US" sz="2000" dirty="0"/>
          </a:p>
        </p:txBody>
      </p:sp>
    </p:spTree>
    <p:extLst>
      <p:ext uri="{BB962C8B-B14F-4D97-AF65-F5344CB8AC3E}">
        <p14:creationId xmlns:p14="http://schemas.microsoft.com/office/powerpoint/2010/main" val="550613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76200"/>
            <a:ext cx="8229600" cy="990600"/>
          </a:xfrm>
        </p:spPr>
        <p:txBody>
          <a:bodyPr/>
          <a:lstStyle/>
          <a:p>
            <a:r>
              <a:rPr lang="en-US" b="1" dirty="0" smtClean="0"/>
              <a:t>Resources &amp; Further Information</a:t>
            </a:r>
          </a:p>
        </p:txBody>
      </p:sp>
      <p:sp>
        <p:nvSpPr>
          <p:cNvPr id="3" name="Content Placeholder 2"/>
          <p:cNvSpPr>
            <a:spLocks noGrp="1"/>
          </p:cNvSpPr>
          <p:nvPr>
            <p:ph sz="quarter" idx="1"/>
          </p:nvPr>
        </p:nvSpPr>
        <p:spPr>
          <a:xfrm>
            <a:off x="152400" y="1295400"/>
            <a:ext cx="8915400" cy="5105400"/>
          </a:xfrm>
        </p:spPr>
        <p:txBody>
          <a:bodyPr>
            <a:normAutofit fontScale="92500" lnSpcReduction="10000"/>
          </a:bodyPr>
          <a:lstStyle/>
          <a:p>
            <a:pPr>
              <a:buFont typeface="Arial" pitchFamily="34" charset="0"/>
              <a:buChar char="•"/>
              <a:defRPr/>
            </a:pPr>
            <a:endParaRPr lang="en-US" sz="3000" u="sng" dirty="0" smtClean="0">
              <a:hlinkClick r:id="rId2"/>
            </a:endParaRPr>
          </a:p>
          <a:p>
            <a:pPr>
              <a:buFont typeface="Arial" pitchFamily="34" charset="0"/>
              <a:buChar char="•"/>
              <a:defRPr/>
            </a:pPr>
            <a:r>
              <a:rPr lang="en-US" sz="3000" u="sng" dirty="0" smtClean="0">
                <a:hlinkClick r:id="rId2"/>
              </a:rPr>
              <a:t>http://www.mentalhealth.va.gov/substanceabuse.asp</a:t>
            </a:r>
            <a:endParaRPr lang="en-US" sz="3000" u="sng" dirty="0" smtClean="0"/>
          </a:p>
          <a:p>
            <a:pPr marL="342900" lvl="1" indent="-342900">
              <a:buFont typeface="Arial" pitchFamily="34" charset="0"/>
              <a:buChar char="•"/>
              <a:defRPr/>
            </a:pPr>
            <a:r>
              <a:rPr lang="en-US" sz="3000" dirty="0">
                <a:solidFill>
                  <a:schemeClr val="tx1"/>
                </a:solidFill>
                <a:hlinkClick r:id="rId3"/>
              </a:rPr>
              <a:t>http://</a:t>
            </a:r>
            <a:r>
              <a:rPr lang="en-US" sz="3000" dirty="0" smtClean="0">
                <a:solidFill>
                  <a:schemeClr val="tx1"/>
                </a:solidFill>
                <a:hlinkClick r:id="rId3"/>
              </a:rPr>
              <a:t>www.va.gov/directory/guide/state_SUD.cfm?STATE=NY  </a:t>
            </a:r>
            <a:endParaRPr lang="en-US" sz="3000" dirty="0">
              <a:solidFill>
                <a:schemeClr val="tx1"/>
              </a:solidFill>
              <a:hlinkClick r:id="rId3"/>
            </a:endParaRPr>
          </a:p>
          <a:p>
            <a:pPr marL="342900" lvl="1" indent="-342900">
              <a:buFont typeface="Arial" pitchFamily="34" charset="0"/>
              <a:buChar char="•"/>
              <a:defRPr/>
            </a:pPr>
            <a:r>
              <a:rPr lang="en-US" sz="3000" dirty="0" smtClean="0">
                <a:solidFill>
                  <a:schemeClr val="tx1"/>
                </a:solidFill>
                <a:hlinkClick r:id="rId3"/>
              </a:rPr>
              <a:t>www.healthquality.va.gov</a:t>
            </a:r>
            <a:endParaRPr lang="en-US" sz="3000" dirty="0" smtClean="0">
              <a:solidFill>
                <a:schemeClr val="tx1"/>
              </a:solidFill>
            </a:endParaRPr>
          </a:p>
          <a:p>
            <a:pPr marL="342900" lvl="1" indent="-342900">
              <a:buFont typeface="Arial" pitchFamily="34" charset="0"/>
              <a:buChar char="•"/>
              <a:defRPr/>
            </a:pPr>
            <a:r>
              <a:rPr lang="en-US" sz="3000" dirty="0" smtClean="0">
                <a:solidFill>
                  <a:schemeClr val="tx1"/>
                </a:solidFill>
                <a:hlinkClick r:id="rId4"/>
              </a:rPr>
              <a:t>www.nynj.va.gov</a:t>
            </a:r>
            <a:endParaRPr lang="en-US" sz="3000" dirty="0" smtClean="0">
              <a:solidFill>
                <a:schemeClr val="tx1"/>
              </a:solidFill>
            </a:endParaRPr>
          </a:p>
          <a:p>
            <a:pPr marL="342900" lvl="1" indent="-342900">
              <a:buFont typeface="Arial" pitchFamily="34" charset="0"/>
              <a:buChar char="•"/>
              <a:defRPr/>
            </a:pPr>
            <a:r>
              <a:rPr lang="en-US" sz="3000" i="1" dirty="0" smtClean="0">
                <a:solidFill>
                  <a:schemeClr val="tx1"/>
                </a:solidFill>
                <a:hlinkClick r:id="rId5"/>
              </a:rPr>
              <a:t>www.</a:t>
            </a:r>
            <a:r>
              <a:rPr lang="en-US" sz="3000" b="1" i="1" dirty="0" smtClean="0">
                <a:solidFill>
                  <a:schemeClr val="tx1"/>
                </a:solidFill>
                <a:hlinkClick r:id="rId5"/>
              </a:rPr>
              <a:t>visn2</a:t>
            </a:r>
            <a:r>
              <a:rPr lang="en-US" sz="3000" i="1" dirty="0" smtClean="0">
                <a:solidFill>
                  <a:schemeClr val="tx1"/>
                </a:solidFill>
                <a:hlinkClick r:id="rId5"/>
              </a:rPr>
              <a:t>.va.gov</a:t>
            </a:r>
            <a:endParaRPr lang="en-US" sz="3000" i="1" dirty="0" smtClean="0">
              <a:solidFill>
                <a:schemeClr val="tx1"/>
              </a:solidFill>
            </a:endParaRPr>
          </a:p>
          <a:p>
            <a:pPr marL="742950" lvl="2" indent="-342900">
              <a:buNone/>
              <a:defRPr/>
            </a:pPr>
            <a:endParaRPr lang="en-US" sz="1600" i="1" dirty="0" smtClean="0"/>
          </a:p>
          <a:p>
            <a:pPr marL="742950" lvl="2" indent="-342900">
              <a:buNone/>
              <a:defRPr/>
            </a:pPr>
            <a:endParaRPr lang="en-US" sz="1600" i="1" dirty="0" smtClean="0"/>
          </a:p>
          <a:p>
            <a:pPr marL="742950" lvl="2" indent="-342900">
              <a:buNone/>
              <a:defRPr/>
            </a:pPr>
            <a:endParaRPr lang="en-US" sz="1600" i="1" dirty="0" smtClean="0"/>
          </a:p>
          <a:p>
            <a:pPr marL="742950" lvl="2" indent="-342900">
              <a:spcBef>
                <a:spcPts val="0"/>
              </a:spcBef>
              <a:buNone/>
              <a:defRPr/>
            </a:pPr>
            <a:r>
              <a:rPr lang="en-US" dirty="0" smtClean="0"/>
              <a:t>Ann Feder, LCSW                                                       </a:t>
            </a:r>
          </a:p>
          <a:p>
            <a:pPr marL="742950" lvl="2" indent="-342900">
              <a:spcBef>
                <a:spcPts val="0"/>
              </a:spcBef>
              <a:buNone/>
              <a:defRPr/>
            </a:pPr>
            <a:r>
              <a:rPr lang="en-US" dirty="0" smtClean="0">
                <a:hlinkClick r:id="rId6"/>
              </a:rPr>
              <a:t>Ann.feder@va.gov</a:t>
            </a:r>
            <a:r>
              <a:rPr lang="en-US" dirty="0" smtClean="0"/>
              <a:t>                                   </a:t>
            </a:r>
          </a:p>
          <a:p>
            <a:pPr marL="742950" lvl="2" indent="-342900">
              <a:spcBef>
                <a:spcPts val="0"/>
              </a:spcBef>
              <a:buNone/>
              <a:defRPr/>
            </a:pPr>
            <a:r>
              <a:rPr lang="en-US" dirty="0" smtClean="0"/>
              <a:t>718-584-9000 x3719</a:t>
            </a:r>
            <a:endParaRPr lang="en-US" sz="1600" dirty="0" smtClean="0"/>
          </a:p>
          <a:p>
            <a:pPr marL="742950" lvl="2" indent="-342900">
              <a:buNone/>
              <a:defRPr/>
            </a:pPr>
            <a:endParaRPr lang="en-US" sz="1600" dirty="0" smtClean="0"/>
          </a:p>
          <a:p>
            <a:pPr>
              <a:defRPr/>
            </a:pPr>
            <a:endParaRPr lang="en-US"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0" indent="0" algn="ctr">
              <a:buNone/>
            </a:pPr>
            <a:r>
              <a:rPr lang="en-US" dirty="0"/>
              <a:t> </a:t>
            </a:r>
            <a:r>
              <a:rPr lang="en-US" dirty="0" smtClean="0"/>
              <a:t> </a:t>
            </a:r>
          </a:p>
          <a:p>
            <a:pPr marL="0" indent="0" algn="ctr">
              <a:buNone/>
            </a:pPr>
            <a:endParaRPr lang="en-US" dirty="0"/>
          </a:p>
          <a:p>
            <a:pPr marL="0" indent="0" algn="ctr">
              <a:buNone/>
            </a:pPr>
            <a:endParaRPr lang="en-US" dirty="0" smtClean="0"/>
          </a:p>
          <a:p>
            <a:pPr marL="0" indent="0" algn="ctr">
              <a:buNone/>
            </a:pPr>
            <a:r>
              <a:rPr lang="en-US" sz="4400" dirty="0" smtClean="0"/>
              <a:t>Questions?</a:t>
            </a:r>
          </a:p>
          <a:p>
            <a:pPr marL="0" indent="0" algn="ctr">
              <a:buNone/>
            </a:pPr>
            <a:endParaRPr lang="en-US" sz="4400" dirty="0"/>
          </a:p>
          <a:p>
            <a:pPr marL="0" indent="0" algn="ctr">
              <a:buNone/>
            </a:pPr>
            <a:r>
              <a:rPr lang="en-US" sz="4400" dirty="0" smtClean="0"/>
              <a:t>Thank you!</a:t>
            </a:r>
            <a:endParaRPr lang="en-US" sz="4400" dirty="0"/>
          </a:p>
        </p:txBody>
      </p:sp>
    </p:spTree>
    <p:extLst>
      <p:ext uri="{BB962C8B-B14F-4D97-AF65-F5344CB8AC3E}">
        <p14:creationId xmlns:p14="http://schemas.microsoft.com/office/powerpoint/2010/main" val="73202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rot="10800000" flipV="1">
            <a:off x="152400" y="381001"/>
            <a:ext cx="8839200" cy="762000"/>
          </a:xfrm>
        </p:spPr>
        <p:txBody>
          <a:bodyPr>
            <a:noAutofit/>
          </a:bodyPr>
          <a:lstStyle/>
          <a:p>
            <a:pPr algn="ctr" eaLnBrk="1" hangingPunct="1"/>
            <a:r>
              <a:rPr lang="en-US" b="1" dirty="0" smtClean="0">
                <a:effectLst/>
              </a:rPr>
              <a:t>Veteran Recognition: Very Important</a:t>
            </a:r>
          </a:p>
        </p:txBody>
      </p:sp>
      <p:sp>
        <p:nvSpPr>
          <p:cNvPr id="3" name="Content Placeholder 2"/>
          <p:cNvSpPr>
            <a:spLocks noGrp="1"/>
          </p:cNvSpPr>
          <p:nvPr>
            <p:ph sz="quarter" idx="1"/>
          </p:nvPr>
        </p:nvSpPr>
        <p:spPr>
          <a:xfrm>
            <a:off x="502920" y="1524000"/>
            <a:ext cx="8260080" cy="5029200"/>
          </a:xfrm>
        </p:spPr>
        <p:txBody>
          <a:bodyPr rtlCol="0">
            <a:normAutofit/>
          </a:bodyPr>
          <a:lstStyle/>
          <a:p>
            <a:pPr fontAlgn="t">
              <a:spcAft>
                <a:spcPts val="0"/>
              </a:spcAft>
              <a:defRPr/>
            </a:pPr>
            <a:r>
              <a:rPr lang="en-US" sz="2800" u="sng" dirty="0" smtClean="0"/>
              <a:t>You may be the first healthcare provider contacted by the veteran</a:t>
            </a:r>
            <a:r>
              <a:rPr lang="en-US" sz="2800" dirty="0" smtClean="0"/>
              <a:t> whether he or she has just returned from Iraq or Afghanistan or served in an earlier era.  </a:t>
            </a:r>
          </a:p>
          <a:p>
            <a:pPr eaLnBrk="1" fontAlgn="t" hangingPunct="1">
              <a:spcAft>
                <a:spcPts val="0"/>
              </a:spcAft>
              <a:buNone/>
              <a:defRPr/>
            </a:pPr>
            <a:endParaRPr lang="en-US" sz="2800" dirty="0" smtClean="0"/>
          </a:p>
          <a:p>
            <a:pPr fontAlgn="t">
              <a:spcAft>
                <a:spcPts val="0"/>
              </a:spcAft>
              <a:defRPr/>
            </a:pPr>
            <a:r>
              <a:rPr lang="en-US" sz="2800" dirty="0" smtClean="0"/>
              <a:t>Asking </a:t>
            </a:r>
            <a:r>
              <a:rPr lang="en-US" sz="2800" u="sng" dirty="0" smtClean="0"/>
              <a:t>men </a:t>
            </a:r>
            <a:r>
              <a:rPr lang="en-US" sz="2800" i="1" u="sng" dirty="0" smtClean="0"/>
              <a:t>and</a:t>
            </a:r>
            <a:r>
              <a:rPr lang="en-US" sz="2800" u="sng" dirty="0" smtClean="0"/>
              <a:t> women</a:t>
            </a:r>
            <a:r>
              <a:rPr lang="en-US" sz="2800" dirty="0" smtClean="0"/>
              <a:t> about their service will…</a:t>
            </a:r>
          </a:p>
          <a:p>
            <a:pPr lvl="1" fontAlgn="t">
              <a:buNone/>
              <a:defRPr/>
            </a:pPr>
            <a:r>
              <a:rPr lang="en-US" dirty="0" smtClean="0"/>
              <a:t>…</a:t>
            </a:r>
            <a:r>
              <a:rPr lang="en-US" dirty="0" smtClean="0">
                <a:solidFill>
                  <a:schemeClr val="tx1"/>
                </a:solidFill>
              </a:rPr>
              <a:t>help you address the veteran‘s concerns…</a:t>
            </a:r>
          </a:p>
          <a:p>
            <a:pPr lvl="1" fontAlgn="t">
              <a:buNone/>
            </a:pPr>
            <a:r>
              <a:rPr lang="en-US" dirty="0" smtClean="0">
                <a:solidFill>
                  <a:schemeClr val="tx1"/>
                </a:solidFill>
              </a:rPr>
              <a:t>…improve rapport and therapeutic partnerships… </a:t>
            </a:r>
          </a:p>
          <a:p>
            <a:pPr lvl="1" fontAlgn="t">
              <a:buNone/>
            </a:pPr>
            <a:r>
              <a:rPr lang="en-US" dirty="0" smtClean="0">
                <a:solidFill>
                  <a:schemeClr val="tx1"/>
                </a:solidFill>
              </a:rPr>
              <a:t>…serve as the basis for timely referral to specialized healthcare resources.</a:t>
            </a:r>
          </a:p>
          <a:p>
            <a:pPr eaLnBrk="1" fontAlgn="t" hangingPunct="1">
              <a:spcAft>
                <a:spcPts val="0"/>
              </a:spcAft>
              <a:defRPr/>
            </a:pPr>
            <a:endParaRPr lang="en-US" sz="2400" b="1" dirty="0" smtClean="0">
              <a:solidFill>
                <a:schemeClr val="accent3">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152400"/>
            <a:ext cx="8229600" cy="838200"/>
          </a:xfrm>
        </p:spPr>
        <p:txBody>
          <a:bodyPr>
            <a:normAutofit/>
          </a:bodyPr>
          <a:lstStyle/>
          <a:p>
            <a:pPr eaLnBrk="1" hangingPunct="1"/>
            <a:r>
              <a:rPr lang="en-US" b="1" dirty="0" smtClean="0">
                <a:effectLst/>
              </a:rPr>
              <a:t>Veteran Recognition: Questions</a:t>
            </a:r>
          </a:p>
        </p:txBody>
      </p:sp>
      <p:sp>
        <p:nvSpPr>
          <p:cNvPr id="3" name="Content Placeholder 2"/>
          <p:cNvSpPr>
            <a:spLocks noGrp="1"/>
          </p:cNvSpPr>
          <p:nvPr>
            <p:ph sz="quarter" idx="1"/>
          </p:nvPr>
        </p:nvSpPr>
        <p:spPr>
          <a:xfrm>
            <a:off x="914400" y="1371600"/>
            <a:ext cx="7620000" cy="5410200"/>
          </a:xfrm>
        </p:spPr>
        <p:txBody>
          <a:bodyPr rtlCol="0">
            <a:normAutofit fontScale="92500"/>
          </a:bodyPr>
          <a:lstStyle/>
          <a:p>
            <a:pPr eaLnBrk="1" fontAlgn="t" hangingPunct="1">
              <a:spcAft>
                <a:spcPts val="0"/>
              </a:spcAft>
              <a:defRPr/>
            </a:pPr>
            <a:r>
              <a:rPr lang="en-US" sz="3000" dirty="0" smtClean="0"/>
              <a:t>Did you serve in the military?  </a:t>
            </a:r>
          </a:p>
          <a:p>
            <a:pPr lvl="1" fontAlgn="t">
              <a:spcAft>
                <a:spcPts val="0"/>
              </a:spcAft>
              <a:defRPr/>
            </a:pPr>
            <a:r>
              <a:rPr lang="en-US" sz="3000" dirty="0" smtClean="0">
                <a:solidFill>
                  <a:schemeClr val="tx1"/>
                </a:solidFill>
              </a:rPr>
              <a:t>Which branch of the service?  </a:t>
            </a:r>
          </a:p>
          <a:p>
            <a:pPr lvl="1" fontAlgn="t">
              <a:spcAft>
                <a:spcPts val="0"/>
              </a:spcAft>
              <a:buNone/>
              <a:defRPr/>
            </a:pPr>
            <a:endParaRPr lang="en-US" sz="1900" dirty="0" smtClean="0"/>
          </a:p>
          <a:p>
            <a:pPr eaLnBrk="1" fontAlgn="t" hangingPunct="1">
              <a:spcAft>
                <a:spcPts val="0"/>
              </a:spcAft>
              <a:defRPr/>
            </a:pPr>
            <a:r>
              <a:rPr lang="en-US" sz="3000" dirty="0" smtClean="0"/>
              <a:t>Tell me about your military experience.</a:t>
            </a:r>
          </a:p>
          <a:p>
            <a:pPr eaLnBrk="1" fontAlgn="t" hangingPunct="1">
              <a:spcAft>
                <a:spcPts val="0"/>
              </a:spcAft>
              <a:buNone/>
              <a:defRPr/>
            </a:pPr>
            <a:endParaRPr lang="en-US" sz="1900" dirty="0" smtClean="0"/>
          </a:p>
          <a:p>
            <a:pPr fontAlgn="t">
              <a:defRPr/>
            </a:pPr>
            <a:r>
              <a:rPr lang="en-US" sz="3000" dirty="0" smtClean="0"/>
              <a:t>When and where do you/did you serve? </a:t>
            </a:r>
          </a:p>
          <a:p>
            <a:pPr fontAlgn="t">
              <a:buNone/>
              <a:defRPr/>
            </a:pPr>
            <a:endParaRPr lang="en-US" sz="1900" dirty="0" smtClean="0"/>
          </a:p>
          <a:p>
            <a:pPr eaLnBrk="1" fontAlgn="t" hangingPunct="1">
              <a:spcAft>
                <a:spcPts val="0"/>
              </a:spcAft>
              <a:defRPr/>
            </a:pPr>
            <a:r>
              <a:rPr lang="en-US" sz="3000" dirty="0" smtClean="0"/>
              <a:t>What do you/did you do while in the service?</a:t>
            </a:r>
          </a:p>
          <a:p>
            <a:pPr eaLnBrk="1" fontAlgn="t" hangingPunct="1">
              <a:spcAft>
                <a:spcPts val="0"/>
              </a:spcAft>
              <a:buNone/>
              <a:defRPr/>
            </a:pPr>
            <a:endParaRPr lang="en-US" sz="1800" dirty="0" smtClean="0"/>
          </a:p>
          <a:p>
            <a:pPr fontAlgn="t">
              <a:defRPr/>
            </a:pPr>
            <a:r>
              <a:rPr lang="en-US" sz="3000" dirty="0" smtClean="0"/>
              <a:t> How has your military service affected you?</a:t>
            </a:r>
          </a:p>
          <a:p>
            <a:pPr eaLnBrk="1" fontAlgn="t" hangingPunct="1">
              <a:spcAft>
                <a:spcPts val="0"/>
              </a:spcAft>
              <a:defRPr/>
            </a:pPr>
            <a:endParaRPr lang="en-US" sz="2400" dirty="0" smtClean="0"/>
          </a:p>
          <a:p>
            <a:pPr algn="ctr" eaLnBrk="1" fontAlgn="t" hangingPunct="1">
              <a:spcAft>
                <a:spcPts val="0"/>
              </a:spcAft>
              <a:buFont typeface="Arial" pitchFamily="34" charset="0"/>
              <a:buNone/>
              <a:defRPr/>
            </a:pPr>
            <a:r>
              <a:rPr lang="en-US" sz="1800" dirty="0" smtClean="0"/>
              <a:t>* VA Office of Academic Affiliations (2009)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09600" y="381000"/>
            <a:ext cx="8229600" cy="762000"/>
          </a:xfrm>
        </p:spPr>
        <p:txBody>
          <a:bodyPr>
            <a:noAutofit/>
          </a:bodyPr>
          <a:lstStyle/>
          <a:p>
            <a:pPr eaLnBrk="1" hangingPunct="1"/>
            <a:r>
              <a:rPr lang="en-US" b="1" dirty="0" smtClean="0">
                <a:effectLst/>
              </a:rPr>
              <a:t>     Veteran Recognition: Questions              (continued)</a:t>
            </a:r>
          </a:p>
        </p:txBody>
      </p:sp>
      <p:sp>
        <p:nvSpPr>
          <p:cNvPr id="7171" name="Content Placeholder 2"/>
          <p:cNvSpPr>
            <a:spLocks noGrp="1"/>
          </p:cNvSpPr>
          <p:nvPr>
            <p:ph sz="quarter" idx="1"/>
          </p:nvPr>
        </p:nvSpPr>
        <p:spPr>
          <a:xfrm>
            <a:off x="533400" y="1676400"/>
            <a:ext cx="8382000" cy="5181600"/>
          </a:xfrm>
        </p:spPr>
        <p:txBody>
          <a:bodyPr>
            <a:normAutofit lnSpcReduction="10000"/>
          </a:bodyPr>
          <a:lstStyle/>
          <a:p>
            <a:pPr eaLnBrk="1" fontAlgn="t" hangingPunct="1"/>
            <a:r>
              <a:rPr lang="en-US" b="1" dirty="0" smtClean="0"/>
              <a:t>If "Yes" to any of the previous questions, ask: </a:t>
            </a:r>
          </a:p>
          <a:p>
            <a:pPr lvl="1" fontAlgn="t">
              <a:buFont typeface="Arial" pitchFamily="34" charset="0"/>
              <a:buChar char="•"/>
            </a:pPr>
            <a:r>
              <a:rPr lang="en-US" sz="3000" dirty="0" smtClean="0">
                <a:solidFill>
                  <a:schemeClr val="tx1"/>
                </a:solidFill>
              </a:rPr>
              <a:t>Can you tell me more about that?</a:t>
            </a:r>
          </a:p>
          <a:p>
            <a:pPr lvl="1" fontAlgn="t">
              <a:buFont typeface="Arial" pitchFamily="34" charset="0"/>
              <a:buChar char="•"/>
            </a:pPr>
            <a:r>
              <a:rPr lang="en-US" sz="3000" dirty="0" smtClean="0">
                <a:solidFill>
                  <a:schemeClr val="tx1"/>
                </a:solidFill>
              </a:rPr>
              <a:t>Did you see combat, enemy fire, or casualties? </a:t>
            </a:r>
          </a:p>
          <a:p>
            <a:pPr lvl="1" fontAlgn="t">
              <a:buFont typeface="Arial" pitchFamily="34" charset="0"/>
              <a:buChar char="•"/>
            </a:pPr>
            <a:r>
              <a:rPr lang="en-US" sz="3000" dirty="0" smtClean="0">
                <a:solidFill>
                  <a:schemeClr val="tx1"/>
                </a:solidFill>
              </a:rPr>
              <a:t>Were you wounded, injured, or hospitalized? </a:t>
            </a:r>
          </a:p>
          <a:p>
            <a:pPr lvl="1" fontAlgn="t">
              <a:buFont typeface="Arial" pitchFamily="34" charset="0"/>
              <a:buChar char="•"/>
            </a:pPr>
            <a:r>
              <a:rPr lang="en-US" sz="3000" dirty="0" smtClean="0">
                <a:solidFill>
                  <a:schemeClr val="tx1"/>
                </a:solidFill>
              </a:rPr>
              <a:t>Did you ever become ill while you were in the service? </a:t>
            </a:r>
          </a:p>
          <a:p>
            <a:pPr lvl="1" fontAlgn="t">
              <a:buFont typeface="Arial" pitchFamily="34" charset="0"/>
              <a:buChar char="•"/>
            </a:pPr>
            <a:r>
              <a:rPr lang="en-US" sz="3000" dirty="0" smtClean="0">
                <a:solidFill>
                  <a:schemeClr val="tx1"/>
                </a:solidFill>
              </a:rPr>
              <a:t>Were you a prisoner of war? </a:t>
            </a:r>
          </a:p>
          <a:p>
            <a:pPr eaLnBrk="1" fontAlgn="t" hangingPunct="1">
              <a:buFont typeface="Arial" pitchFamily="34" charset="0"/>
              <a:buNone/>
            </a:pPr>
            <a:endParaRPr lang="en-US" sz="2800" dirty="0" smtClean="0">
              <a:solidFill>
                <a:schemeClr val="tx2"/>
              </a:solidFill>
            </a:endParaRPr>
          </a:p>
          <a:p>
            <a:pPr algn="ctr" eaLnBrk="1" fontAlgn="t" hangingPunct="1">
              <a:buFont typeface="Arial" pitchFamily="34" charset="0"/>
              <a:buNone/>
            </a:pPr>
            <a:r>
              <a:rPr lang="en-US" sz="1800" dirty="0" smtClean="0"/>
              <a:t>* VA Office of Academic Affiliations (2009)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990600"/>
          </a:xfrm>
        </p:spPr>
        <p:txBody>
          <a:bodyPr>
            <a:normAutofit fontScale="90000"/>
          </a:bodyPr>
          <a:lstStyle/>
          <a:p>
            <a:r>
              <a:rPr lang="en-US" b="1" dirty="0" smtClean="0"/>
              <a:t/>
            </a:r>
            <a:br>
              <a:rPr lang="en-US" b="1" dirty="0" smtClean="0"/>
            </a:br>
            <a:r>
              <a:rPr lang="en-US" b="1" dirty="0" smtClean="0"/>
              <a:t>Patient Centered Care and Shared Decision Making</a:t>
            </a:r>
            <a:endParaRPr lang="en-US" b="1" dirty="0"/>
          </a:p>
        </p:txBody>
      </p:sp>
      <p:sp>
        <p:nvSpPr>
          <p:cNvPr id="3" name="Content Placeholder 2"/>
          <p:cNvSpPr>
            <a:spLocks noGrp="1"/>
          </p:cNvSpPr>
          <p:nvPr>
            <p:ph sz="half" idx="1"/>
          </p:nvPr>
        </p:nvSpPr>
        <p:spPr>
          <a:xfrm>
            <a:off x="457200" y="1923322"/>
            <a:ext cx="4495800" cy="4248878"/>
          </a:xfrm>
        </p:spPr>
        <p:txBody>
          <a:bodyPr/>
          <a:lstStyle/>
          <a:p>
            <a:r>
              <a:rPr lang="en-US" sz="1800" dirty="0"/>
              <a:t>Patient is the expert on his/her life and experience.  </a:t>
            </a:r>
          </a:p>
          <a:p>
            <a:pPr lvl="1"/>
            <a:r>
              <a:rPr lang="en-US" sz="1800" dirty="0">
                <a:solidFill>
                  <a:schemeClr val="tx1"/>
                </a:solidFill>
              </a:rPr>
              <a:t>Elicit preferences and </a:t>
            </a:r>
            <a:r>
              <a:rPr lang="en-US" sz="1800" dirty="0" smtClean="0">
                <a:solidFill>
                  <a:schemeClr val="tx1"/>
                </a:solidFill>
              </a:rPr>
              <a:t>goals</a:t>
            </a:r>
          </a:p>
          <a:p>
            <a:pPr lvl="1"/>
            <a:r>
              <a:rPr lang="en-US" sz="1800" dirty="0" smtClean="0">
                <a:solidFill>
                  <a:schemeClr val="tx1"/>
                </a:solidFill>
              </a:rPr>
              <a:t>Strengths and weaknesses</a:t>
            </a:r>
            <a:endParaRPr lang="en-US" sz="1800" dirty="0">
              <a:solidFill>
                <a:schemeClr val="tx1"/>
              </a:solidFill>
            </a:endParaRPr>
          </a:p>
          <a:p>
            <a:r>
              <a:rPr lang="en-US" sz="1800" dirty="0"/>
              <a:t>Clinicians are expert on risks-benefits of the full menu of treatment options.</a:t>
            </a:r>
          </a:p>
          <a:p>
            <a:pPr lvl="1"/>
            <a:r>
              <a:rPr lang="en-US" dirty="0">
                <a:solidFill>
                  <a:schemeClr val="tx1"/>
                </a:solidFill>
              </a:rPr>
              <a:t>Provide easily understandable information for patient to make an informed decision</a:t>
            </a:r>
          </a:p>
          <a:p>
            <a:r>
              <a:rPr lang="en-US" sz="1800" dirty="0"/>
              <a:t>Collaborate to develop treatment goals/objectives/interventions.  </a:t>
            </a:r>
          </a:p>
          <a:p>
            <a:r>
              <a:rPr lang="en-US" sz="1800" dirty="0"/>
              <a:t>Assess progress and modify the plan, as indicated.</a:t>
            </a:r>
          </a:p>
          <a:p>
            <a:endParaRPr lang="en-US" dirty="0"/>
          </a:p>
        </p:txBody>
      </p:sp>
      <p:sp>
        <p:nvSpPr>
          <p:cNvPr id="4" name="Content Placeholder 3"/>
          <p:cNvSpPr>
            <a:spLocks noGrp="1"/>
          </p:cNvSpPr>
          <p:nvPr>
            <p:ph sz="half" idx="2"/>
          </p:nvPr>
        </p:nvSpPr>
        <p:spPr>
          <a:xfrm>
            <a:off x="5105400" y="1981200"/>
            <a:ext cx="3581400" cy="4144963"/>
          </a:xfrm>
        </p:spPr>
        <p:txBody>
          <a:bodyPr/>
          <a:lstStyle/>
          <a:p>
            <a:endParaRPr lang="en-US" dirty="0"/>
          </a:p>
        </p:txBody>
      </p:sp>
      <p:pic>
        <p:nvPicPr>
          <p:cNvPr id="8198" name="Picture 6" descr="C:\Users\vhaatgdrexlk\AppData\Local\Microsoft\Windows\Temporary Internet Files\Content.IE5\7WWWRQE5\CLIPART_OF_16323_SM_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981200"/>
            <a:ext cx="38862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693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143000"/>
          </a:xfrm>
        </p:spPr>
        <p:txBody>
          <a:bodyPr>
            <a:normAutofit fontScale="90000"/>
          </a:bodyPr>
          <a:lstStyle/>
          <a:p>
            <a:r>
              <a:rPr lang="en-US" sz="3600" dirty="0" smtClean="0"/>
              <a:t/>
            </a:r>
            <a:br>
              <a:rPr lang="en-US" sz="3600" dirty="0" smtClean="0"/>
            </a:br>
            <a:r>
              <a:rPr lang="en-US" sz="3600" b="1" dirty="0" smtClean="0"/>
              <a:t>VAMCs &amp; Community Based Outpatient Clinics (CBOCs) in New York State</a:t>
            </a:r>
            <a:endParaRPr lang="en-US" sz="3600" b="1" dirty="0"/>
          </a:p>
        </p:txBody>
      </p:sp>
      <p:sp>
        <p:nvSpPr>
          <p:cNvPr id="3" name="Content Placeholder 2"/>
          <p:cNvSpPr>
            <a:spLocks noGrp="1"/>
          </p:cNvSpPr>
          <p:nvPr>
            <p:ph sz="quarter" idx="1"/>
          </p:nvPr>
        </p:nvSpPr>
        <p:spPr>
          <a:xfrm>
            <a:off x="304800" y="1524000"/>
            <a:ext cx="8503920" cy="4572000"/>
          </a:xfrm>
        </p:spPr>
        <p:txBody>
          <a:bodyPr>
            <a:normAutofit lnSpcReduction="10000"/>
          </a:bodyPr>
          <a:lstStyle/>
          <a:p>
            <a:pPr marL="0" indent="0">
              <a:buNone/>
            </a:pPr>
            <a:r>
              <a:rPr lang="en-US" sz="2800" dirty="0" smtClean="0"/>
              <a:t>VA Medical Centers:  </a:t>
            </a:r>
          </a:p>
          <a:p>
            <a:pPr marL="0" indent="0">
              <a:buNone/>
            </a:pPr>
            <a:r>
              <a:rPr lang="en-US" sz="2800" u="sng" dirty="0" smtClean="0"/>
              <a:t>VISN 2 North</a:t>
            </a:r>
            <a:r>
              <a:rPr lang="en-US" sz="2800" dirty="0" smtClean="0"/>
              <a:t>                       </a:t>
            </a:r>
            <a:r>
              <a:rPr lang="en-US" sz="2800" u="sng" dirty="0" smtClean="0"/>
              <a:t>VISN 2 South</a:t>
            </a:r>
          </a:p>
          <a:p>
            <a:pPr marL="0" indent="0">
              <a:buNone/>
            </a:pPr>
            <a:r>
              <a:rPr lang="en-US" sz="1800" dirty="0" smtClean="0">
                <a:solidFill>
                  <a:srgbClr val="C00000"/>
                </a:solidFill>
              </a:rPr>
              <a:t>Albany                                                             Hudson Valley (Montrose &amp; Castle Point)</a:t>
            </a:r>
          </a:p>
          <a:p>
            <a:pPr marL="0" indent="0">
              <a:buNone/>
            </a:pPr>
            <a:r>
              <a:rPr lang="en-US" sz="1800" dirty="0" smtClean="0">
                <a:solidFill>
                  <a:srgbClr val="C00000"/>
                </a:solidFill>
              </a:rPr>
              <a:t>Western New York (Buffalo &amp; Batavia)    Bronx   (James J. Peters VAMC)                                                              Binghamton                                                    NY Harbor (Manhattan &amp; Brooklyn)</a:t>
            </a:r>
          </a:p>
          <a:p>
            <a:pPr marL="0" indent="0">
              <a:buNone/>
            </a:pPr>
            <a:r>
              <a:rPr lang="en-US" sz="1800" dirty="0" smtClean="0">
                <a:solidFill>
                  <a:srgbClr val="C00000"/>
                </a:solidFill>
              </a:rPr>
              <a:t>Bath                                                                  Northport (Long Island)                                                                  </a:t>
            </a:r>
          </a:p>
          <a:p>
            <a:pPr marL="0" indent="0">
              <a:buNone/>
            </a:pPr>
            <a:r>
              <a:rPr lang="en-US" sz="1800" dirty="0" smtClean="0">
                <a:solidFill>
                  <a:srgbClr val="C00000"/>
                </a:solidFill>
              </a:rPr>
              <a:t>Syracuse                                                           VA New Jersey (East Orange &amp; Lyons)    </a:t>
            </a:r>
          </a:p>
          <a:p>
            <a:pPr marL="0" indent="0">
              <a:buNone/>
            </a:pPr>
            <a:endParaRPr lang="en-US" sz="1800" dirty="0" smtClean="0"/>
          </a:p>
          <a:p>
            <a:pPr marL="0" indent="0">
              <a:buNone/>
            </a:pPr>
            <a:r>
              <a:rPr lang="en-US" sz="1800" u="sng" dirty="0" smtClean="0"/>
              <a:t>Community Based Outpatient Clinics Across NY State:</a:t>
            </a:r>
          </a:p>
          <a:p>
            <a:r>
              <a:rPr lang="en-US" sz="1800" dirty="0" smtClean="0">
                <a:solidFill>
                  <a:srgbClr val="C00000"/>
                </a:solidFill>
              </a:rPr>
              <a:t>31 CBOCs in VISN </a:t>
            </a:r>
            <a:r>
              <a:rPr lang="en-US" sz="1800" dirty="0">
                <a:solidFill>
                  <a:srgbClr val="C00000"/>
                </a:solidFill>
              </a:rPr>
              <a:t>2 North      </a:t>
            </a:r>
            <a:endParaRPr lang="en-US" sz="1800" dirty="0" smtClean="0">
              <a:solidFill>
                <a:srgbClr val="C00000"/>
              </a:solidFill>
            </a:endParaRPr>
          </a:p>
          <a:p>
            <a:r>
              <a:rPr lang="en-US" sz="1800" dirty="0" smtClean="0">
                <a:solidFill>
                  <a:srgbClr val="C00000"/>
                </a:solidFill>
              </a:rPr>
              <a:t>26 CBOCs in VISN 2 South</a:t>
            </a:r>
          </a:p>
          <a:p>
            <a:endParaRPr lang="en-US" sz="1800" dirty="0" smtClean="0">
              <a:solidFill>
                <a:srgbClr val="C00000"/>
              </a:solidFill>
            </a:endParaRPr>
          </a:p>
          <a:p>
            <a:pPr marL="0" indent="0">
              <a:buNone/>
            </a:pPr>
            <a:r>
              <a:rPr lang="en-US" sz="1800" dirty="0"/>
              <a:t>For details: </a:t>
            </a:r>
            <a:r>
              <a:rPr lang="en-US" sz="1800" dirty="0">
                <a:solidFill>
                  <a:srgbClr val="002060"/>
                </a:solidFill>
                <a:hlinkClick r:id="rId2"/>
              </a:rPr>
              <a:t>http://</a:t>
            </a:r>
            <a:r>
              <a:rPr lang="en-US" sz="1800" dirty="0" smtClean="0">
                <a:solidFill>
                  <a:srgbClr val="002060"/>
                </a:solidFill>
                <a:hlinkClick r:id="rId2"/>
              </a:rPr>
              <a:t>www.va.gov/directory/guide/region.asp?map=1&amp;ID=3</a:t>
            </a:r>
            <a:endParaRPr lang="en-US" sz="1800" dirty="0" smtClean="0">
              <a:solidFill>
                <a:srgbClr val="002060"/>
              </a:solidFill>
            </a:endParaRPr>
          </a:p>
          <a:p>
            <a:pPr marL="0" indent="0">
              <a:buNone/>
            </a:pPr>
            <a:endParaRPr lang="en-US" sz="1800" dirty="0"/>
          </a:p>
        </p:txBody>
      </p:sp>
    </p:spTree>
    <p:extLst>
      <p:ext uri="{BB962C8B-B14F-4D97-AF65-F5344CB8AC3E}">
        <p14:creationId xmlns:p14="http://schemas.microsoft.com/office/powerpoint/2010/main" val="1534628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dirty="0" smtClean="0"/>
              <a:t>VA Substance Abuse Programs in </a:t>
            </a:r>
            <a:br>
              <a:rPr lang="en-US" b="1" dirty="0" smtClean="0"/>
            </a:br>
            <a:r>
              <a:rPr lang="en-US" b="1" dirty="0" smtClean="0"/>
              <a:t>New York  State</a:t>
            </a:r>
            <a:endParaRPr lang="en-US" b="1"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18141" y="1527175"/>
            <a:ext cx="6671206" cy="4572000"/>
          </a:xfrm>
        </p:spPr>
      </p:pic>
      <p:sp>
        <p:nvSpPr>
          <p:cNvPr id="7" name="5-Point Star 6"/>
          <p:cNvSpPr/>
          <p:nvPr/>
        </p:nvSpPr>
        <p:spPr>
          <a:xfrm>
            <a:off x="1981200" y="3581400"/>
            <a:ext cx="228600" cy="152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6057900" y="5257800"/>
            <a:ext cx="228600" cy="152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5943600" y="5867400"/>
            <a:ext cx="228600" cy="152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6858000" y="5638800"/>
            <a:ext cx="228600" cy="152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6172200" y="3849045"/>
            <a:ext cx="228600" cy="152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124422" y="4944735"/>
            <a:ext cx="3523778" cy="1200329"/>
          </a:xfrm>
          <a:prstGeom prst="rect">
            <a:avLst/>
          </a:prstGeom>
          <a:noFill/>
        </p:spPr>
        <p:txBody>
          <a:bodyPr wrap="square" rtlCol="0">
            <a:spAutoFit/>
          </a:bodyPr>
          <a:lstStyle/>
          <a:p>
            <a:r>
              <a:rPr lang="en-US" dirty="0" smtClean="0"/>
              <a:t>     = Substance Abuse                 Residential Programs</a:t>
            </a:r>
          </a:p>
          <a:p>
            <a:r>
              <a:rPr lang="en-US" dirty="0" smtClean="0"/>
              <a:t>     = Substance Abuse Outpatient Programs</a:t>
            </a:r>
          </a:p>
        </p:txBody>
      </p:sp>
      <p:sp>
        <p:nvSpPr>
          <p:cNvPr id="5" name="Sun 4"/>
          <p:cNvSpPr/>
          <p:nvPr/>
        </p:nvSpPr>
        <p:spPr>
          <a:xfrm>
            <a:off x="3247631" y="3523777"/>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n 12"/>
          <p:cNvSpPr/>
          <p:nvPr/>
        </p:nvSpPr>
        <p:spPr>
          <a:xfrm>
            <a:off x="4114800" y="3469934"/>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un 15"/>
          <p:cNvSpPr/>
          <p:nvPr/>
        </p:nvSpPr>
        <p:spPr>
          <a:xfrm>
            <a:off x="3247631" y="4241063"/>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un 16"/>
          <p:cNvSpPr/>
          <p:nvPr/>
        </p:nvSpPr>
        <p:spPr>
          <a:xfrm>
            <a:off x="6057900" y="3810000"/>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un 17"/>
          <p:cNvSpPr/>
          <p:nvPr/>
        </p:nvSpPr>
        <p:spPr>
          <a:xfrm>
            <a:off x="5981700" y="5142555"/>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un 18"/>
          <p:cNvSpPr/>
          <p:nvPr/>
        </p:nvSpPr>
        <p:spPr>
          <a:xfrm>
            <a:off x="6116467" y="5657377"/>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un 19"/>
          <p:cNvSpPr/>
          <p:nvPr/>
        </p:nvSpPr>
        <p:spPr>
          <a:xfrm>
            <a:off x="5943600" y="5733577"/>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un 20"/>
          <p:cNvSpPr/>
          <p:nvPr/>
        </p:nvSpPr>
        <p:spPr>
          <a:xfrm>
            <a:off x="6192667" y="5943600"/>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un 21"/>
          <p:cNvSpPr/>
          <p:nvPr/>
        </p:nvSpPr>
        <p:spPr>
          <a:xfrm>
            <a:off x="6934200" y="5809777"/>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5-Point Star 22"/>
          <p:cNvSpPr/>
          <p:nvPr/>
        </p:nvSpPr>
        <p:spPr>
          <a:xfrm>
            <a:off x="1238722" y="5066355"/>
            <a:ext cx="228600" cy="152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un 23"/>
          <p:cNvSpPr/>
          <p:nvPr/>
        </p:nvSpPr>
        <p:spPr>
          <a:xfrm>
            <a:off x="1276822" y="5636280"/>
            <a:ext cx="152400" cy="115245"/>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1460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SUD Treatment in the VA</a:t>
            </a:r>
            <a:endParaRPr lang="en-US" b="1" dirty="0"/>
          </a:p>
        </p:txBody>
      </p:sp>
      <p:sp>
        <p:nvSpPr>
          <p:cNvPr id="3" name="Content Placeholder 2"/>
          <p:cNvSpPr>
            <a:spLocks noGrp="1"/>
          </p:cNvSpPr>
          <p:nvPr>
            <p:ph sz="quarter" idx="1"/>
          </p:nvPr>
        </p:nvSpPr>
        <p:spPr>
          <a:xfrm>
            <a:off x="457200" y="1524000"/>
            <a:ext cx="8229600" cy="4800600"/>
          </a:xfrm>
        </p:spPr>
        <p:txBody>
          <a:bodyPr>
            <a:normAutofit fontScale="92500" lnSpcReduction="10000"/>
          </a:bodyPr>
          <a:lstStyle/>
          <a:p>
            <a:pPr>
              <a:buNone/>
            </a:pPr>
            <a:endParaRPr lang="en-US" sz="1800" dirty="0" smtClean="0"/>
          </a:p>
          <a:p>
            <a:r>
              <a:rPr lang="en-US" sz="3000" dirty="0" smtClean="0"/>
              <a:t>Every VA medical center operates a SUD specialty care program for the treatment of drug and alcohol problems. </a:t>
            </a:r>
          </a:p>
          <a:p>
            <a:r>
              <a:rPr lang="en-US" sz="3000" dirty="0" smtClean="0"/>
              <a:t>SUD care includes a broad array of services within SUD specialty clinics as well as in general MH clinics, in Primary Care-MH clinics, in PTSD programs and in our Homeless Programs.</a:t>
            </a:r>
          </a:p>
          <a:p>
            <a:r>
              <a:rPr lang="en-US" sz="3000" dirty="0" smtClean="0"/>
              <a:t>In other words: </a:t>
            </a:r>
            <a:r>
              <a:rPr lang="en-US" sz="3000" dirty="0" smtClean="0">
                <a:solidFill>
                  <a:srgbClr val="FF0000"/>
                </a:solidFill>
              </a:rPr>
              <a:t>no wrong door for accessing SUD care!</a:t>
            </a:r>
            <a:br>
              <a:rPr lang="en-US" sz="3000" dirty="0" smtClean="0">
                <a:solidFill>
                  <a:srgbClr val="FF0000"/>
                </a:solidFill>
              </a:rPr>
            </a:br>
            <a:endParaRPr lang="en-US" sz="3000" dirty="0">
              <a:solidFill>
                <a:srgbClr val="FF0000"/>
              </a:solidFill>
            </a:endParaRPr>
          </a:p>
        </p:txBody>
      </p:sp>
    </p:spTree>
    <p:extLst>
      <p:ext uri="{BB962C8B-B14F-4D97-AF65-F5344CB8AC3E}">
        <p14:creationId xmlns:p14="http://schemas.microsoft.com/office/powerpoint/2010/main" val="25182115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1215</TotalTime>
  <Words>2545</Words>
  <Application>Microsoft Office PowerPoint</Application>
  <PresentationFormat>On-screen Show (4:3)</PresentationFormat>
  <Paragraphs>309</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Civic</vt:lpstr>
      <vt:lpstr>Document</vt:lpstr>
      <vt:lpstr> VA Substance Use Disorder Services in New York State: An Overview </vt:lpstr>
      <vt:lpstr>First of all..WHO is a Veteran?</vt:lpstr>
      <vt:lpstr>Veteran Recognition: Very Important</vt:lpstr>
      <vt:lpstr>Veteran Recognition: Questions</vt:lpstr>
      <vt:lpstr>     Veteran Recognition: Questions              (continued)</vt:lpstr>
      <vt:lpstr> Patient Centered Care and Shared Decision Making</vt:lpstr>
      <vt:lpstr> VAMCs &amp; Community Based Outpatient Clinics (CBOCs) in New York State</vt:lpstr>
      <vt:lpstr>VA Substance Abuse Programs in  New York  State</vt:lpstr>
      <vt:lpstr>SUD Treatment in the VA</vt:lpstr>
      <vt:lpstr>Settings for SUD Care in the VA</vt:lpstr>
      <vt:lpstr> SUD Treatment by Location</vt:lpstr>
      <vt:lpstr>Enhanced Services Unique to VA</vt:lpstr>
      <vt:lpstr>Integrating SUD Treatment with Homeless Services</vt:lpstr>
      <vt:lpstr>Other SUD Collaborations</vt:lpstr>
      <vt:lpstr>Substance Abuse Residential Rehabilitation  Programs across NY State</vt:lpstr>
      <vt:lpstr>Substance Abuse RRTP- Western NY</vt:lpstr>
      <vt:lpstr>SARRTP – Albany</vt:lpstr>
      <vt:lpstr>SARRTP – Hudson Valley (Montrose)</vt:lpstr>
      <vt:lpstr>SARRTP - Brooklyn</vt:lpstr>
      <vt:lpstr>Substance Abuse RRTP – Northport</vt:lpstr>
      <vt:lpstr>Substance Abuse RRTP- Northport (continued)</vt:lpstr>
      <vt:lpstr>Specialty Populations</vt:lpstr>
      <vt:lpstr>Resources &amp; Further Information</vt:lpstr>
      <vt:lpstr>PowerPoint Presentation</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vhabrxfedera</dc:creator>
  <cp:lastModifiedBy>Department of Veterans Affairs</cp:lastModifiedBy>
  <cp:revision>72</cp:revision>
  <dcterms:created xsi:type="dcterms:W3CDTF">2011-10-25T17:54:39Z</dcterms:created>
  <dcterms:modified xsi:type="dcterms:W3CDTF">2016-06-10T12:54:43Z</dcterms:modified>
</cp:coreProperties>
</file>