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67" r:id="rId2"/>
    <p:sldId id="279" r:id="rId3"/>
    <p:sldId id="270" r:id="rId4"/>
    <p:sldId id="268" r:id="rId5"/>
    <p:sldId id="285" r:id="rId6"/>
    <p:sldId id="257" r:id="rId7"/>
    <p:sldId id="289" r:id="rId8"/>
    <p:sldId id="272" r:id="rId9"/>
    <p:sldId id="276" r:id="rId10"/>
    <p:sldId id="271" r:id="rId11"/>
    <p:sldId id="287" r:id="rId12"/>
    <p:sldId id="281" r:id="rId13"/>
    <p:sldId id="283" r:id="rId14"/>
    <p:sldId id="258" r:id="rId15"/>
    <p:sldId id="277" r:id="rId16"/>
    <p:sldId id="259" r:id="rId17"/>
    <p:sldId id="260" r:id="rId18"/>
    <p:sldId id="261" r:id="rId19"/>
    <p:sldId id="262" r:id="rId20"/>
    <p:sldId id="263" r:id="rId21"/>
    <p:sldId id="264" r:id="rId22"/>
    <p:sldId id="265" r:id="rId23"/>
    <p:sldId id="288" r:id="rId24"/>
    <p:sldId id="26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520ED2-C1A0-2D43-82E9-C1EDB824CDE2}" type="datetimeFigureOut">
              <a:rPr lang="en-US" smtClean="0"/>
              <a:t>10/21/15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8D485A-8539-8842-A1C1-60F4FC5B54A4}" type="slidenum">
              <a:rPr lang="en-US" smtClean="0"/>
              <a:t>‹#›</a:t>
            </a:fld>
            <a:endParaRPr lang="en-US" dirty="0"/>
          </a:p>
        </p:txBody>
      </p:sp>
    </p:spTree>
    <p:extLst>
      <p:ext uri="{BB962C8B-B14F-4D97-AF65-F5344CB8AC3E}">
        <p14:creationId xmlns:p14="http://schemas.microsoft.com/office/powerpoint/2010/main" val="5648245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Sticky</a:t>
            </a:r>
            <a:r>
              <a:rPr lang="en-US" baseline="0" dirty="0" smtClean="0"/>
              <a:t> notes and have the participants write what they have heard about </a:t>
            </a:r>
            <a:endParaRPr lang="en-US" dirty="0"/>
          </a:p>
        </p:txBody>
      </p:sp>
      <p:sp>
        <p:nvSpPr>
          <p:cNvPr id="4" name="Slide Number Placeholder 3"/>
          <p:cNvSpPr>
            <a:spLocks noGrp="1"/>
          </p:cNvSpPr>
          <p:nvPr>
            <p:ph type="sldNum" sz="quarter" idx="10"/>
          </p:nvPr>
        </p:nvSpPr>
        <p:spPr/>
        <p:txBody>
          <a:bodyPr/>
          <a:lstStyle/>
          <a:p>
            <a:fld id="{AC8D485A-8539-8842-A1C1-60F4FC5B54A4}" type="slidenum">
              <a:rPr lang="en-US" smtClean="0"/>
              <a:t>4</a:t>
            </a:fld>
            <a:endParaRPr lang="en-US" dirty="0"/>
          </a:p>
        </p:txBody>
      </p:sp>
    </p:spTree>
    <p:extLst>
      <p:ext uri="{BB962C8B-B14F-4D97-AF65-F5344CB8AC3E}">
        <p14:creationId xmlns:p14="http://schemas.microsoft.com/office/powerpoint/2010/main" val="4112328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Blue- write each of the names and then pas</a:t>
            </a:r>
            <a:r>
              <a:rPr lang="en-US" baseline="0" dirty="0" smtClean="0"/>
              <a:t>s out sticky notes to put on </a:t>
            </a:r>
            <a:r>
              <a:rPr lang="en-US" dirty="0" smtClean="0"/>
              <a:t>what  have you heard about: </a:t>
            </a:r>
          </a:p>
          <a:p>
            <a:r>
              <a:rPr lang="en-US" dirty="0" smtClean="0"/>
              <a:t>Methadone - full agonist</a:t>
            </a:r>
          </a:p>
          <a:p>
            <a:r>
              <a:rPr lang="en-US" dirty="0" smtClean="0"/>
              <a:t>Buprenorphine/naloxone - partial agonist</a:t>
            </a:r>
          </a:p>
          <a:p>
            <a:r>
              <a:rPr lang="en-US" dirty="0" smtClean="0"/>
              <a:t>Injectable Naltrexone/Vivitrol – an antagonist</a:t>
            </a:r>
          </a:p>
          <a:p>
            <a:endParaRPr lang="en-US" dirty="0"/>
          </a:p>
        </p:txBody>
      </p:sp>
      <p:sp>
        <p:nvSpPr>
          <p:cNvPr id="4" name="Slide Number Placeholder 3"/>
          <p:cNvSpPr>
            <a:spLocks noGrp="1"/>
          </p:cNvSpPr>
          <p:nvPr>
            <p:ph type="sldNum" sz="quarter" idx="10"/>
          </p:nvPr>
        </p:nvSpPr>
        <p:spPr/>
        <p:txBody>
          <a:bodyPr/>
          <a:lstStyle/>
          <a:p>
            <a:fld id="{AC8D485A-8539-8842-A1C1-60F4FC5B54A4}" type="slidenum">
              <a:rPr lang="en-US" smtClean="0"/>
              <a:t>6</a:t>
            </a:fld>
            <a:endParaRPr lang="en-US" dirty="0"/>
          </a:p>
        </p:txBody>
      </p:sp>
    </p:spTree>
    <p:extLst>
      <p:ext uri="{BB962C8B-B14F-4D97-AF65-F5344CB8AC3E}">
        <p14:creationId xmlns:p14="http://schemas.microsoft.com/office/powerpoint/2010/main" val="2624258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485A-8539-8842-A1C1-60F4FC5B54A4}" type="slidenum">
              <a:rPr lang="en-US" smtClean="0"/>
              <a:t>11</a:t>
            </a:fld>
            <a:endParaRPr lang="en-US" dirty="0"/>
          </a:p>
        </p:txBody>
      </p:sp>
    </p:spTree>
    <p:extLst>
      <p:ext uri="{BB962C8B-B14F-4D97-AF65-F5344CB8AC3E}">
        <p14:creationId xmlns:p14="http://schemas.microsoft.com/office/powerpoint/2010/main" val="48277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dirty="0"/>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a:xfrm>
            <a:off x="5867399" y="6288741"/>
            <a:ext cx="2675965" cy="365125"/>
          </a:xfrm>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dirty="0"/>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dirty="0"/>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10/21/15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10/21/15</a:t>
            </a:fld>
            <a:endParaRPr lang="en-US" dirty="0"/>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vivitrol.com/About/AlcoholDependenc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oasas.ny.gov/admin/hcf/APG/PIBupbillingguide.cfm%23on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ore.samhsa.gov/product/TIP-43-Medication-Assisted-Treatment-for-Opioid-Addiction-in-Opioid-Treatment-Programs/SMA12-421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1" y="1012725"/>
            <a:ext cx="6762748" cy="2949675"/>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rPr>
              <a:t>Innovative and “</a:t>
            </a:r>
            <a:r>
              <a:rPr lang="en-US" sz="3600" b="1" spc="50" dirty="0" smtClean="0">
                <a:ln w="11430"/>
                <a:solidFill>
                  <a:schemeClr val="accent4">
                    <a:lumMod val="60000"/>
                    <a:lumOff val="40000"/>
                  </a:schemeClr>
                </a:solidFill>
                <a:effectLst>
                  <a:outerShdw blurRad="76200" dist="50800" dir="5400000" algn="tl" rotWithShape="0">
                    <a:srgbClr val="000000">
                      <a:alpha val="65000"/>
                    </a:srgbClr>
                  </a:outerShdw>
                </a:effectLst>
                <a:latin typeface="Arial Black"/>
                <a:cs typeface="Arial Black"/>
              </a:rPr>
              <a:t>New</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rPr>
              <a:t>” Medications to Treat our Worst Nightmare- </a:t>
            </a:r>
            <a:b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rPr>
            </a:b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rPr>
              <a:t>New York State</a:t>
            </a:r>
            <a:b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rPr>
            </a:b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rPr>
              <a:t> “Opioid” Epidemic Crisis</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a:cs typeface="Arial Black"/>
            </a:endParaRPr>
          </a:p>
        </p:txBody>
      </p:sp>
      <p:sp>
        <p:nvSpPr>
          <p:cNvPr id="3" name="Subtitle 2"/>
          <p:cNvSpPr>
            <a:spLocks noGrp="1"/>
          </p:cNvSpPr>
          <p:nvPr>
            <p:ph type="subTitle" idx="1"/>
          </p:nvPr>
        </p:nvSpPr>
        <p:spPr/>
        <p:txBody>
          <a:bodyPr>
            <a:normAutofit/>
          </a:bodyPr>
          <a:lstStyle/>
          <a:p>
            <a:r>
              <a:rPr lang="en-US" sz="1600" dirty="0" smtClean="0"/>
              <a:t>Presented by </a:t>
            </a:r>
          </a:p>
          <a:p>
            <a:r>
              <a:rPr lang="en-US" sz="1600" b="1" dirty="0" smtClean="0">
                <a:solidFill>
                  <a:schemeClr val="accent2">
                    <a:lumMod val="75000"/>
                  </a:schemeClr>
                </a:solidFill>
              </a:rPr>
              <a:t>Caroline Waterman</a:t>
            </a:r>
            <a:r>
              <a:rPr lang="en-US" sz="1600" dirty="0" smtClean="0"/>
              <a:t>, MA, LRC, CRC, Executive Director, COMPA</a:t>
            </a:r>
          </a:p>
          <a:p>
            <a:r>
              <a:rPr lang="en-US" sz="1600" b="1" dirty="0" smtClean="0">
                <a:solidFill>
                  <a:srgbClr val="BFDA0B"/>
                </a:solidFill>
              </a:rPr>
              <a:t> Sonia Lopez</a:t>
            </a:r>
            <a:r>
              <a:rPr lang="en-US" sz="1600" dirty="0" smtClean="0"/>
              <a:t>, MD, Medical Director, START</a:t>
            </a:r>
          </a:p>
          <a:p>
            <a:r>
              <a:rPr lang="en-US" sz="1600" b="1" dirty="0" smtClean="0">
                <a:solidFill>
                  <a:srgbClr val="BFDA0B"/>
                </a:solidFill>
              </a:rPr>
              <a:t>Sarah Church</a:t>
            </a:r>
            <a:r>
              <a:rPr lang="en-US" sz="1600" dirty="0" smtClean="0"/>
              <a:t>, Ph.D., Executive Director, Division of Substance Abuse, Montefiore Medical Center </a:t>
            </a:r>
            <a:endParaRPr lang="en-US" dirty="0"/>
          </a:p>
        </p:txBody>
      </p:sp>
    </p:spTree>
    <p:extLst>
      <p:ext uri="{BB962C8B-B14F-4D97-AF65-F5344CB8AC3E}">
        <p14:creationId xmlns:p14="http://schemas.microsoft.com/office/powerpoint/2010/main" val="124191187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ow_Bupe_Works.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928" y="144675"/>
            <a:ext cx="8730008" cy="6590753"/>
          </a:xfrm>
          <a:prstGeom prst="rect">
            <a:avLst/>
          </a:prstGeom>
        </p:spPr>
      </p:pic>
    </p:spTree>
    <p:extLst>
      <p:ext uri="{BB962C8B-B14F-4D97-AF65-F5344CB8AC3E}">
        <p14:creationId xmlns:p14="http://schemas.microsoft.com/office/powerpoint/2010/main" val="31044061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124" y="533400"/>
            <a:ext cx="4476826" cy="1252538"/>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Injectable Naltrexone</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en-U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Vivitrol</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 antagonist</a:t>
            </a:r>
          </a:p>
        </p:txBody>
      </p:sp>
      <p:sp>
        <p:nvSpPr>
          <p:cNvPr id="3" name="Text Placeholder 2"/>
          <p:cNvSpPr>
            <a:spLocks noGrp="1"/>
          </p:cNvSpPr>
          <p:nvPr>
            <p:ph type="body" sz="half" idx="2"/>
          </p:nvPr>
        </p:nvSpPr>
        <p:spPr>
          <a:xfrm>
            <a:off x="3886124" y="1785938"/>
            <a:ext cx="4474539" cy="3852862"/>
          </a:xfrm>
        </p:spPr>
        <p:txBody>
          <a:bodyPr/>
          <a:lstStyle/>
          <a:p>
            <a:pPr marL="342900" indent="-342900">
              <a:buFont typeface="Wingdings" charset="2"/>
              <a:buChar char="ü"/>
            </a:pPr>
            <a:r>
              <a:rPr lang="en-US" sz="2000" dirty="0"/>
              <a:t>The active ingredient in </a:t>
            </a:r>
            <a:r>
              <a:rPr lang="en-US" sz="2000" dirty="0" err="1"/>
              <a:t>Vivitrol</a:t>
            </a:r>
            <a:r>
              <a:rPr lang="en-US" sz="2000" dirty="0"/>
              <a:t>, naltrexone, is an </a:t>
            </a:r>
            <a:r>
              <a:rPr lang="en-US" sz="2000" dirty="0" smtClean="0"/>
              <a:t>opioid </a:t>
            </a:r>
            <a:r>
              <a:rPr lang="en-US" sz="2000" dirty="0"/>
              <a:t>antagonist or blocker. It attaches to the opioid </a:t>
            </a:r>
            <a:r>
              <a:rPr lang="en-US" sz="2000" dirty="0" smtClean="0"/>
              <a:t>receptors </a:t>
            </a:r>
            <a:r>
              <a:rPr lang="en-US" sz="2000" dirty="0"/>
              <a:t>but doesn’t trigger the brain’s pleasure response</a:t>
            </a:r>
          </a:p>
          <a:p>
            <a:pPr marL="342900" indent="-342900">
              <a:buFont typeface="Wingdings" charset="2"/>
              <a:buChar char="ü"/>
            </a:pPr>
            <a:r>
              <a:rPr lang="en-US" sz="2000" dirty="0" err="1"/>
              <a:t>Vivitrol</a:t>
            </a:r>
            <a:r>
              <a:rPr lang="en-US" sz="2000" dirty="0"/>
              <a:t> blocks the pleasurable feelings or “high” caused by using opioid drugs</a:t>
            </a:r>
          </a:p>
          <a:p>
            <a:endParaRPr lang="en-US" dirty="0"/>
          </a:p>
        </p:txBody>
      </p:sp>
      <p:pic>
        <p:nvPicPr>
          <p:cNvPr id="5" name="Picture Placeholder 4" descr="vivitrol.jpg"/>
          <p:cNvPicPr>
            <a:picLocks noGrp="1" noChangeAspect="1"/>
          </p:cNvPicPr>
          <p:nvPr>
            <p:ph type="pic" idx="1"/>
          </p:nvPr>
        </p:nvPicPr>
        <p:blipFill>
          <a:blip r:embed="rId3">
            <a:extLst>
              <a:ext uri="{28A0092B-C50C-407E-A947-70E740481C1C}">
                <a14:useLocalDpi xmlns:a14="http://schemas.microsoft.com/office/drawing/2010/main" val="0"/>
              </a:ext>
            </a:extLst>
          </a:blip>
          <a:srcRect t="-138426" b="-138426"/>
          <a:stretch>
            <a:fillRect/>
          </a:stretch>
        </p:blipFill>
        <p:spPr>
          <a:xfrm flipH="1">
            <a:off x="188913" y="179388"/>
            <a:ext cx="3279775" cy="6483350"/>
          </a:xfrm>
        </p:spPr>
      </p:pic>
    </p:spTree>
    <p:extLst>
      <p:ext uri="{BB962C8B-B14F-4D97-AF65-F5344CB8AC3E}">
        <p14:creationId xmlns:p14="http://schemas.microsoft.com/office/powerpoint/2010/main" val="35230410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1639596"/>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VIVITROL along  with </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counseling may help with alcohol and opioid dependence</a:t>
            </a:r>
          </a:p>
        </p:txBody>
      </p:sp>
      <p:sp>
        <p:nvSpPr>
          <p:cNvPr id="3" name="Content Placeholder 2"/>
          <p:cNvSpPr>
            <a:spLocks noGrp="1"/>
          </p:cNvSpPr>
          <p:nvPr>
            <p:ph idx="1"/>
          </p:nvPr>
        </p:nvSpPr>
        <p:spPr>
          <a:xfrm>
            <a:off x="779463" y="2232278"/>
            <a:ext cx="7583487" cy="3805452"/>
          </a:xfrm>
        </p:spPr>
        <p:txBody>
          <a:bodyPr>
            <a:normAutofit/>
          </a:bodyPr>
          <a:lstStyle/>
          <a:p>
            <a:pPr>
              <a:buFont typeface="Wingdings" charset="2"/>
              <a:buChar char="ü"/>
            </a:pPr>
            <a:r>
              <a:rPr lang="en-US" sz="2800" dirty="0" smtClean="0"/>
              <a:t>Anyone </a:t>
            </a:r>
            <a:r>
              <a:rPr lang="en-US" sz="2800" dirty="0"/>
              <a:t>who receives a VIVITROL injection must not use any type of opioid (must be opioid-free) </a:t>
            </a:r>
            <a:r>
              <a:rPr lang="en-US" sz="2800" b="1" dirty="0"/>
              <a:t>for at least </a:t>
            </a:r>
            <a:r>
              <a:rPr lang="en-US" sz="2800" b="1" u="sng" dirty="0"/>
              <a:t>7 to 14 days </a:t>
            </a:r>
            <a:r>
              <a:rPr lang="en-US" sz="2800" dirty="0"/>
              <a:t>before starting VIVITROL.</a:t>
            </a:r>
          </a:p>
          <a:p>
            <a:endParaRPr lang="en-US" sz="2400" dirty="0"/>
          </a:p>
          <a:p>
            <a:endParaRPr lang="en-US" sz="2400" u="sng" dirty="0">
              <a:hlinkClick r:id="rId2"/>
            </a:endParaRPr>
          </a:p>
        </p:txBody>
      </p:sp>
    </p:spTree>
    <p:extLst>
      <p:ext uri="{BB962C8B-B14F-4D97-AF65-F5344CB8AC3E}">
        <p14:creationId xmlns:p14="http://schemas.microsoft.com/office/powerpoint/2010/main" val="3865767822"/>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261" y="846725"/>
            <a:ext cx="6842958" cy="578661"/>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ONCE</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-MONTHLY</a:t>
            </a:r>
          </a:p>
        </p:txBody>
      </p:sp>
      <p:sp>
        <p:nvSpPr>
          <p:cNvPr id="3" name="Content Placeholder 2"/>
          <p:cNvSpPr>
            <a:spLocks noGrp="1"/>
          </p:cNvSpPr>
          <p:nvPr>
            <p:ph idx="1"/>
          </p:nvPr>
        </p:nvSpPr>
        <p:spPr>
          <a:xfrm>
            <a:off x="779463" y="1789671"/>
            <a:ext cx="7583487" cy="4070472"/>
          </a:xfrm>
        </p:spPr>
        <p:txBody>
          <a:bodyPr>
            <a:normAutofit/>
          </a:bodyPr>
          <a:lstStyle/>
          <a:p>
            <a:pPr>
              <a:buFont typeface="Wingdings" charset="2"/>
              <a:buChar char="ü"/>
            </a:pPr>
            <a:r>
              <a:rPr lang="en-US" sz="2600" dirty="0" smtClean="0"/>
              <a:t>VIVITROL’s </a:t>
            </a:r>
            <a:r>
              <a:rPr lang="en-US" sz="2600" dirty="0"/>
              <a:t>long-acting formula means the injection only has to be administered once a month.</a:t>
            </a:r>
          </a:p>
          <a:p>
            <a:pPr>
              <a:buFont typeface="Wingdings" charset="2"/>
              <a:buChar char="ü"/>
            </a:pPr>
            <a:r>
              <a:rPr lang="en-US" sz="2600" dirty="0" smtClean="0"/>
              <a:t>NON</a:t>
            </a:r>
            <a:r>
              <a:rPr lang="en-US" sz="2600" dirty="0"/>
              <a:t>-ADDICTIVE</a:t>
            </a:r>
          </a:p>
          <a:p>
            <a:pPr>
              <a:buFont typeface="Wingdings" charset="2"/>
              <a:buChar char="ü"/>
            </a:pPr>
            <a:r>
              <a:rPr lang="en-US" sz="2600" dirty="0"/>
              <a:t>VIVITROL doesn’t lead to physical dependence. </a:t>
            </a:r>
            <a:endParaRPr lang="en-US" dirty="0"/>
          </a:p>
          <a:p>
            <a:endParaRPr lang="en-US" dirty="0"/>
          </a:p>
        </p:txBody>
      </p:sp>
    </p:spTree>
    <p:extLst>
      <p:ext uri="{BB962C8B-B14F-4D97-AF65-F5344CB8AC3E}">
        <p14:creationId xmlns:p14="http://schemas.microsoft.com/office/powerpoint/2010/main" val="2365117740"/>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Which medication should a patient choose?</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Treatment should be individualized and tailored to the patient’s needs and desires with physician guidance and input.</a:t>
            </a:r>
          </a:p>
          <a:p>
            <a:pPr marL="0" indent="0">
              <a:buNone/>
            </a:pPr>
            <a:r>
              <a:rPr lang="en-US" dirty="0"/>
              <a:t>Clinicians should consider the patient’s preferences, past treatment history, and treatment setting when deciding between the use of methadone, buprenorphine, and </a:t>
            </a:r>
            <a:r>
              <a:rPr lang="en-US" dirty="0" err="1" smtClean="0"/>
              <a:t>Vivitrol</a:t>
            </a:r>
            <a:r>
              <a:rPr lang="en-US" dirty="0" smtClean="0"/>
              <a:t>. </a:t>
            </a:r>
          </a:p>
          <a:p>
            <a:pPr marL="0" indent="0">
              <a:buNone/>
            </a:pPr>
            <a:r>
              <a:rPr lang="en-US" dirty="0"/>
              <a:t>Clinicians should consider a patient’s psychosocial </a:t>
            </a:r>
            <a:r>
              <a:rPr lang="en-US" dirty="0" smtClean="0"/>
              <a:t>stressors and need for support, </a:t>
            </a:r>
            <a:r>
              <a:rPr lang="en-US" dirty="0"/>
              <a:t>co-occurring disorders, and risk of diversion when determining whether OTP or OBOT is most appropriate. </a:t>
            </a:r>
          </a:p>
          <a:p>
            <a:pPr marL="0" indent="0">
              <a:buNone/>
            </a:pPr>
            <a:endParaRPr lang="en-US" dirty="0"/>
          </a:p>
        </p:txBody>
      </p:sp>
    </p:spTree>
    <p:extLst>
      <p:ext uri="{BB962C8B-B14F-4D97-AF65-F5344CB8AC3E}">
        <p14:creationId xmlns:p14="http://schemas.microsoft.com/office/powerpoint/2010/main" val="305890057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1109176"/>
            <a:ext cx="7583487" cy="3843824"/>
          </a:xfrm>
        </p:spPr>
        <p:txBody>
          <a:bodyPr/>
          <a:lstStyle/>
          <a:p>
            <a:r>
              <a:rPr lang="en-US" sz="4800" dirty="0" smtClean="0"/>
              <a:t>The Steps for </a:t>
            </a:r>
            <a:br>
              <a:rPr lang="en-US" sz="4800" dirty="0" smtClean="0"/>
            </a:br>
            <a:r>
              <a:rPr lang="en-US" sz="4800" dirty="0" smtClean="0"/>
              <a:t>Integrating </a:t>
            </a:r>
            <a:r>
              <a:rPr lang="en-US" sz="4800" b="1" dirty="0">
                <a:ln w="17780" cmpd="sng">
                  <a:solidFill>
                    <a:schemeClr val="accent1">
                      <a:tint val="3000"/>
                    </a:schemeClr>
                  </a:solidFill>
                  <a:prstDash val="solid"/>
                  <a:miter lim="800000"/>
                </a:ln>
                <a:solidFill>
                  <a:schemeClr val="bg2">
                    <a:lumMod val="40000"/>
                    <a:lumOff val="60000"/>
                  </a:schemeClr>
                </a:solidFill>
                <a:effectLst>
                  <a:outerShdw blurRad="55000" dist="50800" dir="5400000" algn="tl">
                    <a:srgbClr val="000000">
                      <a:alpha val="33000"/>
                    </a:srgbClr>
                  </a:outerShdw>
                </a:effectLst>
              </a:rPr>
              <a:t>New </a:t>
            </a:r>
            <a:r>
              <a:rPr lang="en-US" sz="4800" dirty="0"/>
              <a:t>Medications into an OTP</a:t>
            </a:r>
          </a:p>
        </p:txBody>
      </p:sp>
    </p:spTree>
    <p:extLst>
      <p:ext uri="{BB962C8B-B14F-4D97-AF65-F5344CB8AC3E}">
        <p14:creationId xmlns:p14="http://schemas.microsoft.com/office/powerpoint/2010/main" val="175858162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Why don’t all OTPs offer all three medications?</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lstStyle/>
          <a:p>
            <a:r>
              <a:rPr lang="en-US" dirty="0" smtClean="0"/>
              <a:t>OTP’s are highly regulated and must comply with many federal, state and city regulations.</a:t>
            </a:r>
          </a:p>
          <a:p>
            <a:r>
              <a:rPr lang="en-US" dirty="0" smtClean="0"/>
              <a:t>Considerations when </a:t>
            </a:r>
            <a:r>
              <a:rPr lang="en-US" dirty="0"/>
              <a:t>a</a:t>
            </a:r>
            <a:r>
              <a:rPr lang="en-US" dirty="0" smtClean="0"/>
              <a:t>dding an additional medication to an OTP program: </a:t>
            </a:r>
          </a:p>
          <a:p>
            <a:pPr lvl="1">
              <a:buFont typeface="Wingdings" charset="2"/>
              <a:buChar char="§"/>
            </a:pPr>
            <a:r>
              <a:rPr lang="en-US" dirty="0" smtClean="0"/>
              <a:t>Policy and Procedures must be evaluated</a:t>
            </a:r>
          </a:p>
          <a:p>
            <a:pPr lvl="1">
              <a:buFont typeface="Wingdings" charset="2"/>
              <a:buChar char="§"/>
            </a:pPr>
            <a:r>
              <a:rPr lang="en-US" dirty="0" smtClean="0"/>
              <a:t>Training must be provided</a:t>
            </a:r>
          </a:p>
          <a:p>
            <a:pPr lvl="1">
              <a:buFont typeface="Wingdings" charset="2"/>
              <a:buChar char="§"/>
            </a:pPr>
            <a:r>
              <a:rPr lang="en-US" dirty="0" smtClean="0"/>
              <a:t>A contract with a pharmaceutical company to purchase the medication must be developed and signed</a:t>
            </a:r>
          </a:p>
          <a:p>
            <a:pPr lvl="1">
              <a:buFont typeface="Wingdings" charset="2"/>
              <a:buChar char="§"/>
            </a:pPr>
            <a:r>
              <a:rPr lang="en-US" dirty="0" smtClean="0"/>
              <a:t>Billing systems must be updated</a:t>
            </a:r>
          </a:p>
          <a:p>
            <a:pPr lvl="1">
              <a:buFont typeface="Wingdings" charset="2"/>
              <a:buChar char="§"/>
            </a:pPr>
            <a:r>
              <a:rPr lang="en-US" dirty="0" smtClean="0"/>
              <a:t>Electronic Records must be modified</a:t>
            </a:r>
          </a:p>
          <a:p>
            <a:pPr marL="0" indent="0">
              <a:buNone/>
            </a:pPr>
            <a:endParaRPr lang="en-US" dirty="0"/>
          </a:p>
        </p:txBody>
      </p:sp>
    </p:spTree>
    <p:extLst>
      <p:ext uri="{BB962C8B-B14F-4D97-AF65-F5344CB8AC3E}">
        <p14:creationId xmlns:p14="http://schemas.microsoft.com/office/powerpoint/2010/main" val="252217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Policy and Procedure</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normAutofit fontScale="77500" lnSpcReduction="20000"/>
          </a:bodyPr>
          <a:lstStyle/>
          <a:p>
            <a:r>
              <a:rPr lang="en-US" dirty="0" smtClean="0"/>
              <a:t>Before introducing a new medication, all policies  should be reviewed and updated. Any place there is a mention of methadone, the additional medications must be mentioned and the policy updated</a:t>
            </a:r>
            <a:r>
              <a:rPr lang="en-US" dirty="0"/>
              <a:t> </a:t>
            </a:r>
            <a:r>
              <a:rPr lang="en-US" dirty="0" smtClean="0"/>
              <a:t>and in some cases new policies may be needed (e.g., for storage of the medication, how to handle a buprenorphine patient who needs to be re-inducted, how to handle a patient who misses a naltrexone injection and relapses).</a:t>
            </a:r>
          </a:p>
          <a:p>
            <a:r>
              <a:rPr lang="en-US" dirty="0" smtClean="0"/>
              <a:t>Procedures for storing, administering</a:t>
            </a:r>
            <a:r>
              <a:rPr lang="en-US" dirty="0"/>
              <a:t> </a:t>
            </a:r>
            <a:r>
              <a:rPr lang="en-US" dirty="0" smtClean="0"/>
              <a:t>and monitoring the medication must be reviewed and updated. </a:t>
            </a:r>
          </a:p>
          <a:p>
            <a:r>
              <a:rPr lang="en-US" dirty="0" smtClean="0"/>
              <a:t>Procedures for managing payment for the medication must be reviewed and changed as necessary.  As buprenorphine and injectable naltrexone are more expensive, providers may want to develop a contract with the patient so that they understand, up front, what their costs will be if they lose insurance coverage and what their options will be in that case.</a:t>
            </a:r>
          </a:p>
          <a:p>
            <a:r>
              <a:rPr lang="en-US" dirty="0" smtClean="0"/>
              <a:t>Also providers may want to put special monitoring systems in place to alert them if patients on buprenorphine or injectable naltrexone lose coverage</a:t>
            </a:r>
          </a:p>
          <a:p>
            <a:pPr marL="0" indent="0">
              <a:buNone/>
            </a:pPr>
            <a:endParaRPr lang="en-US" dirty="0" smtClean="0"/>
          </a:p>
        </p:txBody>
      </p:sp>
    </p:spTree>
    <p:extLst>
      <p:ext uri="{BB962C8B-B14F-4D97-AF65-F5344CB8AC3E}">
        <p14:creationId xmlns:p14="http://schemas.microsoft.com/office/powerpoint/2010/main" val="390764002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Training</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normAutofit fontScale="77500" lnSpcReduction="20000"/>
          </a:bodyPr>
          <a:lstStyle/>
          <a:p>
            <a:r>
              <a:rPr lang="en-US" dirty="0" smtClean="0"/>
              <a:t>Grand Rounds presentation for all staff</a:t>
            </a:r>
          </a:p>
          <a:p>
            <a:r>
              <a:rPr lang="en-US" dirty="0" smtClean="0"/>
              <a:t>For buprenorphine, there is a specialized 8 hour training and waiver that must be obtained from the DEA for all physicians</a:t>
            </a:r>
          </a:p>
          <a:p>
            <a:r>
              <a:rPr lang="en-US" dirty="0" smtClean="0"/>
              <a:t>For injectable naltrexone, the Provider’s Clinical Support System (PCSS- MAT) has excellent training videos to teach providers about the medication and how to deliver the injection </a:t>
            </a:r>
          </a:p>
          <a:p>
            <a:r>
              <a:rPr lang="en-US" dirty="0" smtClean="0"/>
              <a:t>Physicians can provide training for the mid-level providers (PAs, NPs) and for nursing staff who will be observing ingestion of buprenorphine or who will be giving injections</a:t>
            </a:r>
          </a:p>
          <a:p>
            <a:r>
              <a:rPr lang="en-US" dirty="0" smtClean="0"/>
              <a:t>It is helpful for staff to visit 1-2 OTPs that are already dispensing these medications</a:t>
            </a:r>
          </a:p>
          <a:p>
            <a:r>
              <a:rPr lang="en-US" dirty="0" smtClean="0"/>
              <a:t>Ongoing discussions in weekly meetings to discuss patient progress and to determine if adjustments are needed to policy or procedure</a:t>
            </a:r>
          </a:p>
          <a:p>
            <a:pPr marL="0" indent="0">
              <a:buNone/>
            </a:pPr>
            <a:endParaRPr lang="en-US" dirty="0" smtClean="0"/>
          </a:p>
          <a:p>
            <a:endParaRPr lang="en-US" dirty="0"/>
          </a:p>
        </p:txBody>
      </p:sp>
    </p:spTree>
    <p:extLst>
      <p:ext uri="{BB962C8B-B14F-4D97-AF65-F5344CB8AC3E}">
        <p14:creationId xmlns:p14="http://schemas.microsoft.com/office/powerpoint/2010/main" val="250510018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Contracting &amp; Billing for Buprenorphine</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779463" y="1589127"/>
            <a:ext cx="7583487" cy="4689231"/>
          </a:xfrm>
        </p:spPr>
        <p:txBody>
          <a:bodyPr>
            <a:normAutofit fontScale="77500" lnSpcReduction="20000"/>
          </a:bodyPr>
          <a:lstStyle/>
          <a:p>
            <a:pPr marL="0" indent="0">
              <a:buNone/>
            </a:pPr>
            <a:r>
              <a:rPr lang="en-US" sz="1900" dirty="0" smtClean="0"/>
              <a:t>First, a decision has to be made whether to use the film or pill formulation of the medication and a contract has to be put in place to purchase the medication.</a:t>
            </a:r>
          </a:p>
          <a:p>
            <a:pPr marL="0" indent="0">
              <a:buNone/>
            </a:pPr>
            <a:r>
              <a:rPr lang="en-US" sz="1800" dirty="0" smtClean="0"/>
              <a:t>Programs </a:t>
            </a:r>
            <a:r>
              <a:rPr lang="en-US" sz="1800" dirty="0"/>
              <a:t>bill Medicaid for Buprenorphine dispensed to each patient in </a:t>
            </a:r>
            <a:r>
              <a:rPr lang="en-US" sz="1800" dirty="0" smtClean="0"/>
              <a:t>an OASAS OTP </a:t>
            </a:r>
            <a:r>
              <a:rPr lang="en-US" sz="1800" dirty="0"/>
              <a:t>by including the billing code J0592 on the weekly claim with the number of units of medication dispensed (each unit equals 8 mgs) and the procedure code for buprenorphine medication administration. The reimbursement for the J0592 is $7.01/8 mg strip</a:t>
            </a:r>
            <a:r>
              <a:rPr lang="en-US" sz="1800" baseline="30000" dirty="0"/>
              <a:t>(</a:t>
            </a:r>
            <a:r>
              <a:rPr lang="en-US" sz="1800" baseline="30000" dirty="0">
                <a:hlinkClick r:id="rId2"/>
              </a:rPr>
              <a:t>1</a:t>
            </a:r>
            <a:r>
              <a:rPr lang="en-US" sz="1800" baseline="30000" dirty="0"/>
              <a:t>)</a:t>
            </a:r>
            <a:r>
              <a:rPr lang="en-US" sz="1800" dirty="0"/>
              <a:t> (with a maximum of 32mg [4 strips] per day). The maximum reimbursement per week for J0592 is $196.28 ($7.01 * 4strips * 7 days).</a:t>
            </a:r>
          </a:p>
          <a:p>
            <a:pPr marL="0" indent="0">
              <a:buNone/>
            </a:pPr>
            <a:r>
              <a:rPr lang="en-US" sz="1800" dirty="0" smtClean="0"/>
              <a:t>For </a:t>
            </a:r>
            <a:r>
              <a:rPr lang="en-US" sz="1800" dirty="0"/>
              <a:t>services and medication costs billed through the APG methodology </a:t>
            </a:r>
            <a:r>
              <a:rPr lang="en-US" sz="1800" dirty="0" smtClean="0"/>
              <a:t>the </a:t>
            </a:r>
            <a:r>
              <a:rPr lang="en-US" sz="1800" dirty="0"/>
              <a:t>program will submit a bill for each week and the claim should include:</a:t>
            </a:r>
          </a:p>
          <a:p>
            <a:pPr lvl="0"/>
            <a:r>
              <a:rPr lang="en-US" sz="1800" dirty="0"/>
              <a:t>At least one H0033 with the KP modifier appending to the first weekly administration provided during the weekly episode.</a:t>
            </a:r>
          </a:p>
          <a:p>
            <a:pPr lvl="0"/>
            <a:r>
              <a:rPr lang="en-US" sz="1800" dirty="0"/>
              <a:t>At least one J0592. The J0592 code should be included on a separate line for each Date of Service (DOS) in which the drug was provided with the corresponding number of units of medication dispensed.</a:t>
            </a:r>
          </a:p>
          <a:p>
            <a:pPr lvl="0"/>
            <a:r>
              <a:rPr lang="en-US" sz="1800" dirty="0" smtClean="0"/>
              <a:t>The provider must </a:t>
            </a:r>
            <a:r>
              <a:rPr lang="en-US" sz="1800" dirty="0"/>
              <a:t>include the NDC code on all drug code lines.</a:t>
            </a:r>
          </a:p>
          <a:p>
            <a:pPr lvl="0"/>
            <a:r>
              <a:rPr lang="en-US" sz="1800" dirty="0"/>
              <a:t>Additionally, the provider should include any other procedures and/or services</a:t>
            </a:r>
            <a:r>
              <a:rPr lang="en-US" sz="1800" dirty="0" smtClean="0"/>
              <a:t>.</a:t>
            </a:r>
            <a:endParaRPr lang="en-US" dirty="0" smtClean="0"/>
          </a:p>
          <a:p>
            <a:endParaRPr lang="en-US" dirty="0" smtClean="0"/>
          </a:p>
        </p:txBody>
      </p:sp>
    </p:spTree>
    <p:extLst>
      <p:ext uri="{BB962C8B-B14F-4D97-AF65-F5344CB8AC3E}">
        <p14:creationId xmlns:p14="http://schemas.microsoft.com/office/powerpoint/2010/main" val="26259880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Introductions </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ctr">
              <a:buNone/>
            </a:pP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Caroline Waterman MA, LRC, CRC</a:t>
            </a:r>
          </a:p>
          <a:p>
            <a:pPr marL="0" indent="0" algn="ctr">
              <a:buNone/>
            </a:pP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Sonia Lopez, MD</a:t>
            </a:r>
          </a:p>
          <a:p>
            <a:pPr marL="0" indent="0" algn="ctr">
              <a:buNone/>
            </a:pP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Sarah Church PhD</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53386536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Contracting and Billing for Injectable Naltrexone</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US" sz="1900" b="1" dirty="0" smtClean="0"/>
              <a:t>Managed </a:t>
            </a:r>
            <a:r>
              <a:rPr lang="en-US" sz="1900" b="1" dirty="0"/>
              <a:t>Medicaid </a:t>
            </a:r>
            <a:r>
              <a:rPr lang="en-US" sz="1900" dirty="0"/>
              <a:t>- </a:t>
            </a:r>
            <a:r>
              <a:rPr lang="en-US" sz="1900" dirty="0" smtClean="0"/>
              <a:t>This </a:t>
            </a:r>
            <a:r>
              <a:rPr lang="en-US" sz="1900" dirty="0"/>
              <a:t>is a plan covered medication.   The claim is submitted to the plan and covered as part of the medical benefit.  The medication is a plan covered benefit, but the programs must receive prior approval and will be reimbursed a contracted rate.  A second claim is submitted to FFS Medicaid for the injection </a:t>
            </a:r>
            <a:r>
              <a:rPr lang="en-US" sz="1900" dirty="0" smtClean="0"/>
              <a:t>administration.</a:t>
            </a:r>
          </a:p>
          <a:p>
            <a:pPr marL="0" indent="0">
              <a:buNone/>
            </a:pPr>
            <a:endParaRPr lang="en-US" sz="1900" b="1" dirty="0"/>
          </a:p>
          <a:p>
            <a:pPr marL="0" indent="0">
              <a:buNone/>
            </a:pPr>
            <a:r>
              <a:rPr lang="en-US" sz="1900" b="1" dirty="0" smtClean="0"/>
              <a:t>FFS </a:t>
            </a:r>
            <a:r>
              <a:rPr lang="en-US" sz="1900" b="1" dirty="0"/>
              <a:t>Medicaid </a:t>
            </a:r>
            <a:r>
              <a:rPr lang="en-US" sz="1900" b="1" dirty="0" smtClean="0"/>
              <a:t>- </a:t>
            </a:r>
            <a:r>
              <a:rPr lang="en-US" sz="1900" dirty="0" smtClean="0"/>
              <a:t>The </a:t>
            </a:r>
            <a:r>
              <a:rPr lang="en-US" sz="1900" dirty="0"/>
              <a:t>program must submit two Medicaid claims: Claim One: For medication administration use the appropriate CPT code </a:t>
            </a:r>
            <a:r>
              <a:rPr lang="en-US" sz="1900" dirty="0" smtClean="0"/>
              <a:t>(96372) </a:t>
            </a:r>
            <a:r>
              <a:rPr lang="en-US" sz="1900" dirty="0"/>
              <a:t>and the J code  </a:t>
            </a:r>
            <a:r>
              <a:rPr lang="en-US" sz="1900" dirty="0" smtClean="0"/>
              <a:t>(J2315 Injection). </a:t>
            </a:r>
            <a:r>
              <a:rPr lang="en-US" sz="1900" dirty="0"/>
              <a:t>Providers must include the NDC number on the same line as the HCPCS drug code on the claim. Claim Two: All other procedures rendered during the visit should be billed through APGs. </a:t>
            </a:r>
          </a:p>
          <a:p>
            <a:endParaRPr lang="en-US" dirty="0"/>
          </a:p>
        </p:txBody>
      </p:sp>
    </p:spTree>
    <p:extLst>
      <p:ext uri="{BB962C8B-B14F-4D97-AF65-F5344CB8AC3E}">
        <p14:creationId xmlns:p14="http://schemas.microsoft.com/office/powerpoint/2010/main" val="34223109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Billing Systems</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lstStyle/>
          <a:p>
            <a:pPr marL="0" indent="0">
              <a:buNone/>
            </a:pPr>
            <a:r>
              <a:rPr lang="en-US" dirty="0" smtClean="0"/>
              <a:t>Before getting started, make sure your billing system is capable of handling these claims or that your billing vendor is aware of all OASAS billing guidelines and that they are comfortable billing for both the medication and the medication administration.  Make sure you have the flexibility to update the NDC code any time you make  changes to the company you purchase your medications from.</a:t>
            </a:r>
          </a:p>
          <a:p>
            <a:endParaRPr lang="en-US" dirty="0"/>
          </a:p>
        </p:txBody>
      </p:sp>
    </p:spTree>
    <p:extLst>
      <p:ext uri="{BB962C8B-B14F-4D97-AF65-F5344CB8AC3E}">
        <p14:creationId xmlns:p14="http://schemas.microsoft.com/office/powerpoint/2010/main" val="85061398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Electronic Health Record</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lstStyle/>
          <a:p>
            <a:r>
              <a:rPr lang="en-US" dirty="0" smtClean="0"/>
              <a:t>Make sure your EHR can accommodate more than one medication and can track the inventory correctly. </a:t>
            </a:r>
          </a:p>
          <a:p>
            <a:r>
              <a:rPr lang="en-US" dirty="0" smtClean="0"/>
              <a:t>Make sure the EHR captures the charges correctly and translates them properly to a bill.</a:t>
            </a:r>
          </a:p>
          <a:p>
            <a:r>
              <a:rPr lang="en-US" dirty="0" smtClean="0"/>
              <a:t>You may want to develop an additional electronic templates to ensure your providers are documenting administration of the injectable naltrexone.</a:t>
            </a:r>
          </a:p>
          <a:p>
            <a:pPr marL="0" indent="0">
              <a:buNone/>
            </a:pPr>
            <a:endParaRPr lang="en-US" dirty="0"/>
          </a:p>
        </p:txBody>
      </p:sp>
    </p:spTree>
    <p:extLst>
      <p:ext uri="{BB962C8B-B14F-4D97-AF65-F5344CB8AC3E}">
        <p14:creationId xmlns:p14="http://schemas.microsoft.com/office/powerpoint/2010/main" val="268373878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PCSS-MAT Mentoring Program</a:t>
            </a:r>
          </a:p>
        </p:txBody>
      </p:sp>
      <p:sp>
        <p:nvSpPr>
          <p:cNvPr id="3" name="Content Placeholder 2"/>
          <p:cNvSpPr>
            <a:spLocks noGrp="1"/>
          </p:cNvSpPr>
          <p:nvPr>
            <p:ph idx="1"/>
          </p:nvPr>
        </p:nvSpPr>
        <p:spPr/>
        <p:txBody>
          <a:bodyPr>
            <a:normAutofit lnSpcReduction="10000"/>
          </a:bodyPr>
          <a:lstStyle/>
          <a:p>
            <a:pPr marL="0" indent="0" fontAlgn="base">
              <a:buNone/>
            </a:pPr>
            <a:r>
              <a:rPr lang="en-US" dirty="0"/>
              <a:t>PCSS-MAT provides ongoing mentoring programs aimed at improving providers confidence in treating opioid use disorder. The PCSS-MAT program is designed to assist providers in incorporating the use of medications for prescription opioid addicted patients in their practices. The mentoring program is available, at no cost to providers. PCSS-MAT mentors are a national network of trained providers with expertise in medication-assisted treatment and skilled in clinical education. Mentors provide support by telephone, email, or in person if logistically possible.</a:t>
            </a:r>
          </a:p>
          <a:p>
            <a:pPr marL="0" indent="0">
              <a:buNone/>
            </a:pPr>
            <a:r>
              <a:rPr lang="en-US" dirty="0"/>
              <a:t>http://</a:t>
            </a:r>
            <a:r>
              <a:rPr lang="en-US" dirty="0" err="1"/>
              <a:t>pcssmat.org</a:t>
            </a:r>
            <a:r>
              <a:rPr lang="en-US" dirty="0"/>
              <a:t>/mentoring/request-a-mentor</a:t>
            </a:r>
          </a:p>
          <a:p>
            <a:endParaRPr lang="en-US" dirty="0"/>
          </a:p>
        </p:txBody>
      </p:sp>
      <p:sp>
        <p:nvSpPr>
          <p:cNvPr id="4" name="Title 1"/>
          <p:cNvSpPr txBox="1">
            <a:spLocks/>
          </p:cNvSpPr>
          <p:nvPr/>
        </p:nvSpPr>
        <p:spPr>
          <a:xfrm>
            <a:off x="931863" y="533400"/>
            <a:ext cx="7583487" cy="1044388"/>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800" kern="1200">
                <a:solidFill>
                  <a:schemeClr val="bg1"/>
                </a:solidFill>
                <a:latin typeface="+mj-lt"/>
                <a:ea typeface="+mj-ea"/>
                <a:cs typeface="+mj-cs"/>
              </a:defRPr>
            </a:lvl1pPr>
          </a:lstStyle>
          <a:p>
            <a:endParaRPr lang="en-US" dirty="0"/>
          </a:p>
        </p:txBody>
      </p:sp>
    </p:spTree>
    <p:extLst>
      <p:ext uri="{BB962C8B-B14F-4D97-AF65-F5344CB8AC3E}">
        <p14:creationId xmlns:p14="http://schemas.microsoft.com/office/powerpoint/2010/main" val="2594619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400" dirty="0" smtClean="0"/>
              <a:t>Thank you!!</a:t>
            </a:r>
          </a:p>
          <a:p>
            <a:endParaRPr lang="en-US" dirty="0"/>
          </a:p>
          <a:p>
            <a:endParaRPr lang="en-US" dirty="0"/>
          </a:p>
        </p:txBody>
      </p:sp>
    </p:spTree>
    <p:extLst>
      <p:ext uri="{BB962C8B-B14F-4D97-AF65-F5344CB8AC3E}">
        <p14:creationId xmlns:p14="http://schemas.microsoft.com/office/powerpoint/2010/main" val="28199926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Overview</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 Placeholder 2"/>
          <p:cNvSpPr>
            <a:spLocks noGrp="1"/>
          </p:cNvSpPr>
          <p:nvPr>
            <p:ph type="body"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Medications</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Content Placeholder 3"/>
          <p:cNvSpPr>
            <a:spLocks noGrp="1"/>
          </p:cNvSpPr>
          <p:nvPr>
            <p:ph sz="half" idx="2"/>
          </p:nvPr>
        </p:nvSpPr>
        <p:spPr/>
        <p:txBody>
          <a:bodyPr/>
          <a:lstStyle/>
          <a:p>
            <a:r>
              <a:rPr lang="en-US" dirty="0" smtClean="0"/>
              <a:t>Vivitrol</a:t>
            </a:r>
            <a:endParaRPr lang="en-US" dirty="0"/>
          </a:p>
          <a:p>
            <a:r>
              <a:rPr lang="en-US" dirty="0"/>
              <a:t>Buprenorphine </a:t>
            </a:r>
          </a:p>
          <a:p>
            <a:r>
              <a:rPr lang="en-US" dirty="0"/>
              <a:t>Interactions with other medications </a:t>
            </a:r>
          </a:p>
          <a:p>
            <a:r>
              <a:rPr lang="en-US" dirty="0"/>
              <a:t>Preparing Staff</a:t>
            </a:r>
          </a:p>
          <a:p>
            <a:endParaRPr lang="en-US" dirty="0"/>
          </a:p>
        </p:txBody>
      </p:sp>
      <p:sp>
        <p:nvSpPr>
          <p:cNvPr id="5" name="Text Placeholder 4"/>
          <p:cNvSpPr>
            <a:spLocks noGrp="1"/>
          </p:cNvSpPr>
          <p:nvPr>
            <p:ph type="body" sz="quarter" idx="3"/>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Integrating New Medications</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Content Placeholder 5"/>
          <p:cNvSpPr>
            <a:spLocks noGrp="1"/>
          </p:cNvSpPr>
          <p:nvPr>
            <p:ph sz="quarter" idx="4"/>
          </p:nvPr>
        </p:nvSpPr>
        <p:spPr/>
        <p:txBody>
          <a:bodyPr/>
          <a:lstStyle/>
          <a:p>
            <a:r>
              <a:rPr lang="en-US" dirty="0" smtClean="0"/>
              <a:t>Billing</a:t>
            </a:r>
            <a:endParaRPr lang="en-US" dirty="0"/>
          </a:p>
          <a:p>
            <a:r>
              <a:rPr lang="en-US" dirty="0"/>
              <a:t>Electronic Health Records </a:t>
            </a:r>
          </a:p>
          <a:p>
            <a:r>
              <a:rPr lang="en-US" dirty="0"/>
              <a:t>Procurement</a:t>
            </a:r>
          </a:p>
          <a:p>
            <a:r>
              <a:rPr lang="en-US" dirty="0"/>
              <a:t>Policy and Procedures</a:t>
            </a:r>
          </a:p>
          <a:p>
            <a:endParaRPr lang="en-US" dirty="0"/>
          </a:p>
        </p:txBody>
      </p:sp>
    </p:spTree>
    <p:extLst>
      <p:ext uri="{BB962C8B-B14F-4D97-AF65-F5344CB8AC3E}">
        <p14:creationId xmlns:p14="http://schemas.microsoft.com/office/powerpoint/2010/main" val="2901278174"/>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MAT -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Medication Assisted Treatment</a:t>
            </a:r>
            <a:endParaRPr 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lstStyle/>
          <a:p>
            <a:pPr>
              <a:buFont typeface="Wingdings" charset="2"/>
              <a:buChar char="Ø"/>
            </a:pPr>
            <a:r>
              <a:rPr lang="en-US" dirty="0" smtClean="0"/>
              <a:t>What have you heard about </a:t>
            </a:r>
            <a:r>
              <a:rPr lang="en-US" b="1" u="sng" dirty="0" smtClean="0">
                <a:solidFill>
                  <a:schemeClr val="accent4">
                    <a:lumMod val="60000"/>
                    <a:lumOff val="40000"/>
                  </a:schemeClr>
                </a:solidFill>
              </a:rPr>
              <a:t>Vivitrol </a:t>
            </a:r>
            <a:r>
              <a:rPr lang="en-US" dirty="0" smtClean="0"/>
              <a:t>and </a:t>
            </a:r>
            <a:r>
              <a:rPr lang="en-US" b="1" u="sng" dirty="0" smtClean="0">
                <a:solidFill>
                  <a:srgbClr val="FF9E40"/>
                </a:solidFill>
              </a:rPr>
              <a:t>Buprenorphine</a:t>
            </a:r>
            <a:r>
              <a:rPr lang="en-US" dirty="0" smtClean="0"/>
              <a:t>?</a:t>
            </a:r>
          </a:p>
          <a:p>
            <a:pPr>
              <a:buFont typeface="Wingdings" charset="2"/>
              <a:buChar char="Ø"/>
            </a:pPr>
            <a:r>
              <a:rPr lang="en-US" dirty="0" smtClean="0"/>
              <a:t>What are your major concerns regarding these two medications and MAT patients? </a:t>
            </a:r>
          </a:p>
          <a:p>
            <a:pPr marL="0" indent="0">
              <a:buNone/>
            </a:pPr>
            <a:endParaRPr lang="en-US" dirty="0"/>
          </a:p>
        </p:txBody>
      </p:sp>
    </p:spTree>
    <p:extLst>
      <p:ext uri="{BB962C8B-B14F-4D97-AF65-F5344CB8AC3E}">
        <p14:creationId xmlns:p14="http://schemas.microsoft.com/office/powerpoint/2010/main" val="42870827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MEDICATIONS</a:t>
            </a:r>
            <a:endParaRPr lang="en-US" sz="54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9506954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07900"/>
            <a:ext cx="7583487" cy="1558746"/>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Only</a:t>
            </a:r>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(3)</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FDA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Approved Medications</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779463" y="2501690"/>
            <a:ext cx="7583487" cy="3536039"/>
          </a:xfrm>
        </p:spPr>
        <p:txBody>
          <a:bodyPr/>
          <a:lstStyle/>
          <a:p>
            <a:pPr>
              <a:buFont typeface="Arial"/>
              <a:buChar char="•"/>
            </a:pPr>
            <a:r>
              <a:rPr lang="en-US" dirty="0" smtClean="0"/>
              <a:t>1947 - Methadone - full agonist</a:t>
            </a:r>
          </a:p>
          <a:p>
            <a:pPr>
              <a:buFont typeface="Arial"/>
              <a:buChar char="•"/>
            </a:pPr>
            <a:r>
              <a:rPr lang="en-US" dirty="0" smtClean="0"/>
              <a:t>2002 - Buprenorphine/naloxone - partial agonist</a:t>
            </a:r>
          </a:p>
          <a:p>
            <a:pPr>
              <a:buFont typeface="Arial"/>
              <a:buChar char="•"/>
            </a:pPr>
            <a:r>
              <a:rPr lang="en-US" dirty="0" smtClean="0"/>
              <a:t>2006 - Injectable Naltrexone/Vivitrol – an antagonist</a:t>
            </a:r>
            <a:endParaRPr lang="en-US" dirty="0"/>
          </a:p>
        </p:txBody>
      </p:sp>
    </p:spTree>
    <p:extLst>
      <p:ext uri="{BB962C8B-B14F-4D97-AF65-F5344CB8AC3E}">
        <p14:creationId xmlns:p14="http://schemas.microsoft.com/office/powerpoint/2010/main" val="420869807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Methadone</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lstStyle/>
          <a:p>
            <a:r>
              <a:rPr lang="en-US" dirty="0">
                <a:solidFill>
                  <a:prstClr val="black"/>
                </a:solidFill>
                <a:latin typeface="Tahoma"/>
              </a:rPr>
              <a:t>Methadone is offered in pill, liquid, and wafer forms and is taken once a day. Pain relief from a dose of methadone lasts about four to eight hours. SAMHSA's </a:t>
            </a:r>
            <a:r>
              <a:rPr lang="en-US" u="sng" dirty="0">
                <a:solidFill>
                  <a:srgbClr val="022087"/>
                </a:solidFill>
                <a:latin typeface="Tahoma"/>
                <a:hlinkClick r:id="rId2"/>
              </a:rPr>
              <a:t>TIP 43: Medication-Assisted Treatment for Opioid Addiction in Opioid Treatment Programs – 2008</a:t>
            </a:r>
            <a:r>
              <a:rPr lang="en-US" u="sng" dirty="0">
                <a:solidFill>
                  <a:prstClr val="black"/>
                </a:solidFill>
                <a:latin typeface="Tahoma"/>
                <a:hlinkClick r:id="rId2"/>
              </a:rPr>
              <a:t> shows that methadone is effective in higher doses, particularly for heroin users, helping them stay in treatment programs longer.</a:t>
            </a:r>
            <a:endParaRPr lang="en-US" dirty="0"/>
          </a:p>
        </p:txBody>
      </p:sp>
    </p:spTree>
    <p:extLst>
      <p:ext uri="{BB962C8B-B14F-4D97-AF65-F5344CB8AC3E}">
        <p14:creationId xmlns:p14="http://schemas.microsoft.com/office/powerpoint/2010/main" val="965852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Buprenorphine</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 Placeholder 2"/>
          <p:cNvSpPr>
            <a:spLocks noGrp="1"/>
          </p:cNvSpPr>
          <p:nvPr>
            <p:ph type="body" sz="half" idx="2"/>
          </p:nvPr>
        </p:nvSpPr>
        <p:spPr>
          <a:xfrm>
            <a:off x="3886124" y="1828799"/>
            <a:ext cx="4474539" cy="4118953"/>
          </a:xfrm>
        </p:spPr>
        <p:txBody>
          <a:bodyPr>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800" b="1" spc="50" dirty="0" smtClean="0">
                <a:ln w="11430"/>
                <a:solidFill>
                  <a:schemeClr val="tx1"/>
                </a:solidFill>
                <a:effectLst>
                  <a:outerShdw blurRad="76200" dist="50800" dir="5400000" algn="tl" rotWithShape="0">
                    <a:srgbClr val="000000">
                      <a:alpha val="65000"/>
                    </a:srgbClr>
                  </a:outerShdw>
                </a:effectLst>
              </a:rPr>
              <a:t>1st visit</a:t>
            </a:r>
            <a:endParaRPr lang="en-US" sz="2800" b="1" spc="50" dirty="0">
              <a:ln w="11430"/>
              <a:solidFill>
                <a:schemeClr val="tx1"/>
              </a:solidFill>
              <a:effectLst>
                <a:outerShdw blurRad="76200" dist="50800" dir="5400000" algn="tl" rotWithShape="0">
                  <a:srgbClr val="000000">
                    <a:alpha val="65000"/>
                  </a:srgbClr>
                </a:outerShdw>
              </a:effectLst>
            </a:endParaRPr>
          </a:p>
          <a:p>
            <a:pPr marL="285750" indent="-285750">
              <a:buFont typeface="Wingdings" charset="2"/>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Initial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interview </a:t>
            </a:r>
          </a:p>
          <a:p>
            <a:pPr marL="285750" indent="-285750">
              <a:buFont typeface="Wingdings" charset="2"/>
              <a:buChar char="§"/>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Toxicology</a:t>
            </a:r>
          </a:p>
          <a:p>
            <a:pPr marL="285750" indent="-285750">
              <a:buFont typeface="Wingdings" charset="2"/>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History </a:t>
            </a:r>
          </a:p>
          <a:p>
            <a:pPr marL="285750" indent="-285750">
              <a:buFont typeface="Wingdings" charset="2"/>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Amount of opioids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used</a:t>
            </a:r>
          </a:p>
          <a:p>
            <a:pPr marL="285750" indent="-285750">
              <a:buFont typeface="Wingdings" charset="2"/>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Length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of use</a:t>
            </a:r>
          </a:p>
          <a:p>
            <a:pPr marL="285750" indent="-285750">
              <a:buFont typeface="Wingdings" charset="2"/>
              <a:buChar char="§"/>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Success with </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abstinence</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285750" indent="-285750">
              <a:buFont typeface="Wingdings" charset="2"/>
              <a:buChar char="§"/>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Previous </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experience with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buprenorphine </a:t>
            </a:r>
          </a:p>
          <a:p>
            <a:pPr marL="285750" indent="-285750">
              <a:buFont typeface="Wingdings" charset="2"/>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Hep C /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liver issues</a:t>
            </a:r>
          </a:p>
          <a:p>
            <a:pPr marL="285750" indent="-285750">
              <a:buFont typeface="Wingdings" charset="2"/>
              <a:buChar char="§"/>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Use of benzodiazepines</a:t>
            </a:r>
          </a:p>
          <a:p>
            <a:pPr marL="285750" indent="-285750">
              <a:buFont typeface="Wingdings" charset="2"/>
              <a:buChar char="§"/>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Taking other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opioids for </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pain</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285750" indent="-285750">
              <a:buFont typeface="Wingdings" charset="2"/>
              <a:buChar char="§"/>
            </a:pP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 name="Picture Placeholder 4" descr="DrugItem_12874.JPG"/>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91404" b="-91404"/>
          <a:stretch/>
        </p:blipFill>
        <p:spPr>
          <a:xfrm flipH="1">
            <a:off x="188251" y="208975"/>
            <a:ext cx="3281087" cy="6453413"/>
          </a:xfrm>
        </p:spPr>
      </p:pic>
    </p:spTree>
    <p:extLst>
      <p:ext uri="{BB962C8B-B14F-4D97-AF65-F5344CB8AC3E}">
        <p14:creationId xmlns:p14="http://schemas.microsoft.com/office/powerpoint/2010/main" val="2068223782"/>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192900"/>
            <a:ext cx="7583487" cy="1232488"/>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Buprenorphine</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p:txBody>
          <a:bodyPr>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buNone/>
            </a:pPr>
            <a:r>
              <a:rPr lang="en-US" sz="3800" b="1" spc="50" dirty="0">
                <a:ln w="11430"/>
                <a:solidFill>
                  <a:schemeClr val="tx1"/>
                </a:solidFill>
                <a:effectLst>
                  <a:outerShdw blurRad="76200" dist="50800" dir="5400000" algn="tl" rotWithShape="0">
                    <a:srgbClr val="000000">
                      <a:alpha val="65000"/>
                    </a:srgbClr>
                  </a:outerShdw>
                </a:effectLst>
              </a:rPr>
              <a:t>Induction visit</a:t>
            </a:r>
          </a:p>
          <a:p>
            <a:pPr>
              <a:buFont typeface="Wingdings" charset="2"/>
              <a:buChar char="ü"/>
            </a:pPr>
            <a:r>
              <a:rPr lang="en-US" b="1" spc="50" dirty="0">
                <a:ln w="11430"/>
                <a:effectLst>
                  <a:outerShdw blurRad="76200" dist="50800" dir="5400000" algn="tl" rotWithShape="0">
                    <a:srgbClr val="000000">
                      <a:alpha val="65000"/>
                    </a:srgbClr>
                  </a:outerShdw>
                </a:effectLst>
              </a:rPr>
              <a:t>Return to clinic in </a:t>
            </a:r>
            <a:r>
              <a:rPr lang="en-US" b="1" spc="50" dirty="0" smtClean="0">
                <a:ln w="11430"/>
                <a:effectLst>
                  <a:outerShdw blurRad="76200" dist="50800" dir="5400000" algn="tl" rotWithShape="0">
                    <a:srgbClr val="000000">
                      <a:alpha val="65000"/>
                    </a:srgbClr>
                  </a:outerShdw>
                </a:effectLst>
              </a:rPr>
              <a:t>moderate withdrawal </a:t>
            </a:r>
            <a:endParaRPr lang="en-US" b="1" spc="50" dirty="0">
              <a:ln w="11430"/>
              <a:effectLst>
                <a:outerShdw blurRad="76200" dist="50800" dir="5400000" algn="tl" rotWithShape="0">
                  <a:srgbClr val="000000">
                    <a:alpha val="65000"/>
                  </a:srgbClr>
                </a:outerShdw>
              </a:effectLst>
            </a:endParaRPr>
          </a:p>
          <a:p>
            <a:pPr>
              <a:buFont typeface="Wingdings" charset="2"/>
              <a:buChar char="ü"/>
            </a:pPr>
            <a:r>
              <a:rPr lang="en-US" b="1" spc="50" dirty="0" smtClean="0">
                <a:ln w="11430"/>
                <a:effectLst>
                  <a:outerShdw blurRad="76200" dist="50800" dir="5400000" algn="tl" rotWithShape="0">
                    <a:srgbClr val="000000">
                      <a:alpha val="65000"/>
                    </a:srgbClr>
                  </a:outerShdw>
                </a:effectLst>
              </a:rPr>
              <a:t>COWS </a:t>
            </a:r>
            <a:r>
              <a:rPr lang="en-US" b="1" spc="50" dirty="0">
                <a:ln w="11430"/>
                <a:effectLst>
                  <a:outerShdw blurRad="76200" dist="50800" dir="5400000" algn="tl" rotWithShape="0">
                    <a:srgbClr val="000000">
                      <a:alpha val="65000"/>
                    </a:srgbClr>
                  </a:outerShdw>
                </a:effectLst>
              </a:rPr>
              <a:t>score</a:t>
            </a:r>
          </a:p>
          <a:p>
            <a:pPr>
              <a:buFont typeface="Wingdings" charset="2"/>
              <a:buChar char="ü"/>
            </a:pPr>
            <a:r>
              <a:rPr lang="en-US" b="1" spc="50" dirty="0">
                <a:ln w="11430"/>
                <a:effectLst>
                  <a:outerShdw blurRad="76200" dist="50800" dir="5400000" algn="tl" rotWithShape="0">
                    <a:srgbClr val="000000">
                      <a:alpha val="65000"/>
                    </a:srgbClr>
                  </a:outerShdw>
                </a:effectLst>
              </a:rPr>
              <a:t>Give dose of </a:t>
            </a:r>
            <a:r>
              <a:rPr lang="en-US" b="1" spc="50" dirty="0" smtClean="0">
                <a:ln w="11430"/>
                <a:effectLst>
                  <a:outerShdw blurRad="76200" dist="50800" dir="5400000" algn="tl" rotWithShape="0">
                    <a:srgbClr val="000000">
                      <a:alpha val="65000"/>
                    </a:srgbClr>
                  </a:outerShdw>
                </a:effectLst>
              </a:rPr>
              <a:t>Buprenorphine</a:t>
            </a:r>
            <a:endParaRPr lang="en-US" b="1" spc="50" dirty="0">
              <a:ln w="11430"/>
              <a:effectLst>
                <a:outerShdw blurRad="76200" dist="50800" dir="5400000" algn="tl" rotWithShape="0">
                  <a:srgbClr val="000000">
                    <a:alpha val="65000"/>
                  </a:srgbClr>
                </a:outerShdw>
              </a:effectLst>
            </a:endParaRPr>
          </a:p>
          <a:p>
            <a:pPr>
              <a:buFont typeface="Wingdings" charset="2"/>
              <a:buChar char="ü"/>
            </a:pPr>
            <a:r>
              <a:rPr lang="en-US" b="1" spc="50" dirty="0">
                <a:ln w="11430"/>
                <a:effectLst>
                  <a:outerShdw blurRad="76200" dist="50800" dir="5400000" algn="tl" rotWithShape="0">
                    <a:srgbClr val="000000">
                      <a:alpha val="65000"/>
                    </a:srgbClr>
                  </a:outerShdw>
                </a:effectLst>
              </a:rPr>
              <a:t> </a:t>
            </a:r>
            <a:r>
              <a:rPr lang="en-US" b="1" spc="50" dirty="0" smtClean="0">
                <a:ln w="11430"/>
                <a:effectLst>
                  <a:outerShdw blurRad="76200" dist="50800" dir="5400000" algn="tl" rotWithShape="0">
                    <a:srgbClr val="000000">
                      <a:alpha val="65000"/>
                    </a:srgbClr>
                  </a:outerShdw>
                </a:effectLst>
              </a:rPr>
              <a:t>Observe </a:t>
            </a:r>
            <a:endParaRPr lang="en-US" b="1" spc="50" dirty="0">
              <a:ln w="11430"/>
              <a:effectLst>
                <a:outerShdw blurRad="76200" dist="50800" dir="5400000" algn="tl" rotWithShape="0">
                  <a:srgbClr val="000000">
                    <a:alpha val="65000"/>
                  </a:srgbClr>
                </a:outerShdw>
              </a:effectLst>
            </a:endParaRPr>
          </a:p>
          <a:p>
            <a:pPr>
              <a:buFont typeface="Wingdings" charset="2"/>
              <a:buChar char="ü"/>
            </a:pPr>
            <a:r>
              <a:rPr lang="en-US" b="1" spc="50" dirty="0">
                <a:ln w="11430"/>
                <a:effectLst>
                  <a:outerShdw blurRad="76200" dist="50800" dir="5400000" algn="tl" rotWithShape="0">
                    <a:srgbClr val="000000">
                      <a:alpha val="65000"/>
                    </a:srgbClr>
                  </a:outerShdw>
                </a:effectLst>
              </a:rPr>
              <a:t>Give second dose as needed and return to clinic next day-</a:t>
            </a:r>
          </a:p>
          <a:p>
            <a:pPr>
              <a:buFont typeface="Wingdings" charset="2"/>
              <a:buChar char="ü"/>
            </a:pPr>
            <a:r>
              <a:rPr lang="en-US" b="1" spc="50" dirty="0" smtClean="0">
                <a:ln w="11430"/>
                <a:effectLst>
                  <a:outerShdw blurRad="76200" dist="50800" dir="5400000" algn="tl" rotWithShape="0">
                    <a:srgbClr val="000000">
                      <a:alpha val="65000"/>
                    </a:srgbClr>
                  </a:outerShdw>
                </a:effectLst>
              </a:rPr>
              <a:t>Ask about </a:t>
            </a:r>
            <a:r>
              <a:rPr lang="en-US" b="1" spc="50" dirty="0">
                <a:ln w="11430"/>
                <a:effectLst>
                  <a:outerShdw blurRad="76200" dist="50800" dir="5400000" algn="tl" rotWithShape="0">
                    <a:srgbClr val="000000">
                      <a:alpha val="65000"/>
                    </a:srgbClr>
                  </a:outerShdw>
                </a:effectLst>
              </a:rPr>
              <a:t>evening ? Needed more?</a:t>
            </a:r>
          </a:p>
          <a:p>
            <a:pPr>
              <a:buFont typeface="Wingdings" charset="2"/>
              <a:buChar char="ü"/>
            </a:pPr>
            <a:r>
              <a:rPr lang="en-US" b="1" spc="50" dirty="0" smtClean="0">
                <a:ln w="11430"/>
                <a:effectLst>
                  <a:outerShdw blurRad="76200" dist="50800" dir="5400000" algn="tl" rotWithShape="0">
                    <a:srgbClr val="000000">
                      <a:alpha val="65000"/>
                    </a:srgbClr>
                  </a:outerShdw>
                </a:effectLst>
              </a:rPr>
              <a:t>Increase </a:t>
            </a:r>
            <a:r>
              <a:rPr lang="en-US" b="1" spc="50" dirty="0">
                <a:ln w="11430"/>
                <a:effectLst>
                  <a:outerShdw blurRad="76200" dist="50800" dir="5400000" algn="tl" rotWithShape="0">
                    <a:srgbClr val="000000">
                      <a:alpha val="65000"/>
                    </a:srgbClr>
                  </a:outerShdw>
                </a:effectLst>
              </a:rPr>
              <a:t>dose if so - watch on that dose </a:t>
            </a:r>
            <a:r>
              <a:rPr lang="en-US" b="1" spc="50" dirty="0" smtClean="0">
                <a:ln w="11430"/>
                <a:effectLst>
                  <a:outerShdw blurRad="76200" dist="50800" dir="5400000" algn="tl" rotWithShape="0">
                    <a:srgbClr val="000000">
                      <a:alpha val="65000"/>
                    </a:srgbClr>
                  </a:outerShdw>
                </a:effectLst>
              </a:rPr>
              <a:t>for about </a:t>
            </a:r>
            <a:r>
              <a:rPr lang="en-US" b="1" spc="50" dirty="0">
                <a:ln w="11430"/>
                <a:effectLst>
                  <a:outerShdw blurRad="76200" dist="50800" dir="5400000" algn="tl" rotWithShape="0">
                    <a:srgbClr val="000000">
                      <a:alpha val="65000"/>
                    </a:srgbClr>
                  </a:outerShdw>
                </a:effectLst>
              </a:rPr>
              <a:t>a week </a:t>
            </a:r>
          </a:p>
          <a:p>
            <a:pPr>
              <a:buFont typeface="Wingdings" charset="2"/>
              <a:buChar char="ü"/>
            </a:pPr>
            <a:r>
              <a:rPr lang="en-US" b="1" spc="50" dirty="0">
                <a:ln w="11430"/>
                <a:effectLst>
                  <a:outerShdw blurRad="76200" dist="50800" dir="5400000" algn="tl" rotWithShape="0">
                    <a:srgbClr val="000000">
                      <a:alpha val="65000"/>
                    </a:srgbClr>
                  </a:outerShdw>
                </a:effectLst>
              </a:rPr>
              <a:t>Reevaluate </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41051668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358</TotalTime>
  <Words>1279</Words>
  <Application>Microsoft Macintosh PowerPoint</Application>
  <PresentationFormat>On-screen Show (4:3)</PresentationFormat>
  <Paragraphs>116</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Revolution</vt:lpstr>
      <vt:lpstr>Innovative and “New” Medications to Treat our Worst Nightmare-  New York State  “Opioid” Epidemic Crisis</vt:lpstr>
      <vt:lpstr>Introductions </vt:lpstr>
      <vt:lpstr>Overview</vt:lpstr>
      <vt:lpstr>MAT - Medication Assisted Treatment</vt:lpstr>
      <vt:lpstr>MEDICATIONS</vt:lpstr>
      <vt:lpstr>Only (3) FDA  Approved Medications</vt:lpstr>
      <vt:lpstr>Methadone</vt:lpstr>
      <vt:lpstr>Buprenorphine</vt:lpstr>
      <vt:lpstr>Buprenorphine</vt:lpstr>
      <vt:lpstr>PowerPoint Presentation</vt:lpstr>
      <vt:lpstr>Injectable Naltrexone/Vivitrol-an antagonist</vt:lpstr>
      <vt:lpstr>VIVITROL along  with counseling may help with alcohol and opioid dependence</vt:lpstr>
      <vt:lpstr>ONCE-MONTHLY</vt:lpstr>
      <vt:lpstr>Which medication should a patient choose?</vt:lpstr>
      <vt:lpstr>The Steps for  Integrating New Medications into an OTP</vt:lpstr>
      <vt:lpstr>Why don’t all OTPs offer all three medications?</vt:lpstr>
      <vt:lpstr>Policy and Procedure  </vt:lpstr>
      <vt:lpstr>Training</vt:lpstr>
      <vt:lpstr>Contracting &amp; Billing for Buprenorphine</vt:lpstr>
      <vt:lpstr>Contracting and Billing for Injectable Naltrexone</vt:lpstr>
      <vt:lpstr>Billing Systems</vt:lpstr>
      <vt:lpstr>Electronic Health Record</vt:lpstr>
      <vt:lpstr>PCSS-MAT Mentoring Program</vt:lpstr>
      <vt:lpstr>PowerPoint Presentation</vt:lpstr>
    </vt:vector>
  </TitlesOfParts>
  <Company>DOSA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in an OTP</dc:title>
  <dc:creator>Sarah Church</dc:creator>
  <cp:lastModifiedBy>Caroline Waterman</cp:lastModifiedBy>
  <cp:revision>41</cp:revision>
  <dcterms:created xsi:type="dcterms:W3CDTF">2015-10-09T00:53:55Z</dcterms:created>
  <dcterms:modified xsi:type="dcterms:W3CDTF">2015-10-21T15:20:33Z</dcterms:modified>
</cp:coreProperties>
</file>