
<file path=[Content_Types].xml><?xml version="1.0" encoding="utf-8"?>
<Types xmlns="http://schemas.openxmlformats.org/package/2006/content-types">
  <Default Extension="png" ContentType="image/png"/>
  <Default Extension="bin" ContentType="application/vnd.openxmlformats-officedocument.oleObject"/>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0"/>
  </p:notesMasterIdLst>
  <p:handoutMasterIdLst>
    <p:handoutMasterId r:id="rId71"/>
  </p:handoutMasterIdLst>
  <p:sldIdLst>
    <p:sldId id="306" r:id="rId2"/>
    <p:sldId id="283" r:id="rId3"/>
    <p:sldId id="258" r:id="rId4"/>
    <p:sldId id="259" r:id="rId5"/>
    <p:sldId id="260" r:id="rId6"/>
    <p:sldId id="261" r:id="rId7"/>
    <p:sldId id="262" r:id="rId8"/>
    <p:sldId id="266" r:id="rId9"/>
    <p:sldId id="267" r:id="rId10"/>
    <p:sldId id="268" r:id="rId11"/>
    <p:sldId id="350" r:id="rId12"/>
    <p:sldId id="351" r:id="rId13"/>
    <p:sldId id="352" r:id="rId14"/>
    <p:sldId id="269" r:id="rId15"/>
    <p:sldId id="333" r:id="rId16"/>
    <p:sldId id="334" r:id="rId17"/>
    <p:sldId id="364" r:id="rId18"/>
    <p:sldId id="307" r:id="rId19"/>
    <p:sldId id="335" r:id="rId20"/>
    <p:sldId id="308" r:id="rId21"/>
    <p:sldId id="336" r:id="rId22"/>
    <p:sldId id="314" r:id="rId23"/>
    <p:sldId id="312" r:id="rId24"/>
    <p:sldId id="338" r:id="rId25"/>
    <p:sldId id="316" r:id="rId26"/>
    <p:sldId id="349" r:id="rId27"/>
    <p:sldId id="309" r:id="rId28"/>
    <p:sldId id="311" r:id="rId29"/>
    <p:sldId id="340" r:id="rId30"/>
    <p:sldId id="318" r:id="rId31"/>
    <p:sldId id="342" r:id="rId32"/>
    <p:sldId id="319" r:id="rId33"/>
    <p:sldId id="320" r:id="rId34"/>
    <p:sldId id="344" r:id="rId35"/>
    <p:sldId id="322" r:id="rId36"/>
    <p:sldId id="345" r:id="rId37"/>
    <p:sldId id="323" r:id="rId38"/>
    <p:sldId id="325" r:id="rId39"/>
    <p:sldId id="346" r:id="rId40"/>
    <p:sldId id="326" r:id="rId41"/>
    <p:sldId id="347" r:id="rId42"/>
    <p:sldId id="327" r:id="rId43"/>
    <p:sldId id="329" r:id="rId44"/>
    <p:sldId id="330" r:id="rId45"/>
    <p:sldId id="331" r:id="rId46"/>
    <p:sldId id="363" r:id="rId47"/>
    <p:sldId id="354" r:id="rId48"/>
    <p:sldId id="355" r:id="rId49"/>
    <p:sldId id="356" r:id="rId50"/>
    <p:sldId id="357" r:id="rId51"/>
    <p:sldId id="358" r:id="rId52"/>
    <p:sldId id="360" r:id="rId53"/>
    <p:sldId id="361" r:id="rId54"/>
    <p:sldId id="277" r:id="rId55"/>
    <p:sldId id="279" r:id="rId56"/>
    <p:sldId id="280" r:id="rId57"/>
    <p:sldId id="284" r:id="rId58"/>
    <p:sldId id="285" r:id="rId59"/>
    <p:sldId id="286" r:id="rId60"/>
    <p:sldId id="287" r:id="rId61"/>
    <p:sldId id="288" r:id="rId62"/>
    <p:sldId id="289" r:id="rId63"/>
    <p:sldId id="290" r:id="rId64"/>
    <p:sldId id="291" r:id="rId65"/>
    <p:sldId id="292" r:id="rId66"/>
    <p:sldId id="293" r:id="rId67"/>
    <p:sldId id="281" r:id="rId68"/>
    <p:sldId id="301" r:id="rId69"/>
  </p:sldIdLst>
  <p:sldSz cx="9144000" cy="6858000" type="screen4x3"/>
  <p:notesSz cx="68580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990033"/>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86" autoAdjust="0"/>
    <p:restoredTop sz="94660"/>
  </p:normalViewPr>
  <p:slideViewPr>
    <p:cSldViewPr>
      <p:cViewPr varScale="1">
        <p:scale>
          <a:sx n="87" d="100"/>
          <a:sy n="87" d="100"/>
        </p:scale>
        <p:origin x="144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Times New Roman" panose="02020603050405020304" pitchFamily="18" charset="0"/>
                <a:ea typeface="+mn-ea"/>
                <a:cs typeface="+mn-cs"/>
              </a:defRPr>
            </a:pPr>
            <a:r>
              <a:rPr lang="en-US" sz="2200" b="1" baseline="0" dirty="0" smtClean="0"/>
              <a:t>Number </a:t>
            </a:r>
            <a:r>
              <a:rPr lang="en-US" sz="2200" b="1" baseline="0" dirty="0"/>
              <a:t>of Programs Participating in Perception of Care Survey System by Survey Quarter</a:t>
            </a:r>
          </a:p>
        </c:rich>
      </c:tx>
      <c:layout>
        <c:manualLayout>
          <c:xMode val="edge"/>
          <c:yMode val="edge"/>
          <c:x val="0.1304410075951157"/>
          <c:y val="2.3899682994171185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Times New Roman" panose="020206030504050203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Programs</c:v>
                </c:pt>
              </c:strCache>
            </c:strRef>
          </c:tx>
          <c:spPr>
            <a:ln w="76200" cap="rnd">
              <a:solidFill>
                <a:schemeClr val="accent1"/>
              </a:solidFill>
              <a:round/>
            </a:ln>
            <a:effectLst/>
          </c:spPr>
          <c:marker>
            <c:symbol val="circle"/>
            <c:size val="5"/>
            <c:spPr>
              <a:solidFill>
                <a:schemeClr val="accent1"/>
              </a:solidFill>
              <a:ln w="101600">
                <a:solidFill>
                  <a:schemeClr val="accent1"/>
                </a:solidFill>
              </a:ln>
              <a:effectLst/>
            </c:spPr>
          </c:marker>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Times New Roman" panose="02020603050405020304" pitchFamily="18"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13Q2</c:v>
                </c:pt>
                <c:pt idx="1">
                  <c:v>13Q3</c:v>
                </c:pt>
                <c:pt idx="2">
                  <c:v>13Q4</c:v>
                </c:pt>
                <c:pt idx="3">
                  <c:v>14Q1</c:v>
                </c:pt>
                <c:pt idx="4">
                  <c:v>14Q2</c:v>
                </c:pt>
                <c:pt idx="5">
                  <c:v>14Q3</c:v>
                </c:pt>
                <c:pt idx="6">
                  <c:v>14Q4</c:v>
                </c:pt>
                <c:pt idx="7">
                  <c:v>15Q1</c:v>
                </c:pt>
                <c:pt idx="8">
                  <c:v>15Q2</c:v>
                </c:pt>
              </c:strCache>
            </c:strRef>
          </c:cat>
          <c:val>
            <c:numRef>
              <c:f>Sheet1!$B$2:$B$10</c:f>
              <c:numCache>
                <c:formatCode>General</c:formatCode>
                <c:ptCount val="9"/>
                <c:pt idx="0">
                  <c:v>31</c:v>
                </c:pt>
                <c:pt idx="1">
                  <c:v>45</c:v>
                </c:pt>
                <c:pt idx="2">
                  <c:v>45</c:v>
                </c:pt>
                <c:pt idx="3">
                  <c:v>62</c:v>
                </c:pt>
                <c:pt idx="4">
                  <c:v>68</c:v>
                </c:pt>
                <c:pt idx="5">
                  <c:v>58</c:v>
                </c:pt>
                <c:pt idx="6">
                  <c:v>72</c:v>
                </c:pt>
                <c:pt idx="7">
                  <c:v>78</c:v>
                </c:pt>
                <c:pt idx="8">
                  <c:v>99</c:v>
                </c:pt>
              </c:numCache>
            </c:numRef>
          </c:val>
          <c:smooth val="0"/>
        </c:ser>
        <c:dLbls>
          <c:dLblPos val="t"/>
          <c:showLegendKey val="0"/>
          <c:showVal val="1"/>
          <c:showCatName val="0"/>
          <c:showSerName val="0"/>
          <c:showPercent val="0"/>
          <c:showBubbleSize val="0"/>
        </c:dLbls>
        <c:marker val="1"/>
        <c:smooth val="0"/>
        <c:axId val="149409480"/>
        <c:axId val="149410656"/>
      </c:lineChart>
      <c:catAx>
        <c:axId val="149409480"/>
        <c:scaling>
          <c:orientation val="minMax"/>
        </c:scaling>
        <c:delete val="0"/>
        <c:axPos val="b"/>
        <c:numFmt formatCode="General" sourceLinked="1"/>
        <c:majorTickMark val="in"/>
        <c:minorTickMark val="none"/>
        <c:tickLblPos val="nextTo"/>
        <c:spPr>
          <a:noFill/>
          <a:ln w="9525" cap="flat" cmpd="sng" algn="ctr">
            <a:solidFill>
              <a:srgbClr val="000000"/>
            </a:solidFill>
            <a:round/>
          </a:ln>
          <a:effectLst/>
        </c:spPr>
        <c:txPr>
          <a:bodyPr rot="-2340000" spcFirstLastPara="1" vertOverflow="ellipsis" wrap="square" anchor="t" anchorCtr="1"/>
          <a:lstStyle/>
          <a:p>
            <a:pPr>
              <a:defRPr sz="2200" b="1"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crossAx val="149410656"/>
        <c:crosses val="autoZero"/>
        <c:auto val="0"/>
        <c:lblAlgn val="ctr"/>
        <c:lblOffset val="100"/>
        <c:noMultiLvlLbl val="0"/>
      </c:catAx>
      <c:valAx>
        <c:axId val="149410656"/>
        <c:scaling>
          <c:orientation val="minMax"/>
        </c:scaling>
        <c:delete val="0"/>
        <c:axPos val="l"/>
        <c:majorGridlines>
          <c:spPr>
            <a:ln w="9525" cap="flat" cmpd="sng" algn="ctr">
              <a:solidFill>
                <a:srgbClr val="BBE0E3">
                  <a:lumMod val="90000"/>
                </a:srgbClr>
              </a:solidFill>
              <a:round/>
            </a:ln>
            <a:effectLst/>
          </c:spPr>
        </c:majorGridlines>
        <c:title>
          <c:tx>
            <c:rich>
              <a:bodyPr rot="-5400000" spcFirstLastPara="1" vertOverflow="ellipsis" vert="horz" wrap="square" anchor="ctr" anchorCtr="0"/>
              <a:lstStyle/>
              <a:p>
                <a:pPr>
                  <a:defRPr sz="1800" b="1" i="0" u="none" strike="noStrike" kern="1200" baseline="0">
                    <a:solidFill>
                      <a:schemeClr val="tx1">
                        <a:lumMod val="65000"/>
                        <a:lumOff val="35000"/>
                      </a:schemeClr>
                    </a:solidFill>
                    <a:latin typeface="Times New Roman" panose="02020603050405020304" pitchFamily="18" charset="0"/>
                    <a:ea typeface="+mn-ea"/>
                    <a:cs typeface="+mn-cs"/>
                  </a:defRPr>
                </a:pPr>
                <a:r>
                  <a:rPr lang="en-US" sz="1800" b="1"/>
                  <a:t>Number of Programs Participating</a:t>
                </a:r>
              </a:p>
            </c:rich>
          </c:tx>
          <c:overlay val="0"/>
          <c:spPr>
            <a:noFill/>
            <a:ln>
              <a:noFill/>
            </a:ln>
            <a:effectLst/>
          </c:spPr>
          <c:txPr>
            <a:bodyPr rot="-5400000" spcFirstLastPara="1" vertOverflow="ellipsis" vert="horz" wrap="square" anchor="ctr" anchorCtr="0"/>
            <a:lstStyle/>
            <a:p>
              <a:pPr>
                <a:defRPr sz="1800" b="1"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crossAx val="149409480"/>
        <c:crosses val="autoZero"/>
        <c:crossBetween val="between"/>
      </c:valAx>
      <c:spPr>
        <a:noFill/>
        <a:ln w="12700">
          <a:solidFill>
            <a:srgbClr val="000000"/>
          </a:solidFill>
        </a:ln>
        <a:effectLst/>
      </c:spPr>
    </c:plotArea>
    <c:plotVisOnly val="1"/>
    <c:dispBlanksAs val="gap"/>
    <c:showDLblsOverMax val="0"/>
  </c:chart>
  <c:spPr>
    <a:noFill/>
    <a:ln>
      <a:noFill/>
    </a:ln>
    <a:effectLst/>
  </c:spPr>
  <c:txPr>
    <a:bodyPr/>
    <a:lstStyle/>
    <a:p>
      <a:pPr>
        <a:defRPr baseline="0">
          <a:latin typeface="Times New Roman" panose="02020603050405020304" pitchFamily="18"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600" b="1" dirty="0" smtClean="0">
                <a:latin typeface="Times New Roman" panose="02020603050405020304" pitchFamily="18" charset="0"/>
                <a:cs typeface="Times New Roman" panose="02020603050405020304" pitchFamily="18" charset="0"/>
              </a:rPr>
              <a:t>Types</a:t>
            </a:r>
            <a:r>
              <a:rPr lang="en-US" sz="2600" b="1" baseline="0" dirty="0" smtClean="0">
                <a:latin typeface="Times New Roman" panose="02020603050405020304" pitchFamily="18" charset="0"/>
                <a:cs typeface="Times New Roman" panose="02020603050405020304" pitchFamily="18" charset="0"/>
              </a:rPr>
              <a:t> </a:t>
            </a:r>
            <a:r>
              <a:rPr lang="en-US" sz="2600" b="1" baseline="0" dirty="0">
                <a:latin typeface="Times New Roman" panose="02020603050405020304" pitchFamily="18" charset="0"/>
                <a:cs typeface="Times New Roman" panose="02020603050405020304" pitchFamily="18" charset="0"/>
              </a:rPr>
              <a:t>of Programs Participating in Spring 2015 </a:t>
            </a:r>
            <a:r>
              <a:rPr lang="en-US" sz="2400" b="1" baseline="0" dirty="0">
                <a:latin typeface="Times New Roman" panose="02020603050405020304" pitchFamily="18" charset="0"/>
                <a:cs typeface="Times New Roman" panose="02020603050405020304" pitchFamily="18" charset="0"/>
              </a:rPr>
              <a:t>(n=99)</a:t>
            </a:r>
            <a:endParaRPr lang="en-US" sz="2400" b="1" dirty="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2200" b="1" i="0" u="none" strike="noStrike" kern="1200" baseline="0">
                      <a:solidFill>
                        <a:schemeClr val="dk1">
                          <a:lumMod val="65000"/>
                          <a:lumOff val="35000"/>
                        </a:schemeClr>
                      </a:solidFill>
                      <a:latin typeface="Times New Roman" panose="02020603050405020304" pitchFamily="18" charset="0"/>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1"/>
              <c:tx>
                <c:rich>
                  <a:bodyPr/>
                  <a:lstStyle/>
                  <a:p>
                    <a:fld id="{BCA9E597-CC32-47C6-A5E8-F00EA9DF3C09}" type="CATEGORYNAME">
                      <a:rPr lang="en-US" b="1"/>
                      <a:pPr/>
                      <a:t>[CATEGORY NAME]</a:t>
                    </a:fld>
                    <a:r>
                      <a:rPr lang="en-US" baseline="0"/>
                      <a:t>
</a:t>
                    </a:r>
                    <a:fld id="{7FA6DB01-F184-448E-A87F-F2484EFAE4E9}" type="PERCENTAGE">
                      <a:rPr lang="en-US" baseline="0"/>
                      <a:pPr/>
                      <a:t>[PERCENTAGE]</a:t>
                    </a:fld>
                    <a:endParaRPr lang="en-US" baseline="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2"/>
              <c:tx>
                <c:rich>
                  <a:bodyPr/>
                  <a:lstStyle/>
                  <a:p>
                    <a:fld id="{9336B594-E57B-4B96-BF9E-5F3FD21F2CD8}" type="CATEGORYNAME">
                      <a:rPr lang="en-US" b="1" baseline="0"/>
                      <a:pPr/>
                      <a:t>[CATEGORY NAME]</a:t>
                    </a:fld>
                    <a:r>
                      <a:rPr lang="en-US" baseline="0"/>
                      <a:t>
</a:t>
                    </a:r>
                    <a:fld id="{CF63887C-8533-4C19-B5D2-2DF0536E8250}" type="PERCENTAGE">
                      <a:rPr lang="en-US" baseline="0"/>
                      <a:pPr/>
                      <a:t>[PERCENTAGE]</a:t>
                    </a:fld>
                    <a:endParaRPr lang="en-US" baseline="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3"/>
              <c:tx>
                <c:rich>
                  <a:bodyPr/>
                  <a:lstStyle/>
                  <a:p>
                    <a:fld id="{D4DF5323-C715-4498-9503-8157DBB340ED}" type="CATEGORYNAME">
                      <a:rPr lang="en-US" b="1" i="0" baseline="0"/>
                      <a:pPr/>
                      <a:t>[CATEGORY NAME]</a:t>
                    </a:fld>
                    <a:r>
                      <a:rPr lang="en-US" baseline="0"/>
                      <a:t>
</a:t>
                    </a:r>
                    <a:fld id="{4363DCE4-BCD3-4008-9825-9126D88A7685}" type="PERCENTAGE">
                      <a:rPr lang="en-US" baseline="0"/>
                      <a:pPr/>
                      <a:t>[PERCENTAGE]</a:t>
                    </a:fld>
                    <a:endParaRPr lang="en-US" baseline="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4"/>
              <c:tx>
                <c:rich>
                  <a:bodyPr/>
                  <a:lstStyle/>
                  <a:p>
                    <a:fld id="{D5556F1E-2152-4F40-9FE9-4218B93CA1D7}" type="CATEGORYNAME">
                      <a:rPr lang="en-US" b="1"/>
                      <a:pPr/>
                      <a:t>[CATEGORY NAME]</a:t>
                    </a:fld>
                    <a:r>
                      <a:rPr lang="en-US" baseline="0"/>
                      <a:t>
</a:t>
                    </a:r>
                    <a:fld id="{F4517860-3F29-4670-9CEE-F1E1E951C4E0}" type="PERCENTAGE">
                      <a:rPr lang="en-US" baseline="0"/>
                      <a:pPr/>
                      <a:t>[PERCENTAGE]</a:t>
                    </a:fld>
                    <a:endParaRPr lang="en-US" baseline="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2200" b="0" i="0" u="none" strike="noStrike" kern="1200" baseline="0">
                    <a:solidFill>
                      <a:schemeClr val="dk1">
                        <a:lumMod val="65000"/>
                        <a:lumOff val="35000"/>
                      </a:schemeClr>
                    </a:solidFill>
                    <a:latin typeface="Times New Roman" panose="02020603050405020304" pitchFamily="18" charset="0"/>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Crisis</c:v>
                </c:pt>
                <c:pt idx="1">
                  <c:v>Inpatient</c:v>
                </c:pt>
                <c:pt idx="2">
                  <c:v>Residential</c:v>
                </c:pt>
                <c:pt idx="3">
                  <c:v>Opioid OP</c:v>
                </c:pt>
                <c:pt idx="4">
                  <c:v>Outpatient</c:v>
                </c:pt>
              </c:strCache>
            </c:strRef>
          </c:cat>
          <c:val>
            <c:numRef>
              <c:f>Sheet1!$B$2:$B$6</c:f>
              <c:numCache>
                <c:formatCode>General</c:formatCode>
                <c:ptCount val="5"/>
                <c:pt idx="0">
                  <c:v>3</c:v>
                </c:pt>
                <c:pt idx="1">
                  <c:v>7</c:v>
                </c:pt>
                <c:pt idx="2">
                  <c:v>27</c:v>
                </c:pt>
                <c:pt idx="3">
                  <c:v>2</c:v>
                </c:pt>
                <c:pt idx="4">
                  <c:v>60</c:v>
                </c:pt>
              </c:numCache>
            </c:numRef>
          </c:val>
        </c:ser>
        <c:dLbls>
          <c:showLegendKey val="0"/>
          <c:showVal val="0"/>
          <c:showCatName val="0"/>
          <c:showSerName val="0"/>
          <c:showPercent val="0"/>
          <c:showBubbleSize val="0"/>
          <c:showLeaderLines val="0"/>
        </c:dLbls>
        <c:firstSliceAng val="247"/>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600" b="1" baseline="0" dirty="0" smtClean="0">
                <a:latin typeface="Times New Roman" panose="02020603050405020304" pitchFamily="18" charset="0"/>
                <a:cs typeface="Times New Roman" panose="02020603050405020304" pitchFamily="18" charset="0"/>
              </a:rPr>
              <a:t>Region </a:t>
            </a:r>
            <a:r>
              <a:rPr lang="en-US" sz="2600" b="1" baseline="0" dirty="0">
                <a:latin typeface="Times New Roman" panose="02020603050405020304" pitchFamily="18" charset="0"/>
                <a:cs typeface="Times New Roman" panose="02020603050405020304" pitchFamily="18" charset="0"/>
              </a:rPr>
              <a:t>of Programs Participating in Spring 2015 </a:t>
            </a:r>
            <a:r>
              <a:rPr lang="en-US" sz="2000" b="1" baseline="0" dirty="0">
                <a:latin typeface="Times New Roman" panose="02020603050405020304" pitchFamily="18" charset="0"/>
                <a:cs typeface="Times New Roman" panose="02020603050405020304" pitchFamily="18" charset="0"/>
              </a:rPr>
              <a:t>(n=99)</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2200" b="1" i="0" u="none" strike="noStrike" kern="1200" baseline="0">
                      <a:solidFill>
                        <a:schemeClr val="dk1">
                          <a:lumMod val="65000"/>
                          <a:lumOff val="35000"/>
                        </a:schemeClr>
                      </a:solidFill>
                      <a:latin typeface="Times New Roman" panose="02020603050405020304" pitchFamily="18" charset="0"/>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borderCallout1">
                      <a:avLst/>
                    </a:prstGeom>
                    <a:noFill/>
                    <a:ln>
                      <a:noFill/>
                    </a:ln>
                  </c15:spPr>
                </c:ext>
              </c:extLst>
            </c:dLbl>
            <c:dLbl>
              <c:idx val="1"/>
              <c:tx>
                <c:rich>
                  <a:bodyPr/>
                  <a:lstStyle/>
                  <a:p>
                    <a:fld id="{BCA9E597-CC32-47C6-A5E8-F00EA9DF3C09}" type="CATEGORYNAME">
                      <a:rPr lang="en-US" b="1"/>
                      <a:pPr/>
                      <a:t>[CATEGORY NAME]</a:t>
                    </a:fld>
                    <a:r>
                      <a:rPr lang="en-US" baseline="0"/>
                      <a:t>
</a:t>
                    </a:r>
                    <a:fld id="{7FA6DB01-F184-448E-A87F-F2484EFAE4E9}" type="PERCENTAGE">
                      <a:rPr lang="en-US" baseline="0"/>
                      <a:pPr/>
                      <a:t>[PERCENTAGE]</a:t>
                    </a:fld>
                    <a:endParaRPr lang="en-US" baseline="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2"/>
              <c:tx>
                <c:rich>
                  <a:bodyPr/>
                  <a:lstStyle/>
                  <a:p>
                    <a:fld id="{9336B594-E57B-4B96-BF9E-5F3FD21F2CD8}" type="CATEGORYNAME">
                      <a:rPr lang="en-US" b="1" baseline="0"/>
                      <a:pPr/>
                      <a:t>[CATEGORY NAME]</a:t>
                    </a:fld>
                    <a:r>
                      <a:rPr lang="en-US" baseline="0"/>
                      <a:t>
</a:t>
                    </a:r>
                    <a:fld id="{CF63887C-8533-4C19-B5D2-2DF0536E8250}" type="PERCENTAGE">
                      <a:rPr lang="en-US" baseline="0"/>
                      <a:pPr/>
                      <a:t>[PERCENTAGE]</a:t>
                    </a:fld>
                    <a:endParaRPr lang="en-US" baseline="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3"/>
              <c:tx>
                <c:rich>
                  <a:bodyPr/>
                  <a:lstStyle/>
                  <a:p>
                    <a:fld id="{D4DF5323-C715-4498-9503-8157DBB340ED}" type="CATEGORYNAME">
                      <a:rPr lang="en-US" b="1" i="0" baseline="0"/>
                      <a:pPr/>
                      <a:t>[CATEGORY NAME]</a:t>
                    </a:fld>
                    <a:r>
                      <a:rPr lang="en-US" baseline="0"/>
                      <a:t>
</a:t>
                    </a:r>
                    <a:fld id="{4363DCE4-BCD3-4008-9825-9126D88A7685}" type="PERCENTAGE">
                      <a:rPr lang="en-US" baseline="0"/>
                      <a:pPr/>
                      <a:t>[PERCENTAGE]</a:t>
                    </a:fld>
                    <a:endParaRPr lang="en-US" baseline="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4"/>
              <c:tx>
                <c:rich>
                  <a:bodyPr/>
                  <a:lstStyle/>
                  <a:p>
                    <a:fld id="{D5556F1E-2152-4F40-9FE9-4218B93CA1D7}" type="CATEGORYNAME">
                      <a:rPr lang="en-US" b="1"/>
                      <a:pPr/>
                      <a:t>[CATEGORY NAME]</a:t>
                    </a:fld>
                    <a:r>
                      <a:rPr lang="en-US" baseline="0"/>
                      <a:t>
</a:t>
                    </a:r>
                    <a:fld id="{F4517860-3F29-4670-9CEE-F1E1E951C4E0}" type="PERCENTAGE">
                      <a:rPr lang="en-US" baseline="0"/>
                      <a:pPr/>
                      <a:t>[PERCENTAGE]</a:t>
                    </a:fld>
                    <a:endParaRPr lang="en-US" baseline="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5"/>
              <c:tx>
                <c:rich>
                  <a:bodyPr/>
                  <a:lstStyle/>
                  <a:p>
                    <a:fld id="{39497230-E5CE-406F-98EB-D33D2787C86D}" type="CATEGORYNAME">
                      <a:rPr lang="en-US" b="1"/>
                      <a:pPr/>
                      <a:t>[CATEGORY NAME]</a:t>
                    </a:fld>
                    <a:r>
                      <a:rPr lang="en-US" b="1" baseline="0"/>
                      <a:t>
</a:t>
                    </a:r>
                    <a:fld id="{BB9199F1-9C75-4615-86BF-C19DD3CA47A7}" type="PERCENTAGE">
                      <a:rPr lang="en-US" b="1" baseline="0"/>
                      <a:pPr/>
                      <a:t>[PERCENTAGE]</a:t>
                    </a:fld>
                    <a:endParaRPr lang="en-US" b="1" baseline="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6"/>
              <c:tx>
                <c:rich>
                  <a:bodyPr/>
                  <a:lstStyle/>
                  <a:p>
                    <a:fld id="{0DE03B96-0D55-4E63-85CB-C84C925369BA}" type="CATEGORYNAME">
                      <a:rPr lang="en-US" b="1"/>
                      <a:pPr/>
                      <a:t>[CATEGORY NAME]</a:t>
                    </a:fld>
                    <a:r>
                      <a:rPr lang="en-US" b="1" baseline="0"/>
                      <a:t>
</a:t>
                    </a:r>
                    <a:fld id="{987EEC86-050B-44C6-A3E1-21CABA3228E6}" type="PERCENTAGE">
                      <a:rPr lang="en-US" b="1" baseline="0"/>
                      <a:pPr/>
                      <a:t>[PERCENTAGE]</a:t>
                    </a:fld>
                    <a:endParaRPr lang="en-US" b="1" baseline="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2200" b="0" i="0" u="none" strike="noStrike" kern="1200" baseline="0">
                    <a:solidFill>
                      <a:schemeClr val="dk1">
                        <a:lumMod val="65000"/>
                        <a:lumOff val="35000"/>
                      </a:schemeClr>
                    </a:solidFill>
                    <a:latin typeface="Times New Roman" panose="02020603050405020304" pitchFamily="18" charset="0"/>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borderCallout1">
                    <a:avLst/>
                  </a:prstGeom>
                  <a:noFill/>
                  <a:ln>
                    <a:noFill/>
                  </a:ln>
                </c15:spPr>
              </c:ext>
            </c:extLst>
          </c:dLbls>
          <c:cat>
            <c:strRef>
              <c:f>Sheet1!$A$2:$A$8</c:f>
              <c:strCache>
                <c:ptCount val="7"/>
                <c:pt idx="0">
                  <c:v>Western NY</c:v>
                </c:pt>
                <c:pt idx="1">
                  <c:v>Finger Lakes</c:v>
                </c:pt>
                <c:pt idx="2">
                  <c:v>Central NY</c:v>
                </c:pt>
                <c:pt idx="3">
                  <c:v>Northeast</c:v>
                </c:pt>
                <c:pt idx="4">
                  <c:v>Mid-Hudson</c:v>
                </c:pt>
                <c:pt idx="5">
                  <c:v>NYC</c:v>
                </c:pt>
                <c:pt idx="6">
                  <c:v>Long Island</c:v>
                </c:pt>
              </c:strCache>
            </c:strRef>
          </c:cat>
          <c:val>
            <c:numRef>
              <c:f>Sheet1!$B$2:$B$8</c:f>
              <c:numCache>
                <c:formatCode>General</c:formatCode>
                <c:ptCount val="7"/>
                <c:pt idx="0">
                  <c:v>21</c:v>
                </c:pt>
                <c:pt idx="1">
                  <c:v>3</c:v>
                </c:pt>
                <c:pt idx="2">
                  <c:v>13</c:v>
                </c:pt>
                <c:pt idx="3">
                  <c:v>24</c:v>
                </c:pt>
                <c:pt idx="4">
                  <c:v>17</c:v>
                </c:pt>
                <c:pt idx="5">
                  <c:v>16</c:v>
                </c:pt>
                <c:pt idx="6">
                  <c:v>5</c:v>
                </c:pt>
              </c:numCache>
            </c:numRef>
          </c:val>
        </c:ser>
        <c:dLbls>
          <c:showLegendKey val="0"/>
          <c:showVal val="0"/>
          <c:showCatName val="0"/>
          <c:showSerName val="0"/>
          <c:showPercent val="0"/>
          <c:showBubbleSize val="0"/>
          <c:showLeaderLines val="1"/>
        </c:dLbls>
        <c:firstSliceAng val="78"/>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drawings/drawing1.xml><?xml version="1.0" encoding="utf-8"?>
<c:userShapes xmlns:c="http://schemas.openxmlformats.org/drawingml/2006/chart">
  <cdr:relSizeAnchor xmlns:cdr="http://schemas.openxmlformats.org/drawingml/2006/chartDrawing">
    <cdr:from>
      <cdr:x>0.69069</cdr:x>
      <cdr:y>0.94369</cdr:y>
    </cdr:from>
    <cdr:to>
      <cdr:x>0.93243</cdr:x>
      <cdr:y>1</cdr:y>
    </cdr:to>
    <cdr:pic>
      <cdr:nvPicPr>
        <cdr:cNvPr id="2" name="Picture 1" descr="http://intranet.oasas.ny.gov/communications/resources/Chapter1_Usage/Office%20of%20Alcoholism%20and%20Substance%20Abuse.pn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6451600" y="6415088"/>
          <a:ext cx="2258110" cy="365760"/>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33" tIns="45717" rIns="91433" bIns="45717"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884613" y="0"/>
            <a:ext cx="2971800" cy="461963"/>
          </a:xfrm>
          <a:prstGeom prst="rect">
            <a:avLst/>
          </a:prstGeom>
        </p:spPr>
        <p:txBody>
          <a:bodyPr vert="horz" lIns="91433" tIns="45717" rIns="91433" bIns="45717" rtlCol="0"/>
          <a:lstStyle>
            <a:lvl1pPr algn="r">
              <a:defRPr sz="1200">
                <a:cs typeface="+mn-cs"/>
              </a:defRPr>
            </a:lvl1pPr>
          </a:lstStyle>
          <a:p>
            <a:pPr>
              <a:defRPr/>
            </a:pPr>
            <a:fld id="{AA28FAF3-67FF-47FF-98F7-F95D04BA5826}" type="datetimeFigureOut">
              <a:rPr lang="en-US"/>
              <a:pPr>
                <a:defRPr/>
              </a:pPr>
              <a:t>10/9/2015</a:t>
            </a:fld>
            <a:endParaRPr lang="en-US"/>
          </a:p>
        </p:txBody>
      </p:sp>
      <p:sp>
        <p:nvSpPr>
          <p:cNvPr id="4" name="Footer Placeholder 3"/>
          <p:cNvSpPr>
            <a:spLocks noGrp="1"/>
          </p:cNvSpPr>
          <p:nvPr>
            <p:ph type="ftr" sz="quarter" idx="2"/>
          </p:nvPr>
        </p:nvSpPr>
        <p:spPr>
          <a:xfrm>
            <a:off x="0" y="8772525"/>
            <a:ext cx="2971800" cy="461963"/>
          </a:xfrm>
          <a:prstGeom prst="rect">
            <a:avLst/>
          </a:prstGeom>
        </p:spPr>
        <p:txBody>
          <a:bodyPr vert="horz" lIns="91433" tIns="45717" rIns="91433" bIns="45717"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884613" y="8772525"/>
            <a:ext cx="2971800" cy="461963"/>
          </a:xfrm>
          <a:prstGeom prst="rect">
            <a:avLst/>
          </a:prstGeom>
        </p:spPr>
        <p:txBody>
          <a:bodyPr vert="horz" lIns="91433" tIns="45717" rIns="91433" bIns="45717" rtlCol="0" anchor="b"/>
          <a:lstStyle>
            <a:lvl1pPr algn="r">
              <a:defRPr sz="1200">
                <a:cs typeface="+mn-cs"/>
              </a:defRPr>
            </a:lvl1pPr>
          </a:lstStyle>
          <a:p>
            <a:pPr>
              <a:defRPr/>
            </a:pPr>
            <a:fld id="{AFB0433E-7194-4BE6-88A2-D93CB9BB4C31}" type="slidenum">
              <a:rPr lang="en-US"/>
              <a:pPr>
                <a:defRPr/>
              </a:pPr>
              <a:t>‹#›</a:t>
            </a:fld>
            <a:endParaRPr lang="en-US"/>
          </a:p>
        </p:txBody>
      </p:sp>
    </p:spTree>
    <p:extLst>
      <p:ext uri="{BB962C8B-B14F-4D97-AF65-F5344CB8AC3E}">
        <p14:creationId xmlns:p14="http://schemas.microsoft.com/office/powerpoint/2010/main" val="719999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33" tIns="45717" rIns="91433" bIns="45717"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61963"/>
          </a:xfrm>
          <a:prstGeom prst="rect">
            <a:avLst/>
          </a:prstGeom>
        </p:spPr>
        <p:txBody>
          <a:bodyPr vert="horz" lIns="91433" tIns="45717" rIns="91433" bIns="45717" rtlCol="0"/>
          <a:lstStyle>
            <a:lvl1pPr algn="r">
              <a:defRPr sz="1200">
                <a:cs typeface="+mn-cs"/>
              </a:defRPr>
            </a:lvl1pPr>
          </a:lstStyle>
          <a:p>
            <a:pPr>
              <a:defRPr/>
            </a:pPr>
            <a:fld id="{071F43E5-2DE4-4856-8D8F-33BAA94380B6}" type="datetimeFigureOut">
              <a:rPr lang="en-US"/>
              <a:pPr>
                <a:defRPr/>
              </a:pPr>
              <a:t>10/9/2015</a:t>
            </a:fld>
            <a:endParaRPr lang="en-US"/>
          </a:p>
        </p:txBody>
      </p:sp>
      <p:sp>
        <p:nvSpPr>
          <p:cNvPr id="4" name="Slide Image Placeholder 3"/>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1433" tIns="45717" rIns="91433" bIns="45717" rtlCol="0" anchor="ctr"/>
          <a:lstStyle/>
          <a:p>
            <a:pPr lvl="0"/>
            <a:endParaRPr lang="en-US" noProof="0"/>
          </a:p>
        </p:txBody>
      </p:sp>
      <p:sp>
        <p:nvSpPr>
          <p:cNvPr id="5" name="Notes Placeholder 4"/>
          <p:cNvSpPr>
            <a:spLocks noGrp="1"/>
          </p:cNvSpPr>
          <p:nvPr>
            <p:ph type="body" sz="quarter" idx="3"/>
          </p:nvPr>
        </p:nvSpPr>
        <p:spPr>
          <a:xfrm>
            <a:off x="685800" y="4387850"/>
            <a:ext cx="5486400" cy="4156075"/>
          </a:xfrm>
          <a:prstGeom prst="rect">
            <a:avLst/>
          </a:prstGeom>
        </p:spPr>
        <p:txBody>
          <a:bodyPr vert="horz" lIns="91433" tIns="45717" rIns="91433" bIns="4571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525"/>
            <a:ext cx="2971800" cy="461963"/>
          </a:xfrm>
          <a:prstGeom prst="rect">
            <a:avLst/>
          </a:prstGeom>
        </p:spPr>
        <p:txBody>
          <a:bodyPr vert="horz" lIns="91433" tIns="45717" rIns="91433" bIns="45717"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772525"/>
            <a:ext cx="2971800" cy="461963"/>
          </a:xfrm>
          <a:prstGeom prst="rect">
            <a:avLst/>
          </a:prstGeom>
        </p:spPr>
        <p:txBody>
          <a:bodyPr vert="horz" lIns="91433" tIns="45717" rIns="91433" bIns="45717" rtlCol="0" anchor="b"/>
          <a:lstStyle>
            <a:lvl1pPr algn="r">
              <a:defRPr sz="1200">
                <a:cs typeface="+mn-cs"/>
              </a:defRPr>
            </a:lvl1pPr>
          </a:lstStyle>
          <a:p>
            <a:pPr>
              <a:defRPr/>
            </a:pPr>
            <a:fld id="{810E1581-8E04-4304-8D88-C037759A667D}" type="slidenum">
              <a:rPr lang="en-US"/>
              <a:pPr>
                <a:defRPr/>
              </a:pPr>
              <a:t>‹#›</a:t>
            </a:fld>
            <a:endParaRPr lang="en-US"/>
          </a:p>
        </p:txBody>
      </p:sp>
    </p:spTree>
    <p:extLst>
      <p:ext uri="{BB962C8B-B14F-4D97-AF65-F5344CB8AC3E}">
        <p14:creationId xmlns:p14="http://schemas.microsoft.com/office/powerpoint/2010/main" val="331254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772525"/>
            <a:ext cx="2971800" cy="461963"/>
          </a:xfrm>
          <a:prstGeom prst="rect">
            <a:avLst/>
          </a:prstGeom>
          <a:noFill/>
          <a:ln w="9525">
            <a:noFill/>
            <a:miter lim="800000"/>
            <a:headEnd/>
            <a:tailEnd/>
          </a:ln>
        </p:spPr>
        <p:txBody>
          <a:bodyPr lIns="91433" tIns="45717" rIns="91433" bIns="45717" anchor="b"/>
          <a:lstStyle/>
          <a:p>
            <a:pPr algn="r"/>
            <a:fld id="{17DAC382-EED4-4B21-87E0-3F58AF5B9A2E}" type="slidenum">
              <a:rPr lang="en-US" sz="1200">
                <a:latin typeface="Calibri" pitchFamily="34" charset="0"/>
              </a:rPr>
              <a:pPr algn="r"/>
              <a:t>57</a:t>
            </a:fld>
            <a:endParaRPr lang="en-US" sz="1200">
              <a:latin typeface="Calibri" pitchFamily="34"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xfrm>
            <a:off x="914400" y="4387850"/>
            <a:ext cx="5029200" cy="4156075"/>
          </a:xfrm>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892972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4613" y="8772525"/>
            <a:ext cx="2971800" cy="461963"/>
          </a:xfrm>
          <a:prstGeom prst="rect">
            <a:avLst/>
          </a:prstGeom>
          <a:noFill/>
          <a:ln w="9525">
            <a:noFill/>
            <a:miter lim="800000"/>
            <a:headEnd/>
            <a:tailEnd/>
          </a:ln>
        </p:spPr>
        <p:txBody>
          <a:bodyPr lIns="91433" tIns="45717" rIns="91433" bIns="45717" anchor="b"/>
          <a:lstStyle/>
          <a:p>
            <a:pPr algn="r"/>
            <a:fld id="{77DD84EE-34CC-44B6-A05B-D9416A4982FB}" type="slidenum">
              <a:rPr lang="en-US" sz="1200">
                <a:latin typeface="Calibri" pitchFamily="34" charset="0"/>
              </a:rPr>
              <a:pPr algn="r"/>
              <a:t>60</a:t>
            </a:fld>
            <a:endParaRPr lang="en-US" sz="1200">
              <a:latin typeface="Calibri" pitchFamily="34" charset="0"/>
            </a:endParaRPr>
          </a:p>
        </p:txBody>
      </p:sp>
      <p:sp>
        <p:nvSpPr>
          <p:cNvPr id="66563" name="Rectangle 2"/>
          <p:cNvSpPr>
            <a:spLocks noGrp="1" noRot="1" noChangeAspect="1" noChangeArrowheads="1" noTextEdit="1"/>
          </p:cNvSpPr>
          <p:nvPr>
            <p:ph type="sldImg"/>
          </p:nvPr>
        </p:nvSpPr>
        <p:spPr bwMode="auto">
          <a:xfrm>
            <a:off x="1119188" y="692150"/>
            <a:ext cx="4619625" cy="3465513"/>
          </a:xfrm>
          <a:noFill/>
          <a:ln>
            <a:solidFill>
              <a:srgbClr val="000000"/>
            </a:solidFill>
            <a:miter lim="800000"/>
            <a:headEnd/>
            <a:tailEnd/>
          </a:ln>
        </p:spPr>
      </p:sp>
      <p:sp>
        <p:nvSpPr>
          <p:cNvPr id="66564" name="Rectangle 3"/>
          <p:cNvSpPr>
            <a:spLocks noGrp="1" noChangeArrowheads="1"/>
          </p:cNvSpPr>
          <p:nvPr>
            <p:ph type="body" idx="1"/>
          </p:nvPr>
        </p:nvSpPr>
        <p:spPr bwMode="auto">
          <a:xfrm>
            <a:off x="914400" y="4387850"/>
            <a:ext cx="5029200" cy="4156075"/>
          </a:xfrm>
          <a:noFill/>
        </p:spPr>
        <p:txBody>
          <a:bodyPr wrap="square" numCol="1" anchor="t" anchorCtr="0" compatLnSpc="1">
            <a:prstTxWarp prst="textNoShape">
              <a:avLst/>
            </a:prstTxWarp>
          </a:bodyPr>
          <a:lstStyle/>
          <a:p>
            <a:pPr eaLnBrk="1" hangingPunct="1">
              <a:spcBef>
                <a:spcPct val="0"/>
              </a:spcBef>
            </a:pPr>
            <a:r>
              <a:rPr lang="en-US" sz="1400" smtClean="0"/>
              <a:t>The 4</a:t>
            </a:r>
            <a:r>
              <a:rPr lang="en-US" sz="1400" baseline="30000" smtClean="0"/>
              <a:t>th</a:t>
            </a:r>
            <a:r>
              <a:rPr lang="en-US" sz="1400" smtClean="0"/>
              <a:t> &amp; 5</a:t>
            </a:r>
            <a:r>
              <a:rPr lang="en-US" sz="1400" baseline="30000" smtClean="0"/>
              <a:t>th</a:t>
            </a:r>
            <a:r>
              <a:rPr lang="en-US" sz="1400" smtClean="0"/>
              <a:t> principles, Seeking change ideas outside the organization and Do Rapid-Cycle testing, are address thru the PDSA Process Improvement model.</a:t>
            </a:r>
          </a:p>
          <a:p>
            <a:pPr eaLnBrk="1" hangingPunct="1">
              <a:spcBef>
                <a:spcPct val="0"/>
              </a:spcBef>
            </a:pPr>
            <a:endParaRPr lang="en-US" sz="1400" smtClean="0"/>
          </a:p>
          <a:p>
            <a:pPr eaLnBrk="1" hangingPunct="1">
              <a:spcBef>
                <a:spcPct val="0"/>
              </a:spcBef>
            </a:pPr>
            <a:r>
              <a:rPr lang="en-US" sz="1400" smtClean="0"/>
              <a:t>Ask three fundamental questions:</a:t>
            </a:r>
          </a:p>
          <a:p>
            <a:pPr eaLnBrk="1" hangingPunct="1">
              <a:spcBef>
                <a:spcPct val="0"/>
              </a:spcBef>
            </a:pPr>
            <a:r>
              <a:rPr lang="en-US" sz="1400" smtClean="0"/>
              <a:t>1. What are we trying to accomplish? </a:t>
            </a:r>
          </a:p>
          <a:p>
            <a:pPr eaLnBrk="1" hangingPunct="1">
              <a:spcBef>
                <a:spcPct val="0"/>
              </a:spcBef>
            </a:pPr>
            <a:r>
              <a:rPr lang="en-US" sz="1400" smtClean="0"/>
              <a:t>2. How will we know if a change is an improvement? </a:t>
            </a:r>
          </a:p>
          <a:p>
            <a:pPr eaLnBrk="1" hangingPunct="1">
              <a:spcBef>
                <a:spcPct val="0"/>
              </a:spcBef>
            </a:pPr>
            <a:r>
              <a:rPr lang="en-US" sz="1400" smtClean="0"/>
              <a:t>3. What changes can we test that may result in an improvement? </a:t>
            </a:r>
          </a:p>
          <a:p>
            <a:pPr eaLnBrk="1" hangingPunct="1">
              <a:spcBef>
                <a:spcPct val="0"/>
              </a:spcBef>
            </a:pPr>
            <a:r>
              <a:rPr lang="en-US" sz="1400" smtClean="0"/>
              <a:t>    This is where we engage in idea generation - use the Nominal Group technique, looking at customer suggestions, try looking outside the agency for ideas, etc.</a:t>
            </a:r>
          </a:p>
          <a:p>
            <a:pPr eaLnBrk="1" hangingPunct="1">
              <a:spcBef>
                <a:spcPct val="0"/>
              </a:spcBef>
            </a:pPr>
            <a:r>
              <a:rPr lang="en-US" sz="1400" smtClean="0"/>
              <a:t>And once a promising change has been identified, rapidly use the Plan-Do-Study-Act (PDSA) cycle to turn a change idea into action:</a:t>
            </a:r>
          </a:p>
          <a:p>
            <a:pPr eaLnBrk="1" hangingPunct="1">
              <a:spcBef>
                <a:spcPct val="0"/>
              </a:spcBef>
            </a:pPr>
            <a:endParaRPr lang="en-US" sz="1400" smtClean="0"/>
          </a:p>
          <a:p>
            <a:pPr eaLnBrk="1" hangingPunct="1">
              <a:spcBef>
                <a:spcPct val="0"/>
              </a:spcBef>
            </a:pPr>
            <a:endParaRPr lang="en-US" sz="1400" smtClean="0"/>
          </a:p>
        </p:txBody>
      </p:sp>
    </p:spTree>
    <p:extLst>
      <p:ext uri="{BB962C8B-B14F-4D97-AF65-F5344CB8AC3E}">
        <p14:creationId xmlns:p14="http://schemas.microsoft.com/office/powerpoint/2010/main" val="2332737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772525"/>
            <a:ext cx="2971800" cy="461963"/>
          </a:xfrm>
          <a:prstGeom prst="rect">
            <a:avLst/>
          </a:prstGeom>
          <a:noFill/>
          <a:ln w="9525">
            <a:noFill/>
            <a:miter lim="800000"/>
            <a:headEnd/>
            <a:tailEnd/>
          </a:ln>
        </p:spPr>
        <p:txBody>
          <a:bodyPr lIns="91433" tIns="45717" rIns="91433" bIns="45717" anchor="b"/>
          <a:lstStyle/>
          <a:p>
            <a:pPr algn="r"/>
            <a:fld id="{503918D8-6EDC-4A58-A46E-BE815479F075}" type="slidenum">
              <a:rPr lang="en-US" sz="1200">
                <a:latin typeface="Calibri" pitchFamily="34" charset="0"/>
              </a:rPr>
              <a:pPr algn="r"/>
              <a:t>61</a:t>
            </a:fld>
            <a:endParaRPr lang="en-US" sz="1200">
              <a:latin typeface="Calibri" pitchFamily="34"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xfrm>
            <a:off x="914400" y="4387850"/>
            <a:ext cx="5029200" cy="4156075"/>
          </a:xfrm>
          <a:noFill/>
        </p:spPr>
        <p:txBody>
          <a:bodyPr wrap="square" numCol="1" anchor="t" anchorCtr="0" compatLnSpc="1">
            <a:prstTxWarp prst="textNoShape">
              <a:avLst/>
            </a:prstTxWarp>
          </a:bodyPr>
          <a:lstStyle/>
          <a:p>
            <a:pPr eaLnBrk="1" hangingPunct="1">
              <a:spcBef>
                <a:spcPct val="0"/>
              </a:spcBef>
            </a:pPr>
            <a:r>
              <a:rPr lang="en-US" sz="1600" smtClean="0"/>
              <a:t>In closing of this portion of the presentation, we want to reiterate:</a:t>
            </a:r>
          </a:p>
          <a:p>
            <a:pPr eaLnBrk="1" hangingPunct="1">
              <a:spcBef>
                <a:spcPct val="0"/>
              </a:spcBef>
            </a:pPr>
            <a:r>
              <a:rPr lang="en-US" sz="1600" smtClean="0"/>
              <a:t>Use the PDSA process to:</a:t>
            </a:r>
          </a:p>
          <a:p>
            <a:pPr lvl="1" eaLnBrk="1" hangingPunct="1">
              <a:spcBef>
                <a:spcPct val="0"/>
              </a:spcBef>
              <a:buFontTx/>
              <a:buChar char="•"/>
            </a:pPr>
            <a:r>
              <a:rPr lang="en-US" sz="1600" smtClean="0"/>
              <a:t> pilot test changes</a:t>
            </a:r>
          </a:p>
          <a:p>
            <a:pPr lvl="1" eaLnBrk="1" hangingPunct="1">
              <a:spcBef>
                <a:spcPct val="0"/>
              </a:spcBef>
              <a:buFontTx/>
              <a:buChar char="•"/>
            </a:pPr>
            <a:r>
              <a:rPr lang="en-US" sz="1600" smtClean="0"/>
              <a:t> implement further changes – spreading a change from one location or level to another, merge step into the whole process, etc.</a:t>
            </a:r>
          </a:p>
          <a:p>
            <a:pPr lvl="1" eaLnBrk="1" hangingPunct="1">
              <a:spcBef>
                <a:spcPct val="0"/>
              </a:spcBef>
              <a:buFontTx/>
              <a:buChar char="•"/>
            </a:pPr>
            <a:r>
              <a:rPr lang="en-US" sz="1600" smtClean="0"/>
              <a:t> sustain changes</a:t>
            </a:r>
          </a:p>
          <a:p>
            <a:pPr eaLnBrk="1" hangingPunct="1">
              <a:spcBef>
                <a:spcPct val="0"/>
              </a:spcBef>
            </a:pPr>
            <a:endParaRPr lang="en-US" smtClean="0"/>
          </a:p>
        </p:txBody>
      </p:sp>
    </p:spTree>
    <p:extLst>
      <p:ext uri="{BB962C8B-B14F-4D97-AF65-F5344CB8AC3E}">
        <p14:creationId xmlns:p14="http://schemas.microsoft.com/office/powerpoint/2010/main" val="270715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buFontTx/>
              <a:buChar char="•"/>
            </a:pPr>
            <a:r>
              <a:rPr lang="en-US" sz="900" smtClean="0">
                <a:latin typeface="Arial" charset="0"/>
              </a:rPr>
              <a:t>There are three possible courses of action that can be taken by the Change Team following their study of the data. These “3 A’s” are described in this graphic.</a:t>
            </a:r>
          </a:p>
          <a:p>
            <a:pPr eaLnBrk="1" hangingPunct="1">
              <a:lnSpc>
                <a:spcPct val="90000"/>
              </a:lnSpc>
              <a:spcBef>
                <a:spcPct val="0"/>
              </a:spcBef>
            </a:pPr>
            <a:r>
              <a:rPr lang="en-US" sz="900" i="1" smtClean="0">
                <a:latin typeface="Arial" charset="0"/>
              </a:rPr>
              <a:t>A lack of desired change is not a failure.</a:t>
            </a:r>
            <a:endParaRPr lang="en-US" sz="900" smtClean="0">
              <a:latin typeface="Arial" charset="0"/>
            </a:endParaRPr>
          </a:p>
          <a:p>
            <a:pPr eaLnBrk="1" hangingPunct="1">
              <a:lnSpc>
                <a:spcPct val="90000"/>
              </a:lnSpc>
              <a:spcBef>
                <a:spcPct val="0"/>
              </a:spcBef>
            </a:pPr>
            <a:r>
              <a:rPr lang="en-US" sz="900" smtClean="0">
                <a:latin typeface="Arial" charset="0"/>
              </a:rPr>
              <a:t>Sometimes change exercises do not achieve the desired results, or may even result in outcomes that are “worse” than the baseline measurement. This can be caused by a misinterpretation of known variables, or by previously unrecognized variables that have influenced the process. While changes with such results will usually be abandoned, it is important to view them as learning opportunities, and not as failures. Such changes push a team to reconsider the big picture, and to recognize factors that may have been under estimated, or invisible, in the planning of the change. </a:t>
            </a:r>
          </a:p>
          <a:p>
            <a:pPr eaLnBrk="1" hangingPunct="1">
              <a:lnSpc>
                <a:spcPct val="90000"/>
              </a:lnSpc>
              <a:spcBef>
                <a:spcPct val="0"/>
              </a:spcBef>
            </a:pPr>
            <a:r>
              <a:rPr lang="en-US" sz="900" smtClean="0">
                <a:latin typeface="Arial" charset="0"/>
              </a:rPr>
              <a:t>When a team understands that a particular change effort it not useful to their service they are armed with valuable information. They now know that they should not dedicate any future resources to that approach. A “failed” change may result in tremendous long term savings through the avoidance of wasted effort, and may direct the team toward a different path that will have the desired impact. For example, some Change Teams have found that reminder calls have had no impact on the show rate for intake sessions. This is sometimes due to the fact that the client population is highly transient, with frequently changing addresses and phone numbers, and is difficult to contact by phone. Understanding of this transiency can lead the Change Team toward more successful outreach strategies.  </a:t>
            </a:r>
            <a:endParaRPr lang="en-US" sz="900" b="1" smtClean="0">
              <a:latin typeface="Arial" charset="0"/>
            </a:endParaRPr>
          </a:p>
          <a:p>
            <a:pPr eaLnBrk="1" hangingPunct="1">
              <a:lnSpc>
                <a:spcPct val="90000"/>
              </a:lnSpc>
              <a:spcBef>
                <a:spcPct val="0"/>
              </a:spcBef>
            </a:pPr>
            <a:r>
              <a:rPr lang="en-US" sz="900" b="1" smtClean="0">
                <a:latin typeface="Arial" charset="0"/>
              </a:rPr>
              <a:t>TIP:</a:t>
            </a:r>
            <a:r>
              <a:rPr lang="en-US" sz="900" smtClean="0">
                <a:latin typeface="Arial" charset="0"/>
              </a:rPr>
              <a:t> </a:t>
            </a:r>
            <a:r>
              <a:rPr lang="en-US" sz="900" i="1" smtClean="0">
                <a:latin typeface="Arial" charset="0"/>
              </a:rPr>
              <a:t>Celebrate the results</a:t>
            </a:r>
            <a:endParaRPr lang="en-US" sz="900" smtClean="0">
              <a:latin typeface="Arial" charset="0"/>
            </a:endParaRPr>
          </a:p>
          <a:p>
            <a:pPr eaLnBrk="1" hangingPunct="1">
              <a:lnSpc>
                <a:spcPct val="90000"/>
              </a:lnSpc>
              <a:spcBef>
                <a:spcPct val="0"/>
              </a:spcBef>
            </a:pPr>
            <a:r>
              <a:rPr lang="en-US" sz="900" smtClean="0">
                <a:latin typeface="Arial" charset="0"/>
              </a:rPr>
              <a:t>Regardless of the results of the change, it is important to celebrate the team’s efforts. Recognition of the progress achieved, and/or the lessons learned will motivate the team as it considers its next steps forward on this improvement journey. Celebration is also an excellent way to engage new team members and to spread the awareness of the Rapid Cycle PDSA change model to other staff members. Consider all of the benefits that are worth celebrating, including increased revenue, ease of work burden on staff, and improved customer satisfaction. It is particularly important to tie the progress of a change back to the broader goal and service mission. Sometimes busy staff can forget to look for the forest through the trees. A celebration can remind them that the change is working to help the lives of the people they serve.</a:t>
            </a:r>
          </a:p>
          <a:p>
            <a:pPr eaLnBrk="1" hangingPunct="1">
              <a:lnSpc>
                <a:spcPct val="90000"/>
              </a:lnSpc>
              <a:spcBef>
                <a:spcPct val="0"/>
              </a:spcBef>
              <a:buFontTx/>
              <a:buChar char="•"/>
            </a:pPr>
            <a:r>
              <a:rPr lang="en-US" sz="900" smtClean="0">
                <a:latin typeface="Arial" charset="0"/>
              </a:rPr>
              <a:t>See Step 7 in the Manual.</a:t>
            </a:r>
          </a:p>
          <a:p>
            <a:pPr eaLnBrk="1" hangingPunct="1">
              <a:lnSpc>
                <a:spcPct val="90000"/>
              </a:lnSpc>
              <a:spcBef>
                <a:spcPct val="0"/>
              </a:spcBef>
            </a:pPr>
            <a:endParaRPr lang="en-US" sz="900" smtClean="0">
              <a:latin typeface="Arial" charset="0"/>
            </a:endParaRPr>
          </a:p>
        </p:txBody>
      </p:sp>
      <p:sp>
        <p:nvSpPr>
          <p:cNvPr id="68612" name="Slide Number Placeholder 3"/>
          <p:cNvSpPr txBox="1">
            <a:spLocks noGrp="1"/>
          </p:cNvSpPr>
          <p:nvPr/>
        </p:nvSpPr>
        <p:spPr bwMode="auto">
          <a:xfrm>
            <a:off x="3884613" y="8772525"/>
            <a:ext cx="2971800" cy="461963"/>
          </a:xfrm>
          <a:prstGeom prst="rect">
            <a:avLst/>
          </a:prstGeom>
          <a:noFill/>
          <a:ln w="9525">
            <a:noFill/>
            <a:miter lim="800000"/>
            <a:headEnd/>
            <a:tailEnd/>
          </a:ln>
        </p:spPr>
        <p:txBody>
          <a:bodyPr lIns="91433" tIns="45717" rIns="91433" bIns="45717" anchor="b"/>
          <a:lstStyle/>
          <a:p>
            <a:pPr algn="r"/>
            <a:fld id="{A4468CF0-FBA2-481D-A801-F503A252294D}" type="slidenum">
              <a:rPr lang="en-US" sz="1200"/>
              <a:pPr algn="r"/>
              <a:t>66</a:t>
            </a:fld>
            <a:endParaRPr lang="en-US" sz="1200"/>
          </a:p>
        </p:txBody>
      </p:sp>
    </p:spTree>
    <p:extLst>
      <p:ext uri="{BB962C8B-B14F-4D97-AF65-F5344CB8AC3E}">
        <p14:creationId xmlns:p14="http://schemas.microsoft.com/office/powerpoint/2010/main" val="331499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4403725" y="2093913"/>
            <a:ext cx="3140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smtClean="0"/>
          </a:p>
        </p:txBody>
      </p:sp>
      <p:sp>
        <p:nvSpPr>
          <p:cNvPr id="5122" name="Rectangle 2"/>
          <p:cNvSpPr>
            <a:spLocks noGrp="1" noChangeArrowheads="1"/>
          </p:cNvSpPr>
          <p:nvPr>
            <p:ph type="ctrTitle"/>
          </p:nvPr>
        </p:nvSpPr>
        <p:spPr>
          <a:xfrm>
            <a:off x="3505200" y="2514600"/>
            <a:ext cx="5410200" cy="609600"/>
          </a:xfrm>
        </p:spPr>
        <p:txBody>
          <a:bodyPr anchor="t"/>
          <a:lstStyle>
            <a:lvl1pPr algn="l">
              <a:defRPr sz="1200" b="1">
                <a:solidFill>
                  <a:schemeClr val="bg1"/>
                </a:solidFill>
              </a:defRPr>
            </a:lvl1pPr>
          </a:lstStyle>
          <a:p>
            <a:r>
              <a:rPr lang="en-US"/>
              <a:t>Click to edit Master title style</a:t>
            </a:r>
          </a:p>
        </p:txBody>
      </p:sp>
      <p:sp>
        <p:nvSpPr>
          <p:cNvPr id="5123" name="Rectangle 3"/>
          <p:cNvSpPr>
            <a:spLocks noGrp="1" noChangeArrowheads="1"/>
          </p:cNvSpPr>
          <p:nvPr>
            <p:ph type="subTitle" idx="1"/>
          </p:nvPr>
        </p:nvSpPr>
        <p:spPr>
          <a:xfrm>
            <a:off x="3505200" y="3200400"/>
            <a:ext cx="5334000" cy="381000"/>
          </a:xfrm>
        </p:spPr>
        <p:txBody>
          <a:bodyPr/>
          <a:lstStyle>
            <a:lvl1pPr marL="0" indent="0">
              <a:buFontTx/>
              <a:buNone/>
              <a:defRPr sz="1100">
                <a:solidFill>
                  <a:srgbClr val="5F5F5F"/>
                </a:solidFill>
              </a:defRPr>
            </a:lvl1pPr>
          </a:lstStyle>
          <a:p>
            <a:r>
              <a:rPr lang="en-US"/>
              <a:t>Click to edit Master subtitle style</a:t>
            </a:r>
          </a:p>
        </p:txBody>
      </p:sp>
      <p:sp>
        <p:nvSpPr>
          <p:cNvPr id="5" name="Rectangle 4"/>
          <p:cNvSpPr>
            <a:spLocks noGrp="1" noChangeArrowheads="1"/>
          </p:cNvSpPr>
          <p:nvPr>
            <p:ph type="sldNum" sz="quarter" idx="10"/>
          </p:nvPr>
        </p:nvSpPr>
        <p:spPr/>
        <p:txBody>
          <a:bodyPr/>
          <a:lstStyle>
            <a:lvl1pPr>
              <a:defRPr/>
            </a:lvl1pPr>
          </a:lstStyle>
          <a:p>
            <a:pPr>
              <a:defRPr/>
            </a:pPr>
            <a:fld id="{F1F3C97F-B7A3-4776-980F-5470601C79D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CB275831-0FAF-4277-B55A-8D38D6A1E1C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19235BC1-07B2-4599-9CC7-24DCB3140A8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CF69D75-C061-4568-B87D-DACF0BE2A6B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AB6A1FE6-378B-4354-9FDF-6FD5D4F363F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E4C665D-B7CB-48C2-B07E-977396DF735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EEBB4793-86E5-4F76-BC4E-2EE943ADE93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C016DEDF-9C1C-4C08-AB4B-99506BC93B6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cs typeface="+mn-cs"/>
              </a:defRPr>
            </a:lvl1pPr>
          </a:lstStyle>
          <a:p>
            <a:pPr>
              <a:defRPr/>
            </a:pPr>
            <a:fld id="{BD1C7EDE-F253-4EC2-A99A-613EF460DB7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1" r:id="rId2"/>
    <p:sldLayoutId id="2147483742" r:id="rId3"/>
    <p:sldLayoutId id="2147483743" r:id="rId4"/>
    <p:sldLayoutId id="2147483744" r:id="rId5"/>
    <p:sldLayoutId id="2147483745" r:id="rId6"/>
    <p:sldLayoutId id="2147483746" r:id="rId7"/>
    <p:sldLayoutId id="2147483747" r:id="rId8"/>
  </p:sldLayoutIdLst>
  <p:txStyles>
    <p:titleStyle>
      <a:lvl1pPr algn="ctr" rtl="0" eaLnBrk="0" fontAlgn="base" hangingPunct="0">
        <a:spcBef>
          <a:spcPct val="0"/>
        </a:spcBef>
        <a:spcAft>
          <a:spcPct val="0"/>
        </a:spcAft>
        <a:defRPr sz="3600">
          <a:solidFill>
            <a:srgbClr val="00476B"/>
          </a:solidFill>
          <a:latin typeface="+mj-lt"/>
          <a:ea typeface="+mj-ea"/>
          <a:cs typeface="+mj-cs"/>
        </a:defRPr>
      </a:lvl1pPr>
      <a:lvl2pPr algn="ctr" rtl="0" eaLnBrk="0" fontAlgn="base" hangingPunct="0">
        <a:spcBef>
          <a:spcPct val="0"/>
        </a:spcBef>
        <a:spcAft>
          <a:spcPct val="0"/>
        </a:spcAft>
        <a:defRPr sz="3600">
          <a:solidFill>
            <a:srgbClr val="00476B"/>
          </a:solidFill>
          <a:latin typeface="Arial" charset="0"/>
        </a:defRPr>
      </a:lvl2pPr>
      <a:lvl3pPr algn="ctr" rtl="0" eaLnBrk="0" fontAlgn="base" hangingPunct="0">
        <a:spcBef>
          <a:spcPct val="0"/>
        </a:spcBef>
        <a:spcAft>
          <a:spcPct val="0"/>
        </a:spcAft>
        <a:defRPr sz="3600">
          <a:solidFill>
            <a:srgbClr val="00476B"/>
          </a:solidFill>
          <a:latin typeface="Arial" charset="0"/>
        </a:defRPr>
      </a:lvl3pPr>
      <a:lvl4pPr algn="ctr" rtl="0" eaLnBrk="0" fontAlgn="base" hangingPunct="0">
        <a:spcBef>
          <a:spcPct val="0"/>
        </a:spcBef>
        <a:spcAft>
          <a:spcPct val="0"/>
        </a:spcAft>
        <a:defRPr sz="3600">
          <a:solidFill>
            <a:srgbClr val="00476B"/>
          </a:solidFill>
          <a:latin typeface="Arial" charset="0"/>
        </a:defRPr>
      </a:lvl4pPr>
      <a:lvl5pPr algn="ctr" rtl="0" eaLnBrk="0" fontAlgn="base" hangingPunct="0">
        <a:spcBef>
          <a:spcPct val="0"/>
        </a:spcBef>
        <a:spcAft>
          <a:spcPct val="0"/>
        </a:spcAft>
        <a:defRPr sz="3600">
          <a:solidFill>
            <a:srgbClr val="00476B"/>
          </a:solidFill>
          <a:latin typeface="Arial" charset="0"/>
        </a:defRPr>
      </a:lvl5pPr>
      <a:lvl6pPr marL="457200" algn="ctr" rtl="0" fontAlgn="base">
        <a:spcBef>
          <a:spcPct val="0"/>
        </a:spcBef>
        <a:spcAft>
          <a:spcPct val="0"/>
        </a:spcAft>
        <a:defRPr sz="3600">
          <a:solidFill>
            <a:srgbClr val="00476B"/>
          </a:solidFill>
          <a:latin typeface="Arial" charset="0"/>
        </a:defRPr>
      </a:lvl6pPr>
      <a:lvl7pPr marL="914400" algn="ctr" rtl="0" fontAlgn="base">
        <a:spcBef>
          <a:spcPct val="0"/>
        </a:spcBef>
        <a:spcAft>
          <a:spcPct val="0"/>
        </a:spcAft>
        <a:defRPr sz="3600">
          <a:solidFill>
            <a:srgbClr val="00476B"/>
          </a:solidFill>
          <a:latin typeface="Arial" charset="0"/>
        </a:defRPr>
      </a:lvl7pPr>
      <a:lvl8pPr marL="1371600" algn="ctr" rtl="0" fontAlgn="base">
        <a:spcBef>
          <a:spcPct val="0"/>
        </a:spcBef>
        <a:spcAft>
          <a:spcPct val="0"/>
        </a:spcAft>
        <a:defRPr sz="3600">
          <a:solidFill>
            <a:srgbClr val="00476B"/>
          </a:solidFill>
          <a:latin typeface="Arial" charset="0"/>
        </a:defRPr>
      </a:lvl8pPr>
      <a:lvl9pPr marL="1828800" algn="ctr" rtl="0" fontAlgn="base">
        <a:spcBef>
          <a:spcPct val="0"/>
        </a:spcBef>
        <a:spcAft>
          <a:spcPct val="0"/>
        </a:spcAft>
        <a:defRPr sz="3600">
          <a:solidFill>
            <a:srgbClr val="00476B"/>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45000"/>
        <a:buChar char="o"/>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SzPct val="64000"/>
        <a:buChar char="o"/>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ob.Gallati@arc-associates.net" TargetMode="External"/><Relationship Id="rId2" Type="http://schemas.openxmlformats.org/officeDocument/2006/relationships/hyperlink" Target="mailto:Susan.Brandau@oasas.ny.gov" TargetMode="Externa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oleObject" Target="../embeddings/Microsoft_Excel_97-2003_Worksheet1.xls"/></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oleObject" Target="../embeddings/Microsoft_Excel_97-2003_Worksheet2.xls"/></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oleObject" Target="../embeddings/Microsoft_Excel_97-2003_Worksheet3.xls"/></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http://chsra.wisc.edu/exchange/Corey.Zetts/Inbox/PDSA%20Icons.EML/1_multipart_xF8FF_6_PDSA5.jpg?attach=1"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mailto:Bob.Gallati@arc-associates.net" TargetMode="External"/><Relationship Id="rId2" Type="http://schemas.openxmlformats.org/officeDocument/2006/relationships/hyperlink" Target="mailto:Susan.Brandau@oasas.ny.gov"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0" y="1295400"/>
            <a:ext cx="9144000" cy="990600"/>
          </a:xfrm>
        </p:spPr>
        <p:txBody>
          <a:bodyPr/>
          <a:lstStyle/>
          <a:p>
            <a:pPr eaLnBrk="1" hangingPunct="1"/>
            <a:r>
              <a:rPr lang="en-US" sz="3200" b="1" dirty="0" smtClean="0"/>
              <a:t>ASAP</a:t>
            </a:r>
            <a:r>
              <a:rPr lang="en-US" b="1" dirty="0" smtClean="0"/>
              <a:t> </a:t>
            </a:r>
            <a:r>
              <a:rPr lang="en-US" sz="2800" b="1" dirty="0" smtClean="0"/>
              <a:t>Annual Conference</a:t>
            </a:r>
            <a:r>
              <a:rPr lang="en-US" sz="3200" b="1" dirty="0" smtClean="0"/>
              <a:t/>
            </a:r>
            <a:br>
              <a:rPr lang="en-US" sz="3200" b="1" dirty="0" smtClean="0"/>
            </a:br>
            <a:r>
              <a:rPr lang="en-US" sz="2400" b="1" dirty="0" smtClean="0"/>
              <a:t>October  12, 2015</a:t>
            </a:r>
          </a:p>
        </p:txBody>
      </p:sp>
      <p:sp>
        <p:nvSpPr>
          <p:cNvPr id="3075" name="Rectangle 3"/>
          <p:cNvSpPr>
            <a:spLocks noGrp="1" noChangeArrowheads="1"/>
          </p:cNvSpPr>
          <p:nvPr>
            <p:ph type="body" idx="4294967295"/>
          </p:nvPr>
        </p:nvSpPr>
        <p:spPr>
          <a:xfrm>
            <a:off x="0" y="2743200"/>
            <a:ext cx="9144000" cy="3352800"/>
          </a:xfrm>
        </p:spPr>
        <p:txBody>
          <a:bodyPr/>
          <a:lstStyle/>
          <a:p>
            <a:pPr algn="ctr" eaLnBrk="1" hangingPunct="1">
              <a:lnSpc>
                <a:spcPct val="90000"/>
              </a:lnSpc>
              <a:buFontTx/>
              <a:buNone/>
            </a:pPr>
            <a:r>
              <a:rPr lang="en-US" sz="3300" b="1" dirty="0" smtClean="0">
                <a:solidFill>
                  <a:srgbClr val="A50021"/>
                </a:solidFill>
                <a:latin typeface="Times New Roman" pitchFamily="18" charset="0"/>
                <a:cs typeface="Times New Roman" pitchFamily="18" charset="0"/>
              </a:rPr>
              <a:t>Using Perception of Care Surveys to Demonstrate</a:t>
            </a:r>
          </a:p>
          <a:p>
            <a:pPr algn="ctr" eaLnBrk="1" hangingPunct="1">
              <a:lnSpc>
                <a:spcPct val="90000"/>
              </a:lnSpc>
              <a:buFontTx/>
              <a:buNone/>
            </a:pPr>
            <a:r>
              <a:rPr lang="en-US" sz="3300" b="1" dirty="0" smtClean="0">
                <a:solidFill>
                  <a:srgbClr val="A50021"/>
                </a:solidFill>
                <a:latin typeface="Times New Roman" pitchFamily="18" charset="0"/>
                <a:cs typeface="Times New Roman" pitchFamily="18" charset="0"/>
              </a:rPr>
              <a:t> </a:t>
            </a:r>
            <a:r>
              <a:rPr lang="en-US" sz="3400" b="1" dirty="0" smtClean="0">
                <a:solidFill>
                  <a:srgbClr val="A50021"/>
                </a:solidFill>
                <a:latin typeface="Times New Roman" pitchFamily="18" charset="0"/>
                <a:cs typeface="Times New Roman" pitchFamily="18" charset="0"/>
              </a:rPr>
              <a:t>Improved Quality and Outcomes </a:t>
            </a:r>
          </a:p>
          <a:p>
            <a:pPr algn="ctr" eaLnBrk="1" hangingPunct="1">
              <a:lnSpc>
                <a:spcPct val="90000"/>
              </a:lnSpc>
              <a:buFontTx/>
              <a:buNone/>
            </a:pPr>
            <a:r>
              <a:rPr lang="en-US" sz="3300" b="1" dirty="0" smtClean="0">
                <a:solidFill>
                  <a:srgbClr val="A50021"/>
                </a:solidFill>
                <a:latin typeface="Times New Roman" pitchFamily="18" charset="0"/>
                <a:cs typeface="Times New Roman" pitchFamily="18" charset="0"/>
              </a:rPr>
              <a:t>within Treatment and Recovery Programs</a:t>
            </a:r>
          </a:p>
          <a:p>
            <a:pPr algn="just" eaLnBrk="1" hangingPunct="1">
              <a:lnSpc>
                <a:spcPct val="90000"/>
              </a:lnSpc>
              <a:buFontTx/>
              <a:buNone/>
            </a:pPr>
            <a:endParaRPr lang="en-US" sz="1200" dirty="0" smtClean="0"/>
          </a:p>
          <a:p>
            <a:pPr algn="just" eaLnBrk="1" hangingPunct="1">
              <a:lnSpc>
                <a:spcPct val="90000"/>
              </a:lnSpc>
              <a:buFontTx/>
              <a:buNone/>
            </a:pPr>
            <a:endParaRPr lang="en-US" sz="1200" dirty="0" smtClean="0"/>
          </a:p>
          <a:p>
            <a:pPr algn="just" eaLnBrk="1" hangingPunct="1">
              <a:lnSpc>
                <a:spcPct val="90000"/>
              </a:lnSpc>
              <a:buFontTx/>
              <a:buNone/>
            </a:pPr>
            <a:endParaRPr lang="en-US" sz="1200" dirty="0" smtClean="0"/>
          </a:p>
          <a:p>
            <a:pPr algn="ctr" eaLnBrk="1" hangingPunct="1">
              <a:lnSpc>
                <a:spcPct val="90000"/>
              </a:lnSpc>
              <a:buFontTx/>
              <a:buNone/>
            </a:pPr>
            <a:r>
              <a:rPr lang="en-US" dirty="0" smtClean="0"/>
              <a:t>Susan Brandau – </a:t>
            </a:r>
            <a:r>
              <a:rPr lang="en-US" dirty="0" err="1" smtClean="0">
                <a:hlinkClick r:id="rId2"/>
              </a:rPr>
              <a:t>Susan.Brandau@oasas.ny.gov</a:t>
            </a:r>
            <a:endParaRPr lang="en-US" dirty="0" smtClean="0"/>
          </a:p>
          <a:p>
            <a:pPr algn="ctr" eaLnBrk="1" hangingPunct="1">
              <a:lnSpc>
                <a:spcPct val="90000"/>
              </a:lnSpc>
              <a:buNone/>
            </a:pPr>
            <a:r>
              <a:rPr lang="en-US" dirty="0">
                <a:solidFill>
                  <a:srgbClr val="000000"/>
                </a:solidFill>
              </a:rPr>
              <a:t>Robert J </a:t>
            </a:r>
            <a:r>
              <a:rPr lang="en-US" dirty="0" smtClean="0">
                <a:solidFill>
                  <a:srgbClr val="000000"/>
                </a:solidFill>
              </a:rPr>
              <a:t>Gallati – </a:t>
            </a:r>
            <a:r>
              <a:rPr lang="en-US" dirty="0" err="1" smtClean="0">
                <a:solidFill>
                  <a:srgbClr val="000000"/>
                </a:solidFill>
                <a:hlinkClick r:id="rId3"/>
              </a:rPr>
              <a:t>Bob.Gallati@arc-associates.net</a:t>
            </a:r>
            <a:endParaRPr lang="en-US" dirty="0" smtClean="0">
              <a:solidFill>
                <a:srgbClr val="000000"/>
              </a:solidFill>
            </a:endParaRPr>
          </a:p>
          <a:p>
            <a:pPr algn="ctr" eaLnBrk="1" hangingPunct="1">
              <a:lnSpc>
                <a:spcPct val="90000"/>
              </a:lnSpc>
              <a:buNone/>
            </a:pPr>
            <a:endParaRPr lang="en-US" dirty="0">
              <a:solidFill>
                <a:srgbClr val="000000"/>
              </a:solidFill>
            </a:endParaRPr>
          </a:p>
          <a:p>
            <a:pPr algn="ctr" eaLnBrk="1" hangingPunct="1">
              <a:lnSpc>
                <a:spcPct val="90000"/>
              </a:lnSpc>
              <a:buFontTx/>
              <a:buNone/>
            </a:pPr>
            <a:endParaRPr lang="en-US" dirty="0" smtClean="0"/>
          </a:p>
          <a:p>
            <a:pPr algn="just" eaLnBrk="1" hangingPunct="1">
              <a:lnSpc>
                <a:spcPct val="90000"/>
              </a:lnSpc>
              <a:buFontTx/>
              <a:buNone/>
            </a:pPr>
            <a:r>
              <a:rPr lang="en-US" sz="1000" dirty="0" smtClean="0"/>
              <a:t> </a:t>
            </a:r>
          </a:p>
          <a:p>
            <a:pPr algn="ctr" eaLnBrk="1" hangingPunct="1">
              <a:lnSpc>
                <a:spcPct val="90000"/>
              </a:lnSpc>
              <a:buFontTx/>
              <a:buNone/>
            </a:pPr>
            <a:endParaRPr lang="en-US" sz="2800" dirty="0" smtClean="0"/>
          </a:p>
          <a:p>
            <a:pPr algn="ctr" eaLnBrk="1" hangingPunct="1">
              <a:lnSpc>
                <a:spcPct val="90000"/>
              </a:lnSpc>
              <a:buFontTx/>
              <a:buNone/>
            </a:pPr>
            <a:endParaRPr lang="en-US" sz="2800" dirty="0" smtClean="0"/>
          </a:p>
          <a:p>
            <a:pPr eaLnBrk="1" hangingPunct="1">
              <a:lnSpc>
                <a:spcPct val="90000"/>
              </a:lnSpc>
              <a:buFontTx/>
              <a:buNone/>
            </a:pPr>
            <a:endParaRPr lang="en-US" dirty="0" smtClean="0"/>
          </a:p>
          <a:p>
            <a:pPr eaLnBrk="1" hangingPunct="1">
              <a:lnSpc>
                <a:spcPct val="90000"/>
              </a:lnSpc>
              <a:buFontTx/>
              <a:buNone/>
            </a:pPr>
            <a:endParaRPr lang="en-US" dirty="0" smtClean="0"/>
          </a:p>
          <a:p>
            <a:pPr eaLnBrk="1" hangingPunct="1">
              <a:lnSpc>
                <a:spcPct val="90000"/>
              </a:lnSpc>
              <a:buFontTx/>
              <a:buNone/>
            </a:pPr>
            <a:endParaRPr lang="en-US" dirty="0" smtClean="0"/>
          </a:p>
          <a:p>
            <a:pPr eaLnBrk="1" hangingPunct="1">
              <a:lnSpc>
                <a:spcPct val="90000"/>
              </a:lnSpc>
              <a:buFontTx/>
              <a:buNone/>
            </a:pPr>
            <a:endParaRPr lang="en-US" dirty="0" smtClean="0"/>
          </a:p>
          <a:p>
            <a:pPr eaLnBrk="1" hangingPunct="1">
              <a:lnSpc>
                <a:spcPct val="90000"/>
              </a:lnSpc>
              <a:buFontTx/>
              <a:buNone/>
            </a:pPr>
            <a:endParaRPr lang="en-US" dirty="0" smtClean="0"/>
          </a:p>
          <a:p>
            <a:pPr eaLnBrk="1" hangingPunct="1">
              <a:lnSpc>
                <a:spcPct val="90000"/>
              </a:lnSpc>
              <a:buFontTx/>
              <a:buNone/>
            </a:pPr>
            <a:endParaRPr lang="en-US" dirty="0" smtClean="0"/>
          </a:p>
          <a:p>
            <a:pPr eaLnBrk="1" hangingPunct="1">
              <a:lnSpc>
                <a:spcPct val="90000"/>
              </a:lnSpc>
              <a:buFontTx/>
              <a:buNone/>
            </a:pPr>
            <a:endParaRPr lang="en-US" dirty="0" smtClean="0"/>
          </a:p>
        </p:txBody>
      </p:sp>
      <p:pic>
        <p:nvPicPr>
          <p:cNvPr id="6" name="Picture 2" descr="http://intranet.oasas.ny.gov/communications/resources/Chapter1_Usage/Office%20of%20Alcoholism%20and%20Substance%20Abu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85750"/>
            <a:ext cx="7338858" cy="11887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intranet.oasas.ny.gov/communications/resources/Chapter1_Usage/Office%20of%20Alcoholism%20and%20Substance%20Abu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6219573"/>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533400"/>
            <a:ext cx="8229600" cy="1066800"/>
          </a:xfrm>
        </p:spPr>
        <p:txBody>
          <a:bodyPr/>
          <a:lstStyle/>
          <a:p>
            <a:pPr eaLnBrk="1" hangingPunct="1"/>
            <a:r>
              <a:rPr lang="en-US" b="1" smtClean="0"/>
              <a:t>SAMHSA-sponsored Modular Survey</a:t>
            </a:r>
            <a:endParaRPr lang="en-US" smtClean="0"/>
          </a:p>
        </p:txBody>
      </p:sp>
      <p:sp>
        <p:nvSpPr>
          <p:cNvPr id="3" name="Content Placeholder 2"/>
          <p:cNvSpPr>
            <a:spLocks noGrp="1"/>
          </p:cNvSpPr>
          <p:nvPr>
            <p:ph idx="1"/>
          </p:nvPr>
        </p:nvSpPr>
        <p:spPr>
          <a:xfrm>
            <a:off x="457200" y="1828800"/>
            <a:ext cx="8229600" cy="3810000"/>
          </a:xfrm>
        </p:spPr>
        <p:txBody>
          <a:bodyPr/>
          <a:lstStyle/>
          <a:p>
            <a:pPr marL="457200" indent="-457200" eaLnBrk="1" hangingPunct="1">
              <a:spcBef>
                <a:spcPts val="1200"/>
              </a:spcBef>
              <a:buFont typeface="Arial" pitchFamily="34" charset="0"/>
              <a:buChar char="•"/>
              <a:defRPr/>
            </a:pPr>
            <a:r>
              <a:rPr lang="en-US" sz="3200" b="1" dirty="0"/>
              <a:t>Based on content of</a:t>
            </a:r>
          </a:p>
          <a:p>
            <a:pPr marL="1200150" lvl="1" indent="-457200" eaLnBrk="1" hangingPunct="1">
              <a:spcBef>
                <a:spcPts val="1200"/>
              </a:spcBef>
              <a:buFont typeface="Arial" pitchFamily="34" charset="0"/>
              <a:buChar char="•"/>
              <a:defRPr/>
            </a:pPr>
            <a:r>
              <a:rPr lang="en-US" sz="3200" b="1" dirty="0"/>
              <a:t>MHSIP Consumer Survey</a:t>
            </a:r>
          </a:p>
          <a:p>
            <a:pPr marL="1200150" lvl="1" indent="-457200" eaLnBrk="1" hangingPunct="1">
              <a:spcBef>
                <a:spcPts val="1200"/>
              </a:spcBef>
              <a:buFont typeface="Arial" pitchFamily="34" charset="0"/>
              <a:buChar char="•"/>
              <a:defRPr/>
            </a:pPr>
            <a:r>
              <a:rPr lang="en-US" sz="3200" b="1" dirty="0"/>
              <a:t>ECHO Outcome Survey</a:t>
            </a:r>
          </a:p>
          <a:p>
            <a:pPr marL="1200150" lvl="1" indent="-457200" eaLnBrk="1" hangingPunct="1">
              <a:spcBef>
                <a:spcPts val="1200"/>
              </a:spcBef>
              <a:buFont typeface="Arial" pitchFamily="34" charset="0"/>
              <a:buChar char="•"/>
              <a:defRPr/>
            </a:pPr>
            <a:r>
              <a:rPr lang="en-US" sz="3200" b="1" dirty="0"/>
              <a:t>Youth Services Survey (</a:t>
            </a:r>
            <a:r>
              <a:rPr lang="en-US" sz="3200" b="1" dirty="0" smtClean="0"/>
              <a:t>YSS/YSSF</a:t>
            </a:r>
            <a:r>
              <a:rPr lang="en-US" sz="3200" b="1" dirty="0"/>
              <a:t>)</a:t>
            </a:r>
          </a:p>
          <a:p>
            <a:pPr marL="457200" indent="-457200" eaLnBrk="1" hangingPunct="1">
              <a:spcBef>
                <a:spcPts val="1200"/>
              </a:spcBef>
              <a:buFont typeface="Arial" pitchFamily="34" charset="0"/>
              <a:buChar char="•"/>
              <a:defRPr/>
            </a:pPr>
            <a:r>
              <a:rPr lang="en-US" sz="3200" b="1" dirty="0"/>
              <a:t>Select the best questionnaire items using Item Response Theory (IRT)</a:t>
            </a:r>
          </a:p>
          <a:p>
            <a:pPr eaLnBrk="1" hangingPunct="1">
              <a:defRPr/>
            </a:pPr>
            <a:endParaRPr lang="en-US" dirty="0"/>
          </a:p>
        </p:txBody>
      </p:sp>
      <p:pic>
        <p:nvPicPr>
          <p:cNvPr id="4"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6248400"/>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pPr lvl="1"/>
            <a:r>
              <a:rPr lang="en-US" sz="3200" b="1" dirty="0">
                <a:cs typeface="Times New Roman" pitchFamily="18" charset="0"/>
              </a:rPr>
              <a:t>Survey </a:t>
            </a:r>
            <a:r>
              <a:rPr lang="en-US" sz="3200" b="1" dirty="0" smtClean="0">
                <a:cs typeface="Times New Roman" pitchFamily="18" charset="0"/>
              </a:rPr>
              <a:t>Validity</a:t>
            </a:r>
            <a:endParaRPr lang="en-US" dirty="0"/>
          </a:p>
        </p:txBody>
      </p:sp>
      <p:sp>
        <p:nvSpPr>
          <p:cNvPr id="3" name="Content Placeholder 2"/>
          <p:cNvSpPr>
            <a:spLocks noGrp="1"/>
          </p:cNvSpPr>
          <p:nvPr>
            <p:ph idx="1"/>
          </p:nvPr>
        </p:nvSpPr>
        <p:spPr>
          <a:xfrm>
            <a:off x="457200" y="990600"/>
            <a:ext cx="8229600" cy="5317207"/>
          </a:xfrm>
        </p:spPr>
        <p:txBody>
          <a:bodyPr/>
          <a:lstStyle/>
          <a:p>
            <a:pPr marL="0" indent="0">
              <a:buNone/>
            </a:pPr>
            <a:r>
              <a:rPr lang="en-US" sz="2800" b="1" dirty="0" smtClean="0"/>
              <a:t>Psychometric Assessment of </a:t>
            </a:r>
          </a:p>
          <a:p>
            <a:r>
              <a:rPr lang="en-US" b="1" dirty="0" smtClean="0"/>
              <a:t>SAMHSA Modular Survey</a:t>
            </a:r>
          </a:p>
          <a:p>
            <a:r>
              <a:rPr lang="en-US" b="1" dirty="0" smtClean="0"/>
              <a:t>New York’s Perception of Care Survey</a:t>
            </a:r>
          </a:p>
          <a:p>
            <a:endParaRPr lang="en-US" sz="1200" b="1" dirty="0"/>
          </a:p>
          <a:p>
            <a:pPr marL="400050" lvl="1" indent="0">
              <a:buNone/>
            </a:pPr>
            <a:r>
              <a:rPr lang="en-US" sz="2400" b="1" u="sng" dirty="0" smtClean="0"/>
              <a:t>Nathan </a:t>
            </a:r>
            <a:r>
              <a:rPr lang="en-US" sz="2400" b="1" u="sng" dirty="0" smtClean="0"/>
              <a:t>Kline Institute (NKI)</a:t>
            </a:r>
            <a:endParaRPr lang="en-US" sz="2400" b="1" u="sng" dirty="0" smtClean="0"/>
          </a:p>
          <a:p>
            <a:pPr lvl="1"/>
            <a:r>
              <a:rPr lang="en-US" sz="2400" b="1" dirty="0" smtClean="0"/>
              <a:t>CSAT Technical Assistance Grant to OASAS</a:t>
            </a:r>
          </a:p>
          <a:p>
            <a:pPr lvl="1"/>
            <a:r>
              <a:rPr lang="en-US" sz="2400" b="1" dirty="0" smtClean="0"/>
              <a:t>Verify items, and survey as a whole with its 4-point IRT response scale, are reliable for OASAS clients</a:t>
            </a:r>
          </a:p>
          <a:p>
            <a:pPr lvl="1"/>
            <a:r>
              <a:rPr lang="en-US" sz="2400" b="1" dirty="0" smtClean="0"/>
              <a:t>Foundation for future validation studies </a:t>
            </a:r>
            <a:r>
              <a:rPr lang="en-US" sz="2400" b="1" dirty="0"/>
              <a:t>re </a:t>
            </a:r>
            <a:r>
              <a:rPr lang="en-US" sz="2400" b="1" dirty="0" err="1"/>
              <a:t>PoC</a:t>
            </a:r>
            <a:r>
              <a:rPr lang="en-US" sz="2400" b="1" dirty="0"/>
              <a:t> measures relative to independent measures of quality and outcomes to meet NQF performance measures</a:t>
            </a:r>
          </a:p>
        </p:txBody>
      </p:sp>
      <p:pic>
        <p:nvPicPr>
          <p:cNvPr id="4"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6307807"/>
            <a:ext cx="225811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303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err="1" smtClean="0"/>
              <a:t>PoC</a:t>
            </a:r>
            <a:r>
              <a:rPr lang="en-US" sz="3200" b="1" dirty="0" smtClean="0"/>
              <a:t> and National Standards of Care</a:t>
            </a:r>
            <a:endParaRPr lang="en-US" sz="3200" b="1" dirty="0"/>
          </a:p>
        </p:txBody>
      </p:sp>
      <p:sp>
        <p:nvSpPr>
          <p:cNvPr id="3" name="Content Placeholder 2"/>
          <p:cNvSpPr>
            <a:spLocks noGrp="1"/>
          </p:cNvSpPr>
          <p:nvPr>
            <p:ph idx="1"/>
          </p:nvPr>
        </p:nvSpPr>
        <p:spPr>
          <a:xfrm>
            <a:off x="457200" y="1417638"/>
            <a:ext cx="8229600" cy="4708525"/>
          </a:xfrm>
        </p:spPr>
        <p:txBody>
          <a:bodyPr/>
          <a:lstStyle/>
          <a:p>
            <a:pPr marL="0" indent="0">
              <a:buNone/>
            </a:pPr>
            <a:r>
              <a:rPr lang="en-US" b="1" dirty="0" smtClean="0"/>
              <a:t>NKI Summary Findings</a:t>
            </a:r>
          </a:p>
          <a:p>
            <a:pPr marL="0" indent="0">
              <a:buNone/>
            </a:pPr>
            <a:endParaRPr lang="en-US" dirty="0" smtClean="0"/>
          </a:p>
          <a:p>
            <a:r>
              <a:rPr lang="en-US" b="1" dirty="0" err="1" smtClean="0"/>
              <a:t>PoC</a:t>
            </a:r>
            <a:r>
              <a:rPr lang="en-US" b="1" dirty="0" smtClean="0"/>
              <a:t> survey provides superior standard for comparison of programs against national benchmarks, ACA and NQF</a:t>
            </a:r>
          </a:p>
          <a:p>
            <a:endParaRPr lang="en-US" b="1" dirty="0" smtClean="0"/>
          </a:p>
          <a:p>
            <a:r>
              <a:rPr lang="en-US" b="1" dirty="0" err="1" smtClean="0"/>
              <a:t>PoC</a:t>
            </a:r>
            <a:r>
              <a:rPr lang="en-US" b="1" dirty="0" smtClean="0"/>
              <a:t> surpasses 11 of the ACA health-quality measures that are directed at MH and SUD services and that highlight client satisfaction</a:t>
            </a:r>
            <a:endParaRPr lang="en-US" b="1" dirty="0"/>
          </a:p>
        </p:txBody>
      </p:sp>
      <p:pic>
        <p:nvPicPr>
          <p:cNvPr id="4"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6157377"/>
            <a:ext cx="225811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675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err="1" smtClean="0"/>
              <a:t>PoC</a:t>
            </a:r>
            <a:r>
              <a:rPr lang="en-US" sz="3200" b="1" dirty="0" smtClean="0"/>
              <a:t> Meets NQF Endorsement Criteria</a:t>
            </a:r>
            <a:endParaRPr lang="en-US" sz="3200" b="1" dirty="0"/>
          </a:p>
        </p:txBody>
      </p:sp>
      <p:sp>
        <p:nvSpPr>
          <p:cNvPr id="3" name="Content Placeholder 2"/>
          <p:cNvSpPr>
            <a:spLocks noGrp="1"/>
          </p:cNvSpPr>
          <p:nvPr>
            <p:ph idx="1"/>
          </p:nvPr>
        </p:nvSpPr>
        <p:spPr>
          <a:noFill/>
        </p:spPr>
        <p:txBody>
          <a:bodyPr/>
          <a:lstStyle/>
          <a:p>
            <a:r>
              <a:rPr lang="en-US" b="1" dirty="0" smtClean="0"/>
              <a:t>Emphasis on importance of client-centered measurement and reporting</a:t>
            </a:r>
          </a:p>
          <a:p>
            <a:endParaRPr lang="en-US" b="1" dirty="0" smtClean="0"/>
          </a:p>
          <a:p>
            <a:r>
              <a:rPr lang="en-US" b="1" dirty="0" smtClean="0"/>
              <a:t>Scientifically validated psychometric properties</a:t>
            </a:r>
          </a:p>
          <a:p>
            <a:endParaRPr lang="en-US" b="1" dirty="0" smtClean="0"/>
          </a:p>
          <a:p>
            <a:r>
              <a:rPr lang="en-US" b="1" dirty="0" smtClean="0"/>
              <a:t>User-friendly data retrieval capacity</a:t>
            </a:r>
          </a:p>
          <a:p>
            <a:endParaRPr lang="en-US" b="1" dirty="0" smtClean="0"/>
          </a:p>
          <a:p>
            <a:r>
              <a:rPr lang="en-US" b="1" dirty="0" smtClean="0"/>
              <a:t>Benefit to users-consumers, purchasers,  providers,   policymakers and accreditation entities</a:t>
            </a:r>
            <a:endParaRPr lang="en-US" b="1" dirty="0"/>
          </a:p>
        </p:txBody>
      </p:sp>
      <p:pic>
        <p:nvPicPr>
          <p:cNvPr id="4"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6147279"/>
            <a:ext cx="225811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904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09600" y="381000"/>
            <a:ext cx="8001000" cy="5354638"/>
          </a:xfrm>
          <a:prstGeom prst="rect">
            <a:avLst/>
          </a:prstGeom>
        </p:spPr>
        <p:txBody>
          <a:bodyPr>
            <a:spAutoFit/>
          </a:bodyPr>
          <a:lstStyle/>
          <a:p>
            <a:pPr algn="ctr">
              <a:spcBef>
                <a:spcPts val="0"/>
              </a:spcBef>
              <a:defRPr/>
            </a:pPr>
            <a:r>
              <a:rPr lang="en-US" sz="3200" b="1" dirty="0">
                <a:cs typeface="+mn-cs"/>
              </a:rPr>
              <a:t>New York’s Adaptation of the</a:t>
            </a:r>
          </a:p>
          <a:p>
            <a:pPr algn="ctr">
              <a:spcBef>
                <a:spcPts val="0"/>
              </a:spcBef>
              <a:defRPr/>
            </a:pPr>
            <a:r>
              <a:rPr lang="en-US" sz="3200" b="1" dirty="0">
                <a:cs typeface="+mn-cs"/>
              </a:rPr>
              <a:t>SAHMSA-sponsored Modular Survey</a:t>
            </a:r>
          </a:p>
          <a:p>
            <a:pPr algn="ctr">
              <a:spcBef>
                <a:spcPts val="0"/>
              </a:spcBef>
              <a:defRPr/>
            </a:pPr>
            <a:endParaRPr lang="en-US" sz="3200" b="1" dirty="0">
              <a:cs typeface="+mn-cs"/>
            </a:endParaRPr>
          </a:p>
          <a:p>
            <a:pPr algn="ctr">
              <a:spcBef>
                <a:spcPts val="0"/>
              </a:spcBef>
              <a:defRPr/>
            </a:pPr>
            <a:endParaRPr lang="en-US" sz="3200" b="1" dirty="0">
              <a:cs typeface="+mn-cs"/>
            </a:endParaRPr>
          </a:p>
          <a:p>
            <a:pPr algn="ctr">
              <a:spcBef>
                <a:spcPts val="0"/>
              </a:spcBef>
              <a:defRPr/>
            </a:pPr>
            <a:endParaRPr lang="en-US" sz="3200" b="1" dirty="0">
              <a:cs typeface="+mn-cs"/>
            </a:endParaRPr>
          </a:p>
          <a:p>
            <a:pPr algn="ctr">
              <a:spcBef>
                <a:spcPts val="0"/>
              </a:spcBef>
              <a:defRPr/>
            </a:pPr>
            <a:endParaRPr lang="en-US" sz="3200" b="1" dirty="0">
              <a:cs typeface="+mn-cs"/>
            </a:endParaRPr>
          </a:p>
          <a:p>
            <a:pPr algn="ctr">
              <a:spcBef>
                <a:spcPts val="0"/>
              </a:spcBef>
              <a:defRPr/>
            </a:pPr>
            <a:endParaRPr lang="en-US" sz="3200" b="1" dirty="0">
              <a:cs typeface="+mn-cs"/>
            </a:endParaRPr>
          </a:p>
          <a:p>
            <a:pPr algn="ctr">
              <a:spcBef>
                <a:spcPts val="0"/>
              </a:spcBef>
              <a:defRPr/>
            </a:pPr>
            <a:endParaRPr lang="en-US" sz="3200" b="1" dirty="0">
              <a:cs typeface="+mn-cs"/>
            </a:endParaRPr>
          </a:p>
          <a:p>
            <a:pPr algn="ctr">
              <a:spcBef>
                <a:spcPts val="0"/>
              </a:spcBef>
              <a:defRPr/>
            </a:pPr>
            <a:endParaRPr lang="en-US" sz="3200" b="1" dirty="0">
              <a:cs typeface="+mn-cs"/>
            </a:endParaRPr>
          </a:p>
          <a:p>
            <a:pPr algn="ctr">
              <a:spcBef>
                <a:spcPts val="0"/>
              </a:spcBef>
              <a:defRPr/>
            </a:pPr>
            <a:endParaRPr lang="en-US" sz="3200" b="1" dirty="0">
              <a:cs typeface="+mn-cs"/>
            </a:endParaRPr>
          </a:p>
          <a:p>
            <a:pPr algn="ctr">
              <a:spcBef>
                <a:spcPts val="1200"/>
              </a:spcBef>
              <a:defRPr/>
            </a:pPr>
            <a:endParaRPr lang="en-US" sz="1200" b="1" dirty="0">
              <a:cs typeface="+mn-cs"/>
            </a:endParaRPr>
          </a:p>
        </p:txBody>
      </p:sp>
      <p:sp>
        <p:nvSpPr>
          <p:cNvPr id="16387" name="Rectangle 2"/>
          <p:cNvSpPr>
            <a:spLocks noChangeArrowheads="1"/>
          </p:cNvSpPr>
          <p:nvPr/>
        </p:nvSpPr>
        <p:spPr bwMode="auto">
          <a:xfrm>
            <a:off x="608013" y="1524000"/>
            <a:ext cx="7924800" cy="4708525"/>
          </a:xfrm>
          <a:prstGeom prst="rect">
            <a:avLst/>
          </a:prstGeom>
          <a:noFill/>
          <a:ln w="9525">
            <a:noFill/>
            <a:miter lim="800000"/>
            <a:headEnd/>
            <a:tailEnd/>
          </a:ln>
        </p:spPr>
        <p:txBody>
          <a:bodyPr>
            <a:spAutoFit/>
          </a:bodyPr>
          <a:lstStyle/>
          <a:p>
            <a:r>
              <a:rPr lang="en-US" sz="2800" b="1" u="sng">
                <a:latin typeface="Times New Roman" pitchFamily="18" charset="0"/>
                <a:cs typeface="Times New Roman" pitchFamily="18" charset="0"/>
              </a:rPr>
              <a:t>5 Domains : Rating Scales</a:t>
            </a:r>
          </a:p>
          <a:p>
            <a:endParaRPr lang="en-US" sz="400" b="1" u="sng">
              <a:latin typeface="Times New Roman" pitchFamily="18" charset="0"/>
              <a:cs typeface="Times New Roman" pitchFamily="18" charset="0"/>
            </a:endParaRPr>
          </a:p>
          <a:p>
            <a:pPr lvl="1"/>
            <a:r>
              <a:rPr lang="en-US" sz="2800" b="1">
                <a:latin typeface="Times New Roman" pitchFamily="18" charset="0"/>
                <a:cs typeface="Times New Roman" pitchFamily="18" charset="0"/>
              </a:rPr>
              <a:t>A.  Access and Quality  (7 items)</a:t>
            </a:r>
          </a:p>
          <a:p>
            <a:pPr lvl="1"/>
            <a:r>
              <a:rPr lang="en-US" sz="2800" b="1">
                <a:latin typeface="Times New Roman" pitchFamily="18" charset="0"/>
                <a:cs typeface="Times New Roman" pitchFamily="18" charset="0"/>
              </a:rPr>
              <a:t>B.  Perceived Outcome  (6 items)</a:t>
            </a:r>
          </a:p>
          <a:p>
            <a:pPr lvl="1"/>
            <a:r>
              <a:rPr lang="en-US" sz="2800" b="1">
                <a:latin typeface="Times New Roman" pitchFamily="18" charset="0"/>
                <a:cs typeface="Times New Roman" pitchFamily="18" charset="0"/>
              </a:rPr>
              <a:t>C.  Social Connectedness  (7 items)</a:t>
            </a:r>
          </a:p>
          <a:p>
            <a:pPr lvl="1"/>
            <a:r>
              <a:rPr lang="en-US" sz="2800" b="1">
                <a:latin typeface="Times New Roman" pitchFamily="18" charset="0"/>
                <a:cs typeface="Times New Roman" pitchFamily="18" charset="0"/>
              </a:rPr>
              <a:t>D.  Readiness for Change  (2 items)</a:t>
            </a:r>
          </a:p>
          <a:p>
            <a:pPr lvl="1"/>
            <a:r>
              <a:rPr lang="en-US" sz="2800" b="1">
                <a:latin typeface="Times New Roman" pitchFamily="18" charset="0"/>
                <a:cs typeface="Times New Roman" pitchFamily="18" charset="0"/>
              </a:rPr>
              <a:t>E.  Program Recommendation (2 items)</a:t>
            </a:r>
          </a:p>
          <a:p>
            <a:endParaRPr lang="en-US" sz="1200" b="1">
              <a:latin typeface="Times New Roman" pitchFamily="18" charset="0"/>
              <a:cs typeface="Times New Roman" pitchFamily="18" charset="0"/>
            </a:endParaRPr>
          </a:p>
          <a:p>
            <a:r>
              <a:rPr lang="en-US" sz="2800" b="1" u="sng">
                <a:latin typeface="Times New Roman" pitchFamily="18" charset="0"/>
                <a:cs typeface="Times New Roman" pitchFamily="18" charset="0"/>
              </a:rPr>
              <a:t>Open-ended Items (write-ins)</a:t>
            </a:r>
          </a:p>
          <a:p>
            <a:endParaRPr lang="en-US" sz="400" b="1">
              <a:latin typeface="Times New Roman" pitchFamily="18" charset="0"/>
              <a:cs typeface="Times New Roman" pitchFamily="18" charset="0"/>
            </a:endParaRPr>
          </a:p>
          <a:p>
            <a:pPr lvl="1"/>
            <a:r>
              <a:rPr lang="en-US" sz="2800" b="1">
                <a:latin typeface="Times New Roman" pitchFamily="18" charset="0"/>
                <a:cs typeface="Times New Roman" pitchFamily="18" charset="0"/>
              </a:rPr>
              <a:t>What is the program doing right?</a:t>
            </a:r>
          </a:p>
          <a:p>
            <a:pPr lvl="1"/>
            <a:r>
              <a:rPr lang="en-US" sz="2800" b="1">
                <a:latin typeface="Times New Roman" pitchFamily="18" charset="0"/>
                <a:cs typeface="Times New Roman" pitchFamily="18" charset="0"/>
              </a:rPr>
              <a:t>What can be done to improve the program?</a:t>
            </a:r>
          </a:p>
          <a:p>
            <a:pPr lvl="1"/>
            <a:r>
              <a:rPr lang="en-US" sz="2800" b="1">
                <a:latin typeface="Times New Roman" pitchFamily="18" charset="0"/>
                <a:cs typeface="Times New Roman" pitchFamily="18" charset="0"/>
              </a:rPr>
              <a:t>Is there anything that annoys you?</a:t>
            </a:r>
          </a:p>
        </p:txBody>
      </p:sp>
      <p:pic>
        <p:nvPicPr>
          <p:cNvPr id="5"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6232525"/>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914400" y="228600"/>
            <a:ext cx="7848600" cy="6062663"/>
          </a:xfrm>
          <a:prstGeom prst="rect">
            <a:avLst/>
          </a:prstGeom>
          <a:noFill/>
          <a:ln w="9525">
            <a:noFill/>
            <a:miter lim="800000"/>
            <a:headEnd/>
            <a:tailEnd/>
          </a:ln>
        </p:spPr>
        <p:txBody>
          <a:bodyPr>
            <a:spAutoFit/>
          </a:bodyPr>
          <a:lstStyle/>
          <a:p>
            <a:endParaRPr lang="en-US" sz="800" b="1">
              <a:solidFill>
                <a:srgbClr val="000000"/>
              </a:solidFill>
            </a:endParaRPr>
          </a:p>
          <a:p>
            <a:pPr algn="ctr"/>
            <a:r>
              <a:rPr lang="en-US" sz="3200" b="1">
                <a:solidFill>
                  <a:srgbClr val="000000"/>
                </a:solidFill>
              </a:rPr>
              <a:t>Content of Survey (Continued)</a:t>
            </a:r>
          </a:p>
          <a:p>
            <a:endParaRPr lang="en-US" sz="2000" b="1" u="sng">
              <a:solidFill>
                <a:srgbClr val="000000"/>
              </a:solidFill>
            </a:endParaRPr>
          </a:p>
          <a:p>
            <a:r>
              <a:rPr lang="en-US" sz="2800" b="1" u="sng">
                <a:solidFill>
                  <a:srgbClr val="000000"/>
                </a:solidFill>
              </a:rPr>
              <a:t>Best Practices</a:t>
            </a:r>
          </a:p>
          <a:p>
            <a:endParaRPr lang="en-US" sz="400" b="1">
              <a:solidFill>
                <a:srgbClr val="000000"/>
              </a:solidFill>
            </a:endParaRPr>
          </a:p>
          <a:p>
            <a:pPr lvl="1"/>
            <a:r>
              <a:rPr lang="en-US" sz="2800" b="1">
                <a:solidFill>
                  <a:srgbClr val="000000"/>
                </a:solidFill>
              </a:rPr>
              <a:t>Patients Rights</a:t>
            </a:r>
          </a:p>
          <a:p>
            <a:pPr lvl="1"/>
            <a:r>
              <a:rPr lang="en-US" sz="2800" b="1">
                <a:solidFill>
                  <a:srgbClr val="000000"/>
                </a:solidFill>
              </a:rPr>
              <a:t>Nicotine Replacement Therapy</a:t>
            </a:r>
          </a:p>
          <a:p>
            <a:pPr lvl="1"/>
            <a:r>
              <a:rPr lang="en-US" sz="2800" b="1">
                <a:solidFill>
                  <a:srgbClr val="000000"/>
                </a:solidFill>
              </a:rPr>
              <a:t>Medication Supported Recovery</a:t>
            </a:r>
          </a:p>
          <a:p>
            <a:endParaRPr lang="en-US" sz="1200" b="1" u="sng">
              <a:solidFill>
                <a:srgbClr val="000000"/>
              </a:solidFill>
            </a:endParaRPr>
          </a:p>
          <a:p>
            <a:r>
              <a:rPr lang="en-US" sz="2800" b="1" u="sng">
                <a:solidFill>
                  <a:srgbClr val="000000"/>
                </a:solidFill>
              </a:rPr>
              <a:t>Other Items</a:t>
            </a:r>
          </a:p>
          <a:p>
            <a:endParaRPr lang="en-US" sz="400" b="1">
              <a:solidFill>
                <a:srgbClr val="000000"/>
              </a:solidFill>
            </a:endParaRPr>
          </a:p>
          <a:p>
            <a:pPr lvl="1"/>
            <a:r>
              <a:rPr lang="en-US" sz="2800" b="1">
                <a:solidFill>
                  <a:srgbClr val="000000"/>
                </a:solidFill>
              </a:rPr>
              <a:t>Time in Program (months)</a:t>
            </a:r>
          </a:p>
          <a:p>
            <a:pPr lvl="1"/>
            <a:r>
              <a:rPr lang="en-US" sz="2800" b="1">
                <a:solidFill>
                  <a:srgbClr val="000000"/>
                </a:solidFill>
              </a:rPr>
              <a:t>Age, Gender, Ethnicity/Race</a:t>
            </a:r>
          </a:p>
          <a:p>
            <a:pPr lvl="1"/>
            <a:r>
              <a:rPr lang="en-US" sz="2800" b="1">
                <a:solidFill>
                  <a:srgbClr val="000000"/>
                </a:solidFill>
              </a:rPr>
              <a:t>Presenting Problem (SA, MH, both)</a:t>
            </a:r>
          </a:p>
          <a:p>
            <a:pPr lvl="1"/>
            <a:r>
              <a:rPr lang="en-US" sz="2800" b="1">
                <a:solidFill>
                  <a:srgbClr val="000000"/>
                </a:solidFill>
              </a:rPr>
              <a:t>Prior Treatment</a:t>
            </a:r>
          </a:p>
          <a:p>
            <a:pPr lvl="1"/>
            <a:r>
              <a:rPr lang="en-US" sz="2800" b="1">
                <a:solidFill>
                  <a:srgbClr val="000000"/>
                </a:solidFill>
              </a:rPr>
              <a:t>Criminal Justice Mandate</a:t>
            </a:r>
          </a:p>
          <a:p>
            <a:pPr lvl="1"/>
            <a:r>
              <a:rPr lang="en-US" sz="2800" b="1">
                <a:solidFill>
                  <a:srgbClr val="000000"/>
                </a:solidFill>
              </a:rPr>
              <a:t>Employment/School Enrollment Status</a:t>
            </a:r>
          </a:p>
        </p:txBody>
      </p:sp>
      <p:pic>
        <p:nvPicPr>
          <p:cNvPr id="3"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4890" y="6291263"/>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914400" y="1752600"/>
          <a:ext cx="7239000" cy="2003425"/>
        </p:xfrm>
        <a:graphic>
          <a:graphicData uri="http://schemas.openxmlformats.org/drawingml/2006/table">
            <a:tbl>
              <a:tblPr firstRow="1" firstCol="1" bandRow="1"/>
              <a:tblGrid>
                <a:gridCol w="1809750"/>
                <a:gridCol w="1809750"/>
                <a:gridCol w="1809750"/>
                <a:gridCol w="1809750"/>
              </a:tblGrid>
              <a:tr h="1143090">
                <a:tc>
                  <a:txBody>
                    <a:bodyPr/>
                    <a:lstStyle/>
                    <a:p>
                      <a:pPr marL="0" marR="0" algn="ctr">
                        <a:spcBef>
                          <a:spcPts val="0"/>
                        </a:spcBef>
                        <a:spcAft>
                          <a:spcPts val="0"/>
                        </a:spcAft>
                      </a:pPr>
                      <a:r>
                        <a:rPr lang="en-US" sz="2800" b="1" spc="-40" dirty="0">
                          <a:solidFill>
                            <a:srgbClr val="000000"/>
                          </a:solidFill>
                          <a:effectLst/>
                          <a:latin typeface="Times New Roman"/>
                          <a:ea typeface="Calibri"/>
                          <a:cs typeface="Times New Roman"/>
                        </a:rPr>
                        <a:t>Disagree</a:t>
                      </a:r>
                      <a:endParaRPr lang="en-US" sz="2800" dirty="0">
                        <a:effectLst/>
                        <a:latin typeface="Calibri"/>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spc="-40" dirty="0">
                          <a:solidFill>
                            <a:srgbClr val="000000"/>
                          </a:solidFill>
                          <a:effectLst/>
                          <a:latin typeface="Times New Roman"/>
                          <a:ea typeface="Calibri"/>
                          <a:cs typeface="Times New Roman"/>
                        </a:rPr>
                        <a:t>Somewhat Agree</a:t>
                      </a:r>
                      <a:endParaRPr lang="en-US" sz="2800" dirty="0">
                        <a:effectLst/>
                        <a:latin typeface="Calibri"/>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spc="-40">
                          <a:solidFill>
                            <a:srgbClr val="000000"/>
                          </a:solidFill>
                          <a:effectLst/>
                          <a:latin typeface="Times New Roman"/>
                          <a:ea typeface="Calibri"/>
                          <a:cs typeface="Times New Roman"/>
                        </a:rPr>
                        <a:t>Agree</a:t>
                      </a:r>
                      <a:endParaRPr lang="en-US" sz="2800">
                        <a:effectLst/>
                        <a:latin typeface="Calibri"/>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spc="-40">
                          <a:solidFill>
                            <a:srgbClr val="000000"/>
                          </a:solidFill>
                          <a:effectLst/>
                          <a:latin typeface="Times New Roman"/>
                          <a:ea typeface="Calibri"/>
                          <a:cs typeface="Times New Roman"/>
                        </a:rPr>
                        <a:t>Strongly Agree</a:t>
                      </a:r>
                      <a:endParaRPr lang="en-US" sz="2800">
                        <a:effectLst/>
                        <a:latin typeface="Calibri"/>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0335">
                <a:tc>
                  <a:txBody>
                    <a:bodyPr/>
                    <a:lstStyle/>
                    <a:p>
                      <a:pPr marL="0" marR="0" algn="ctr">
                        <a:spcBef>
                          <a:spcPts val="0"/>
                        </a:spcBef>
                        <a:spcAft>
                          <a:spcPts val="0"/>
                        </a:spcAft>
                      </a:pPr>
                      <a:r>
                        <a:rPr lang="en-US" sz="4800" spc="20" dirty="0">
                          <a:solidFill>
                            <a:srgbClr val="000000"/>
                          </a:solidFill>
                          <a:effectLst/>
                          <a:latin typeface="Times New Roman"/>
                          <a:ea typeface="Calibri"/>
                          <a:cs typeface="Times New Roman"/>
                        </a:rPr>
                        <a:t>□</a:t>
                      </a:r>
                      <a:endParaRPr lang="en-US" sz="4800" dirty="0">
                        <a:effectLst/>
                        <a:latin typeface="Calibri"/>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4800" spc="20">
                          <a:solidFill>
                            <a:srgbClr val="000000"/>
                          </a:solidFill>
                          <a:effectLst/>
                          <a:latin typeface="Times New Roman"/>
                          <a:ea typeface="Calibri"/>
                          <a:cs typeface="Times New Roman"/>
                        </a:rPr>
                        <a:t>□</a:t>
                      </a:r>
                      <a:endParaRPr lang="en-US" sz="4800">
                        <a:effectLst/>
                        <a:latin typeface="Calibri"/>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4800" spc="20">
                          <a:solidFill>
                            <a:srgbClr val="000000"/>
                          </a:solidFill>
                          <a:effectLst/>
                          <a:latin typeface="Times New Roman"/>
                          <a:ea typeface="Calibri"/>
                          <a:cs typeface="Times New Roman"/>
                        </a:rPr>
                        <a:t>□</a:t>
                      </a:r>
                      <a:endParaRPr lang="en-US" sz="4800">
                        <a:effectLst/>
                        <a:latin typeface="Calibri"/>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4800" spc="20" dirty="0">
                          <a:solidFill>
                            <a:srgbClr val="000000"/>
                          </a:solidFill>
                          <a:effectLst/>
                          <a:latin typeface="Times New Roman"/>
                          <a:ea typeface="Calibri"/>
                          <a:cs typeface="Times New Roman"/>
                        </a:rPr>
                        <a:t>□</a:t>
                      </a:r>
                      <a:endParaRPr lang="en-US" sz="4800" dirty="0">
                        <a:effectLst/>
                        <a:latin typeface="Calibri"/>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451" name="TextBox 1"/>
          <p:cNvSpPr txBox="1">
            <a:spLocks noChangeArrowheads="1"/>
          </p:cNvSpPr>
          <p:nvPr/>
        </p:nvSpPr>
        <p:spPr bwMode="auto">
          <a:xfrm>
            <a:off x="914400" y="685800"/>
            <a:ext cx="7315200" cy="584200"/>
          </a:xfrm>
          <a:prstGeom prst="rect">
            <a:avLst/>
          </a:prstGeom>
          <a:noFill/>
          <a:ln w="9525">
            <a:noFill/>
            <a:miter lim="800000"/>
            <a:headEnd/>
            <a:tailEnd/>
          </a:ln>
        </p:spPr>
        <p:txBody>
          <a:bodyPr>
            <a:spAutoFit/>
          </a:bodyPr>
          <a:lstStyle/>
          <a:p>
            <a:pPr algn="ctr"/>
            <a:r>
              <a:rPr lang="en-US" sz="3200" b="1" u="sng"/>
              <a:t>Rating Scale</a:t>
            </a:r>
          </a:p>
        </p:txBody>
      </p:sp>
      <p:sp>
        <p:nvSpPr>
          <p:cNvPr id="18452" name="TextBox 3"/>
          <p:cNvSpPr txBox="1">
            <a:spLocks noChangeArrowheads="1"/>
          </p:cNvSpPr>
          <p:nvPr/>
        </p:nvSpPr>
        <p:spPr bwMode="auto">
          <a:xfrm>
            <a:off x="914400" y="4267200"/>
            <a:ext cx="7620000" cy="1508125"/>
          </a:xfrm>
          <a:prstGeom prst="rect">
            <a:avLst/>
          </a:prstGeom>
          <a:noFill/>
          <a:ln w="9525">
            <a:noFill/>
            <a:miter lim="800000"/>
            <a:headEnd/>
            <a:tailEnd/>
          </a:ln>
        </p:spPr>
        <p:txBody>
          <a:bodyPr>
            <a:spAutoFit/>
          </a:bodyPr>
          <a:lstStyle/>
          <a:p>
            <a:r>
              <a:rPr lang="en-US" sz="2800"/>
              <a:t>“Not Applicable” or “Don’t Know” is not an option.</a:t>
            </a:r>
          </a:p>
          <a:p>
            <a:endParaRPr lang="en-US" sz="800"/>
          </a:p>
          <a:p>
            <a:r>
              <a:rPr lang="en-US" sz="2800"/>
              <a:t>However, if an item is left blank, it is coded as “No Response.”</a:t>
            </a:r>
          </a:p>
        </p:txBody>
      </p:sp>
      <p:pic>
        <p:nvPicPr>
          <p:cNvPr id="5"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6252531"/>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524000"/>
            <a:ext cx="7467600" cy="1200329"/>
          </a:xfrm>
          <a:prstGeom prst="rect">
            <a:avLst/>
          </a:prstGeom>
        </p:spPr>
        <p:txBody>
          <a:bodyPr wrap="square">
            <a:spAutoFit/>
          </a:bodyPr>
          <a:lstStyle/>
          <a:p>
            <a:pPr algn="ctr"/>
            <a:r>
              <a:rPr lang="en-US" sz="3600" b="1" dirty="0" smtClean="0">
                <a:solidFill>
                  <a:srgbClr val="990033"/>
                </a:solidFill>
              </a:rPr>
              <a:t>C.  Interpreting </a:t>
            </a:r>
            <a:r>
              <a:rPr lang="en-US" sz="3600" b="1" dirty="0">
                <a:solidFill>
                  <a:srgbClr val="990033"/>
                </a:solidFill>
              </a:rPr>
              <a:t>Sample Results from the </a:t>
            </a:r>
            <a:r>
              <a:rPr lang="en-US" sz="3600" b="1" dirty="0" err="1">
                <a:solidFill>
                  <a:srgbClr val="990033"/>
                </a:solidFill>
              </a:rPr>
              <a:t>PoC</a:t>
            </a:r>
            <a:r>
              <a:rPr lang="en-US" sz="3600" b="1" dirty="0">
                <a:solidFill>
                  <a:srgbClr val="990033"/>
                </a:solidFill>
              </a:rPr>
              <a:t> Pilot</a:t>
            </a:r>
          </a:p>
        </p:txBody>
      </p:sp>
      <p:pic>
        <p:nvPicPr>
          <p:cNvPr id="3"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6252531"/>
            <a:ext cx="225811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872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2633663" y="152400"/>
            <a:ext cx="3835400" cy="584200"/>
          </a:xfrm>
          <a:prstGeom prst="rect">
            <a:avLst/>
          </a:prstGeom>
          <a:noFill/>
          <a:ln w="9525">
            <a:noFill/>
            <a:miter lim="800000"/>
            <a:headEnd/>
            <a:tailEnd/>
          </a:ln>
        </p:spPr>
        <p:txBody>
          <a:bodyPr wrap="none">
            <a:spAutoFit/>
          </a:bodyPr>
          <a:lstStyle/>
          <a:p>
            <a:r>
              <a:rPr lang="en-US" sz="3200" b="1"/>
              <a:t>A: Access and Quality</a:t>
            </a:r>
          </a:p>
        </p:txBody>
      </p:sp>
      <p:sp>
        <p:nvSpPr>
          <p:cNvPr id="19459" name="TextBox 5"/>
          <p:cNvSpPr txBox="1">
            <a:spLocks noChangeArrowheads="1"/>
          </p:cNvSpPr>
          <p:nvPr/>
        </p:nvSpPr>
        <p:spPr bwMode="auto">
          <a:xfrm>
            <a:off x="152400" y="769938"/>
            <a:ext cx="9144000" cy="5494337"/>
          </a:xfrm>
          <a:prstGeom prst="rect">
            <a:avLst/>
          </a:prstGeom>
          <a:noFill/>
          <a:ln w="9525">
            <a:noFill/>
            <a:miter lim="800000"/>
            <a:headEnd/>
            <a:tailEnd/>
          </a:ln>
        </p:spPr>
        <p:txBody>
          <a:bodyPr>
            <a:spAutoFit/>
          </a:bodyPr>
          <a:lstStyle/>
          <a:p>
            <a:pPr marL="457200" indent="-457200"/>
            <a:r>
              <a:rPr lang="en-US" sz="2700">
                <a:latin typeface="Times New Roman" pitchFamily="18" charset="0"/>
                <a:ea typeface="Calibri" pitchFamily="34" charset="0"/>
                <a:cs typeface="Times New Roman" pitchFamily="18" charset="0"/>
              </a:rPr>
              <a:t>1.	When I needed services right away, I was able to </a:t>
            </a:r>
            <a:r>
              <a:rPr lang="en-US" sz="2700">
                <a:solidFill>
                  <a:srgbClr val="C00000"/>
                </a:solidFill>
                <a:latin typeface="Times New Roman" pitchFamily="18" charset="0"/>
                <a:ea typeface="Calibri" pitchFamily="34" charset="0"/>
                <a:cs typeface="Times New Roman" pitchFamily="18" charset="0"/>
              </a:rPr>
              <a:t>see someone as soon as I wanted</a:t>
            </a:r>
            <a:r>
              <a:rPr lang="en-US" sz="2700">
                <a:latin typeface="Times New Roman" pitchFamily="18" charset="0"/>
                <a:ea typeface="Calibri" pitchFamily="34" charset="0"/>
                <a:cs typeface="Times New Roman" pitchFamily="18" charset="0"/>
              </a:rPr>
              <a:t>.</a:t>
            </a:r>
          </a:p>
          <a:p>
            <a:pPr marL="457200" indent="-457200"/>
            <a:r>
              <a:rPr lang="en-US" sz="2700">
                <a:latin typeface="Times New Roman" pitchFamily="18" charset="0"/>
                <a:ea typeface="Calibri" pitchFamily="34" charset="0"/>
                <a:cs typeface="Times New Roman" pitchFamily="18" charset="0"/>
              </a:rPr>
              <a:t>2.	This program helped me develop a </a:t>
            </a:r>
            <a:r>
              <a:rPr lang="en-US" sz="2700">
                <a:solidFill>
                  <a:srgbClr val="C00000"/>
                </a:solidFill>
                <a:latin typeface="Times New Roman" pitchFamily="18" charset="0"/>
                <a:ea typeface="Calibri" pitchFamily="34" charset="0"/>
                <a:cs typeface="Times New Roman" pitchFamily="18" charset="0"/>
              </a:rPr>
              <a:t>plan for </a:t>
            </a:r>
            <a:r>
              <a:rPr lang="en-US" sz="2700">
                <a:latin typeface="Times New Roman" pitchFamily="18" charset="0"/>
                <a:ea typeface="Calibri" pitchFamily="34" charset="0"/>
                <a:cs typeface="Times New Roman" pitchFamily="18" charset="0"/>
              </a:rPr>
              <a:t>when I feel </a:t>
            </a:r>
            <a:r>
              <a:rPr lang="en-US" sz="2700">
                <a:solidFill>
                  <a:srgbClr val="C00000"/>
                </a:solidFill>
                <a:latin typeface="Times New Roman" pitchFamily="18" charset="0"/>
                <a:ea typeface="Calibri" pitchFamily="34" charset="0"/>
                <a:cs typeface="Times New Roman" pitchFamily="18" charset="0"/>
              </a:rPr>
              <a:t>stressed, anxious or unsafe</a:t>
            </a:r>
          </a:p>
          <a:p>
            <a:pPr marL="457200" indent="-457200"/>
            <a:r>
              <a:rPr lang="en-US" sz="2700">
                <a:latin typeface="Times New Roman" pitchFamily="18" charset="0"/>
                <a:ea typeface="Calibri" pitchFamily="34" charset="0"/>
                <a:cs typeface="Times New Roman" pitchFamily="18" charset="0"/>
              </a:rPr>
              <a:t>3.	The people I went to for services </a:t>
            </a:r>
            <a:r>
              <a:rPr lang="en-US" sz="2700">
                <a:solidFill>
                  <a:srgbClr val="C00000"/>
                </a:solidFill>
                <a:latin typeface="Times New Roman" pitchFamily="18" charset="0"/>
                <a:ea typeface="Calibri" pitchFamily="34" charset="0"/>
                <a:cs typeface="Times New Roman" pitchFamily="18" charset="0"/>
              </a:rPr>
              <a:t>spent enough time with me</a:t>
            </a:r>
            <a:r>
              <a:rPr lang="en-US" sz="2700">
                <a:latin typeface="Times New Roman" pitchFamily="18" charset="0"/>
                <a:ea typeface="Calibri" pitchFamily="34" charset="0"/>
                <a:cs typeface="Times New Roman" pitchFamily="18" charset="0"/>
              </a:rPr>
              <a:t>.</a:t>
            </a:r>
          </a:p>
          <a:p>
            <a:pPr marL="457200" indent="-457200"/>
            <a:r>
              <a:rPr lang="en-US" sz="2700">
                <a:latin typeface="Times New Roman" pitchFamily="18" charset="0"/>
                <a:ea typeface="Calibri" pitchFamily="34" charset="0"/>
                <a:cs typeface="Times New Roman" pitchFamily="18" charset="0"/>
              </a:rPr>
              <a:t>4.	I helped to develop </a:t>
            </a:r>
            <a:r>
              <a:rPr lang="en-US" sz="2700">
                <a:solidFill>
                  <a:srgbClr val="C00000"/>
                </a:solidFill>
                <a:latin typeface="Times New Roman" pitchFamily="18" charset="0"/>
                <a:ea typeface="Calibri" pitchFamily="34" charset="0"/>
                <a:cs typeface="Times New Roman" pitchFamily="18" charset="0"/>
              </a:rPr>
              <a:t>my service/treatment goals</a:t>
            </a:r>
            <a:r>
              <a:rPr lang="en-US" sz="2700">
                <a:latin typeface="Times New Roman" pitchFamily="18" charset="0"/>
                <a:ea typeface="Calibri" pitchFamily="34" charset="0"/>
                <a:cs typeface="Times New Roman" pitchFamily="18" charset="0"/>
              </a:rPr>
              <a:t>.</a:t>
            </a:r>
          </a:p>
          <a:p>
            <a:pPr marL="457200" indent="-457200"/>
            <a:r>
              <a:rPr lang="en-US" sz="2700">
                <a:latin typeface="Times New Roman" pitchFamily="18" charset="0"/>
                <a:ea typeface="Calibri" pitchFamily="34" charset="0"/>
                <a:cs typeface="Times New Roman" pitchFamily="18" charset="0"/>
              </a:rPr>
              <a:t>5.	The people I went to for services were </a:t>
            </a:r>
            <a:r>
              <a:rPr lang="en-US" sz="2700">
                <a:solidFill>
                  <a:srgbClr val="C00000"/>
                </a:solidFill>
                <a:latin typeface="Times New Roman" pitchFamily="18" charset="0"/>
                <a:ea typeface="Calibri" pitchFamily="34" charset="0"/>
                <a:cs typeface="Times New Roman" pitchFamily="18" charset="0"/>
              </a:rPr>
              <a:t>sensitive to my cultural background </a:t>
            </a:r>
            <a:r>
              <a:rPr lang="en-US" sz="2700">
                <a:latin typeface="Times New Roman" pitchFamily="18" charset="0"/>
                <a:ea typeface="Calibri" pitchFamily="34" charset="0"/>
                <a:cs typeface="Times New Roman" pitchFamily="18" charset="0"/>
              </a:rPr>
              <a:t>(race, religion, language, sexual orientation).</a:t>
            </a:r>
          </a:p>
          <a:p>
            <a:pPr marL="457200" indent="-457200"/>
            <a:r>
              <a:rPr lang="en-US" sz="2700">
                <a:latin typeface="Times New Roman" pitchFamily="18" charset="0"/>
                <a:ea typeface="Calibri" pitchFamily="34" charset="0"/>
                <a:cs typeface="Times New Roman" pitchFamily="18" charset="0"/>
              </a:rPr>
              <a:t>6.	I was given </a:t>
            </a:r>
            <a:r>
              <a:rPr lang="en-US" sz="2700">
                <a:solidFill>
                  <a:srgbClr val="C00000"/>
                </a:solidFill>
                <a:latin typeface="Times New Roman" pitchFamily="18" charset="0"/>
                <a:ea typeface="Calibri" pitchFamily="34" charset="0"/>
                <a:cs typeface="Times New Roman" pitchFamily="18" charset="0"/>
              </a:rPr>
              <a:t>information about different services </a:t>
            </a:r>
            <a:r>
              <a:rPr lang="en-US" sz="2700">
                <a:latin typeface="Times New Roman" pitchFamily="18" charset="0"/>
                <a:ea typeface="Calibri" pitchFamily="34" charset="0"/>
                <a:cs typeface="Times New Roman" pitchFamily="18" charset="0"/>
              </a:rPr>
              <a:t>that were available to me.</a:t>
            </a:r>
          </a:p>
          <a:p>
            <a:pPr marL="457200" indent="-457200"/>
            <a:r>
              <a:rPr lang="en-US" sz="2700">
                <a:latin typeface="Times New Roman" pitchFamily="18" charset="0"/>
                <a:ea typeface="Calibri" pitchFamily="34" charset="0"/>
                <a:cs typeface="Times New Roman" pitchFamily="18" charset="0"/>
              </a:rPr>
              <a:t>7.	I was given enough </a:t>
            </a:r>
            <a:r>
              <a:rPr lang="en-US" sz="2700">
                <a:solidFill>
                  <a:srgbClr val="C00000"/>
                </a:solidFill>
                <a:latin typeface="Times New Roman" pitchFamily="18" charset="0"/>
                <a:ea typeface="Calibri" pitchFamily="34" charset="0"/>
                <a:cs typeface="Times New Roman" pitchFamily="18" charset="0"/>
              </a:rPr>
              <a:t>information to </a:t>
            </a:r>
            <a:r>
              <a:rPr lang="en-US" sz="2700">
                <a:latin typeface="Times New Roman" pitchFamily="18" charset="0"/>
                <a:ea typeface="Calibri" pitchFamily="34" charset="0"/>
                <a:cs typeface="Times New Roman" pitchFamily="18" charset="0"/>
              </a:rPr>
              <a:t>effectively </a:t>
            </a:r>
            <a:r>
              <a:rPr lang="en-US" sz="2700">
                <a:solidFill>
                  <a:srgbClr val="C00000"/>
                </a:solidFill>
                <a:latin typeface="Times New Roman" pitchFamily="18" charset="0"/>
                <a:ea typeface="Calibri" pitchFamily="34" charset="0"/>
                <a:cs typeface="Times New Roman" pitchFamily="18" charset="0"/>
              </a:rPr>
              <a:t>handle my problems</a:t>
            </a:r>
            <a:r>
              <a:rPr lang="en-US" sz="2700">
                <a:latin typeface="Times New Roman" pitchFamily="18" charset="0"/>
                <a:ea typeface="Calibri" pitchFamily="34" charset="0"/>
                <a:cs typeface="Times New Roman" pitchFamily="18" charset="0"/>
              </a:rPr>
              <a:t>.</a:t>
            </a:r>
          </a:p>
        </p:txBody>
      </p:sp>
      <p:pic>
        <p:nvPicPr>
          <p:cNvPr id="4"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9063" y="6081395"/>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44550" y="381000"/>
            <a:ext cx="7467600" cy="4094163"/>
          </a:xfrm>
          <a:prstGeom prst="rect">
            <a:avLst/>
          </a:prstGeom>
        </p:spPr>
        <p:txBody>
          <a:bodyPr>
            <a:spAutoFit/>
          </a:bodyPr>
          <a:lstStyle/>
          <a:p>
            <a:pPr marL="457200" indent="-457200" algn="ctr">
              <a:defRPr/>
            </a:pPr>
            <a:r>
              <a:rPr lang="en-US" sz="3200" b="1" dirty="0">
                <a:solidFill>
                  <a:prstClr val="black"/>
                </a:solidFill>
                <a:ea typeface="Calibri"/>
                <a:cs typeface="Times New Roman"/>
              </a:rPr>
              <a:t>Exercise</a:t>
            </a:r>
          </a:p>
          <a:p>
            <a:pPr marL="6350" indent="6350">
              <a:defRPr/>
            </a:pPr>
            <a:endParaRPr lang="en-US" sz="1200" dirty="0">
              <a:solidFill>
                <a:prstClr val="black"/>
              </a:solidFill>
              <a:latin typeface="Times New Roman"/>
              <a:ea typeface="Calibri"/>
              <a:cs typeface="Times New Roman"/>
            </a:endParaRPr>
          </a:p>
          <a:p>
            <a:pPr marL="908050" indent="-457200">
              <a:buFontTx/>
              <a:buAutoNum type="arabicPeriod" startAt="4"/>
              <a:defRPr/>
            </a:pPr>
            <a:r>
              <a:rPr lang="en-US" sz="3400" b="1" i="1" dirty="0">
                <a:solidFill>
                  <a:srgbClr val="C00000"/>
                </a:solidFill>
                <a:latin typeface="Times New Roman"/>
                <a:ea typeface="Calibri"/>
                <a:cs typeface="Times New Roman"/>
              </a:rPr>
              <a:t>I helped to develop my service/ treatment goals.</a:t>
            </a:r>
          </a:p>
          <a:p>
            <a:pPr marL="6350" indent="6350">
              <a:defRPr/>
            </a:pPr>
            <a:endParaRPr lang="en-US" sz="1200" dirty="0">
              <a:solidFill>
                <a:prstClr val="black"/>
              </a:solidFill>
              <a:latin typeface="Times New Roman"/>
              <a:ea typeface="Calibri"/>
              <a:cs typeface="Times New Roman"/>
            </a:endParaRPr>
          </a:p>
          <a:p>
            <a:pPr marL="6350" indent="6350">
              <a:defRPr/>
            </a:pPr>
            <a:r>
              <a:rPr lang="en-US" sz="3200" b="1" dirty="0">
                <a:solidFill>
                  <a:prstClr val="black"/>
                </a:solidFill>
                <a:ea typeface="Calibri"/>
                <a:cs typeface="Times New Roman"/>
              </a:rPr>
              <a:t>Imagine one of your programs.</a:t>
            </a:r>
          </a:p>
          <a:p>
            <a:pPr marL="6350" indent="6350">
              <a:defRPr/>
            </a:pPr>
            <a:endParaRPr lang="en-US" sz="800" b="1" dirty="0">
              <a:solidFill>
                <a:prstClr val="black"/>
              </a:solidFill>
              <a:ea typeface="Calibri"/>
              <a:cs typeface="Times New Roman"/>
            </a:endParaRPr>
          </a:p>
          <a:p>
            <a:pPr marL="6350" indent="6350">
              <a:defRPr/>
            </a:pPr>
            <a:r>
              <a:rPr lang="en-US" sz="3200" b="1" dirty="0">
                <a:solidFill>
                  <a:prstClr val="black"/>
                </a:solidFill>
                <a:ea typeface="Calibri"/>
                <a:cs typeface="Times New Roman"/>
              </a:rPr>
              <a:t>Out of </a:t>
            </a:r>
            <a:r>
              <a:rPr lang="en-US" sz="3200" b="1" u="sng" dirty="0">
                <a:solidFill>
                  <a:prstClr val="black"/>
                </a:solidFill>
                <a:ea typeface="Calibri"/>
                <a:cs typeface="Times New Roman"/>
              </a:rPr>
              <a:t>80</a:t>
            </a:r>
            <a:r>
              <a:rPr lang="en-US" sz="3200" b="1" dirty="0">
                <a:solidFill>
                  <a:prstClr val="black"/>
                </a:solidFill>
                <a:ea typeface="Calibri"/>
                <a:cs typeface="Times New Roman"/>
              </a:rPr>
              <a:t> clients… </a:t>
            </a:r>
          </a:p>
          <a:p>
            <a:pPr marL="6350" indent="6350">
              <a:defRPr/>
            </a:pPr>
            <a:r>
              <a:rPr lang="en-US" sz="3200" b="1" dirty="0">
                <a:solidFill>
                  <a:prstClr val="black"/>
                </a:solidFill>
                <a:ea typeface="Calibri"/>
                <a:cs typeface="Times New Roman"/>
              </a:rPr>
              <a:t>How many do you think would rate their program in each category?</a:t>
            </a:r>
          </a:p>
        </p:txBody>
      </p:sp>
      <p:graphicFrame>
        <p:nvGraphicFramePr>
          <p:cNvPr id="5" name="Table 4"/>
          <p:cNvGraphicFramePr>
            <a:graphicFrameLocks noGrp="1"/>
          </p:cNvGraphicFramePr>
          <p:nvPr/>
        </p:nvGraphicFramePr>
        <p:xfrm>
          <a:off x="958850" y="4475163"/>
          <a:ext cx="7239000" cy="1652592"/>
        </p:xfrm>
        <a:graphic>
          <a:graphicData uri="http://schemas.openxmlformats.org/drawingml/2006/table">
            <a:tbl>
              <a:tblPr firstRow="1" firstCol="1" bandRow="1"/>
              <a:tblGrid>
                <a:gridCol w="1809750"/>
                <a:gridCol w="1809750"/>
                <a:gridCol w="1809750"/>
                <a:gridCol w="1809750"/>
              </a:tblGrid>
              <a:tr h="792476">
                <a:tc>
                  <a:txBody>
                    <a:bodyPr/>
                    <a:lstStyle/>
                    <a:p>
                      <a:pPr marL="0" marR="0" algn="ctr">
                        <a:spcBef>
                          <a:spcPts val="0"/>
                        </a:spcBef>
                        <a:spcAft>
                          <a:spcPts val="0"/>
                        </a:spcAft>
                      </a:pPr>
                      <a:r>
                        <a:rPr lang="en-US" sz="2600" b="1" spc="-40" dirty="0">
                          <a:solidFill>
                            <a:srgbClr val="000000"/>
                          </a:solidFill>
                          <a:effectLst/>
                          <a:latin typeface="Times New Roman"/>
                          <a:ea typeface="Calibri"/>
                          <a:cs typeface="Times New Roman"/>
                        </a:rPr>
                        <a:t>Disagree</a:t>
                      </a:r>
                      <a:endParaRPr lang="en-US" sz="2600" dirty="0">
                        <a:effectLst/>
                        <a:latin typeface="Calibri"/>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b="1" spc="-40" dirty="0">
                          <a:solidFill>
                            <a:srgbClr val="000000"/>
                          </a:solidFill>
                          <a:effectLst/>
                          <a:latin typeface="Times New Roman"/>
                          <a:ea typeface="Calibri"/>
                          <a:cs typeface="Times New Roman"/>
                        </a:rPr>
                        <a:t>Somewhat Agree</a:t>
                      </a:r>
                      <a:endParaRPr lang="en-US" sz="2600" dirty="0">
                        <a:effectLst/>
                        <a:latin typeface="Calibri"/>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b="1" spc="-40" dirty="0">
                          <a:solidFill>
                            <a:srgbClr val="000000"/>
                          </a:solidFill>
                          <a:effectLst/>
                          <a:latin typeface="Times New Roman"/>
                          <a:ea typeface="Calibri"/>
                          <a:cs typeface="Times New Roman"/>
                        </a:rPr>
                        <a:t>Agree</a:t>
                      </a:r>
                      <a:endParaRPr lang="en-US" sz="2600" dirty="0">
                        <a:effectLst/>
                        <a:latin typeface="Calibri"/>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b="1" spc="-40" dirty="0">
                          <a:solidFill>
                            <a:srgbClr val="000000"/>
                          </a:solidFill>
                          <a:effectLst/>
                          <a:latin typeface="Times New Roman"/>
                          <a:ea typeface="Calibri"/>
                          <a:cs typeface="Times New Roman"/>
                        </a:rPr>
                        <a:t>Strongly Agree</a:t>
                      </a:r>
                      <a:endParaRPr lang="en-US" sz="2600" dirty="0">
                        <a:effectLst/>
                        <a:latin typeface="Calibri"/>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0112">
                <a:tc>
                  <a:txBody>
                    <a:bodyPr/>
                    <a:lstStyle/>
                    <a:p>
                      <a:pPr marL="0" marR="0" algn="ctr">
                        <a:spcBef>
                          <a:spcPts val="0"/>
                        </a:spcBef>
                        <a:spcAft>
                          <a:spcPts val="0"/>
                        </a:spcAft>
                      </a:pPr>
                      <a:r>
                        <a:rPr lang="en-US" sz="3200" b="1" spc="20" dirty="0" smtClean="0">
                          <a:solidFill>
                            <a:srgbClr val="000000"/>
                          </a:solidFill>
                          <a:effectLst/>
                          <a:latin typeface="Times New Roman"/>
                          <a:ea typeface="Calibri"/>
                          <a:cs typeface="Times New Roman"/>
                        </a:rPr>
                        <a:t>20?</a:t>
                      </a:r>
                      <a:endParaRPr lang="en-US" sz="3200" b="1" dirty="0">
                        <a:effectLst/>
                        <a:latin typeface="Calibri"/>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b="1" spc="20" dirty="0" smtClean="0">
                          <a:solidFill>
                            <a:srgbClr val="000000"/>
                          </a:solidFill>
                          <a:effectLst/>
                          <a:latin typeface="Times New Roman"/>
                          <a:ea typeface="Calibri"/>
                          <a:cs typeface="Times New Roman"/>
                        </a:rPr>
                        <a:t>20?</a:t>
                      </a:r>
                      <a:endParaRPr lang="en-US" sz="3200" b="1" dirty="0">
                        <a:effectLst/>
                        <a:latin typeface="+mn-lt"/>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b="1" spc="20" dirty="0" smtClean="0">
                          <a:solidFill>
                            <a:srgbClr val="000000"/>
                          </a:solidFill>
                          <a:effectLst/>
                          <a:latin typeface="Times New Roman"/>
                          <a:ea typeface="Calibri"/>
                          <a:cs typeface="Times New Roman"/>
                        </a:rPr>
                        <a:t>20?</a:t>
                      </a:r>
                      <a:endParaRPr lang="en-US" sz="3200" b="1" dirty="0">
                        <a:effectLst/>
                        <a:latin typeface="+mn-lt"/>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b="1" spc="20" dirty="0" smtClean="0">
                          <a:solidFill>
                            <a:srgbClr val="000000"/>
                          </a:solidFill>
                          <a:effectLst/>
                          <a:latin typeface="Times New Roman"/>
                          <a:ea typeface="Calibri"/>
                          <a:cs typeface="Times New Roman"/>
                        </a:rPr>
                        <a:t>20?</a:t>
                      </a:r>
                      <a:endParaRPr lang="en-US" sz="3200" b="1" dirty="0">
                        <a:effectLst/>
                        <a:latin typeface="+mn-lt"/>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6248400"/>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685800" y="235426"/>
            <a:ext cx="7848600" cy="6647974"/>
          </a:xfrm>
          <a:prstGeom prst="rect">
            <a:avLst/>
          </a:prstGeom>
          <a:no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r>
              <a:rPr lang="en-US" sz="3600" b="1" dirty="0" smtClean="0">
                <a:cs typeface="+mn-cs"/>
              </a:rPr>
              <a:t>TOPICS</a:t>
            </a:r>
          </a:p>
          <a:p>
            <a:pPr marL="514350" indent="-514350" eaLnBrk="1" hangingPunct="1">
              <a:spcBef>
                <a:spcPts val="1200"/>
              </a:spcBef>
              <a:buFont typeface="+mj-lt"/>
              <a:buAutoNum type="alphaUcPeriod"/>
              <a:defRPr/>
            </a:pPr>
            <a:r>
              <a:rPr lang="en-US" sz="2900" b="1" dirty="0" smtClean="0">
                <a:cs typeface="+mn-cs"/>
              </a:rPr>
              <a:t>Perception of Care Surveys – Tools for Quality Improvement</a:t>
            </a:r>
          </a:p>
          <a:p>
            <a:pPr marL="514350" indent="-514350" eaLnBrk="1" hangingPunct="1">
              <a:spcBef>
                <a:spcPts val="1200"/>
              </a:spcBef>
              <a:buFont typeface="+mj-lt"/>
              <a:buAutoNum type="alphaUcPeriod"/>
              <a:defRPr/>
            </a:pPr>
            <a:r>
              <a:rPr lang="en-US" sz="2900" b="1" dirty="0" smtClean="0">
                <a:cs typeface="+mn-cs"/>
              </a:rPr>
              <a:t>Substance Abuse Perception of Care Survey (SA-</a:t>
            </a:r>
            <a:r>
              <a:rPr lang="en-US" sz="2900" b="1" dirty="0" err="1" smtClean="0">
                <a:cs typeface="+mn-cs"/>
              </a:rPr>
              <a:t>PoC</a:t>
            </a:r>
            <a:r>
              <a:rPr lang="en-US" sz="2900" b="1" dirty="0" smtClean="0">
                <a:cs typeface="+mn-cs"/>
              </a:rPr>
              <a:t>)</a:t>
            </a:r>
          </a:p>
          <a:p>
            <a:pPr marL="514350" indent="-514350" eaLnBrk="1" hangingPunct="1">
              <a:spcBef>
                <a:spcPts val="1200"/>
              </a:spcBef>
              <a:buFont typeface="+mj-lt"/>
              <a:buAutoNum type="alphaUcPeriod"/>
              <a:defRPr/>
            </a:pPr>
            <a:r>
              <a:rPr lang="en-US" sz="2900" b="1" dirty="0" smtClean="0">
                <a:cs typeface="+mn-cs"/>
              </a:rPr>
              <a:t>Interpreting Sample Results from the </a:t>
            </a:r>
            <a:r>
              <a:rPr lang="en-US" sz="2900" b="1" dirty="0" err="1" smtClean="0">
                <a:cs typeface="+mn-cs"/>
              </a:rPr>
              <a:t>PoC</a:t>
            </a:r>
            <a:r>
              <a:rPr lang="en-US" sz="2900" b="1" dirty="0" smtClean="0">
                <a:cs typeface="+mn-cs"/>
              </a:rPr>
              <a:t> Pilot</a:t>
            </a:r>
          </a:p>
          <a:p>
            <a:pPr marL="514350" indent="-514350" eaLnBrk="1" hangingPunct="1">
              <a:spcBef>
                <a:spcPts val="1200"/>
              </a:spcBef>
              <a:buFont typeface="+mj-lt"/>
              <a:buAutoNum type="alphaUcPeriod"/>
              <a:defRPr/>
            </a:pPr>
            <a:r>
              <a:rPr lang="en-US" sz="2900" b="1" dirty="0" smtClean="0">
                <a:cs typeface="+mn-cs"/>
              </a:rPr>
              <a:t>Provider Adoption-Moving to Scale</a:t>
            </a:r>
          </a:p>
          <a:p>
            <a:pPr marL="514350" indent="-514350" eaLnBrk="1" hangingPunct="1">
              <a:spcBef>
                <a:spcPts val="1200"/>
              </a:spcBef>
              <a:buFont typeface="+mj-lt"/>
              <a:buAutoNum type="alphaUcPeriod"/>
              <a:defRPr/>
            </a:pPr>
            <a:r>
              <a:rPr lang="en-US" sz="2900" b="1" dirty="0" smtClean="0">
                <a:cs typeface="+mn-cs"/>
              </a:rPr>
              <a:t>Live Demonstration of </a:t>
            </a:r>
            <a:r>
              <a:rPr lang="en-US" sz="2900" b="1" dirty="0" err="1" smtClean="0">
                <a:cs typeface="+mn-cs"/>
              </a:rPr>
              <a:t>PoC</a:t>
            </a:r>
            <a:r>
              <a:rPr lang="en-US" sz="2900" b="1" dirty="0" smtClean="0">
                <a:cs typeface="+mn-cs"/>
              </a:rPr>
              <a:t> System </a:t>
            </a:r>
          </a:p>
          <a:p>
            <a:pPr marL="514350" indent="-514350" eaLnBrk="1" hangingPunct="1">
              <a:spcBef>
                <a:spcPts val="1200"/>
              </a:spcBef>
              <a:buFont typeface="+mj-lt"/>
              <a:buAutoNum type="alphaUcPeriod"/>
              <a:defRPr/>
            </a:pPr>
            <a:r>
              <a:rPr lang="en-US" sz="2900" b="1" dirty="0">
                <a:cs typeface="+mn-cs"/>
              </a:rPr>
              <a:t>Developing </a:t>
            </a:r>
            <a:r>
              <a:rPr lang="en-US" sz="2900" b="1" dirty="0" smtClean="0">
                <a:cs typeface="+mn-cs"/>
              </a:rPr>
              <a:t>Infrastructure </a:t>
            </a:r>
            <a:r>
              <a:rPr lang="en-US" sz="2900" b="1" dirty="0">
                <a:cs typeface="+mn-cs"/>
              </a:rPr>
              <a:t>for Quality Improvement (QI) using Perception of Care Surveys</a:t>
            </a:r>
          </a:p>
        </p:txBody>
      </p:sp>
      <p:pic>
        <p:nvPicPr>
          <p:cNvPr id="4"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6172200"/>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21507" name="Picture 4"/>
          <p:cNvPicPr>
            <a:picLocks noChangeAspect="1" noChangeArrowheads="1"/>
          </p:cNvPicPr>
          <p:nvPr/>
        </p:nvPicPr>
        <p:blipFill>
          <a:blip r:embed="rId2" cstate="print"/>
          <a:srcRect/>
          <a:stretch>
            <a:fillRect/>
          </a:stretch>
        </p:blipFill>
        <p:spPr bwMode="auto">
          <a:xfrm>
            <a:off x="169863" y="658813"/>
            <a:ext cx="8974137" cy="5437187"/>
          </a:xfrm>
          <a:prstGeom prst="rect">
            <a:avLst/>
          </a:prstGeom>
          <a:noFill/>
          <a:ln w="9525">
            <a:noFill/>
            <a:miter lim="800000"/>
            <a:headEnd/>
            <a:tailEnd/>
          </a:ln>
          <a:effectLst/>
        </p:spPr>
      </p:pic>
      <p:pic>
        <p:nvPicPr>
          <p:cNvPr id="4" name="Picture 2" descr="http://intranet.oasas.ny.gov/communications/resources/Chapter1_Usage/Office%20of%20Alcoholism%20and%20Substance%20Abu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6378035"/>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1292225" y="457200"/>
            <a:ext cx="6400800" cy="830263"/>
          </a:xfrm>
          <a:prstGeom prst="rect">
            <a:avLst/>
          </a:prstGeom>
          <a:noFill/>
          <a:ln w="9525">
            <a:noFill/>
            <a:miter lim="800000"/>
            <a:headEnd/>
            <a:tailEnd/>
          </a:ln>
        </p:spPr>
        <p:txBody>
          <a:bodyPr>
            <a:spAutoFit/>
          </a:bodyPr>
          <a:lstStyle/>
          <a:p>
            <a:pPr algn="ctr"/>
            <a:r>
              <a:rPr lang="en-US" sz="2800" b="1"/>
              <a:t>Hypothetical Change Over 3 months</a:t>
            </a:r>
          </a:p>
          <a:p>
            <a:pPr algn="ctr"/>
            <a:r>
              <a:rPr lang="en-US" sz="2000" b="1"/>
              <a:t>(Note different sample sizes)</a:t>
            </a:r>
          </a:p>
        </p:txBody>
      </p:sp>
      <p:pic>
        <p:nvPicPr>
          <p:cNvPr id="22531" name="Picture 3"/>
          <p:cNvPicPr>
            <a:picLocks noChangeAspect="1" noChangeArrowheads="1"/>
          </p:cNvPicPr>
          <p:nvPr/>
        </p:nvPicPr>
        <p:blipFill>
          <a:blip r:embed="rId2" cstate="print"/>
          <a:srcRect/>
          <a:stretch>
            <a:fillRect/>
          </a:stretch>
        </p:blipFill>
        <p:spPr bwMode="auto">
          <a:xfrm>
            <a:off x="144462" y="933555"/>
            <a:ext cx="8696325" cy="5224463"/>
          </a:xfrm>
          <a:prstGeom prst="rect">
            <a:avLst/>
          </a:prstGeom>
          <a:noFill/>
          <a:ln w="9525">
            <a:noFill/>
            <a:miter lim="800000"/>
            <a:headEnd/>
            <a:tailEnd/>
          </a:ln>
        </p:spPr>
      </p:pic>
      <p:pic>
        <p:nvPicPr>
          <p:cNvPr id="4" name="Picture 2" descr="http://intranet.oasas.ny.gov/communications/resources/Chapter1_Usage/Office%20of%20Alcoholism%20and%20Substance%20Abu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3970" y="6268613"/>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23555" name="Picture 4"/>
          <p:cNvPicPr>
            <a:picLocks noChangeAspect="1" noChangeArrowheads="1"/>
          </p:cNvPicPr>
          <p:nvPr/>
        </p:nvPicPr>
        <p:blipFill>
          <a:blip r:embed="rId2" cstate="print"/>
          <a:srcRect/>
          <a:stretch>
            <a:fillRect/>
          </a:stretch>
        </p:blipFill>
        <p:spPr bwMode="auto">
          <a:xfrm>
            <a:off x="246063" y="1416050"/>
            <a:ext cx="8650287" cy="4024313"/>
          </a:xfrm>
          <a:prstGeom prst="rect">
            <a:avLst/>
          </a:prstGeom>
          <a:noFill/>
          <a:ln w="9525">
            <a:noFill/>
            <a:miter lim="800000"/>
            <a:headEnd/>
            <a:tailEnd/>
          </a:ln>
          <a:effectLst/>
        </p:spPr>
      </p:pic>
      <p:pic>
        <p:nvPicPr>
          <p:cNvPr id="4" name="Picture 2" descr="http://intranet.oasas.ny.gov/communications/resources/Chapter1_Usage/Office%20of%20Alcoholism%20and%20Substance%20Abu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096000"/>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381000" y="990600"/>
            <a:ext cx="8610600" cy="4954588"/>
          </a:xfrm>
          <a:prstGeom prst="rect">
            <a:avLst/>
          </a:prstGeom>
          <a:noFill/>
          <a:ln w="9525">
            <a:noFill/>
            <a:miter lim="800000"/>
            <a:headEnd/>
            <a:tailEnd/>
          </a:ln>
        </p:spPr>
        <p:txBody>
          <a:bodyPr>
            <a:spAutoFit/>
          </a:bodyPr>
          <a:lstStyle/>
          <a:p>
            <a:pPr marL="576263" indent="-576263"/>
            <a:r>
              <a:rPr lang="en-US" sz="2800" b="1">
                <a:latin typeface="Times New Roman" pitchFamily="18" charset="0"/>
                <a:ea typeface="Calibri" pitchFamily="34" charset="0"/>
                <a:cs typeface="Times New Roman" pitchFamily="18" charset="0"/>
              </a:rPr>
              <a:t>As a result of the services (treatment) I have received ...</a:t>
            </a:r>
          </a:p>
          <a:p>
            <a:pPr marL="576263" indent="-576263"/>
            <a:endParaRPr lang="en-US">
              <a:latin typeface="Times New Roman" pitchFamily="18" charset="0"/>
              <a:ea typeface="Calibri" pitchFamily="34" charset="0"/>
              <a:cs typeface="Times New Roman" pitchFamily="18" charset="0"/>
            </a:endParaRPr>
          </a:p>
          <a:p>
            <a:pPr marL="576263" indent="-576263"/>
            <a:r>
              <a:rPr lang="en-US" sz="3000">
                <a:latin typeface="Times New Roman" pitchFamily="18" charset="0"/>
                <a:ea typeface="Calibri" pitchFamily="34" charset="0"/>
                <a:cs typeface="Times New Roman" pitchFamily="18" charset="0"/>
              </a:rPr>
              <a:t>8.	I am </a:t>
            </a:r>
            <a:r>
              <a:rPr lang="en-US" sz="3000">
                <a:solidFill>
                  <a:srgbClr val="C00000"/>
                </a:solidFill>
                <a:latin typeface="Times New Roman" pitchFamily="18" charset="0"/>
                <a:ea typeface="Calibri" pitchFamily="34" charset="0"/>
                <a:cs typeface="Times New Roman" pitchFamily="18" charset="0"/>
              </a:rPr>
              <a:t>less bothered </a:t>
            </a:r>
            <a:r>
              <a:rPr lang="en-US" sz="3000">
                <a:latin typeface="Times New Roman" pitchFamily="18" charset="0"/>
                <a:ea typeface="Calibri" pitchFamily="34" charset="0"/>
                <a:cs typeface="Times New Roman" pitchFamily="18" charset="0"/>
              </a:rPr>
              <a:t>by my symptoms</a:t>
            </a:r>
          </a:p>
          <a:p>
            <a:pPr marL="576263" indent="-576263"/>
            <a:r>
              <a:rPr lang="en-US" sz="3000">
                <a:latin typeface="Times New Roman" pitchFamily="18" charset="0"/>
                <a:ea typeface="Calibri" pitchFamily="34" charset="0"/>
                <a:cs typeface="Times New Roman" pitchFamily="18" charset="0"/>
              </a:rPr>
              <a:t>9.	I am better </a:t>
            </a:r>
            <a:r>
              <a:rPr lang="en-US" sz="3000">
                <a:solidFill>
                  <a:srgbClr val="C00000"/>
                </a:solidFill>
                <a:latin typeface="Times New Roman" pitchFamily="18" charset="0"/>
                <a:ea typeface="Calibri" pitchFamily="34" charset="0"/>
                <a:cs typeface="Times New Roman" pitchFamily="18" charset="0"/>
              </a:rPr>
              <a:t>able to cope </a:t>
            </a:r>
            <a:r>
              <a:rPr lang="en-US" sz="3000">
                <a:latin typeface="Times New Roman" pitchFamily="18" charset="0"/>
                <a:ea typeface="Calibri" pitchFamily="34" charset="0"/>
                <a:cs typeface="Times New Roman" pitchFamily="18" charset="0"/>
              </a:rPr>
              <a:t>when things go wrong.</a:t>
            </a:r>
          </a:p>
          <a:p>
            <a:pPr marL="576263" indent="-576263"/>
            <a:r>
              <a:rPr lang="en-US" sz="3000">
                <a:latin typeface="Times New Roman" pitchFamily="18" charset="0"/>
                <a:ea typeface="Calibri" pitchFamily="34" charset="0"/>
                <a:cs typeface="Times New Roman" pitchFamily="18" charset="0"/>
              </a:rPr>
              <a:t>10.	I am better </a:t>
            </a:r>
            <a:r>
              <a:rPr lang="en-US" sz="3000">
                <a:solidFill>
                  <a:srgbClr val="C00000"/>
                </a:solidFill>
                <a:latin typeface="Times New Roman" pitchFamily="18" charset="0"/>
                <a:ea typeface="Calibri" pitchFamily="34" charset="0"/>
                <a:cs typeface="Times New Roman" pitchFamily="18" charset="0"/>
              </a:rPr>
              <a:t>able to accomplish the things </a:t>
            </a:r>
            <a:r>
              <a:rPr lang="en-US" sz="3000">
                <a:latin typeface="Times New Roman" pitchFamily="18" charset="0"/>
                <a:ea typeface="Calibri" pitchFamily="34" charset="0"/>
                <a:cs typeface="Times New Roman" pitchFamily="18" charset="0"/>
              </a:rPr>
              <a:t>I want to do.</a:t>
            </a:r>
          </a:p>
          <a:p>
            <a:pPr marL="576263" indent="-576263"/>
            <a:r>
              <a:rPr lang="en-US" sz="3000">
                <a:latin typeface="Times New Roman" pitchFamily="18" charset="0"/>
                <a:ea typeface="Calibri" pitchFamily="34" charset="0"/>
                <a:cs typeface="Times New Roman" pitchFamily="18" charset="0"/>
              </a:rPr>
              <a:t>11.	I am </a:t>
            </a:r>
            <a:r>
              <a:rPr lang="en-US" sz="3000">
                <a:solidFill>
                  <a:srgbClr val="C00000"/>
                </a:solidFill>
                <a:latin typeface="Times New Roman" pitchFamily="18" charset="0"/>
                <a:ea typeface="Calibri" pitchFamily="34" charset="0"/>
                <a:cs typeface="Times New Roman" pitchFamily="18" charset="0"/>
              </a:rPr>
              <a:t>not likely to use </a:t>
            </a:r>
            <a:r>
              <a:rPr lang="en-US" sz="3000">
                <a:latin typeface="Times New Roman" pitchFamily="18" charset="0"/>
                <a:ea typeface="Calibri" pitchFamily="34" charset="0"/>
                <a:cs typeface="Times New Roman" pitchFamily="18" charset="0"/>
              </a:rPr>
              <a:t>alcohol and/or other drugs.</a:t>
            </a:r>
          </a:p>
          <a:p>
            <a:pPr marL="576263" indent="-576263"/>
            <a:r>
              <a:rPr lang="en-US" sz="3000">
                <a:latin typeface="Times New Roman" pitchFamily="18" charset="0"/>
                <a:ea typeface="Calibri" pitchFamily="34" charset="0"/>
                <a:cs typeface="Times New Roman" pitchFamily="18" charset="0"/>
              </a:rPr>
              <a:t>12.	I am doing </a:t>
            </a:r>
            <a:r>
              <a:rPr lang="en-US" sz="3000">
                <a:solidFill>
                  <a:srgbClr val="C00000"/>
                </a:solidFill>
                <a:latin typeface="Times New Roman" pitchFamily="18" charset="0"/>
                <a:ea typeface="Calibri" pitchFamily="34" charset="0"/>
                <a:cs typeface="Times New Roman" pitchFamily="18" charset="0"/>
              </a:rPr>
              <a:t>better at work/school</a:t>
            </a:r>
            <a:r>
              <a:rPr lang="en-US" sz="3000">
                <a:latin typeface="Times New Roman" pitchFamily="18" charset="0"/>
                <a:ea typeface="Calibri" pitchFamily="34" charset="0"/>
                <a:cs typeface="Times New Roman" pitchFamily="18" charset="0"/>
              </a:rPr>
              <a:t>.  (If this does not apply to you, please leave it blank.)</a:t>
            </a:r>
          </a:p>
          <a:p>
            <a:pPr marL="576263" indent="-576263"/>
            <a:r>
              <a:rPr lang="en-US" sz="3000">
                <a:latin typeface="Times New Roman" pitchFamily="18" charset="0"/>
                <a:ea typeface="Calibri" pitchFamily="34" charset="0"/>
                <a:cs typeface="Times New Roman" pitchFamily="18" charset="0"/>
              </a:rPr>
              <a:t>13.	I get along with </a:t>
            </a:r>
            <a:r>
              <a:rPr lang="en-US" sz="3000">
                <a:solidFill>
                  <a:srgbClr val="C00000"/>
                </a:solidFill>
                <a:latin typeface="Times New Roman" pitchFamily="18" charset="0"/>
                <a:ea typeface="Calibri" pitchFamily="34" charset="0"/>
                <a:cs typeface="Times New Roman" pitchFamily="18" charset="0"/>
              </a:rPr>
              <a:t>my teachers/boss</a:t>
            </a:r>
            <a:r>
              <a:rPr lang="en-US" sz="3000">
                <a:latin typeface="Times New Roman" pitchFamily="18" charset="0"/>
                <a:ea typeface="Calibri" pitchFamily="34" charset="0"/>
                <a:cs typeface="Times New Roman" pitchFamily="18" charset="0"/>
              </a:rPr>
              <a:t>.  (If this does not apply to you, please leave it blank.)</a:t>
            </a:r>
          </a:p>
        </p:txBody>
      </p:sp>
      <p:sp>
        <p:nvSpPr>
          <p:cNvPr id="24579" name="Rectangle 2"/>
          <p:cNvSpPr>
            <a:spLocks noChangeArrowheads="1"/>
          </p:cNvSpPr>
          <p:nvPr/>
        </p:nvSpPr>
        <p:spPr bwMode="auto">
          <a:xfrm>
            <a:off x="2209800" y="304800"/>
            <a:ext cx="4572000" cy="584200"/>
          </a:xfrm>
          <a:prstGeom prst="rect">
            <a:avLst/>
          </a:prstGeom>
          <a:noFill/>
          <a:ln w="9525">
            <a:noFill/>
            <a:miter lim="800000"/>
            <a:headEnd/>
            <a:tailEnd/>
          </a:ln>
        </p:spPr>
        <p:txBody>
          <a:bodyPr>
            <a:spAutoFit/>
          </a:bodyPr>
          <a:lstStyle/>
          <a:p>
            <a:r>
              <a:rPr lang="en-US" sz="3200" b="1">
                <a:solidFill>
                  <a:srgbClr val="000000"/>
                </a:solidFill>
              </a:rPr>
              <a:t>B: Perceived Outcome</a:t>
            </a:r>
          </a:p>
        </p:txBody>
      </p:sp>
      <p:pic>
        <p:nvPicPr>
          <p:cNvPr id="4"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3490" y="6078002"/>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38200" y="228600"/>
            <a:ext cx="7467600" cy="4524375"/>
          </a:xfrm>
          <a:prstGeom prst="rect">
            <a:avLst/>
          </a:prstGeom>
        </p:spPr>
        <p:txBody>
          <a:bodyPr>
            <a:spAutoFit/>
          </a:bodyPr>
          <a:lstStyle/>
          <a:p>
            <a:pPr marL="457200" indent="-457200" algn="ctr">
              <a:defRPr/>
            </a:pPr>
            <a:r>
              <a:rPr lang="en-US" sz="3200" b="1" dirty="0">
                <a:solidFill>
                  <a:prstClr val="black"/>
                </a:solidFill>
                <a:ea typeface="Calibri"/>
                <a:cs typeface="Times New Roman"/>
              </a:rPr>
              <a:t>Exercise</a:t>
            </a:r>
          </a:p>
          <a:p>
            <a:pPr marL="457200" indent="-457200" algn="ctr">
              <a:defRPr/>
            </a:pPr>
            <a:endParaRPr lang="en-US" sz="800" b="1" dirty="0">
              <a:solidFill>
                <a:prstClr val="black"/>
              </a:solidFill>
              <a:ea typeface="Calibri"/>
              <a:cs typeface="Times New Roman"/>
            </a:endParaRPr>
          </a:p>
          <a:p>
            <a:pPr marL="6350" indent="6350">
              <a:defRPr/>
            </a:pPr>
            <a:r>
              <a:rPr lang="en-US" sz="2400" b="1" dirty="0">
                <a:solidFill>
                  <a:prstClr val="black"/>
                </a:solidFill>
                <a:latin typeface="Times New Roman"/>
                <a:ea typeface="Calibri"/>
                <a:cs typeface="Times New Roman"/>
              </a:rPr>
              <a:t>As a result of the services (treatment) I have received…</a:t>
            </a:r>
          </a:p>
          <a:p>
            <a:pPr marL="6350" indent="6350">
              <a:defRPr/>
            </a:pPr>
            <a:endParaRPr lang="en-US" sz="800" b="1" dirty="0">
              <a:solidFill>
                <a:prstClr val="black"/>
              </a:solidFill>
              <a:latin typeface="Times New Roman"/>
              <a:ea typeface="Calibri"/>
              <a:cs typeface="Times New Roman"/>
            </a:endParaRPr>
          </a:p>
          <a:p>
            <a:pPr marL="1154113" indent="-696913">
              <a:defRPr/>
            </a:pPr>
            <a:r>
              <a:rPr lang="en-US" sz="3400" b="1" i="1" dirty="0">
                <a:solidFill>
                  <a:srgbClr val="C00000"/>
                </a:solidFill>
                <a:latin typeface="Times New Roman"/>
                <a:ea typeface="Calibri"/>
                <a:cs typeface="Times New Roman"/>
              </a:rPr>
              <a:t>11. I am not likely to use alcohol and/or other drugs.</a:t>
            </a:r>
          </a:p>
          <a:p>
            <a:pPr marL="6350" indent="6350">
              <a:defRPr/>
            </a:pPr>
            <a:endParaRPr lang="en-US" sz="1200" dirty="0">
              <a:solidFill>
                <a:prstClr val="black"/>
              </a:solidFill>
              <a:latin typeface="Times New Roman"/>
              <a:ea typeface="Calibri"/>
              <a:cs typeface="Times New Roman"/>
            </a:endParaRPr>
          </a:p>
          <a:p>
            <a:pPr marL="6350" indent="6350">
              <a:defRPr/>
            </a:pPr>
            <a:r>
              <a:rPr lang="en-US" sz="3200" b="1" dirty="0">
                <a:solidFill>
                  <a:prstClr val="black"/>
                </a:solidFill>
                <a:ea typeface="Calibri"/>
                <a:cs typeface="Times New Roman"/>
              </a:rPr>
              <a:t>Imagine one of your programs.</a:t>
            </a:r>
          </a:p>
          <a:p>
            <a:pPr marL="6350" indent="6350">
              <a:defRPr/>
            </a:pPr>
            <a:endParaRPr lang="en-US" sz="800" b="1" dirty="0">
              <a:solidFill>
                <a:prstClr val="black"/>
              </a:solidFill>
              <a:ea typeface="Calibri"/>
              <a:cs typeface="Times New Roman"/>
            </a:endParaRPr>
          </a:p>
          <a:p>
            <a:pPr marL="6350" indent="6350">
              <a:defRPr/>
            </a:pPr>
            <a:r>
              <a:rPr lang="en-US" sz="3200" b="1" dirty="0">
                <a:solidFill>
                  <a:prstClr val="black"/>
                </a:solidFill>
                <a:ea typeface="Calibri"/>
                <a:cs typeface="Times New Roman"/>
              </a:rPr>
              <a:t>Out of </a:t>
            </a:r>
            <a:r>
              <a:rPr lang="en-US" sz="3200" b="1" u="sng" dirty="0">
                <a:solidFill>
                  <a:prstClr val="black"/>
                </a:solidFill>
                <a:ea typeface="Calibri"/>
                <a:cs typeface="Times New Roman"/>
              </a:rPr>
              <a:t>80</a:t>
            </a:r>
            <a:r>
              <a:rPr lang="en-US" sz="3200" b="1" dirty="0">
                <a:solidFill>
                  <a:prstClr val="black"/>
                </a:solidFill>
                <a:ea typeface="Calibri"/>
                <a:cs typeface="Times New Roman"/>
              </a:rPr>
              <a:t> clients… </a:t>
            </a:r>
          </a:p>
          <a:p>
            <a:pPr marL="6350" indent="6350">
              <a:defRPr/>
            </a:pPr>
            <a:r>
              <a:rPr lang="en-US" sz="3200" b="1" dirty="0">
                <a:solidFill>
                  <a:prstClr val="black"/>
                </a:solidFill>
                <a:ea typeface="Calibri"/>
                <a:cs typeface="Times New Roman"/>
              </a:rPr>
              <a:t>How many do you think would rate their program in each category?</a:t>
            </a:r>
          </a:p>
        </p:txBody>
      </p:sp>
      <p:graphicFrame>
        <p:nvGraphicFramePr>
          <p:cNvPr id="5" name="Table 4"/>
          <p:cNvGraphicFramePr>
            <a:graphicFrameLocks noGrp="1"/>
          </p:cNvGraphicFramePr>
          <p:nvPr/>
        </p:nvGraphicFramePr>
        <p:xfrm>
          <a:off x="952500" y="4724400"/>
          <a:ext cx="7239000" cy="1652592"/>
        </p:xfrm>
        <a:graphic>
          <a:graphicData uri="http://schemas.openxmlformats.org/drawingml/2006/table">
            <a:tbl>
              <a:tblPr firstRow="1" firstCol="1" bandRow="1"/>
              <a:tblGrid>
                <a:gridCol w="1809750"/>
                <a:gridCol w="1809750"/>
                <a:gridCol w="1809750"/>
                <a:gridCol w="1809750"/>
              </a:tblGrid>
              <a:tr h="792476">
                <a:tc>
                  <a:txBody>
                    <a:bodyPr/>
                    <a:lstStyle/>
                    <a:p>
                      <a:pPr marL="0" marR="0" algn="ctr">
                        <a:spcBef>
                          <a:spcPts val="0"/>
                        </a:spcBef>
                        <a:spcAft>
                          <a:spcPts val="0"/>
                        </a:spcAft>
                      </a:pPr>
                      <a:r>
                        <a:rPr lang="en-US" sz="2600" b="1" spc="-40" dirty="0">
                          <a:solidFill>
                            <a:srgbClr val="000000"/>
                          </a:solidFill>
                          <a:effectLst/>
                          <a:latin typeface="Times New Roman"/>
                          <a:ea typeface="Calibri"/>
                          <a:cs typeface="Times New Roman"/>
                        </a:rPr>
                        <a:t>Disagree</a:t>
                      </a:r>
                      <a:endParaRPr lang="en-US" sz="2600" dirty="0">
                        <a:effectLst/>
                        <a:latin typeface="Calibri"/>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b="1" spc="-40" dirty="0">
                          <a:solidFill>
                            <a:srgbClr val="000000"/>
                          </a:solidFill>
                          <a:effectLst/>
                          <a:latin typeface="Times New Roman"/>
                          <a:ea typeface="Calibri"/>
                          <a:cs typeface="Times New Roman"/>
                        </a:rPr>
                        <a:t>Somewhat Agree</a:t>
                      </a:r>
                      <a:endParaRPr lang="en-US" sz="2600" dirty="0">
                        <a:effectLst/>
                        <a:latin typeface="Calibri"/>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b="1" spc="-40" dirty="0">
                          <a:solidFill>
                            <a:srgbClr val="000000"/>
                          </a:solidFill>
                          <a:effectLst/>
                          <a:latin typeface="Times New Roman"/>
                          <a:ea typeface="Calibri"/>
                          <a:cs typeface="Times New Roman"/>
                        </a:rPr>
                        <a:t>Agree</a:t>
                      </a:r>
                      <a:endParaRPr lang="en-US" sz="2600" dirty="0">
                        <a:effectLst/>
                        <a:latin typeface="Calibri"/>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b="1" spc="-40" dirty="0">
                          <a:solidFill>
                            <a:srgbClr val="000000"/>
                          </a:solidFill>
                          <a:effectLst/>
                          <a:latin typeface="Times New Roman"/>
                          <a:ea typeface="Calibri"/>
                          <a:cs typeface="Times New Roman"/>
                        </a:rPr>
                        <a:t>Strongly Agree</a:t>
                      </a:r>
                      <a:endParaRPr lang="en-US" sz="2600" dirty="0">
                        <a:effectLst/>
                        <a:latin typeface="Calibri"/>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0112">
                <a:tc>
                  <a:txBody>
                    <a:bodyPr/>
                    <a:lstStyle/>
                    <a:p>
                      <a:pPr marL="0" marR="0" algn="ctr">
                        <a:spcBef>
                          <a:spcPts val="0"/>
                        </a:spcBef>
                        <a:spcAft>
                          <a:spcPts val="0"/>
                        </a:spcAft>
                      </a:pPr>
                      <a:r>
                        <a:rPr lang="en-US" sz="3200" b="1" spc="20" dirty="0" smtClean="0">
                          <a:solidFill>
                            <a:srgbClr val="000000"/>
                          </a:solidFill>
                          <a:effectLst/>
                          <a:latin typeface="Times New Roman"/>
                          <a:ea typeface="Calibri"/>
                          <a:cs typeface="Times New Roman"/>
                        </a:rPr>
                        <a:t>20?</a:t>
                      </a:r>
                      <a:endParaRPr lang="en-US" sz="3200" b="1" dirty="0">
                        <a:effectLst/>
                        <a:latin typeface="+mn-lt"/>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b="1" spc="20" dirty="0" smtClean="0">
                          <a:solidFill>
                            <a:srgbClr val="000000"/>
                          </a:solidFill>
                          <a:effectLst/>
                          <a:latin typeface="Times New Roman"/>
                          <a:ea typeface="Calibri"/>
                          <a:cs typeface="Times New Roman"/>
                        </a:rPr>
                        <a:t>20?</a:t>
                      </a:r>
                      <a:endParaRPr lang="en-US" sz="3200" b="1" dirty="0">
                        <a:effectLst/>
                        <a:latin typeface="+mn-lt"/>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b="1" spc="20" dirty="0" smtClean="0">
                          <a:solidFill>
                            <a:srgbClr val="000000"/>
                          </a:solidFill>
                          <a:effectLst/>
                          <a:latin typeface="Times New Roman"/>
                          <a:ea typeface="Calibri"/>
                          <a:cs typeface="Times New Roman"/>
                        </a:rPr>
                        <a:t>20?</a:t>
                      </a:r>
                      <a:endParaRPr lang="en-US" sz="3200" b="1" dirty="0">
                        <a:effectLst/>
                        <a:latin typeface="+mn-lt"/>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b="1" spc="20" dirty="0" smtClean="0">
                          <a:solidFill>
                            <a:srgbClr val="000000"/>
                          </a:solidFill>
                          <a:effectLst/>
                          <a:latin typeface="Times New Roman"/>
                          <a:ea typeface="Calibri"/>
                          <a:cs typeface="Times New Roman"/>
                        </a:rPr>
                        <a:t>20?</a:t>
                      </a:r>
                      <a:endParaRPr lang="en-US" sz="3200" b="1" dirty="0">
                        <a:effectLst/>
                        <a:latin typeface="+mn-lt"/>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6376992"/>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26627" name="Picture 4"/>
          <p:cNvPicPr>
            <a:picLocks noChangeAspect="1" noChangeArrowheads="1"/>
          </p:cNvPicPr>
          <p:nvPr/>
        </p:nvPicPr>
        <p:blipFill>
          <a:blip r:embed="rId2" cstate="print"/>
          <a:srcRect/>
          <a:stretch>
            <a:fillRect/>
          </a:stretch>
        </p:blipFill>
        <p:spPr bwMode="auto">
          <a:xfrm>
            <a:off x="169863" y="658813"/>
            <a:ext cx="8974137" cy="5437187"/>
          </a:xfrm>
          <a:prstGeom prst="rect">
            <a:avLst/>
          </a:prstGeom>
          <a:noFill/>
          <a:ln w="9525">
            <a:noFill/>
            <a:miter lim="800000"/>
            <a:headEnd/>
            <a:tailEnd/>
          </a:ln>
          <a:effectLst/>
        </p:spPr>
      </p:pic>
      <p:pic>
        <p:nvPicPr>
          <p:cNvPr id="4" name="Picture 2" descr="http://intranet.oasas.ny.gov/communications/resources/Chapter1_Usage/Office%20of%20Alcoholism%20and%20Substance%20Abu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356001"/>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Box 3"/>
          <p:cNvSpPr txBox="1">
            <a:spLocks noChangeArrowheads="1"/>
          </p:cNvSpPr>
          <p:nvPr/>
        </p:nvSpPr>
        <p:spPr bwMode="auto">
          <a:xfrm>
            <a:off x="1292225" y="457200"/>
            <a:ext cx="6400800" cy="1262063"/>
          </a:xfrm>
          <a:prstGeom prst="rect">
            <a:avLst/>
          </a:prstGeom>
          <a:noFill/>
          <a:ln w="9525">
            <a:noFill/>
            <a:miter lim="800000"/>
            <a:headEnd/>
            <a:tailEnd/>
          </a:ln>
        </p:spPr>
        <p:txBody>
          <a:bodyPr>
            <a:spAutoFit/>
          </a:bodyPr>
          <a:lstStyle/>
          <a:p>
            <a:pPr algn="ctr"/>
            <a:r>
              <a:rPr lang="en-US" sz="2800" b="1">
                <a:solidFill>
                  <a:srgbClr val="000000"/>
                </a:solidFill>
              </a:rPr>
              <a:t>Hypothetical Change Over 3 months</a:t>
            </a:r>
          </a:p>
          <a:p>
            <a:pPr algn="ctr"/>
            <a:r>
              <a:rPr lang="en-US" sz="2000" b="1">
                <a:solidFill>
                  <a:srgbClr val="000000"/>
                </a:solidFill>
              </a:rPr>
              <a:t>(Note different sample sizes)</a:t>
            </a:r>
          </a:p>
          <a:p>
            <a:pPr algn="ctr"/>
            <a:endParaRPr lang="en-US" sz="2800" b="1">
              <a:solidFill>
                <a:srgbClr val="000000"/>
              </a:solidFill>
            </a:endParaRPr>
          </a:p>
        </p:txBody>
      </p:sp>
      <p:pic>
        <p:nvPicPr>
          <p:cNvPr id="27651" name="Picture 2"/>
          <p:cNvPicPr>
            <a:picLocks noChangeAspect="1" noChangeArrowheads="1"/>
          </p:cNvPicPr>
          <p:nvPr/>
        </p:nvPicPr>
        <p:blipFill>
          <a:blip r:embed="rId2" cstate="print"/>
          <a:srcRect/>
          <a:stretch>
            <a:fillRect/>
          </a:stretch>
        </p:blipFill>
        <p:spPr bwMode="auto">
          <a:xfrm>
            <a:off x="68262" y="914400"/>
            <a:ext cx="8848725" cy="5314950"/>
          </a:xfrm>
          <a:prstGeom prst="rect">
            <a:avLst/>
          </a:prstGeom>
          <a:noFill/>
          <a:ln w="9525">
            <a:noFill/>
            <a:miter lim="800000"/>
            <a:headEnd/>
            <a:tailEnd/>
          </a:ln>
        </p:spPr>
      </p:pic>
      <p:pic>
        <p:nvPicPr>
          <p:cNvPr id="4" name="Picture 2" descr="http://intranet.oasas.ny.gov/communications/resources/Chapter1_Usage/Office%20of%20Alcoholism%20and%20Substance%20Abu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9173" y="6320790"/>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28675" name="Picture 4"/>
          <p:cNvPicPr>
            <a:picLocks noChangeAspect="1" noChangeArrowheads="1"/>
          </p:cNvPicPr>
          <p:nvPr/>
        </p:nvPicPr>
        <p:blipFill>
          <a:blip r:embed="rId2" cstate="print"/>
          <a:srcRect/>
          <a:stretch>
            <a:fillRect/>
          </a:stretch>
        </p:blipFill>
        <p:spPr bwMode="auto">
          <a:xfrm>
            <a:off x="153988" y="1416050"/>
            <a:ext cx="8834437" cy="4024313"/>
          </a:xfrm>
          <a:prstGeom prst="rect">
            <a:avLst/>
          </a:prstGeom>
          <a:noFill/>
          <a:ln w="9525">
            <a:noFill/>
            <a:miter lim="800000"/>
            <a:headEnd/>
            <a:tailEnd/>
          </a:ln>
          <a:effectLst/>
        </p:spPr>
      </p:pic>
      <p:pic>
        <p:nvPicPr>
          <p:cNvPr id="4" name="Picture 2" descr="http://intranet.oasas.ny.gov/communications/resources/Chapter1_Usage/Office%20of%20Alcoholism%20and%20Substance%20Abu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172200"/>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2438400" y="434975"/>
            <a:ext cx="4267200" cy="584200"/>
          </a:xfrm>
          <a:prstGeom prst="rect">
            <a:avLst/>
          </a:prstGeom>
          <a:noFill/>
          <a:ln w="9525">
            <a:noFill/>
            <a:miter lim="800000"/>
            <a:headEnd/>
            <a:tailEnd/>
          </a:ln>
        </p:spPr>
        <p:txBody>
          <a:bodyPr wrap="none">
            <a:spAutoFit/>
          </a:bodyPr>
          <a:lstStyle/>
          <a:p>
            <a:r>
              <a:rPr lang="en-US" sz="3200" b="1">
                <a:solidFill>
                  <a:srgbClr val="000000"/>
                </a:solidFill>
              </a:rPr>
              <a:t>C: Social Connectedness</a:t>
            </a:r>
          </a:p>
        </p:txBody>
      </p:sp>
      <p:sp>
        <p:nvSpPr>
          <p:cNvPr id="4" name="Rectangle 3"/>
          <p:cNvSpPr/>
          <p:nvPr/>
        </p:nvSpPr>
        <p:spPr>
          <a:xfrm>
            <a:off x="381000" y="1143000"/>
            <a:ext cx="8534400" cy="5000625"/>
          </a:xfrm>
          <a:prstGeom prst="rect">
            <a:avLst/>
          </a:prstGeom>
          <a:noFill/>
          <a:ln>
            <a:solidFill>
              <a:srgbClr val="FFFF00"/>
            </a:solidFill>
          </a:ln>
        </p:spPr>
        <p:txBody>
          <a:bodyPr>
            <a:spAutoFit/>
          </a:bodyPr>
          <a:lstStyle/>
          <a:p>
            <a:pPr marL="576263" indent="-566738">
              <a:defRPr/>
            </a:pPr>
            <a:r>
              <a:rPr lang="en-US" sz="2900" spc="-40" dirty="0">
                <a:solidFill>
                  <a:srgbClr val="000000"/>
                </a:solidFill>
                <a:latin typeface="Times New Roman"/>
                <a:ea typeface="Calibri"/>
                <a:cs typeface="Times New Roman"/>
              </a:rPr>
              <a:t>14.	</a:t>
            </a:r>
            <a:r>
              <a:rPr lang="en-US" sz="2900" spc="-40" dirty="0">
                <a:solidFill>
                  <a:srgbClr val="000000"/>
                </a:solidFill>
                <a:latin typeface="Times New Roman" pitchFamily="18" charset="0"/>
                <a:ea typeface="Calibri"/>
                <a:cs typeface="Times New Roman" pitchFamily="18" charset="0"/>
              </a:rPr>
              <a:t>There is </a:t>
            </a:r>
            <a:r>
              <a:rPr lang="en-US" sz="2900" spc="-40" dirty="0">
                <a:solidFill>
                  <a:srgbClr val="C00000"/>
                </a:solidFill>
                <a:latin typeface="Times New Roman" pitchFamily="18" charset="0"/>
                <a:ea typeface="Calibri"/>
                <a:cs typeface="Times New Roman" pitchFamily="18" charset="0"/>
              </a:rPr>
              <a:t>someone who cares </a:t>
            </a:r>
            <a:r>
              <a:rPr lang="en-US" sz="2900" spc="-40" dirty="0">
                <a:solidFill>
                  <a:srgbClr val="000000"/>
                </a:solidFill>
                <a:latin typeface="Times New Roman" pitchFamily="18" charset="0"/>
                <a:ea typeface="Calibri"/>
                <a:cs typeface="Times New Roman" pitchFamily="18" charset="0"/>
              </a:rPr>
              <a:t>about whether I am doing better.</a:t>
            </a:r>
            <a:endParaRPr lang="en-US" sz="2900" dirty="0">
              <a:latin typeface="Times New Roman" pitchFamily="18" charset="0"/>
              <a:ea typeface="Calibri"/>
              <a:cs typeface="Times New Roman" pitchFamily="18" charset="0"/>
            </a:endParaRPr>
          </a:p>
          <a:p>
            <a:pPr marL="576263" indent="-566738">
              <a:defRPr/>
            </a:pPr>
            <a:r>
              <a:rPr lang="en-US" sz="2900" spc="-40" dirty="0">
                <a:solidFill>
                  <a:srgbClr val="000000"/>
                </a:solidFill>
                <a:latin typeface="Times New Roman" pitchFamily="18" charset="0"/>
                <a:ea typeface="Calibri"/>
                <a:cs typeface="Times New Roman" pitchFamily="18" charset="0"/>
              </a:rPr>
              <a:t>15.	I have </a:t>
            </a:r>
            <a:r>
              <a:rPr lang="en-US" sz="2900" spc="-40" dirty="0">
                <a:solidFill>
                  <a:srgbClr val="C00000"/>
                </a:solidFill>
                <a:latin typeface="Times New Roman" pitchFamily="18" charset="0"/>
                <a:ea typeface="Calibri"/>
                <a:cs typeface="Times New Roman" pitchFamily="18" charset="0"/>
              </a:rPr>
              <a:t>someone who will help </a:t>
            </a:r>
            <a:r>
              <a:rPr lang="en-US" sz="2900" spc="-40" dirty="0">
                <a:solidFill>
                  <a:srgbClr val="000000"/>
                </a:solidFill>
                <a:latin typeface="Times New Roman" pitchFamily="18" charset="0"/>
                <a:ea typeface="Calibri"/>
                <a:cs typeface="Times New Roman" pitchFamily="18" charset="0"/>
              </a:rPr>
              <a:t>when I have a problem.</a:t>
            </a:r>
            <a:endParaRPr lang="en-US" sz="2900" dirty="0">
              <a:latin typeface="Times New Roman" pitchFamily="18" charset="0"/>
              <a:ea typeface="Calibri"/>
              <a:cs typeface="Times New Roman" pitchFamily="18" charset="0"/>
            </a:endParaRPr>
          </a:p>
          <a:p>
            <a:pPr marL="576263" indent="-566738">
              <a:defRPr/>
            </a:pPr>
            <a:r>
              <a:rPr lang="en-US" sz="2900" spc="-40" dirty="0">
                <a:solidFill>
                  <a:srgbClr val="000000"/>
                </a:solidFill>
                <a:latin typeface="Times New Roman" pitchFamily="18" charset="0"/>
                <a:ea typeface="Calibri"/>
                <a:cs typeface="Times New Roman" pitchFamily="18" charset="0"/>
              </a:rPr>
              <a:t>16.	I have people in my life who are a </a:t>
            </a:r>
            <a:r>
              <a:rPr lang="en-US" sz="2900" spc="-40" dirty="0">
                <a:solidFill>
                  <a:srgbClr val="C00000"/>
                </a:solidFill>
                <a:latin typeface="Times New Roman" pitchFamily="18" charset="0"/>
                <a:ea typeface="Calibri"/>
                <a:cs typeface="Times New Roman" pitchFamily="18" charset="0"/>
              </a:rPr>
              <a:t>positive influence</a:t>
            </a:r>
            <a:r>
              <a:rPr lang="en-US" sz="2900" spc="-40" dirty="0">
                <a:solidFill>
                  <a:srgbClr val="000000"/>
                </a:solidFill>
                <a:latin typeface="Times New Roman" pitchFamily="18" charset="0"/>
                <a:ea typeface="Calibri"/>
                <a:cs typeface="Times New Roman" pitchFamily="18" charset="0"/>
              </a:rPr>
              <a:t>.</a:t>
            </a:r>
            <a:endParaRPr lang="en-US" sz="2900" dirty="0">
              <a:latin typeface="Times New Roman" pitchFamily="18" charset="0"/>
              <a:ea typeface="Calibri"/>
              <a:cs typeface="Times New Roman" pitchFamily="18" charset="0"/>
            </a:endParaRPr>
          </a:p>
          <a:p>
            <a:pPr marL="576263" indent="-566738">
              <a:defRPr/>
            </a:pPr>
            <a:r>
              <a:rPr lang="en-US" sz="2900" spc="-40" dirty="0">
                <a:solidFill>
                  <a:srgbClr val="000000"/>
                </a:solidFill>
                <a:latin typeface="Times New Roman" pitchFamily="18" charset="0"/>
                <a:ea typeface="Calibri"/>
                <a:cs typeface="Times New Roman" pitchFamily="18" charset="0"/>
              </a:rPr>
              <a:t>17.	The people I care about are </a:t>
            </a:r>
            <a:r>
              <a:rPr lang="en-US" sz="2900" spc="-40" dirty="0">
                <a:solidFill>
                  <a:srgbClr val="C00000"/>
                </a:solidFill>
                <a:latin typeface="Times New Roman" pitchFamily="18" charset="0"/>
                <a:ea typeface="Calibri"/>
                <a:cs typeface="Times New Roman" pitchFamily="18" charset="0"/>
              </a:rPr>
              <a:t>supportive of my recovery</a:t>
            </a:r>
            <a:r>
              <a:rPr lang="en-US" sz="2900" spc="-40" dirty="0">
                <a:solidFill>
                  <a:srgbClr val="000000"/>
                </a:solidFill>
                <a:latin typeface="Times New Roman" pitchFamily="18" charset="0"/>
                <a:ea typeface="Calibri"/>
                <a:cs typeface="Times New Roman" pitchFamily="18" charset="0"/>
              </a:rPr>
              <a:t>.</a:t>
            </a:r>
            <a:endParaRPr lang="en-US" sz="2900" dirty="0">
              <a:latin typeface="Times New Roman" pitchFamily="18" charset="0"/>
              <a:ea typeface="Calibri"/>
              <a:cs typeface="Times New Roman" pitchFamily="18" charset="0"/>
            </a:endParaRPr>
          </a:p>
          <a:p>
            <a:pPr marL="576263" indent="-566738">
              <a:defRPr/>
            </a:pPr>
            <a:r>
              <a:rPr lang="en-US" sz="2900" spc="-40" dirty="0">
                <a:solidFill>
                  <a:srgbClr val="000000"/>
                </a:solidFill>
                <a:latin typeface="Times New Roman" pitchFamily="18" charset="0"/>
                <a:ea typeface="Calibri"/>
                <a:cs typeface="Times New Roman" pitchFamily="18" charset="0"/>
              </a:rPr>
              <a:t>18.	</a:t>
            </a:r>
            <a:r>
              <a:rPr lang="en-US" sz="2900" spc="-40" dirty="0">
                <a:solidFill>
                  <a:srgbClr val="C00000"/>
                </a:solidFill>
                <a:latin typeface="Times New Roman" pitchFamily="18" charset="0"/>
                <a:ea typeface="Calibri"/>
                <a:cs typeface="Times New Roman" pitchFamily="18" charset="0"/>
              </a:rPr>
              <a:t>People count on me </a:t>
            </a:r>
            <a:r>
              <a:rPr lang="en-US" sz="2900" spc="-40" dirty="0">
                <a:solidFill>
                  <a:srgbClr val="000000"/>
                </a:solidFill>
                <a:latin typeface="Times New Roman" pitchFamily="18" charset="0"/>
                <a:ea typeface="Calibri"/>
                <a:cs typeface="Times New Roman" pitchFamily="18" charset="0"/>
              </a:rPr>
              <a:t>to help them when they have a problem.</a:t>
            </a:r>
            <a:endParaRPr lang="en-US" sz="2900" dirty="0">
              <a:latin typeface="Times New Roman" pitchFamily="18" charset="0"/>
              <a:ea typeface="Calibri"/>
              <a:cs typeface="Times New Roman" pitchFamily="18" charset="0"/>
            </a:endParaRPr>
          </a:p>
          <a:p>
            <a:pPr marL="576263" indent="-566738">
              <a:defRPr/>
            </a:pPr>
            <a:r>
              <a:rPr lang="en-US" sz="2900" spc="-40" dirty="0">
                <a:solidFill>
                  <a:srgbClr val="000000"/>
                </a:solidFill>
                <a:latin typeface="Times New Roman" pitchFamily="18" charset="0"/>
                <a:ea typeface="Calibri"/>
                <a:cs typeface="Times New Roman" pitchFamily="18" charset="0"/>
              </a:rPr>
              <a:t>19.	I have </a:t>
            </a:r>
            <a:r>
              <a:rPr lang="en-US" sz="2900" spc="-40" dirty="0">
                <a:solidFill>
                  <a:srgbClr val="C00000"/>
                </a:solidFill>
                <a:latin typeface="Times New Roman" pitchFamily="18" charset="0"/>
                <a:ea typeface="Calibri"/>
                <a:cs typeface="Times New Roman" pitchFamily="18" charset="0"/>
              </a:rPr>
              <a:t>friends</a:t>
            </a:r>
            <a:r>
              <a:rPr lang="en-US" sz="2900" spc="-40" dirty="0">
                <a:solidFill>
                  <a:srgbClr val="000000"/>
                </a:solidFill>
                <a:latin typeface="Times New Roman" pitchFamily="18" charset="0"/>
                <a:ea typeface="Calibri"/>
                <a:cs typeface="Times New Roman" pitchFamily="18" charset="0"/>
              </a:rPr>
              <a:t> who are </a:t>
            </a:r>
            <a:r>
              <a:rPr lang="en-US" sz="2900" spc="-40" dirty="0">
                <a:solidFill>
                  <a:srgbClr val="C00000"/>
                </a:solidFill>
                <a:latin typeface="Times New Roman" pitchFamily="18" charset="0"/>
                <a:ea typeface="Calibri"/>
                <a:cs typeface="Times New Roman" pitchFamily="18" charset="0"/>
              </a:rPr>
              <a:t>clean and sober</a:t>
            </a:r>
            <a:r>
              <a:rPr lang="en-US" sz="2900" spc="-40" dirty="0">
                <a:solidFill>
                  <a:srgbClr val="000000"/>
                </a:solidFill>
                <a:latin typeface="Times New Roman" pitchFamily="18" charset="0"/>
                <a:ea typeface="Calibri"/>
                <a:cs typeface="Times New Roman" pitchFamily="18" charset="0"/>
              </a:rPr>
              <a:t>.</a:t>
            </a:r>
            <a:endParaRPr lang="en-US" sz="2900" dirty="0">
              <a:latin typeface="Times New Roman" pitchFamily="18" charset="0"/>
              <a:ea typeface="Calibri"/>
              <a:cs typeface="Times New Roman" pitchFamily="18" charset="0"/>
            </a:endParaRPr>
          </a:p>
          <a:p>
            <a:pPr marL="576263" indent="-566738">
              <a:defRPr/>
            </a:pPr>
            <a:r>
              <a:rPr lang="en-US" sz="2900" spc="-40" dirty="0">
                <a:solidFill>
                  <a:srgbClr val="000000"/>
                </a:solidFill>
                <a:latin typeface="Times New Roman" pitchFamily="18" charset="0"/>
                <a:ea typeface="Calibri"/>
                <a:cs typeface="Times New Roman" pitchFamily="18" charset="0"/>
              </a:rPr>
              <a:t>20.	I have </a:t>
            </a:r>
            <a:r>
              <a:rPr lang="en-US" sz="2900" spc="-40" dirty="0">
                <a:solidFill>
                  <a:srgbClr val="C00000"/>
                </a:solidFill>
                <a:latin typeface="Times New Roman" pitchFamily="18" charset="0"/>
                <a:ea typeface="Calibri"/>
                <a:cs typeface="Times New Roman" pitchFamily="18" charset="0"/>
              </a:rPr>
              <a:t>someone who will listen </a:t>
            </a:r>
            <a:r>
              <a:rPr lang="en-US" sz="2900" spc="-40" dirty="0">
                <a:solidFill>
                  <a:srgbClr val="000000"/>
                </a:solidFill>
                <a:latin typeface="Times New Roman" pitchFamily="18" charset="0"/>
                <a:ea typeface="Calibri"/>
                <a:cs typeface="Times New Roman" pitchFamily="18" charset="0"/>
              </a:rPr>
              <a:t>to me when I need to talk.</a:t>
            </a:r>
            <a:endParaRPr lang="en-US" sz="2900" dirty="0">
              <a:latin typeface="Times New Roman" pitchFamily="18" charset="0"/>
              <a:ea typeface="Calibri"/>
              <a:cs typeface="Times New Roman" pitchFamily="18" charset="0"/>
            </a:endParaRPr>
          </a:p>
        </p:txBody>
      </p:sp>
      <p:pic>
        <p:nvPicPr>
          <p:cNvPr id="5"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7290" y="6255515"/>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38200" y="533400"/>
            <a:ext cx="7467600" cy="4094163"/>
          </a:xfrm>
          <a:prstGeom prst="rect">
            <a:avLst/>
          </a:prstGeom>
        </p:spPr>
        <p:txBody>
          <a:bodyPr>
            <a:spAutoFit/>
          </a:bodyPr>
          <a:lstStyle/>
          <a:p>
            <a:pPr marL="457200" indent="-457200" algn="ctr">
              <a:defRPr/>
            </a:pPr>
            <a:r>
              <a:rPr lang="en-US" sz="3200" b="1" dirty="0">
                <a:solidFill>
                  <a:prstClr val="black"/>
                </a:solidFill>
                <a:ea typeface="Calibri"/>
                <a:cs typeface="Times New Roman"/>
              </a:rPr>
              <a:t>Exercise</a:t>
            </a:r>
          </a:p>
          <a:p>
            <a:pPr marL="6350" indent="6350">
              <a:defRPr/>
            </a:pPr>
            <a:endParaRPr lang="en-US" sz="1200" dirty="0">
              <a:solidFill>
                <a:prstClr val="black"/>
              </a:solidFill>
              <a:latin typeface="Times New Roman"/>
              <a:ea typeface="Calibri"/>
              <a:cs typeface="Times New Roman"/>
            </a:endParaRPr>
          </a:p>
          <a:p>
            <a:pPr marL="1154113" indent="-696913">
              <a:defRPr/>
            </a:pPr>
            <a:r>
              <a:rPr lang="en-US" sz="3400" b="1" i="1" dirty="0">
                <a:solidFill>
                  <a:srgbClr val="C00000"/>
                </a:solidFill>
                <a:latin typeface="Times New Roman"/>
                <a:ea typeface="Calibri"/>
                <a:cs typeface="Times New Roman"/>
              </a:rPr>
              <a:t>19.  I have friends who are clean and sober.</a:t>
            </a:r>
          </a:p>
          <a:p>
            <a:pPr marL="6350" indent="6350">
              <a:defRPr/>
            </a:pPr>
            <a:endParaRPr lang="en-US" sz="1200" dirty="0">
              <a:solidFill>
                <a:prstClr val="black"/>
              </a:solidFill>
              <a:latin typeface="Times New Roman"/>
              <a:ea typeface="Calibri"/>
              <a:cs typeface="Times New Roman"/>
            </a:endParaRPr>
          </a:p>
          <a:p>
            <a:pPr marL="6350" indent="6350">
              <a:defRPr/>
            </a:pPr>
            <a:r>
              <a:rPr lang="en-US" sz="3200" b="1" dirty="0">
                <a:solidFill>
                  <a:prstClr val="black"/>
                </a:solidFill>
                <a:ea typeface="Calibri"/>
                <a:cs typeface="Times New Roman"/>
              </a:rPr>
              <a:t>Imagine one of your programs.</a:t>
            </a:r>
          </a:p>
          <a:p>
            <a:pPr marL="6350" indent="6350">
              <a:defRPr/>
            </a:pPr>
            <a:endParaRPr lang="en-US" sz="800" b="1" dirty="0">
              <a:solidFill>
                <a:prstClr val="black"/>
              </a:solidFill>
              <a:ea typeface="Calibri"/>
              <a:cs typeface="Times New Roman"/>
            </a:endParaRPr>
          </a:p>
          <a:p>
            <a:pPr marL="6350" indent="6350">
              <a:defRPr/>
            </a:pPr>
            <a:r>
              <a:rPr lang="en-US" sz="3200" b="1" dirty="0">
                <a:solidFill>
                  <a:prstClr val="black"/>
                </a:solidFill>
                <a:ea typeface="Calibri"/>
                <a:cs typeface="Times New Roman"/>
              </a:rPr>
              <a:t>Out of </a:t>
            </a:r>
            <a:r>
              <a:rPr lang="en-US" sz="3200" b="1" u="sng" dirty="0">
                <a:solidFill>
                  <a:prstClr val="black"/>
                </a:solidFill>
                <a:ea typeface="Calibri"/>
                <a:cs typeface="Times New Roman"/>
              </a:rPr>
              <a:t>80</a:t>
            </a:r>
            <a:r>
              <a:rPr lang="en-US" sz="3200" b="1" dirty="0">
                <a:solidFill>
                  <a:prstClr val="black"/>
                </a:solidFill>
                <a:ea typeface="Calibri"/>
                <a:cs typeface="Times New Roman"/>
              </a:rPr>
              <a:t> clients… </a:t>
            </a:r>
          </a:p>
          <a:p>
            <a:pPr marL="6350" indent="6350">
              <a:defRPr/>
            </a:pPr>
            <a:r>
              <a:rPr lang="en-US" sz="3200" b="1" dirty="0">
                <a:solidFill>
                  <a:prstClr val="black"/>
                </a:solidFill>
                <a:ea typeface="Calibri"/>
                <a:cs typeface="Times New Roman"/>
              </a:rPr>
              <a:t>How many do you think would rate their program in each category?</a:t>
            </a:r>
          </a:p>
        </p:txBody>
      </p:sp>
      <p:graphicFrame>
        <p:nvGraphicFramePr>
          <p:cNvPr id="5" name="Table 4"/>
          <p:cNvGraphicFramePr>
            <a:graphicFrameLocks noGrp="1"/>
          </p:cNvGraphicFramePr>
          <p:nvPr/>
        </p:nvGraphicFramePr>
        <p:xfrm>
          <a:off x="952500" y="4724400"/>
          <a:ext cx="7239000" cy="1652592"/>
        </p:xfrm>
        <a:graphic>
          <a:graphicData uri="http://schemas.openxmlformats.org/drawingml/2006/table">
            <a:tbl>
              <a:tblPr firstRow="1" firstCol="1" bandRow="1"/>
              <a:tblGrid>
                <a:gridCol w="1809750"/>
                <a:gridCol w="1809750"/>
                <a:gridCol w="1809750"/>
                <a:gridCol w="1809750"/>
              </a:tblGrid>
              <a:tr h="792476">
                <a:tc>
                  <a:txBody>
                    <a:bodyPr/>
                    <a:lstStyle/>
                    <a:p>
                      <a:pPr marL="0" marR="0" algn="ctr">
                        <a:spcBef>
                          <a:spcPts val="0"/>
                        </a:spcBef>
                        <a:spcAft>
                          <a:spcPts val="0"/>
                        </a:spcAft>
                      </a:pPr>
                      <a:r>
                        <a:rPr lang="en-US" sz="2600" b="1" spc="-40" dirty="0">
                          <a:solidFill>
                            <a:srgbClr val="000000"/>
                          </a:solidFill>
                          <a:effectLst/>
                          <a:latin typeface="Times New Roman"/>
                          <a:ea typeface="Calibri"/>
                          <a:cs typeface="Times New Roman"/>
                        </a:rPr>
                        <a:t>Disagree</a:t>
                      </a:r>
                      <a:endParaRPr lang="en-US" sz="2600" dirty="0">
                        <a:effectLst/>
                        <a:latin typeface="Calibri"/>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b="1" spc="-40" dirty="0">
                          <a:solidFill>
                            <a:srgbClr val="000000"/>
                          </a:solidFill>
                          <a:effectLst/>
                          <a:latin typeface="Times New Roman"/>
                          <a:ea typeface="Calibri"/>
                          <a:cs typeface="Times New Roman"/>
                        </a:rPr>
                        <a:t>Somewhat Agree</a:t>
                      </a:r>
                      <a:endParaRPr lang="en-US" sz="2600" dirty="0">
                        <a:effectLst/>
                        <a:latin typeface="Calibri"/>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b="1" spc="-40" dirty="0">
                          <a:solidFill>
                            <a:srgbClr val="000000"/>
                          </a:solidFill>
                          <a:effectLst/>
                          <a:latin typeface="Times New Roman"/>
                          <a:ea typeface="Calibri"/>
                          <a:cs typeface="Times New Roman"/>
                        </a:rPr>
                        <a:t>Agree</a:t>
                      </a:r>
                      <a:endParaRPr lang="en-US" sz="2600" dirty="0">
                        <a:effectLst/>
                        <a:latin typeface="Calibri"/>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b="1" spc="-40" dirty="0">
                          <a:solidFill>
                            <a:srgbClr val="000000"/>
                          </a:solidFill>
                          <a:effectLst/>
                          <a:latin typeface="Times New Roman"/>
                          <a:ea typeface="Calibri"/>
                          <a:cs typeface="Times New Roman"/>
                        </a:rPr>
                        <a:t>Strongly Agree</a:t>
                      </a:r>
                      <a:endParaRPr lang="en-US" sz="2600" dirty="0">
                        <a:effectLst/>
                        <a:latin typeface="Calibri"/>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0112">
                <a:tc>
                  <a:txBody>
                    <a:bodyPr/>
                    <a:lstStyle/>
                    <a:p>
                      <a:pPr marL="0" marR="0" algn="ctr">
                        <a:spcBef>
                          <a:spcPts val="0"/>
                        </a:spcBef>
                        <a:spcAft>
                          <a:spcPts val="0"/>
                        </a:spcAft>
                      </a:pPr>
                      <a:r>
                        <a:rPr lang="en-US" sz="3200" b="1" spc="20" dirty="0" smtClean="0">
                          <a:solidFill>
                            <a:srgbClr val="000000"/>
                          </a:solidFill>
                          <a:effectLst/>
                          <a:latin typeface="Times New Roman"/>
                          <a:ea typeface="Calibri"/>
                          <a:cs typeface="Times New Roman"/>
                        </a:rPr>
                        <a:t>20?</a:t>
                      </a:r>
                      <a:endParaRPr lang="en-US" sz="3200" b="1" dirty="0">
                        <a:effectLst/>
                        <a:latin typeface="+mn-lt"/>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b="1" spc="20" dirty="0" smtClean="0">
                          <a:solidFill>
                            <a:srgbClr val="000000"/>
                          </a:solidFill>
                          <a:effectLst/>
                          <a:latin typeface="Times New Roman"/>
                          <a:ea typeface="Calibri"/>
                          <a:cs typeface="Times New Roman"/>
                        </a:rPr>
                        <a:t>20?</a:t>
                      </a:r>
                      <a:endParaRPr lang="en-US" sz="3200" b="1" dirty="0">
                        <a:effectLst/>
                        <a:latin typeface="+mn-lt"/>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b="1" spc="20" dirty="0" smtClean="0">
                          <a:solidFill>
                            <a:srgbClr val="000000"/>
                          </a:solidFill>
                          <a:effectLst/>
                          <a:latin typeface="Times New Roman"/>
                          <a:ea typeface="Calibri"/>
                          <a:cs typeface="Times New Roman"/>
                        </a:rPr>
                        <a:t>20?</a:t>
                      </a:r>
                      <a:endParaRPr lang="en-US" sz="3200" b="1" dirty="0">
                        <a:effectLst/>
                        <a:latin typeface="+mn-lt"/>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b="1" spc="20" dirty="0" smtClean="0">
                          <a:solidFill>
                            <a:srgbClr val="000000"/>
                          </a:solidFill>
                          <a:effectLst/>
                          <a:latin typeface="Times New Roman"/>
                          <a:ea typeface="Calibri"/>
                          <a:cs typeface="Times New Roman"/>
                        </a:rPr>
                        <a:t>20?</a:t>
                      </a:r>
                      <a:endParaRPr lang="en-US" sz="3200" b="1" dirty="0">
                        <a:effectLst/>
                        <a:latin typeface="+mn-lt"/>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6432555"/>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685800" y="533400"/>
            <a:ext cx="7973110" cy="3662541"/>
          </a:xfrm>
          <a:prstGeom prst="rect">
            <a:avLst/>
          </a:prstGeom>
          <a:noFill/>
          <a:ln w="9525">
            <a:noFill/>
            <a:miter lim="800000"/>
            <a:headEnd/>
            <a:tailEnd/>
          </a:ln>
        </p:spPr>
        <p:txBody>
          <a:bodyPr wrap="square">
            <a:spAutoFit/>
          </a:bodyPr>
          <a:lstStyle/>
          <a:p>
            <a:pPr algn="ctr">
              <a:spcBef>
                <a:spcPts val="1200"/>
              </a:spcBef>
            </a:pPr>
            <a:r>
              <a:rPr lang="en-US" sz="3600" b="1" dirty="0">
                <a:solidFill>
                  <a:srgbClr val="660033"/>
                </a:solidFill>
              </a:rPr>
              <a:t>A.  Perception of Care Surveys </a:t>
            </a:r>
            <a:r>
              <a:rPr lang="en-US" sz="3600" b="1" dirty="0" smtClean="0">
                <a:solidFill>
                  <a:srgbClr val="660033"/>
                </a:solidFill>
              </a:rPr>
              <a:t>- </a:t>
            </a:r>
            <a:endParaRPr lang="en-US" sz="3600" b="1" dirty="0">
              <a:solidFill>
                <a:srgbClr val="660033"/>
              </a:solidFill>
            </a:endParaRPr>
          </a:p>
          <a:p>
            <a:pPr algn="ctr">
              <a:spcBef>
                <a:spcPts val="1200"/>
              </a:spcBef>
            </a:pPr>
            <a:r>
              <a:rPr lang="en-US" sz="3600" b="1" dirty="0">
                <a:solidFill>
                  <a:srgbClr val="660033"/>
                </a:solidFill>
              </a:rPr>
              <a:t>Tools for Quality Improvement</a:t>
            </a:r>
          </a:p>
          <a:p>
            <a:pPr algn="ctr">
              <a:spcBef>
                <a:spcPts val="1200"/>
              </a:spcBef>
            </a:pPr>
            <a:endParaRPr lang="en-US" sz="1600" b="1" dirty="0" smtClean="0"/>
          </a:p>
          <a:p>
            <a:pPr algn="ctr">
              <a:spcBef>
                <a:spcPts val="1200"/>
              </a:spcBef>
            </a:pPr>
            <a:endParaRPr lang="en-US" sz="1600" b="1" dirty="0"/>
          </a:p>
          <a:p>
            <a:pPr marL="514350" lvl="1" indent="-514350" eaLnBrk="0" hangingPunct="0">
              <a:lnSpc>
                <a:spcPct val="150000"/>
              </a:lnSpc>
              <a:buFont typeface="Arial" charset="0"/>
              <a:buChar char="•"/>
            </a:pPr>
            <a:r>
              <a:rPr lang="en-US" sz="2800" b="1" dirty="0">
                <a:cs typeface="Times New Roman" pitchFamily="18" charset="0"/>
              </a:rPr>
              <a:t>Institute of </a:t>
            </a:r>
            <a:r>
              <a:rPr lang="en-US" sz="2800" b="1" dirty="0" smtClean="0">
                <a:cs typeface="Times New Roman" pitchFamily="18" charset="0"/>
              </a:rPr>
              <a:t>Medicine Recommendations</a:t>
            </a:r>
          </a:p>
          <a:p>
            <a:pPr marL="514350" lvl="1" indent="-514350" eaLnBrk="0" hangingPunct="0">
              <a:buFont typeface="Arial" charset="0"/>
              <a:buChar char="•"/>
            </a:pPr>
            <a:r>
              <a:rPr lang="en-US" sz="2800" b="1" dirty="0" smtClean="0">
                <a:cs typeface="Times New Roman" pitchFamily="18" charset="0"/>
              </a:rPr>
              <a:t>Responding to the Health Care and Regulatory Environment</a:t>
            </a:r>
            <a:endParaRPr lang="en-US" sz="2800" b="1" dirty="0">
              <a:cs typeface="Times New Roman" pitchFamily="18" charset="0"/>
            </a:endParaRPr>
          </a:p>
        </p:txBody>
      </p:sp>
      <p:pic>
        <p:nvPicPr>
          <p:cNvPr id="3"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6019800"/>
            <a:ext cx="2258110" cy="552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1747" name="Picture 4"/>
          <p:cNvPicPr>
            <a:picLocks noChangeAspect="1" noChangeArrowheads="1"/>
          </p:cNvPicPr>
          <p:nvPr/>
        </p:nvPicPr>
        <p:blipFill>
          <a:blip r:embed="rId2" cstate="print"/>
          <a:srcRect/>
          <a:stretch>
            <a:fillRect/>
          </a:stretch>
        </p:blipFill>
        <p:spPr bwMode="auto">
          <a:xfrm>
            <a:off x="142875" y="660400"/>
            <a:ext cx="9001125" cy="5449888"/>
          </a:xfrm>
          <a:prstGeom prst="rect">
            <a:avLst/>
          </a:prstGeom>
          <a:noFill/>
          <a:ln w="9525">
            <a:noFill/>
            <a:miter lim="800000"/>
            <a:headEnd/>
            <a:tailEnd/>
          </a:ln>
          <a:effectLst/>
        </p:spPr>
      </p:pic>
      <p:pic>
        <p:nvPicPr>
          <p:cNvPr id="4" name="Picture 2" descr="http://intranet.oasas.ny.gov/communications/resources/Chapter1_Usage/Office%20of%20Alcoholism%20and%20Substance%20Abu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6324600"/>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1292225" y="457200"/>
            <a:ext cx="6400800" cy="1262063"/>
          </a:xfrm>
          <a:prstGeom prst="rect">
            <a:avLst/>
          </a:prstGeom>
          <a:noFill/>
          <a:ln w="9525">
            <a:noFill/>
            <a:miter lim="800000"/>
            <a:headEnd/>
            <a:tailEnd/>
          </a:ln>
        </p:spPr>
        <p:txBody>
          <a:bodyPr>
            <a:spAutoFit/>
          </a:bodyPr>
          <a:lstStyle/>
          <a:p>
            <a:pPr algn="ctr"/>
            <a:r>
              <a:rPr lang="en-US" sz="2800" b="1">
                <a:solidFill>
                  <a:srgbClr val="000000"/>
                </a:solidFill>
              </a:rPr>
              <a:t>Hypothetical Change Over 3 months</a:t>
            </a:r>
          </a:p>
          <a:p>
            <a:pPr algn="ctr"/>
            <a:r>
              <a:rPr lang="en-US" sz="2000" b="1">
                <a:solidFill>
                  <a:srgbClr val="000000"/>
                </a:solidFill>
              </a:rPr>
              <a:t>(Note different sample sizes)</a:t>
            </a:r>
          </a:p>
          <a:p>
            <a:pPr algn="ctr"/>
            <a:endParaRPr lang="en-US" sz="2800" b="1">
              <a:solidFill>
                <a:srgbClr val="000000"/>
              </a:solidFill>
            </a:endParaRPr>
          </a:p>
        </p:txBody>
      </p:sp>
      <p:pic>
        <p:nvPicPr>
          <p:cNvPr id="32771" name="Picture 3"/>
          <p:cNvPicPr>
            <a:picLocks noChangeAspect="1" noChangeArrowheads="1"/>
          </p:cNvPicPr>
          <p:nvPr/>
        </p:nvPicPr>
        <p:blipFill>
          <a:blip r:embed="rId2" cstate="print"/>
          <a:srcRect/>
          <a:stretch>
            <a:fillRect/>
          </a:stretch>
        </p:blipFill>
        <p:spPr bwMode="auto">
          <a:xfrm>
            <a:off x="122237" y="914400"/>
            <a:ext cx="8740775" cy="5251450"/>
          </a:xfrm>
          <a:prstGeom prst="rect">
            <a:avLst/>
          </a:prstGeom>
          <a:noFill/>
          <a:ln w="9525">
            <a:noFill/>
            <a:miter lim="800000"/>
            <a:headEnd/>
            <a:tailEnd/>
          </a:ln>
        </p:spPr>
      </p:pic>
      <p:pic>
        <p:nvPicPr>
          <p:cNvPr id="4" name="Picture 2" descr="http://intranet.oasas.ny.gov/communications/resources/Chapter1_Usage/Office%20of%20Alcoholism%20and%20Substance%20Abu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4083" y="6324600"/>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379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3796" name="Picture 5"/>
          <p:cNvPicPr>
            <a:picLocks noChangeAspect="1" noChangeArrowheads="1"/>
          </p:cNvPicPr>
          <p:nvPr/>
        </p:nvPicPr>
        <p:blipFill>
          <a:blip r:embed="rId2" cstate="print"/>
          <a:srcRect/>
          <a:stretch>
            <a:fillRect/>
          </a:stretch>
        </p:blipFill>
        <p:spPr bwMode="auto">
          <a:xfrm>
            <a:off x="153988" y="1416050"/>
            <a:ext cx="8834437" cy="4024313"/>
          </a:xfrm>
          <a:prstGeom prst="rect">
            <a:avLst/>
          </a:prstGeom>
          <a:noFill/>
          <a:ln w="9525">
            <a:noFill/>
            <a:miter lim="800000"/>
            <a:headEnd/>
            <a:tailEnd/>
          </a:ln>
          <a:effectLst/>
        </p:spPr>
      </p:pic>
      <p:pic>
        <p:nvPicPr>
          <p:cNvPr id="5" name="Picture 2" descr="http://intranet.oasas.ny.gov/communications/resources/Chapter1_Usage/Office%20of%20Alcoholism%20and%20Substance%20Abu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6248400"/>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81000" y="1600200"/>
            <a:ext cx="8534400" cy="2062163"/>
          </a:xfrm>
          <a:prstGeom prst="rect">
            <a:avLst/>
          </a:prstGeom>
          <a:noFill/>
        </p:spPr>
        <p:txBody>
          <a:bodyPr>
            <a:spAutoFit/>
          </a:bodyPr>
          <a:lstStyle/>
          <a:p>
            <a:pPr marL="576263" indent="-576263">
              <a:buFontTx/>
              <a:buAutoNum type="arabicPeriod" startAt="21"/>
              <a:defRPr/>
            </a:pPr>
            <a:r>
              <a:rPr lang="en-US" sz="3200" spc="-40" dirty="0">
                <a:solidFill>
                  <a:srgbClr val="000000"/>
                </a:solidFill>
                <a:latin typeface="Times New Roman"/>
                <a:ea typeface="Calibri"/>
                <a:cs typeface="Times New Roman"/>
              </a:rPr>
              <a:t>Using alcohol and/or drugs </a:t>
            </a:r>
            <a:r>
              <a:rPr lang="en-US" sz="3200" spc="-40" dirty="0">
                <a:solidFill>
                  <a:srgbClr val="C00000"/>
                </a:solidFill>
                <a:latin typeface="Times New Roman"/>
                <a:ea typeface="Calibri"/>
                <a:cs typeface="Times New Roman"/>
              </a:rPr>
              <a:t>is a problem </a:t>
            </a:r>
            <a:r>
              <a:rPr lang="en-US" sz="3200" spc="-40" dirty="0">
                <a:solidFill>
                  <a:srgbClr val="000000"/>
                </a:solidFill>
                <a:latin typeface="Times New Roman"/>
                <a:ea typeface="Calibri"/>
                <a:cs typeface="Times New Roman"/>
              </a:rPr>
              <a:t>for me.</a:t>
            </a:r>
          </a:p>
          <a:p>
            <a:pPr>
              <a:defRPr/>
            </a:pPr>
            <a:endParaRPr lang="en-US" sz="3200" dirty="0">
              <a:ea typeface="Calibri"/>
              <a:cs typeface="Times New Roman"/>
            </a:endParaRPr>
          </a:p>
          <a:p>
            <a:pPr marL="576263" indent="-576263">
              <a:defRPr/>
            </a:pPr>
            <a:r>
              <a:rPr lang="en-US" sz="3200" spc="-40" dirty="0">
                <a:solidFill>
                  <a:srgbClr val="000000"/>
                </a:solidFill>
                <a:latin typeface="Times New Roman"/>
                <a:ea typeface="Calibri"/>
                <a:cs typeface="Times New Roman"/>
              </a:rPr>
              <a:t>22.	I </a:t>
            </a:r>
            <a:r>
              <a:rPr lang="en-US" sz="3200" spc="-40" dirty="0">
                <a:solidFill>
                  <a:srgbClr val="C00000"/>
                </a:solidFill>
                <a:latin typeface="Times New Roman"/>
                <a:ea typeface="Calibri"/>
                <a:cs typeface="Times New Roman"/>
              </a:rPr>
              <a:t>need to work on my problems </a:t>
            </a:r>
            <a:r>
              <a:rPr lang="en-US" sz="3200" spc="-40" dirty="0">
                <a:solidFill>
                  <a:srgbClr val="000000"/>
                </a:solidFill>
                <a:latin typeface="Times New Roman"/>
                <a:ea typeface="Calibri"/>
                <a:cs typeface="Times New Roman"/>
              </a:rPr>
              <a:t>with alcohol and/or drugs.</a:t>
            </a:r>
            <a:endParaRPr lang="en-US" sz="3200" dirty="0">
              <a:ea typeface="Calibri"/>
              <a:cs typeface="Times New Roman"/>
            </a:endParaRPr>
          </a:p>
        </p:txBody>
      </p:sp>
      <p:sp>
        <p:nvSpPr>
          <p:cNvPr id="34819" name="Rectangle 4"/>
          <p:cNvSpPr>
            <a:spLocks noChangeArrowheads="1"/>
          </p:cNvSpPr>
          <p:nvPr/>
        </p:nvSpPr>
        <p:spPr bwMode="auto">
          <a:xfrm>
            <a:off x="1828800" y="457200"/>
            <a:ext cx="5181600" cy="584200"/>
          </a:xfrm>
          <a:prstGeom prst="rect">
            <a:avLst/>
          </a:prstGeom>
          <a:noFill/>
          <a:ln w="9525">
            <a:noFill/>
            <a:miter lim="800000"/>
            <a:headEnd/>
            <a:tailEnd/>
          </a:ln>
        </p:spPr>
        <p:txBody>
          <a:bodyPr>
            <a:spAutoFit/>
          </a:bodyPr>
          <a:lstStyle/>
          <a:p>
            <a:r>
              <a:rPr lang="en-US" sz="3200" b="1">
                <a:solidFill>
                  <a:srgbClr val="000000"/>
                </a:solidFill>
              </a:rPr>
              <a:t>D: Readiness for Change</a:t>
            </a:r>
          </a:p>
        </p:txBody>
      </p:sp>
      <p:pic>
        <p:nvPicPr>
          <p:cNvPr id="5"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6096000"/>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38200" y="381000"/>
            <a:ext cx="7467600" cy="4154488"/>
          </a:xfrm>
          <a:prstGeom prst="rect">
            <a:avLst/>
          </a:prstGeom>
        </p:spPr>
        <p:txBody>
          <a:bodyPr>
            <a:spAutoFit/>
          </a:bodyPr>
          <a:lstStyle/>
          <a:p>
            <a:pPr marL="457200" indent="-457200" algn="ctr">
              <a:defRPr/>
            </a:pPr>
            <a:r>
              <a:rPr lang="en-US" sz="3200" b="1" dirty="0">
                <a:solidFill>
                  <a:prstClr val="black"/>
                </a:solidFill>
                <a:ea typeface="Calibri"/>
                <a:cs typeface="Times New Roman"/>
              </a:rPr>
              <a:t>Exercise</a:t>
            </a:r>
          </a:p>
          <a:p>
            <a:pPr marL="6350" indent="6350">
              <a:defRPr/>
            </a:pPr>
            <a:endParaRPr lang="en-US" sz="1200" dirty="0">
              <a:solidFill>
                <a:prstClr val="black"/>
              </a:solidFill>
              <a:latin typeface="Times New Roman"/>
              <a:ea typeface="Calibri"/>
              <a:cs typeface="Times New Roman"/>
            </a:endParaRPr>
          </a:p>
          <a:p>
            <a:pPr marL="1149350" indent="-687388">
              <a:defRPr/>
            </a:pPr>
            <a:r>
              <a:rPr lang="en-US" sz="3400" b="1" i="1" spc="-40" dirty="0">
                <a:solidFill>
                  <a:srgbClr val="C00000"/>
                </a:solidFill>
                <a:latin typeface="Times New Roman"/>
                <a:ea typeface="Calibri"/>
                <a:cs typeface="Times New Roman"/>
              </a:rPr>
              <a:t>22.	I need to work on my problems with alcohol and/or drugs.</a:t>
            </a:r>
            <a:endParaRPr lang="en-US" sz="3400" b="1" i="1" dirty="0">
              <a:solidFill>
                <a:srgbClr val="C00000"/>
              </a:solidFill>
              <a:ea typeface="Calibri"/>
              <a:cs typeface="Times New Roman"/>
            </a:endParaRPr>
          </a:p>
          <a:p>
            <a:pPr marL="6350" indent="6350">
              <a:defRPr/>
            </a:pPr>
            <a:endParaRPr lang="en-US" sz="1200" dirty="0">
              <a:solidFill>
                <a:prstClr val="black"/>
              </a:solidFill>
              <a:latin typeface="Times New Roman"/>
              <a:ea typeface="Calibri"/>
              <a:cs typeface="Times New Roman"/>
            </a:endParaRPr>
          </a:p>
          <a:p>
            <a:pPr marL="6350" indent="6350">
              <a:defRPr/>
            </a:pPr>
            <a:r>
              <a:rPr lang="en-US" sz="3200" b="1" dirty="0">
                <a:solidFill>
                  <a:prstClr val="black"/>
                </a:solidFill>
                <a:ea typeface="Calibri"/>
                <a:cs typeface="Times New Roman"/>
              </a:rPr>
              <a:t>Imagine one of your programs.</a:t>
            </a:r>
          </a:p>
          <a:p>
            <a:pPr marL="6350" indent="6350">
              <a:defRPr/>
            </a:pPr>
            <a:endParaRPr lang="en-US" sz="800" b="1" dirty="0">
              <a:solidFill>
                <a:prstClr val="black"/>
              </a:solidFill>
              <a:ea typeface="Calibri"/>
              <a:cs typeface="Times New Roman"/>
            </a:endParaRPr>
          </a:p>
          <a:p>
            <a:pPr marL="6350" indent="6350">
              <a:defRPr/>
            </a:pPr>
            <a:r>
              <a:rPr lang="en-US" sz="3200" b="1" dirty="0">
                <a:solidFill>
                  <a:prstClr val="black"/>
                </a:solidFill>
                <a:ea typeface="Calibri"/>
                <a:cs typeface="Times New Roman"/>
              </a:rPr>
              <a:t>Out of </a:t>
            </a:r>
            <a:r>
              <a:rPr lang="en-US" sz="3200" b="1" u="sng" dirty="0">
                <a:solidFill>
                  <a:prstClr val="black"/>
                </a:solidFill>
                <a:ea typeface="Calibri"/>
                <a:cs typeface="Times New Roman"/>
              </a:rPr>
              <a:t>80</a:t>
            </a:r>
            <a:r>
              <a:rPr lang="en-US" sz="3200" b="1" dirty="0">
                <a:solidFill>
                  <a:prstClr val="black"/>
                </a:solidFill>
                <a:ea typeface="Calibri"/>
                <a:cs typeface="Times New Roman"/>
              </a:rPr>
              <a:t> clients… </a:t>
            </a:r>
          </a:p>
          <a:p>
            <a:pPr marL="6350" indent="6350">
              <a:defRPr/>
            </a:pPr>
            <a:r>
              <a:rPr lang="en-US" sz="3200" b="1" dirty="0">
                <a:solidFill>
                  <a:prstClr val="black"/>
                </a:solidFill>
                <a:ea typeface="Calibri"/>
                <a:cs typeface="Times New Roman"/>
              </a:rPr>
              <a:t>How many do you think would rate their program in each category?</a:t>
            </a:r>
          </a:p>
        </p:txBody>
      </p:sp>
      <p:graphicFrame>
        <p:nvGraphicFramePr>
          <p:cNvPr id="5" name="Table 4"/>
          <p:cNvGraphicFramePr>
            <a:graphicFrameLocks noGrp="1"/>
          </p:cNvGraphicFramePr>
          <p:nvPr/>
        </p:nvGraphicFramePr>
        <p:xfrm>
          <a:off x="952500" y="4535488"/>
          <a:ext cx="7239000" cy="1652592"/>
        </p:xfrm>
        <a:graphic>
          <a:graphicData uri="http://schemas.openxmlformats.org/drawingml/2006/table">
            <a:tbl>
              <a:tblPr firstRow="1" firstCol="1" bandRow="1"/>
              <a:tblGrid>
                <a:gridCol w="1809750"/>
                <a:gridCol w="1809750"/>
                <a:gridCol w="1809750"/>
                <a:gridCol w="1809750"/>
              </a:tblGrid>
              <a:tr h="792476">
                <a:tc>
                  <a:txBody>
                    <a:bodyPr/>
                    <a:lstStyle/>
                    <a:p>
                      <a:pPr marL="0" marR="0" algn="ctr">
                        <a:spcBef>
                          <a:spcPts val="0"/>
                        </a:spcBef>
                        <a:spcAft>
                          <a:spcPts val="0"/>
                        </a:spcAft>
                      </a:pPr>
                      <a:r>
                        <a:rPr lang="en-US" sz="2600" b="1" spc="-40" dirty="0">
                          <a:solidFill>
                            <a:srgbClr val="000000"/>
                          </a:solidFill>
                          <a:effectLst/>
                          <a:latin typeface="Times New Roman"/>
                          <a:ea typeface="Calibri"/>
                          <a:cs typeface="Times New Roman"/>
                        </a:rPr>
                        <a:t>Disagree</a:t>
                      </a:r>
                      <a:endParaRPr lang="en-US" sz="2600" dirty="0">
                        <a:effectLst/>
                        <a:latin typeface="Calibri"/>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b="1" spc="-40" dirty="0">
                          <a:solidFill>
                            <a:srgbClr val="000000"/>
                          </a:solidFill>
                          <a:effectLst/>
                          <a:latin typeface="Times New Roman"/>
                          <a:ea typeface="Calibri"/>
                          <a:cs typeface="Times New Roman"/>
                        </a:rPr>
                        <a:t>Somewhat Agree</a:t>
                      </a:r>
                      <a:endParaRPr lang="en-US" sz="2600" dirty="0">
                        <a:effectLst/>
                        <a:latin typeface="Calibri"/>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b="1" spc="-40" dirty="0">
                          <a:solidFill>
                            <a:srgbClr val="000000"/>
                          </a:solidFill>
                          <a:effectLst/>
                          <a:latin typeface="Times New Roman"/>
                          <a:ea typeface="Calibri"/>
                          <a:cs typeface="Times New Roman"/>
                        </a:rPr>
                        <a:t>Agree</a:t>
                      </a:r>
                      <a:endParaRPr lang="en-US" sz="2600" dirty="0">
                        <a:effectLst/>
                        <a:latin typeface="Calibri"/>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b="1" spc="-40" dirty="0">
                          <a:solidFill>
                            <a:srgbClr val="000000"/>
                          </a:solidFill>
                          <a:effectLst/>
                          <a:latin typeface="Times New Roman"/>
                          <a:ea typeface="Calibri"/>
                          <a:cs typeface="Times New Roman"/>
                        </a:rPr>
                        <a:t>Strongly Agree</a:t>
                      </a:r>
                      <a:endParaRPr lang="en-US" sz="2600" dirty="0">
                        <a:effectLst/>
                        <a:latin typeface="Calibri"/>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0112">
                <a:tc>
                  <a:txBody>
                    <a:bodyPr/>
                    <a:lstStyle/>
                    <a:p>
                      <a:pPr marL="0" marR="0" algn="ctr">
                        <a:spcBef>
                          <a:spcPts val="0"/>
                        </a:spcBef>
                        <a:spcAft>
                          <a:spcPts val="0"/>
                        </a:spcAft>
                      </a:pPr>
                      <a:r>
                        <a:rPr lang="en-US" sz="3200" b="1" spc="20" dirty="0" smtClean="0">
                          <a:solidFill>
                            <a:srgbClr val="000000"/>
                          </a:solidFill>
                          <a:effectLst/>
                          <a:latin typeface="Times New Roman"/>
                          <a:ea typeface="Calibri"/>
                          <a:cs typeface="Times New Roman"/>
                        </a:rPr>
                        <a:t>20?</a:t>
                      </a:r>
                      <a:endParaRPr lang="en-US" sz="3200" b="1" dirty="0">
                        <a:effectLst/>
                        <a:latin typeface="+mn-lt"/>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b="1" spc="20" dirty="0" smtClean="0">
                          <a:solidFill>
                            <a:srgbClr val="000000"/>
                          </a:solidFill>
                          <a:effectLst/>
                          <a:latin typeface="Times New Roman"/>
                          <a:ea typeface="Calibri"/>
                          <a:cs typeface="Times New Roman"/>
                        </a:rPr>
                        <a:t>20?</a:t>
                      </a:r>
                      <a:endParaRPr lang="en-US" sz="3200" b="1" dirty="0">
                        <a:effectLst/>
                        <a:latin typeface="+mn-lt"/>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b="1" spc="20" dirty="0" smtClean="0">
                          <a:solidFill>
                            <a:srgbClr val="000000"/>
                          </a:solidFill>
                          <a:effectLst/>
                          <a:latin typeface="Times New Roman"/>
                          <a:ea typeface="Calibri"/>
                          <a:cs typeface="Times New Roman"/>
                        </a:rPr>
                        <a:t>20?</a:t>
                      </a:r>
                      <a:endParaRPr lang="en-US" sz="3200" b="1" dirty="0">
                        <a:effectLst/>
                        <a:latin typeface="+mn-lt"/>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b="1" spc="20" dirty="0" smtClean="0">
                          <a:solidFill>
                            <a:srgbClr val="000000"/>
                          </a:solidFill>
                          <a:effectLst/>
                          <a:latin typeface="Times New Roman"/>
                          <a:ea typeface="Calibri"/>
                          <a:cs typeface="Times New Roman"/>
                        </a:rPr>
                        <a:t>20?</a:t>
                      </a:r>
                      <a:endParaRPr lang="en-US" sz="3200" b="1" dirty="0">
                        <a:effectLst/>
                        <a:latin typeface="+mn-lt"/>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6400800"/>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6867" name="Picture 4"/>
          <p:cNvPicPr>
            <a:picLocks noChangeAspect="1" noChangeArrowheads="1"/>
          </p:cNvPicPr>
          <p:nvPr/>
        </p:nvPicPr>
        <p:blipFill>
          <a:blip r:embed="rId2" cstate="print"/>
          <a:srcRect/>
          <a:stretch>
            <a:fillRect/>
          </a:stretch>
        </p:blipFill>
        <p:spPr bwMode="auto">
          <a:xfrm>
            <a:off x="176213" y="1674813"/>
            <a:ext cx="8967787" cy="3440112"/>
          </a:xfrm>
          <a:prstGeom prst="rect">
            <a:avLst/>
          </a:prstGeom>
          <a:noFill/>
          <a:ln w="9525">
            <a:noFill/>
            <a:miter lim="800000"/>
            <a:headEnd/>
            <a:tailEnd/>
          </a:ln>
          <a:effectLst/>
        </p:spPr>
      </p:pic>
      <p:pic>
        <p:nvPicPr>
          <p:cNvPr id="4" name="Picture 2" descr="http://intranet.oasas.ny.gov/communications/resources/Chapter1_Usage/Office%20of%20Alcoholism%20and%20Substance%20Abu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6248400"/>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1292224" y="228600"/>
            <a:ext cx="6400800" cy="1262063"/>
          </a:xfrm>
          <a:prstGeom prst="rect">
            <a:avLst/>
          </a:prstGeom>
          <a:noFill/>
          <a:ln w="9525">
            <a:noFill/>
            <a:miter lim="800000"/>
            <a:headEnd/>
            <a:tailEnd/>
          </a:ln>
        </p:spPr>
        <p:txBody>
          <a:bodyPr>
            <a:spAutoFit/>
          </a:bodyPr>
          <a:lstStyle/>
          <a:p>
            <a:pPr algn="ctr"/>
            <a:r>
              <a:rPr lang="en-US" sz="2800" b="1" dirty="0">
                <a:solidFill>
                  <a:srgbClr val="000000"/>
                </a:solidFill>
              </a:rPr>
              <a:t>Hypothetical Change Over 3 months</a:t>
            </a:r>
          </a:p>
          <a:p>
            <a:pPr algn="ctr"/>
            <a:r>
              <a:rPr lang="en-US" sz="2000" b="1" dirty="0">
                <a:solidFill>
                  <a:srgbClr val="000000"/>
                </a:solidFill>
              </a:rPr>
              <a:t>(Note different sample sizes)</a:t>
            </a:r>
          </a:p>
          <a:p>
            <a:pPr algn="ctr"/>
            <a:endParaRPr lang="en-US" sz="2800" b="1" dirty="0">
              <a:solidFill>
                <a:srgbClr val="000000"/>
              </a:solidFill>
            </a:endParaRPr>
          </a:p>
        </p:txBody>
      </p:sp>
      <p:pic>
        <p:nvPicPr>
          <p:cNvPr id="37891" name="Picture 2"/>
          <p:cNvPicPr>
            <a:picLocks noChangeAspect="1" noChangeArrowheads="1"/>
          </p:cNvPicPr>
          <p:nvPr/>
        </p:nvPicPr>
        <p:blipFill>
          <a:blip r:embed="rId2" cstate="print"/>
          <a:srcRect/>
          <a:stretch>
            <a:fillRect/>
          </a:stretch>
        </p:blipFill>
        <p:spPr bwMode="auto">
          <a:xfrm>
            <a:off x="93662" y="1087313"/>
            <a:ext cx="8797925" cy="5284788"/>
          </a:xfrm>
          <a:prstGeom prst="rect">
            <a:avLst/>
          </a:prstGeom>
          <a:noFill/>
          <a:ln w="9525">
            <a:noFill/>
            <a:miter lim="800000"/>
            <a:headEnd/>
            <a:tailEnd/>
          </a:ln>
        </p:spPr>
      </p:pic>
      <p:pic>
        <p:nvPicPr>
          <p:cNvPr id="4" name="Picture 2" descr="http://intranet.oasas.ny.gov/communications/resources/Chapter1_Usage/Office%20of%20Alcoholism%20and%20Substance%20Abu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6339050"/>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8915" name="Picture 4"/>
          <p:cNvPicPr>
            <a:picLocks noChangeAspect="1" noChangeArrowheads="1"/>
          </p:cNvPicPr>
          <p:nvPr/>
        </p:nvPicPr>
        <p:blipFill>
          <a:blip r:embed="rId2" cstate="print"/>
          <a:srcRect/>
          <a:stretch>
            <a:fillRect/>
          </a:stretch>
        </p:blipFill>
        <p:spPr bwMode="auto">
          <a:xfrm>
            <a:off x="153988" y="1416050"/>
            <a:ext cx="8834437" cy="4024313"/>
          </a:xfrm>
          <a:prstGeom prst="rect">
            <a:avLst/>
          </a:prstGeom>
          <a:noFill/>
          <a:ln w="9525">
            <a:noFill/>
            <a:miter lim="800000"/>
            <a:headEnd/>
            <a:tailEnd/>
          </a:ln>
          <a:effectLst/>
        </p:spPr>
      </p:pic>
      <p:pic>
        <p:nvPicPr>
          <p:cNvPr id="4" name="Picture 2" descr="http://intranet.oasas.ny.gov/communications/resources/Chapter1_Usage/Office%20of%20Alcoholism%20and%20Substance%20Abu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248400"/>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903288" y="685800"/>
            <a:ext cx="7696200" cy="1077913"/>
          </a:xfrm>
          <a:prstGeom prst="rect">
            <a:avLst/>
          </a:prstGeom>
          <a:noFill/>
          <a:ln w="9525">
            <a:noFill/>
            <a:miter lim="800000"/>
            <a:headEnd/>
            <a:tailEnd/>
          </a:ln>
        </p:spPr>
        <p:txBody>
          <a:bodyPr>
            <a:spAutoFit/>
          </a:bodyPr>
          <a:lstStyle/>
          <a:p>
            <a:r>
              <a:rPr lang="en-US" sz="3200" b="1">
                <a:solidFill>
                  <a:srgbClr val="000000"/>
                </a:solidFill>
              </a:rPr>
              <a:t>E: Program Recommendation </a:t>
            </a:r>
          </a:p>
          <a:p>
            <a:r>
              <a:rPr lang="en-US" sz="3200" b="1">
                <a:solidFill>
                  <a:srgbClr val="000000"/>
                </a:solidFill>
              </a:rPr>
              <a:t>	(Satisfaction)</a:t>
            </a:r>
          </a:p>
        </p:txBody>
      </p:sp>
      <p:sp>
        <p:nvSpPr>
          <p:cNvPr id="3" name="TextBox 2"/>
          <p:cNvSpPr txBox="1"/>
          <p:nvPr/>
        </p:nvSpPr>
        <p:spPr>
          <a:xfrm>
            <a:off x="468313" y="2144713"/>
            <a:ext cx="8458200" cy="2554287"/>
          </a:xfrm>
          <a:prstGeom prst="rect">
            <a:avLst/>
          </a:prstGeom>
          <a:noFill/>
        </p:spPr>
        <p:txBody>
          <a:bodyPr>
            <a:spAutoFit/>
          </a:bodyPr>
          <a:lstStyle/>
          <a:p>
            <a:pPr marL="576263" indent="-576263">
              <a:buFontTx/>
              <a:buAutoNum type="arabicPeriod" startAt="23"/>
              <a:defRPr/>
            </a:pPr>
            <a:r>
              <a:rPr lang="en-US" sz="3200" spc="-40" dirty="0">
                <a:solidFill>
                  <a:srgbClr val="000000"/>
                </a:solidFill>
                <a:latin typeface="Times New Roman"/>
                <a:ea typeface="Calibri"/>
                <a:cs typeface="Times New Roman"/>
              </a:rPr>
              <a:t>I </a:t>
            </a:r>
            <a:r>
              <a:rPr lang="en-US" sz="3200" spc="-40" dirty="0">
                <a:solidFill>
                  <a:srgbClr val="C00000"/>
                </a:solidFill>
                <a:latin typeface="Times New Roman"/>
                <a:ea typeface="Calibri"/>
                <a:cs typeface="Times New Roman"/>
              </a:rPr>
              <a:t>would return </a:t>
            </a:r>
            <a:r>
              <a:rPr lang="en-US" sz="3200" spc="-40" dirty="0">
                <a:solidFill>
                  <a:srgbClr val="000000"/>
                </a:solidFill>
                <a:latin typeface="Times New Roman"/>
                <a:ea typeface="Calibri"/>
                <a:cs typeface="Times New Roman"/>
              </a:rPr>
              <a:t>to this program if I need help in the future </a:t>
            </a:r>
          </a:p>
          <a:p>
            <a:pPr>
              <a:defRPr/>
            </a:pPr>
            <a:endParaRPr lang="en-US" sz="3200" dirty="0">
              <a:ea typeface="Calibri"/>
              <a:cs typeface="Times New Roman"/>
            </a:endParaRPr>
          </a:p>
          <a:p>
            <a:pPr marL="576263" indent="-576263">
              <a:defRPr/>
            </a:pPr>
            <a:r>
              <a:rPr lang="en-US" sz="3200" spc="-40" dirty="0">
                <a:solidFill>
                  <a:srgbClr val="000000"/>
                </a:solidFill>
                <a:latin typeface="Times New Roman"/>
                <a:ea typeface="Calibri"/>
                <a:cs typeface="Times New Roman"/>
              </a:rPr>
              <a:t>24.	I would </a:t>
            </a:r>
            <a:r>
              <a:rPr lang="en-US" sz="3200" spc="-40" dirty="0">
                <a:solidFill>
                  <a:srgbClr val="C00000"/>
                </a:solidFill>
                <a:latin typeface="Times New Roman"/>
                <a:ea typeface="Calibri"/>
                <a:cs typeface="Times New Roman"/>
              </a:rPr>
              <a:t>recommend</a:t>
            </a:r>
            <a:r>
              <a:rPr lang="en-US" sz="3200" spc="-40" dirty="0">
                <a:solidFill>
                  <a:srgbClr val="000000"/>
                </a:solidFill>
                <a:latin typeface="Times New Roman"/>
                <a:ea typeface="Calibri"/>
                <a:cs typeface="Times New Roman"/>
              </a:rPr>
              <a:t> this program to a friend or family member.</a:t>
            </a:r>
            <a:endParaRPr lang="en-US" sz="3200" dirty="0">
              <a:ea typeface="Calibri"/>
              <a:cs typeface="Times New Roman"/>
            </a:endParaRPr>
          </a:p>
        </p:txBody>
      </p:sp>
      <p:pic>
        <p:nvPicPr>
          <p:cNvPr id="4"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6172200"/>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66775" y="381000"/>
            <a:ext cx="7467600" cy="4154488"/>
          </a:xfrm>
          <a:prstGeom prst="rect">
            <a:avLst/>
          </a:prstGeom>
        </p:spPr>
        <p:txBody>
          <a:bodyPr>
            <a:spAutoFit/>
          </a:bodyPr>
          <a:lstStyle/>
          <a:p>
            <a:pPr marL="457200" indent="-457200" algn="ctr">
              <a:defRPr/>
            </a:pPr>
            <a:r>
              <a:rPr lang="en-US" sz="3200" b="1" dirty="0">
                <a:solidFill>
                  <a:prstClr val="black"/>
                </a:solidFill>
                <a:ea typeface="Calibri"/>
                <a:cs typeface="Times New Roman"/>
              </a:rPr>
              <a:t>Exercise</a:t>
            </a:r>
          </a:p>
          <a:p>
            <a:pPr marL="6350" indent="6350">
              <a:defRPr/>
            </a:pPr>
            <a:endParaRPr lang="en-US" sz="1200" dirty="0">
              <a:solidFill>
                <a:prstClr val="black"/>
              </a:solidFill>
              <a:latin typeface="Times New Roman"/>
              <a:ea typeface="Calibri"/>
              <a:cs typeface="Times New Roman"/>
            </a:endParaRPr>
          </a:p>
          <a:p>
            <a:pPr marL="1149350" indent="-687388">
              <a:defRPr/>
            </a:pPr>
            <a:r>
              <a:rPr lang="en-US" sz="3400" b="1" i="1" spc="-40" dirty="0">
                <a:solidFill>
                  <a:srgbClr val="C00000"/>
                </a:solidFill>
                <a:latin typeface="Times New Roman"/>
                <a:ea typeface="Calibri"/>
                <a:cs typeface="Times New Roman"/>
              </a:rPr>
              <a:t>24.	I would recommend this program to a friend or family member.</a:t>
            </a:r>
          </a:p>
          <a:p>
            <a:pPr marL="6350" indent="6350">
              <a:defRPr/>
            </a:pPr>
            <a:endParaRPr lang="en-US" sz="1200" dirty="0">
              <a:solidFill>
                <a:prstClr val="black"/>
              </a:solidFill>
              <a:latin typeface="Times New Roman"/>
              <a:ea typeface="Calibri"/>
              <a:cs typeface="Times New Roman"/>
            </a:endParaRPr>
          </a:p>
          <a:p>
            <a:pPr marL="6350" indent="6350">
              <a:defRPr/>
            </a:pPr>
            <a:r>
              <a:rPr lang="en-US" sz="3200" b="1" dirty="0">
                <a:solidFill>
                  <a:prstClr val="black"/>
                </a:solidFill>
                <a:ea typeface="Calibri"/>
                <a:cs typeface="Times New Roman"/>
              </a:rPr>
              <a:t>Imagine one of your programs.</a:t>
            </a:r>
          </a:p>
          <a:p>
            <a:pPr marL="6350" indent="6350">
              <a:defRPr/>
            </a:pPr>
            <a:endParaRPr lang="en-US" sz="800" b="1" dirty="0">
              <a:solidFill>
                <a:prstClr val="black"/>
              </a:solidFill>
              <a:ea typeface="Calibri"/>
              <a:cs typeface="Times New Roman"/>
            </a:endParaRPr>
          </a:p>
          <a:p>
            <a:pPr marL="6350" indent="6350">
              <a:defRPr/>
            </a:pPr>
            <a:r>
              <a:rPr lang="en-US" sz="3200" b="1" dirty="0">
                <a:solidFill>
                  <a:prstClr val="black"/>
                </a:solidFill>
                <a:ea typeface="Calibri"/>
                <a:cs typeface="Times New Roman"/>
              </a:rPr>
              <a:t>Out of </a:t>
            </a:r>
            <a:r>
              <a:rPr lang="en-US" sz="3200" b="1" u="sng" dirty="0">
                <a:solidFill>
                  <a:prstClr val="black"/>
                </a:solidFill>
                <a:ea typeface="Calibri"/>
                <a:cs typeface="Times New Roman"/>
              </a:rPr>
              <a:t>80</a:t>
            </a:r>
            <a:r>
              <a:rPr lang="en-US" sz="3200" b="1" dirty="0">
                <a:solidFill>
                  <a:prstClr val="black"/>
                </a:solidFill>
                <a:ea typeface="Calibri"/>
                <a:cs typeface="Times New Roman"/>
              </a:rPr>
              <a:t> clients… </a:t>
            </a:r>
          </a:p>
          <a:p>
            <a:pPr marL="6350" indent="6350">
              <a:defRPr/>
            </a:pPr>
            <a:r>
              <a:rPr lang="en-US" sz="3200" b="1" dirty="0">
                <a:solidFill>
                  <a:prstClr val="black"/>
                </a:solidFill>
                <a:ea typeface="Calibri"/>
                <a:cs typeface="Times New Roman"/>
              </a:rPr>
              <a:t>How many do you think would rate their program in each category?</a:t>
            </a:r>
          </a:p>
        </p:txBody>
      </p:sp>
      <p:graphicFrame>
        <p:nvGraphicFramePr>
          <p:cNvPr id="5" name="Table 4"/>
          <p:cNvGraphicFramePr>
            <a:graphicFrameLocks noGrp="1"/>
          </p:cNvGraphicFramePr>
          <p:nvPr/>
        </p:nvGraphicFramePr>
        <p:xfrm>
          <a:off x="981075" y="4535488"/>
          <a:ext cx="7239000" cy="1652592"/>
        </p:xfrm>
        <a:graphic>
          <a:graphicData uri="http://schemas.openxmlformats.org/drawingml/2006/table">
            <a:tbl>
              <a:tblPr firstRow="1" firstCol="1" bandRow="1"/>
              <a:tblGrid>
                <a:gridCol w="1809750"/>
                <a:gridCol w="1809750"/>
                <a:gridCol w="1809750"/>
                <a:gridCol w="1809750"/>
              </a:tblGrid>
              <a:tr h="792476">
                <a:tc>
                  <a:txBody>
                    <a:bodyPr/>
                    <a:lstStyle/>
                    <a:p>
                      <a:pPr marL="0" marR="0" algn="ctr">
                        <a:spcBef>
                          <a:spcPts val="0"/>
                        </a:spcBef>
                        <a:spcAft>
                          <a:spcPts val="0"/>
                        </a:spcAft>
                      </a:pPr>
                      <a:r>
                        <a:rPr lang="en-US" sz="2600" b="1" spc="-40" dirty="0">
                          <a:solidFill>
                            <a:srgbClr val="000000"/>
                          </a:solidFill>
                          <a:effectLst/>
                          <a:latin typeface="Times New Roman"/>
                          <a:ea typeface="Calibri"/>
                          <a:cs typeface="Times New Roman"/>
                        </a:rPr>
                        <a:t>Disagree</a:t>
                      </a:r>
                      <a:endParaRPr lang="en-US" sz="2600" dirty="0">
                        <a:effectLst/>
                        <a:latin typeface="Calibri"/>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b="1" spc="-40" dirty="0">
                          <a:solidFill>
                            <a:srgbClr val="000000"/>
                          </a:solidFill>
                          <a:effectLst/>
                          <a:latin typeface="Times New Roman"/>
                          <a:ea typeface="Calibri"/>
                          <a:cs typeface="Times New Roman"/>
                        </a:rPr>
                        <a:t>Somewhat Agree</a:t>
                      </a:r>
                      <a:endParaRPr lang="en-US" sz="2600" dirty="0">
                        <a:effectLst/>
                        <a:latin typeface="Calibri"/>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b="1" spc="-40" dirty="0">
                          <a:solidFill>
                            <a:srgbClr val="000000"/>
                          </a:solidFill>
                          <a:effectLst/>
                          <a:latin typeface="Times New Roman"/>
                          <a:ea typeface="Calibri"/>
                          <a:cs typeface="Times New Roman"/>
                        </a:rPr>
                        <a:t>Agree</a:t>
                      </a:r>
                      <a:endParaRPr lang="en-US" sz="2600" dirty="0">
                        <a:effectLst/>
                        <a:latin typeface="Calibri"/>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b="1" spc="-40" dirty="0">
                          <a:solidFill>
                            <a:srgbClr val="000000"/>
                          </a:solidFill>
                          <a:effectLst/>
                          <a:latin typeface="Times New Roman"/>
                          <a:ea typeface="Calibri"/>
                          <a:cs typeface="Times New Roman"/>
                        </a:rPr>
                        <a:t>Strongly Agree</a:t>
                      </a:r>
                      <a:endParaRPr lang="en-US" sz="2600" dirty="0">
                        <a:effectLst/>
                        <a:latin typeface="Calibri"/>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0112">
                <a:tc>
                  <a:txBody>
                    <a:bodyPr/>
                    <a:lstStyle/>
                    <a:p>
                      <a:pPr marL="0" marR="0" algn="ctr">
                        <a:spcBef>
                          <a:spcPts val="0"/>
                        </a:spcBef>
                        <a:spcAft>
                          <a:spcPts val="0"/>
                        </a:spcAft>
                      </a:pPr>
                      <a:r>
                        <a:rPr lang="en-US" sz="3200" b="1" spc="20" dirty="0" smtClean="0">
                          <a:solidFill>
                            <a:srgbClr val="000000"/>
                          </a:solidFill>
                          <a:effectLst/>
                          <a:latin typeface="Times New Roman"/>
                          <a:ea typeface="Calibri"/>
                          <a:cs typeface="Times New Roman"/>
                        </a:rPr>
                        <a:t>20?</a:t>
                      </a:r>
                      <a:endParaRPr lang="en-US" sz="3200" b="1" dirty="0">
                        <a:effectLst/>
                        <a:latin typeface="+mn-lt"/>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b="1" spc="20" dirty="0" smtClean="0">
                          <a:solidFill>
                            <a:srgbClr val="000000"/>
                          </a:solidFill>
                          <a:effectLst/>
                          <a:latin typeface="Times New Roman"/>
                          <a:ea typeface="Calibri"/>
                          <a:cs typeface="Times New Roman"/>
                        </a:rPr>
                        <a:t>20?</a:t>
                      </a:r>
                      <a:endParaRPr lang="en-US" sz="3200" b="1" dirty="0">
                        <a:effectLst/>
                        <a:latin typeface="+mn-lt"/>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b="1" spc="20" dirty="0" smtClean="0">
                          <a:solidFill>
                            <a:srgbClr val="000000"/>
                          </a:solidFill>
                          <a:effectLst/>
                          <a:latin typeface="Times New Roman"/>
                          <a:ea typeface="Calibri"/>
                          <a:cs typeface="Times New Roman"/>
                        </a:rPr>
                        <a:t>20?</a:t>
                      </a:r>
                      <a:endParaRPr lang="en-US" sz="3200" b="1" dirty="0">
                        <a:effectLst/>
                        <a:latin typeface="+mn-lt"/>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b="1" spc="20" dirty="0" smtClean="0">
                          <a:solidFill>
                            <a:srgbClr val="000000"/>
                          </a:solidFill>
                          <a:effectLst/>
                          <a:latin typeface="Times New Roman"/>
                          <a:ea typeface="Calibri"/>
                          <a:cs typeface="Times New Roman"/>
                        </a:rPr>
                        <a:t>20?</a:t>
                      </a:r>
                      <a:endParaRPr lang="en-US" sz="3200" b="1" dirty="0">
                        <a:effectLst/>
                        <a:latin typeface="+mn-lt"/>
                        <a:ea typeface="Calibri"/>
                        <a:cs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6324600"/>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81000"/>
            <a:ext cx="8229600" cy="990600"/>
          </a:xfrm>
        </p:spPr>
        <p:txBody>
          <a:bodyPr/>
          <a:lstStyle/>
          <a:p>
            <a:r>
              <a:rPr lang="en-US" b="1" dirty="0" smtClean="0">
                <a:cs typeface="Times New Roman" pitchFamily="18" charset="0"/>
              </a:rPr>
              <a:t> </a:t>
            </a:r>
            <a:r>
              <a:rPr lang="en-US" b="1" dirty="0" smtClean="0">
                <a:solidFill>
                  <a:schemeClr val="tx1"/>
                </a:solidFill>
                <a:cs typeface="Times New Roman" pitchFamily="18" charset="0"/>
              </a:rPr>
              <a:t>Institute of Medicine (IOM)</a:t>
            </a:r>
            <a:r>
              <a:rPr lang="en-US" dirty="0" smtClean="0">
                <a:solidFill>
                  <a:schemeClr val="tx1"/>
                </a:solidFill>
              </a:rPr>
              <a:t/>
            </a:r>
            <a:br>
              <a:rPr lang="en-US" dirty="0" smtClean="0">
                <a:solidFill>
                  <a:schemeClr val="tx1"/>
                </a:solidFill>
              </a:rPr>
            </a:br>
            <a:r>
              <a:rPr lang="en-US" sz="3200" b="1" dirty="0" smtClean="0">
                <a:solidFill>
                  <a:schemeClr val="tx1"/>
                </a:solidFill>
                <a:cs typeface="Times New Roman" pitchFamily="18" charset="0"/>
              </a:rPr>
              <a:t>Recommendations (2006)</a:t>
            </a:r>
            <a:endParaRPr lang="en-US" sz="3200" dirty="0" smtClean="0">
              <a:solidFill>
                <a:schemeClr val="tx1"/>
              </a:solidFill>
            </a:endParaRPr>
          </a:p>
        </p:txBody>
      </p:sp>
      <p:sp useBgFill="1">
        <p:nvSpPr>
          <p:cNvPr id="6147" name="Content Placeholder 2"/>
          <p:cNvSpPr>
            <a:spLocks noGrp="1"/>
          </p:cNvSpPr>
          <p:nvPr>
            <p:ph idx="1"/>
          </p:nvPr>
        </p:nvSpPr>
        <p:spPr>
          <a:xfrm>
            <a:off x="457200" y="1600200"/>
            <a:ext cx="8229600" cy="4724400"/>
          </a:xfrm>
        </p:spPr>
        <p:txBody>
          <a:bodyPr/>
          <a:lstStyle/>
          <a:p>
            <a:pPr marL="971550" lvl="1" indent="-514350">
              <a:spcBef>
                <a:spcPts val="1200"/>
              </a:spcBef>
              <a:buSzPct val="100000"/>
              <a:buFontTx/>
              <a:buAutoNum type="arabicPeriod"/>
            </a:pPr>
            <a:r>
              <a:rPr lang="en-US" sz="3200" b="1" dirty="0" smtClean="0">
                <a:cs typeface="Times New Roman" pitchFamily="18" charset="0"/>
              </a:rPr>
              <a:t>Patient-centered Care</a:t>
            </a:r>
            <a:endParaRPr lang="en-US" sz="3200" dirty="0" smtClean="0"/>
          </a:p>
          <a:p>
            <a:pPr marL="971550" lvl="1" indent="-514350">
              <a:spcBef>
                <a:spcPts val="1200"/>
              </a:spcBef>
              <a:buSzPct val="100000"/>
              <a:buFontTx/>
              <a:buAutoNum type="arabicPeriod"/>
            </a:pPr>
            <a:r>
              <a:rPr lang="en-US" sz="3200" b="1" dirty="0" smtClean="0">
                <a:cs typeface="Times New Roman" pitchFamily="18" charset="0"/>
              </a:rPr>
              <a:t>Infrastructure for EBPs and QI</a:t>
            </a:r>
            <a:endParaRPr lang="en-US" sz="3200" dirty="0" smtClean="0"/>
          </a:p>
          <a:p>
            <a:pPr marL="971550" lvl="1" indent="-514350">
              <a:spcBef>
                <a:spcPts val="1200"/>
              </a:spcBef>
              <a:buSzPct val="100000"/>
              <a:buFontTx/>
              <a:buAutoNum type="arabicPeriod"/>
            </a:pPr>
            <a:r>
              <a:rPr lang="en-US" sz="3200" b="1" dirty="0" smtClean="0">
                <a:cs typeface="Times New Roman" pitchFamily="18" charset="0"/>
              </a:rPr>
              <a:t>Coordinate Care (SU, MH, Health)</a:t>
            </a:r>
            <a:endParaRPr lang="en-US" sz="3200" b="1" dirty="0" smtClean="0"/>
          </a:p>
          <a:p>
            <a:pPr marL="971550" lvl="1" indent="-514350">
              <a:spcBef>
                <a:spcPts val="1200"/>
              </a:spcBef>
              <a:buSzPct val="100000"/>
              <a:buFontTx/>
              <a:buAutoNum type="arabicPeriod"/>
            </a:pPr>
            <a:r>
              <a:rPr lang="en-US" sz="3200" b="1" dirty="0" smtClean="0">
                <a:cs typeface="Times New Roman" pitchFamily="18" charset="0"/>
              </a:rPr>
              <a:t>Health Information Infrastructure</a:t>
            </a:r>
            <a:endParaRPr lang="en-US" sz="3200" b="1" dirty="0" smtClean="0"/>
          </a:p>
          <a:p>
            <a:pPr marL="971550" lvl="1" indent="-514350">
              <a:spcBef>
                <a:spcPts val="1200"/>
              </a:spcBef>
              <a:buSzPct val="100000"/>
              <a:buFontTx/>
              <a:buAutoNum type="arabicPeriod"/>
            </a:pPr>
            <a:r>
              <a:rPr lang="en-US" sz="3200" b="1" dirty="0" smtClean="0">
                <a:cs typeface="Times New Roman" pitchFamily="18" charset="0"/>
              </a:rPr>
              <a:t>Workforce Capacity for QI</a:t>
            </a:r>
            <a:endParaRPr lang="en-US" sz="3200" b="1" dirty="0" smtClean="0"/>
          </a:p>
          <a:p>
            <a:pPr marL="971550" lvl="1" indent="-514350">
              <a:spcBef>
                <a:spcPts val="1200"/>
              </a:spcBef>
              <a:buSzPct val="100000"/>
              <a:buFontTx/>
              <a:buAutoNum type="arabicPeriod"/>
            </a:pPr>
            <a:r>
              <a:rPr lang="en-US" sz="3200" b="1" dirty="0" smtClean="0">
                <a:cs typeface="Times New Roman" pitchFamily="18" charset="0"/>
              </a:rPr>
              <a:t>Market Incentives Leverage Change</a:t>
            </a:r>
            <a:endParaRPr lang="en-US" sz="3200" b="1" dirty="0" smtClean="0"/>
          </a:p>
          <a:p>
            <a:pPr marL="971550" lvl="1" indent="-514350">
              <a:spcBef>
                <a:spcPts val="1200"/>
              </a:spcBef>
              <a:buSzPct val="100000"/>
              <a:buFontTx/>
              <a:buAutoNum type="arabicPeriod"/>
            </a:pPr>
            <a:r>
              <a:rPr lang="en-US" sz="3200" b="1" dirty="0" smtClean="0">
                <a:cs typeface="Times New Roman" pitchFamily="18" charset="0"/>
              </a:rPr>
              <a:t>Close Knowledge Gaps</a:t>
            </a:r>
            <a:endParaRPr lang="en-US" sz="3200" dirty="0" smtClean="0"/>
          </a:p>
        </p:txBody>
      </p:sp>
      <p:pic>
        <p:nvPicPr>
          <p:cNvPr id="4"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230" y="6370320"/>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41987" name="Picture 4"/>
          <p:cNvPicPr>
            <a:picLocks noChangeAspect="1" noChangeArrowheads="1"/>
          </p:cNvPicPr>
          <p:nvPr/>
        </p:nvPicPr>
        <p:blipFill>
          <a:blip r:embed="rId2" cstate="print"/>
          <a:srcRect/>
          <a:stretch>
            <a:fillRect/>
          </a:stretch>
        </p:blipFill>
        <p:spPr bwMode="auto">
          <a:xfrm>
            <a:off x="93663" y="1676400"/>
            <a:ext cx="8956675" cy="3425825"/>
          </a:xfrm>
          <a:prstGeom prst="rect">
            <a:avLst/>
          </a:prstGeom>
          <a:noFill/>
          <a:ln w="9525">
            <a:noFill/>
            <a:miter lim="800000"/>
            <a:headEnd/>
            <a:tailEnd/>
          </a:ln>
          <a:effectLst/>
        </p:spPr>
      </p:pic>
      <p:pic>
        <p:nvPicPr>
          <p:cNvPr id="4" name="Picture 2" descr="http://intranet.oasas.ny.gov/communications/resources/Chapter1_Usage/Office%20of%20Alcoholism%20and%20Substance%20Abu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324600"/>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extBox 3"/>
          <p:cNvSpPr txBox="1">
            <a:spLocks noChangeArrowheads="1"/>
          </p:cNvSpPr>
          <p:nvPr/>
        </p:nvSpPr>
        <p:spPr bwMode="auto">
          <a:xfrm>
            <a:off x="1292225" y="457200"/>
            <a:ext cx="6400800" cy="1262063"/>
          </a:xfrm>
          <a:prstGeom prst="rect">
            <a:avLst/>
          </a:prstGeom>
          <a:noFill/>
          <a:ln w="9525">
            <a:noFill/>
            <a:miter lim="800000"/>
            <a:headEnd/>
            <a:tailEnd/>
          </a:ln>
        </p:spPr>
        <p:txBody>
          <a:bodyPr>
            <a:spAutoFit/>
          </a:bodyPr>
          <a:lstStyle/>
          <a:p>
            <a:pPr algn="ctr"/>
            <a:r>
              <a:rPr lang="en-US" sz="2800" b="1">
                <a:solidFill>
                  <a:srgbClr val="000000"/>
                </a:solidFill>
              </a:rPr>
              <a:t>Hypothetical Change Over 3 months</a:t>
            </a:r>
          </a:p>
          <a:p>
            <a:pPr algn="ctr"/>
            <a:r>
              <a:rPr lang="en-US" sz="2000" b="1">
                <a:solidFill>
                  <a:srgbClr val="000000"/>
                </a:solidFill>
              </a:rPr>
              <a:t>(Note different sample sizes)</a:t>
            </a:r>
          </a:p>
          <a:p>
            <a:pPr algn="ctr"/>
            <a:endParaRPr lang="en-US" sz="2800" b="1">
              <a:solidFill>
                <a:srgbClr val="000000"/>
              </a:solidFill>
            </a:endParaRPr>
          </a:p>
        </p:txBody>
      </p:sp>
      <p:pic>
        <p:nvPicPr>
          <p:cNvPr id="43011" name="Picture 2"/>
          <p:cNvPicPr>
            <a:picLocks noChangeAspect="1" noChangeArrowheads="1"/>
          </p:cNvPicPr>
          <p:nvPr/>
        </p:nvPicPr>
        <p:blipFill>
          <a:blip r:embed="rId2" cstate="print"/>
          <a:srcRect/>
          <a:stretch>
            <a:fillRect/>
          </a:stretch>
        </p:blipFill>
        <p:spPr bwMode="auto">
          <a:xfrm>
            <a:off x="144462" y="1088231"/>
            <a:ext cx="8696325" cy="5224463"/>
          </a:xfrm>
          <a:prstGeom prst="rect">
            <a:avLst/>
          </a:prstGeom>
          <a:noFill/>
          <a:ln w="9525">
            <a:noFill/>
            <a:miter lim="800000"/>
            <a:headEnd/>
            <a:tailEnd/>
          </a:ln>
        </p:spPr>
      </p:pic>
      <p:pic>
        <p:nvPicPr>
          <p:cNvPr id="4" name="Picture 2" descr="http://intranet.oasas.ny.gov/communications/resources/Chapter1_Usage/Office%20of%20Alcoholism%20and%20Substance%20Abu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2677" y="6345745"/>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44035" name="Picture 4"/>
          <p:cNvPicPr>
            <a:picLocks noChangeAspect="1" noChangeArrowheads="1"/>
          </p:cNvPicPr>
          <p:nvPr/>
        </p:nvPicPr>
        <p:blipFill>
          <a:blip r:embed="rId2" cstate="print"/>
          <a:srcRect/>
          <a:stretch>
            <a:fillRect/>
          </a:stretch>
        </p:blipFill>
        <p:spPr bwMode="auto">
          <a:xfrm>
            <a:off x="73025" y="1376363"/>
            <a:ext cx="8997950" cy="4103687"/>
          </a:xfrm>
          <a:prstGeom prst="rect">
            <a:avLst/>
          </a:prstGeom>
          <a:noFill/>
          <a:ln w="9525">
            <a:noFill/>
            <a:miter lim="800000"/>
            <a:headEnd/>
            <a:tailEnd/>
          </a:ln>
          <a:effectLst/>
        </p:spPr>
      </p:pic>
      <p:pic>
        <p:nvPicPr>
          <p:cNvPr id="4" name="Picture 2" descr="http://intranet.oasas.ny.gov/communications/resources/Chapter1_Usage/Office%20of%20Alcoholism%20and%20Substance%20Abu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6248400"/>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5058" name="Chart 1"/>
          <p:cNvGraphicFramePr>
            <a:graphicFrameLocks noChangeAspect="1"/>
          </p:cNvGraphicFramePr>
          <p:nvPr/>
        </p:nvGraphicFramePr>
        <p:xfrm>
          <a:off x="1600200" y="1371600"/>
          <a:ext cx="6096000" cy="4064000"/>
        </p:xfrm>
        <a:graphic>
          <a:graphicData uri="http://schemas.openxmlformats.org/presentationml/2006/ole">
            <mc:AlternateContent xmlns:mc="http://schemas.openxmlformats.org/markup-compatibility/2006">
              <mc:Choice xmlns:v="urn:schemas-microsoft-com:vml" Requires="v">
                <p:oleObj spid="_x0000_s45074" r:id="rId4" imgW="6096528" imgH="4066384" progId="Excel.Chart.8">
                  <p:embed/>
                </p:oleObj>
              </mc:Choice>
              <mc:Fallback>
                <p:oleObj r:id="rId4" imgW="6096528" imgH="4066384" progId="Excel.Chart.8">
                  <p:embed/>
                  <p:pic>
                    <p:nvPicPr>
                      <p:cNvPr id="0" name="Char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371600"/>
                        <a:ext cx="60960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p:cNvSpPr/>
          <p:nvPr/>
        </p:nvSpPr>
        <p:spPr>
          <a:xfrm>
            <a:off x="914400" y="533400"/>
            <a:ext cx="7315200" cy="830263"/>
          </a:xfrm>
          <a:prstGeom prst="rect">
            <a:avLst/>
          </a:prstGeom>
        </p:spPr>
        <p:txBody>
          <a:bodyPr>
            <a:spAutoFit/>
          </a:bodyPr>
          <a:lstStyle/>
          <a:p>
            <a:pPr>
              <a:defRPr/>
            </a:pPr>
            <a:r>
              <a:rPr lang="en-US" sz="2400" b="1" spc="-50" dirty="0">
                <a:solidFill>
                  <a:srgbClr val="000000"/>
                </a:solidFill>
                <a:latin typeface="Times New Roman"/>
                <a:ea typeface="Calibri"/>
              </a:rPr>
              <a:t>When you came for services, were you given information about your rights as a client?</a:t>
            </a:r>
            <a:endParaRPr lang="en-US" sz="2400" dirty="0"/>
          </a:p>
        </p:txBody>
      </p:sp>
      <p:pic>
        <p:nvPicPr>
          <p:cNvPr id="4" name="Picture 2" descr="http://intranet.oasas.ny.gov/communications/resources/Chapter1_Usage/Office%20of%20Alcoholism%20and%20Substance%20Abus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7145" y="6172200"/>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762000" y="381000"/>
            <a:ext cx="7848600" cy="8302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Did this program offer you nicotine replacement therapy (such as a patch, lozenge or gum) if you were a smoker?</a:t>
            </a:r>
            <a:endParaRPr lang="en-US" sz="2400">
              <a:latin typeface="Times New Roman" pitchFamily="18" charset="0"/>
              <a:cs typeface="Times New Roman" pitchFamily="18" charset="0"/>
            </a:endParaRPr>
          </a:p>
        </p:txBody>
      </p:sp>
      <p:graphicFrame>
        <p:nvGraphicFramePr>
          <p:cNvPr id="46083" name="Chart 2"/>
          <p:cNvGraphicFramePr>
            <a:graphicFrameLocks/>
          </p:cNvGraphicFramePr>
          <p:nvPr/>
        </p:nvGraphicFramePr>
        <p:xfrm>
          <a:off x="1447800" y="1752600"/>
          <a:ext cx="6096000" cy="2286000"/>
        </p:xfrm>
        <a:graphic>
          <a:graphicData uri="http://schemas.openxmlformats.org/presentationml/2006/ole">
            <mc:AlternateContent xmlns:mc="http://schemas.openxmlformats.org/markup-compatibility/2006">
              <mc:Choice xmlns:v="urn:schemas-microsoft-com:vml" Requires="v">
                <p:oleObj spid="_x0000_s46099" r:id="rId4" imgW="6096528" imgH="2286198" progId="Excel.Chart.8">
                  <p:embed/>
                </p:oleObj>
              </mc:Choice>
              <mc:Fallback>
                <p:oleObj r:id="rId4" imgW="6096528" imgH="2286198" progId="Excel.Chart.8">
                  <p:embed/>
                  <p:pic>
                    <p:nvPicPr>
                      <p:cNvPr id="0" name="Char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752600"/>
                        <a:ext cx="6096000"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2" descr="http://intranet.oasas.ny.gov/communications/resources/Chapter1_Usage/Office%20of%20Alcoholism%20and%20Substance%20Abus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0" y="6248400"/>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57200" y="685800"/>
            <a:ext cx="8534400" cy="830263"/>
          </a:xfrm>
          <a:prstGeom prst="rect">
            <a:avLst/>
          </a:prstGeom>
        </p:spPr>
        <p:txBody>
          <a:bodyPr>
            <a:spAutoFit/>
          </a:bodyPr>
          <a:lstStyle/>
          <a:p>
            <a:pPr>
              <a:defRPr/>
            </a:pPr>
            <a:r>
              <a:rPr lang="en-US" sz="2400" b="1" spc="-50" dirty="0">
                <a:solidFill>
                  <a:srgbClr val="000000"/>
                </a:solidFill>
                <a:latin typeface="Times New Roman"/>
                <a:ea typeface="Calibri"/>
              </a:rPr>
              <a:t>Did someone from this program (a doctor, nurse, counselor, or therapist) recommend a prescription medication?  </a:t>
            </a:r>
            <a:r>
              <a:rPr lang="en-US" b="1" spc="-50" dirty="0">
                <a:solidFill>
                  <a:srgbClr val="000000"/>
                </a:solidFill>
                <a:latin typeface="Times New Roman"/>
                <a:ea typeface="Calibri"/>
              </a:rPr>
              <a:t>(Check all that apply.)</a:t>
            </a:r>
            <a:endParaRPr lang="en-US" dirty="0"/>
          </a:p>
        </p:txBody>
      </p:sp>
      <p:graphicFrame>
        <p:nvGraphicFramePr>
          <p:cNvPr id="47107" name="Chart 2"/>
          <p:cNvGraphicFramePr>
            <a:graphicFrameLocks/>
          </p:cNvGraphicFramePr>
          <p:nvPr/>
        </p:nvGraphicFramePr>
        <p:xfrm>
          <a:off x="1524000" y="1752600"/>
          <a:ext cx="6096000" cy="4064000"/>
        </p:xfrm>
        <a:graphic>
          <a:graphicData uri="http://schemas.openxmlformats.org/presentationml/2006/ole">
            <mc:AlternateContent xmlns:mc="http://schemas.openxmlformats.org/markup-compatibility/2006">
              <mc:Choice xmlns:v="urn:schemas-microsoft-com:vml" Requires="v">
                <p:oleObj spid="_x0000_s47123" r:id="rId4" imgW="6096528" imgH="4060288" progId="Excel.Chart.8">
                  <p:embed/>
                </p:oleObj>
              </mc:Choice>
              <mc:Fallback>
                <p:oleObj r:id="rId4" imgW="6096528" imgH="4060288" progId="Excel.Chart.8">
                  <p:embed/>
                  <p:pic>
                    <p:nvPicPr>
                      <p:cNvPr id="0" name="Char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752600"/>
                        <a:ext cx="60960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2" descr="http://intranet.oasas.ny.gov/communications/resources/Chapter1_Usage/Office%20of%20Alcoholism%20and%20Substance%20Abus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0" y="6248400"/>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533400"/>
            <a:ext cx="6553200" cy="1200329"/>
          </a:xfrm>
          <a:prstGeom prst="rect">
            <a:avLst/>
          </a:prstGeom>
        </p:spPr>
        <p:txBody>
          <a:bodyPr wrap="square">
            <a:spAutoFit/>
          </a:bodyPr>
          <a:lstStyle/>
          <a:p>
            <a:pPr lvl="0" algn="ctr"/>
            <a:r>
              <a:rPr lang="en-US" sz="3600" b="1" dirty="0" smtClean="0">
                <a:solidFill>
                  <a:srgbClr val="990033"/>
                </a:solidFill>
              </a:rPr>
              <a:t>D.  Provider Adoption – Moving to Scale</a:t>
            </a:r>
            <a:endParaRPr lang="en-US" sz="3600" b="1" dirty="0">
              <a:solidFill>
                <a:srgbClr val="990033"/>
              </a:solidFill>
            </a:endParaRPr>
          </a:p>
        </p:txBody>
      </p:sp>
      <p:sp>
        <p:nvSpPr>
          <p:cNvPr id="5" name="Rectangle 1"/>
          <p:cNvSpPr>
            <a:spLocks noChangeArrowheads="1"/>
          </p:cNvSpPr>
          <p:nvPr/>
        </p:nvSpPr>
        <p:spPr bwMode="auto">
          <a:xfrm>
            <a:off x="304800" y="2438400"/>
            <a:ext cx="8503759" cy="1815882"/>
          </a:xfrm>
          <a:prstGeom prst="rect">
            <a:avLst/>
          </a:prstGeom>
          <a:noFill/>
          <a:ln w="9525">
            <a:noFill/>
            <a:miter lim="800000"/>
            <a:headEnd/>
            <a:tailEnd/>
          </a:ln>
        </p:spPr>
        <p:txBody>
          <a:bodyPr wrap="square">
            <a:spAutoFit/>
          </a:bodyPr>
          <a:lstStyle/>
          <a:p>
            <a:pPr marL="914400" lvl="1" indent="-457200">
              <a:buFont typeface="Arial" panose="020B0604020202020204" pitchFamily="34" charset="0"/>
              <a:buChar char="•"/>
            </a:pPr>
            <a:r>
              <a:rPr lang="en-US" sz="2800" b="1" dirty="0" smtClean="0">
                <a:solidFill>
                  <a:srgbClr val="000000"/>
                </a:solidFill>
              </a:rPr>
              <a:t>Trend in Program Participation</a:t>
            </a:r>
          </a:p>
          <a:p>
            <a:pPr marL="914400" lvl="1" indent="-457200">
              <a:buFont typeface="Arial" panose="020B0604020202020204" pitchFamily="34" charset="0"/>
              <a:buChar char="•"/>
            </a:pPr>
            <a:r>
              <a:rPr lang="en-US" sz="2800" b="1" dirty="0" smtClean="0">
                <a:solidFill>
                  <a:srgbClr val="000000"/>
                </a:solidFill>
              </a:rPr>
              <a:t>Types of Programs Participating</a:t>
            </a:r>
          </a:p>
          <a:p>
            <a:pPr marL="914400" lvl="1" indent="-457200">
              <a:buFont typeface="Arial" panose="020B0604020202020204" pitchFamily="34" charset="0"/>
              <a:buChar char="•"/>
            </a:pPr>
            <a:r>
              <a:rPr lang="en-US" sz="2800" b="1" dirty="0" smtClean="0">
                <a:solidFill>
                  <a:srgbClr val="000000"/>
                </a:solidFill>
              </a:rPr>
              <a:t>Regions of Participating Programs</a:t>
            </a:r>
          </a:p>
          <a:p>
            <a:endParaRPr lang="en-US" sz="2800" b="1" dirty="0">
              <a:solidFill>
                <a:srgbClr val="000000"/>
              </a:solidFill>
            </a:endParaRPr>
          </a:p>
        </p:txBody>
      </p:sp>
      <p:pic>
        <p:nvPicPr>
          <p:cNvPr id="6"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6252531"/>
            <a:ext cx="225811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7393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320120" y="457200"/>
            <a:ext cx="8503759" cy="584775"/>
          </a:xfrm>
          <a:prstGeom prst="rect">
            <a:avLst/>
          </a:prstGeom>
          <a:noFill/>
          <a:ln w="9525">
            <a:noFill/>
            <a:miter lim="800000"/>
            <a:headEnd/>
            <a:tailEnd/>
          </a:ln>
        </p:spPr>
        <p:txBody>
          <a:bodyPr wrap="square">
            <a:spAutoFit/>
          </a:bodyPr>
          <a:lstStyle/>
          <a:p>
            <a:pPr algn="ctr"/>
            <a:r>
              <a:rPr lang="en-US" sz="3200" b="1" dirty="0" smtClean="0">
                <a:solidFill>
                  <a:srgbClr val="000000"/>
                </a:solidFill>
              </a:rPr>
              <a:t>Trend in Program Participation</a:t>
            </a:r>
            <a:endParaRPr lang="en-US" sz="3200" b="1" dirty="0">
              <a:solidFill>
                <a:srgbClr val="000000"/>
              </a:solidFill>
            </a:endParaRPr>
          </a:p>
        </p:txBody>
      </p:sp>
      <p:sp>
        <p:nvSpPr>
          <p:cNvPr id="19459" name="TextBox 5"/>
          <p:cNvSpPr txBox="1">
            <a:spLocks noChangeArrowheads="1"/>
          </p:cNvSpPr>
          <p:nvPr/>
        </p:nvSpPr>
        <p:spPr bwMode="auto">
          <a:xfrm>
            <a:off x="609601" y="1219200"/>
            <a:ext cx="7924800" cy="5262979"/>
          </a:xfrm>
          <a:prstGeom prst="rect">
            <a:avLst/>
          </a:prstGeom>
          <a:noFill/>
          <a:ln w="9525">
            <a:noFill/>
            <a:miter lim="800000"/>
            <a:headEnd/>
            <a:tailEnd/>
          </a:ln>
        </p:spPr>
        <p:txBody>
          <a:bodyPr wrap="square">
            <a:spAutoFit/>
          </a:bodyPr>
          <a:lstStyle/>
          <a:p>
            <a:r>
              <a:rPr lang="en-US" sz="2700" dirty="0" smtClean="0">
                <a:solidFill>
                  <a:srgbClr val="000000"/>
                </a:solidFill>
                <a:latin typeface="Times New Roman" pitchFamily="18" charset="0"/>
                <a:ea typeface="Calibri" pitchFamily="34" charset="0"/>
                <a:cs typeface="Times New Roman" pitchFamily="18" charset="0"/>
              </a:rPr>
              <a:t>“Program Participation in a Calendar Quarter” means that </a:t>
            </a:r>
            <a:r>
              <a:rPr lang="en-US" sz="2700" i="1" dirty="0" smtClean="0">
                <a:solidFill>
                  <a:srgbClr val="000000"/>
                </a:solidFill>
                <a:latin typeface="Times New Roman" pitchFamily="18" charset="0"/>
                <a:ea typeface="Calibri" pitchFamily="34" charset="0"/>
                <a:cs typeface="Times New Roman" pitchFamily="18" charset="0"/>
              </a:rPr>
              <a:t>5 or more completed surveys were entered </a:t>
            </a:r>
            <a:r>
              <a:rPr lang="en-US" sz="2700" dirty="0" smtClean="0">
                <a:solidFill>
                  <a:srgbClr val="000000"/>
                </a:solidFill>
                <a:latin typeface="Times New Roman" pitchFamily="18" charset="0"/>
                <a:ea typeface="Calibri" pitchFamily="34" charset="0"/>
                <a:cs typeface="Times New Roman" pitchFamily="18" charset="0"/>
              </a:rPr>
              <a:t>into the POC Survey System for the calendar </a:t>
            </a:r>
            <a:r>
              <a:rPr lang="en-US" sz="2700" dirty="0">
                <a:solidFill>
                  <a:srgbClr val="000000"/>
                </a:solidFill>
                <a:latin typeface="Times New Roman" pitchFamily="18" charset="0"/>
                <a:ea typeface="Calibri" pitchFamily="34" charset="0"/>
                <a:cs typeface="Times New Roman" pitchFamily="18" charset="0"/>
              </a:rPr>
              <a:t>q</a:t>
            </a:r>
            <a:r>
              <a:rPr lang="en-US" sz="2700" dirty="0" smtClean="0">
                <a:solidFill>
                  <a:srgbClr val="000000"/>
                </a:solidFill>
                <a:latin typeface="Times New Roman" pitchFamily="18" charset="0"/>
                <a:ea typeface="Calibri" pitchFamily="34" charset="0"/>
                <a:cs typeface="Times New Roman" pitchFamily="18" charset="0"/>
              </a:rPr>
              <a:t>uarter. (Five respondents is a practical limit for generating any program statistics.)</a:t>
            </a:r>
          </a:p>
          <a:p>
            <a:endParaRPr lang="en-US" sz="2000" dirty="0">
              <a:solidFill>
                <a:srgbClr val="000000"/>
              </a:solidFill>
              <a:latin typeface="Times New Roman" pitchFamily="18" charset="0"/>
              <a:ea typeface="Calibri" pitchFamily="34" charset="0"/>
              <a:cs typeface="Times New Roman" pitchFamily="18" charset="0"/>
            </a:endParaRPr>
          </a:p>
          <a:p>
            <a:pPr marL="457200" indent="-457200">
              <a:buFont typeface="Arial" panose="020B0604020202020204" pitchFamily="34" charset="0"/>
              <a:buChar char="•"/>
            </a:pPr>
            <a:r>
              <a:rPr lang="en-US" sz="2700" b="1" dirty="0" smtClean="0">
                <a:solidFill>
                  <a:srgbClr val="000000"/>
                </a:solidFill>
                <a:latin typeface="Times New Roman" pitchFamily="18" charset="0"/>
                <a:ea typeface="Calibri" pitchFamily="34" charset="0"/>
                <a:cs typeface="Times New Roman" pitchFamily="18" charset="0"/>
              </a:rPr>
              <a:t>Program </a:t>
            </a:r>
            <a:r>
              <a:rPr lang="en-US" sz="2700" b="1" dirty="0">
                <a:solidFill>
                  <a:srgbClr val="000000"/>
                </a:solidFill>
                <a:latin typeface="Times New Roman" pitchFamily="18" charset="0"/>
                <a:ea typeface="Calibri" pitchFamily="34" charset="0"/>
                <a:cs typeface="Times New Roman" pitchFamily="18" charset="0"/>
              </a:rPr>
              <a:t>participation increased each quarter (except in the 3rd quarter 2014) reaching 99 participating programs in the 2nd quarter 2015</a:t>
            </a:r>
            <a:r>
              <a:rPr lang="en-US" sz="2700" b="1" dirty="0" smtClean="0">
                <a:solidFill>
                  <a:srgbClr val="000000"/>
                </a:solidFill>
                <a:latin typeface="Times New Roman" pitchFamily="18" charset="0"/>
                <a:ea typeface="Calibri" pitchFamily="34" charset="0"/>
                <a:cs typeface="Times New Roman" pitchFamily="18" charset="0"/>
              </a:rPr>
              <a:t>.</a:t>
            </a:r>
          </a:p>
          <a:p>
            <a:pPr marL="457200" indent="-457200">
              <a:buFont typeface="Arial" panose="020B0604020202020204" pitchFamily="34" charset="0"/>
              <a:buChar char="•"/>
            </a:pPr>
            <a:endParaRPr lang="en-US" sz="1200" b="1" dirty="0" smtClean="0">
              <a:solidFill>
                <a:srgbClr val="000000"/>
              </a:solidFill>
              <a:latin typeface="Times New Roman" pitchFamily="18" charset="0"/>
              <a:ea typeface="Calibri" pitchFamily="34" charset="0"/>
              <a:cs typeface="Times New Roman" pitchFamily="18" charset="0"/>
            </a:endParaRPr>
          </a:p>
          <a:p>
            <a:pPr marL="457200" indent="-457200">
              <a:buFont typeface="Arial" panose="020B0604020202020204" pitchFamily="34" charset="0"/>
              <a:buChar char="•"/>
            </a:pPr>
            <a:r>
              <a:rPr lang="en-US" sz="2700" b="1" dirty="0" smtClean="0">
                <a:solidFill>
                  <a:srgbClr val="000000"/>
                </a:solidFill>
                <a:latin typeface="Times New Roman" pitchFamily="18" charset="0"/>
                <a:ea typeface="Calibri" pitchFamily="34" charset="0"/>
                <a:cs typeface="Times New Roman" pitchFamily="18" charset="0"/>
              </a:rPr>
              <a:t>About 10% of all programs are participating in the POC Survey System. Participation is voluntary.</a:t>
            </a:r>
          </a:p>
        </p:txBody>
      </p:sp>
      <p:pic>
        <p:nvPicPr>
          <p:cNvPr id="4" name="Picture 3"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6364288"/>
            <a:ext cx="225811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7748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nvPr>
        </p:nvGraphicFramePr>
        <p:xfrm>
          <a:off x="228600" y="381000"/>
          <a:ext cx="8458199" cy="58674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http://intranet.oasas.ny.gov/communications/resources/Chapter1_Usage/Office%20of%20Alcoholism%20and%20Substance%20Abu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364288"/>
            <a:ext cx="225811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2287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320120" y="304800"/>
            <a:ext cx="8503759" cy="584775"/>
          </a:xfrm>
          <a:prstGeom prst="rect">
            <a:avLst/>
          </a:prstGeom>
          <a:noFill/>
          <a:ln w="9525">
            <a:noFill/>
            <a:miter lim="800000"/>
            <a:headEnd/>
            <a:tailEnd/>
          </a:ln>
        </p:spPr>
        <p:txBody>
          <a:bodyPr wrap="square">
            <a:spAutoFit/>
          </a:bodyPr>
          <a:lstStyle/>
          <a:p>
            <a:pPr algn="ctr"/>
            <a:r>
              <a:rPr lang="en-US" sz="3200" b="1" dirty="0" smtClean="0">
                <a:solidFill>
                  <a:srgbClr val="000000"/>
                </a:solidFill>
              </a:rPr>
              <a:t>Types of Programs Participating</a:t>
            </a:r>
            <a:endParaRPr lang="en-US" sz="3200" b="1" dirty="0">
              <a:solidFill>
                <a:srgbClr val="000000"/>
              </a:solidFill>
            </a:endParaRPr>
          </a:p>
        </p:txBody>
      </p:sp>
      <p:sp>
        <p:nvSpPr>
          <p:cNvPr id="19459" name="TextBox 5"/>
          <p:cNvSpPr txBox="1">
            <a:spLocks noChangeArrowheads="1"/>
          </p:cNvSpPr>
          <p:nvPr/>
        </p:nvSpPr>
        <p:spPr bwMode="auto">
          <a:xfrm>
            <a:off x="609600" y="889575"/>
            <a:ext cx="7924800" cy="5509200"/>
          </a:xfrm>
          <a:prstGeom prst="rect">
            <a:avLst/>
          </a:prstGeom>
          <a:noFill/>
          <a:ln w="9525">
            <a:noFill/>
            <a:miter lim="800000"/>
            <a:headEnd/>
            <a:tailEnd/>
          </a:ln>
        </p:spPr>
        <p:txBody>
          <a:bodyPr wrap="square">
            <a:spAutoFit/>
          </a:bodyPr>
          <a:lstStyle/>
          <a:p>
            <a:endParaRPr lang="en-US" sz="1200" dirty="0">
              <a:solidFill>
                <a:srgbClr val="000000"/>
              </a:solidFill>
              <a:latin typeface="Times New Roman" pitchFamily="18" charset="0"/>
              <a:ea typeface="Calibri" pitchFamily="34" charset="0"/>
              <a:cs typeface="Times New Roman" pitchFamily="18" charset="0"/>
            </a:endParaRPr>
          </a:p>
          <a:p>
            <a:r>
              <a:rPr lang="en-US" sz="2400" b="1" dirty="0" smtClean="0">
                <a:solidFill>
                  <a:srgbClr val="000000"/>
                </a:solidFill>
                <a:latin typeface="Times New Roman" pitchFamily="18" charset="0"/>
                <a:ea typeface="Calibri" pitchFamily="34" charset="0"/>
                <a:cs typeface="Times New Roman" pitchFamily="18" charset="0"/>
              </a:rPr>
              <a:t>Of the 99 programs participating in Spring 2015:</a:t>
            </a:r>
          </a:p>
          <a:p>
            <a:pPr marL="457200" indent="-457200">
              <a:buFont typeface="Arial" panose="020B0604020202020204" pitchFamily="34" charset="0"/>
              <a:buChar char="•"/>
            </a:pPr>
            <a:endParaRPr lang="en-US" sz="1200" b="1" dirty="0" smtClean="0">
              <a:solidFill>
                <a:srgbClr val="000000"/>
              </a:solidFill>
              <a:latin typeface="Times New Roman" pitchFamily="18" charset="0"/>
              <a:ea typeface="Calibri" pitchFamily="34" charset="0"/>
              <a:cs typeface="Times New Roman" pitchFamily="18" charset="0"/>
            </a:endParaRPr>
          </a:p>
          <a:p>
            <a:pPr marL="342900" indent="-342900">
              <a:spcAft>
                <a:spcPts val="1200"/>
              </a:spcAft>
              <a:buFont typeface="Arial" panose="020B0604020202020204" pitchFamily="34" charset="0"/>
              <a:buChar char="•"/>
            </a:pPr>
            <a:r>
              <a:rPr lang="en-US" sz="2400" dirty="0" smtClean="0"/>
              <a:t>2 programs </a:t>
            </a:r>
            <a:r>
              <a:rPr lang="en-US" sz="2400" dirty="0"/>
              <a:t>were outpatient opiate treatment program (OTP), formerly methadone maintenance programs. </a:t>
            </a:r>
            <a:endParaRPr lang="en-US" sz="2400" dirty="0" smtClean="0"/>
          </a:p>
          <a:p>
            <a:pPr marL="342900" indent="-342900">
              <a:spcAft>
                <a:spcPts val="1200"/>
              </a:spcAft>
              <a:buFont typeface="Arial" panose="020B0604020202020204" pitchFamily="34" charset="0"/>
              <a:buChar char="•"/>
            </a:pPr>
            <a:r>
              <a:rPr lang="en-US" sz="2400" dirty="0" smtClean="0"/>
              <a:t>60 were </a:t>
            </a:r>
            <a:r>
              <a:rPr lang="en-US" sz="2400" dirty="0"/>
              <a:t>other outpatient programs, including clinic, outpatient rehab, specialty traumatic brain injury (TBI) programs. </a:t>
            </a:r>
            <a:endParaRPr lang="en-US" sz="2400" dirty="0" smtClean="0"/>
          </a:p>
          <a:p>
            <a:pPr marL="342900" indent="-342900">
              <a:spcAft>
                <a:spcPts val="1200"/>
              </a:spcAft>
              <a:buFont typeface="Arial" panose="020B0604020202020204" pitchFamily="34" charset="0"/>
              <a:buChar char="•"/>
            </a:pPr>
            <a:r>
              <a:rPr lang="en-US" sz="2400" dirty="0" smtClean="0"/>
              <a:t>27 </a:t>
            </a:r>
            <a:r>
              <a:rPr lang="en-US" sz="2400" dirty="0"/>
              <a:t>residential programs participated; these included intensive residential, community residence and supportive living programs. </a:t>
            </a:r>
            <a:endParaRPr lang="en-US" sz="2400" dirty="0" smtClean="0"/>
          </a:p>
          <a:p>
            <a:pPr marL="342900" indent="-342900">
              <a:spcAft>
                <a:spcPts val="1200"/>
              </a:spcAft>
              <a:buFont typeface="Arial" panose="020B0604020202020204" pitchFamily="34" charset="0"/>
              <a:buChar char="•"/>
            </a:pPr>
            <a:r>
              <a:rPr lang="en-US" sz="2400" dirty="0" smtClean="0"/>
              <a:t>7 inpatient </a:t>
            </a:r>
            <a:r>
              <a:rPr lang="en-US" sz="2400" dirty="0"/>
              <a:t>rehab treatment programs participated, including 4 of the 12 OASAS-operated programs. </a:t>
            </a:r>
            <a:endParaRPr lang="en-US" sz="2400" dirty="0" smtClean="0"/>
          </a:p>
          <a:p>
            <a:pPr marL="342900" indent="-342900">
              <a:spcAft>
                <a:spcPts val="1200"/>
              </a:spcAft>
              <a:buFont typeface="Arial" panose="020B0604020202020204" pitchFamily="34" charset="0"/>
              <a:buChar char="•"/>
            </a:pPr>
            <a:r>
              <a:rPr lang="en-US" sz="2400" dirty="0" smtClean="0"/>
              <a:t>2 crisis services programs participated</a:t>
            </a:r>
            <a:endParaRPr lang="en-US" sz="2400" b="1" dirty="0" smtClean="0">
              <a:solidFill>
                <a:srgbClr val="000000"/>
              </a:solidFill>
              <a:latin typeface="Times New Roman" pitchFamily="18" charset="0"/>
              <a:ea typeface="Calibri" pitchFamily="34" charset="0"/>
              <a:cs typeface="Times New Roman" pitchFamily="18" charset="0"/>
            </a:endParaRPr>
          </a:p>
        </p:txBody>
      </p:sp>
      <p:pic>
        <p:nvPicPr>
          <p:cNvPr id="4" name="Picture 3"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6364288"/>
            <a:ext cx="225811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543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944562"/>
          </a:xfrm>
        </p:spPr>
        <p:txBody>
          <a:bodyPr/>
          <a:lstStyle/>
          <a:p>
            <a:pPr eaLnBrk="1" hangingPunct="1"/>
            <a:r>
              <a:rPr lang="en-US" b="1" smtClean="0"/>
              <a:t>IOM Recommendations</a:t>
            </a:r>
            <a:endParaRPr lang="en-US" smtClean="0"/>
          </a:p>
        </p:txBody>
      </p:sp>
      <p:sp>
        <p:nvSpPr>
          <p:cNvPr id="7171" name="Content Placeholder 2"/>
          <p:cNvSpPr>
            <a:spLocks noGrp="1"/>
          </p:cNvSpPr>
          <p:nvPr>
            <p:ph idx="1"/>
          </p:nvPr>
        </p:nvSpPr>
        <p:spPr>
          <a:xfrm>
            <a:off x="457200" y="1219200"/>
            <a:ext cx="8229600" cy="4906963"/>
          </a:xfrm>
        </p:spPr>
        <p:txBody>
          <a:bodyPr/>
          <a:lstStyle/>
          <a:p>
            <a:pPr eaLnBrk="1" hangingPunct="1"/>
            <a:r>
              <a:rPr lang="en-US" sz="3200" u="sng" dirty="0" smtClean="0"/>
              <a:t>Patient-centered Care</a:t>
            </a:r>
            <a:endParaRPr lang="en-US" sz="3200" dirty="0" smtClean="0"/>
          </a:p>
          <a:p>
            <a:pPr lvl="1" eaLnBrk="1" hangingPunct="1"/>
            <a:endParaRPr lang="en-US" sz="400" b="1" i="1" dirty="0" smtClean="0"/>
          </a:p>
          <a:p>
            <a:pPr lvl="1" eaLnBrk="1" hangingPunct="1"/>
            <a:r>
              <a:rPr lang="en-US" sz="3200" b="1" i="1" dirty="0" smtClean="0"/>
              <a:t>Involve patients and their families in the design, administration, and delivery of treatment and recovery services</a:t>
            </a:r>
          </a:p>
          <a:p>
            <a:pPr eaLnBrk="1" hangingPunct="1"/>
            <a:endParaRPr lang="en-US" sz="1000" dirty="0" smtClean="0"/>
          </a:p>
          <a:p>
            <a:pPr eaLnBrk="1" hangingPunct="1"/>
            <a:r>
              <a:rPr lang="en-US" sz="3200" u="sng" dirty="0" smtClean="0"/>
              <a:t>Infrastructure for EBPs and QI</a:t>
            </a:r>
            <a:endParaRPr lang="en-US" sz="3200" dirty="0" smtClean="0"/>
          </a:p>
          <a:p>
            <a:pPr lvl="1" eaLnBrk="1" hangingPunct="1"/>
            <a:endParaRPr lang="en-US" sz="400" b="1" i="1" dirty="0" smtClean="0"/>
          </a:p>
          <a:p>
            <a:pPr lvl="1" eaLnBrk="1" hangingPunct="1"/>
            <a:r>
              <a:rPr lang="en-US" sz="3200" b="1" i="1" dirty="0" smtClean="0"/>
              <a:t>Measure the processes and outcomes of care to continuously improve the quality </a:t>
            </a:r>
            <a:r>
              <a:rPr lang="en-US" sz="3200" dirty="0" smtClean="0"/>
              <a:t/>
            </a:r>
            <a:br>
              <a:rPr lang="en-US" sz="3200" dirty="0" smtClean="0"/>
            </a:br>
            <a:endParaRPr lang="en-US" sz="3200" dirty="0" smtClean="0"/>
          </a:p>
          <a:p>
            <a:pPr eaLnBrk="1" hangingPunct="1"/>
            <a:endParaRPr lang="en-US" dirty="0" smtClean="0"/>
          </a:p>
        </p:txBody>
      </p:sp>
      <p:pic>
        <p:nvPicPr>
          <p:cNvPr id="4"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6248400"/>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ChangeAspect="1"/>
          </p:cNvGraphicFramePr>
          <p:nvPr>
            <p:extLst>
              <p:ext uri="{D42A27DB-BD31-4B8C-83A1-F6EECF244321}">
                <p14:modId xmlns:p14="http://schemas.microsoft.com/office/powerpoint/2010/main" val="613390938"/>
              </p:ext>
            </p:extLst>
          </p:nvPr>
        </p:nvGraphicFramePr>
        <p:xfrm>
          <a:off x="-196835" y="228601"/>
          <a:ext cx="9340835" cy="64955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09490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320120" y="609600"/>
            <a:ext cx="8503759" cy="584775"/>
          </a:xfrm>
          <a:prstGeom prst="rect">
            <a:avLst/>
          </a:prstGeom>
          <a:noFill/>
          <a:ln w="9525">
            <a:noFill/>
            <a:miter lim="800000"/>
            <a:headEnd/>
            <a:tailEnd/>
          </a:ln>
        </p:spPr>
        <p:txBody>
          <a:bodyPr wrap="square">
            <a:spAutoFit/>
          </a:bodyPr>
          <a:lstStyle/>
          <a:p>
            <a:pPr algn="ctr"/>
            <a:r>
              <a:rPr lang="en-US" sz="3200" b="1" dirty="0" smtClean="0">
                <a:solidFill>
                  <a:srgbClr val="000000"/>
                </a:solidFill>
              </a:rPr>
              <a:t>Regions of Participating Programs</a:t>
            </a:r>
            <a:endParaRPr lang="en-US" sz="3200" b="1" dirty="0">
              <a:solidFill>
                <a:srgbClr val="000000"/>
              </a:solidFill>
            </a:endParaRPr>
          </a:p>
        </p:txBody>
      </p:sp>
      <p:sp>
        <p:nvSpPr>
          <p:cNvPr id="19459" name="TextBox 5"/>
          <p:cNvSpPr txBox="1">
            <a:spLocks noChangeArrowheads="1"/>
          </p:cNvSpPr>
          <p:nvPr/>
        </p:nvSpPr>
        <p:spPr bwMode="auto">
          <a:xfrm>
            <a:off x="609600" y="1628507"/>
            <a:ext cx="7924800" cy="3600986"/>
          </a:xfrm>
          <a:prstGeom prst="rect">
            <a:avLst/>
          </a:prstGeom>
          <a:noFill/>
          <a:ln w="9525">
            <a:noFill/>
            <a:miter lim="800000"/>
            <a:headEnd/>
            <a:tailEnd/>
          </a:ln>
        </p:spPr>
        <p:txBody>
          <a:bodyPr wrap="square">
            <a:spAutoFit/>
          </a:bodyPr>
          <a:lstStyle/>
          <a:p>
            <a:endParaRPr lang="en-US" sz="1200" dirty="0">
              <a:solidFill>
                <a:srgbClr val="000000"/>
              </a:solidFill>
              <a:latin typeface="Times New Roman" pitchFamily="18" charset="0"/>
              <a:ea typeface="Calibri" pitchFamily="34" charset="0"/>
              <a:cs typeface="Times New Roman" pitchFamily="18" charset="0"/>
            </a:endParaRPr>
          </a:p>
          <a:p>
            <a:pPr marL="457200" indent="-457200">
              <a:buFont typeface="Arial" panose="020B0604020202020204" pitchFamily="34" charset="0"/>
              <a:buChar char="•"/>
            </a:pPr>
            <a:r>
              <a:rPr lang="en-US" sz="2400" b="1" dirty="0" smtClean="0">
                <a:solidFill>
                  <a:srgbClr val="000000"/>
                </a:solidFill>
                <a:latin typeface="Times New Roman" pitchFamily="18" charset="0"/>
                <a:ea typeface="Calibri" pitchFamily="34" charset="0"/>
                <a:cs typeface="Times New Roman" pitchFamily="18" charset="0"/>
              </a:rPr>
              <a:t>Programs across all 7 OASAS regions participated in the POC Survey System</a:t>
            </a:r>
          </a:p>
          <a:p>
            <a:pPr marL="457200" indent="-457200">
              <a:buFont typeface="Arial" panose="020B0604020202020204" pitchFamily="34" charset="0"/>
              <a:buChar char="•"/>
            </a:pPr>
            <a:endParaRPr lang="en-US" sz="2400" b="1" dirty="0" smtClean="0">
              <a:solidFill>
                <a:srgbClr val="000000"/>
              </a:solidFill>
              <a:latin typeface="Times New Roman" pitchFamily="18" charset="0"/>
              <a:ea typeface="Calibri" pitchFamily="34" charset="0"/>
              <a:cs typeface="Times New Roman" pitchFamily="18" charset="0"/>
            </a:endParaRPr>
          </a:p>
          <a:p>
            <a:pPr marL="457200" indent="-457200">
              <a:buFont typeface="Arial" panose="020B0604020202020204" pitchFamily="34" charset="0"/>
              <a:buChar char="•"/>
            </a:pPr>
            <a:r>
              <a:rPr lang="en-US" sz="2400" b="1" dirty="0">
                <a:solidFill>
                  <a:srgbClr val="000000"/>
                </a:solidFill>
                <a:latin typeface="Times New Roman" pitchFamily="18" charset="0"/>
                <a:ea typeface="Calibri" pitchFamily="34" charset="0"/>
                <a:cs typeface="Times New Roman" pitchFamily="18" charset="0"/>
              </a:rPr>
              <a:t>The greatest number of programs participating were in the Northeast region (24), followed by Western NY (21) and the Mid-Hudson (17). </a:t>
            </a:r>
          </a:p>
          <a:p>
            <a:pPr marL="457200" indent="-457200">
              <a:buFont typeface="Arial" panose="020B0604020202020204" pitchFamily="34" charset="0"/>
              <a:buChar char="•"/>
            </a:pPr>
            <a:endParaRPr lang="en-US" sz="2400" b="1" dirty="0">
              <a:solidFill>
                <a:srgbClr val="000000"/>
              </a:solidFill>
              <a:latin typeface="Times New Roman" pitchFamily="18" charset="0"/>
              <a:ea typeface="Calibri" pitchFamily="34" charset="0"/>
              <a:cs typeface="Times New Roman" pitchFamily="18" charset="0"/>
            </a:endParaRPr>
          </a:p>
          <a:p>
            <a:pPr marL="457200" indent="-457200">
              <a:buFont typeface="Arial" panose="020B0604020202020204" pitchFamily="34" charset="0"/>
              <a:buChar char="•"/>
            </a:pPr>
            <a:r>
              <a:rPr lang="en-US" sz="2400" b="1" dirty="0">
                <a:solidFill>
                  <a:srgbClr val="000000"/>
                </a:solidFill>
                <a:latin typeface="Times New Roman" pitchFamily="18" charset="0"/>
                <a:ea typeface="Calibri" pitchFamily="34" charset="0"/>
                <a:cs typeface="Times New Roman" pitchFamily="18" charset="0"/>
              </a:rPr>
              <a:t>Regions poorly represented were: New York City (16), Long Island (5) and the Finger Lakes (3).</a:t>
            </a:r>
          </a:p>
        </p:txBody>
      </p:sp>
      <p:pic>
        <p:nvPicPr>
          <p:cNvPr id="4" name="Picture 3"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6364288"/>
            <a:ext cx="225811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6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ChangeAspect="1"/>
          </p:cNvGraphicFramePr>
          <p:nvPr>
            <p:extLst/>
          </p:nvPr>
        </p:nvGraphicFramePr>
        <p:xfrm>
          <a:off x="0" y="228600"/>
          <a:ext cx="9144000" cy="624145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http://intranet.oasas.ny.gov/communications/resources/Chapter1_Usage/Office%20of%20Alcoholism%20and%20Substance%20Abu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364288"/>
            <a:ext cx="225811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5814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295400"/>
            <a:ext cx="6324600" cy="1200329"/>
          </a:xfrm>
          <a:prstGeom prst="rect">
            <a:avLst/>
          </a:prstGeom>
        </p:spPr>
        <p:txBody>
          <a:bodyPr wrap="square">
            <a:spAutoFit/>
          </a:bodyPr>
          <a:lstStyle/>
          <a:p>
            <a:pPr algn="ctr" eaLnBrk="1" hangingPunct="1">
              <a:spcBef>
                <a:spcPts val="1200"/>
              </a:spcBef>
              <a:defRPr/>
            </a:pPr>
            <a:r>
              <a:rPr lang="en-US" sz="3600" b="1" dirty="0" smtClean="0">
                <a:solidFill>
                  <a:srgbClr val="660033"/>
                </a:solidFill>
              </a:rPr>
              <a:t>E.  Live </a:t>
            </a:r>
            <a:r>
              <a:rPr lang="en-US" sz="3600" b="1" dirty="0">
                <a:solidFill>
                  <a:srgbClr val="660033"/>
                </a:solidFill>
              </a:rPr>
              <a:t>Demonstration of </a:t>
            </a:r>
            <a:r>
              <a:rPr lang="en-US" sz="3600" b="1" dirty="0" err="1">
                <a:solidFill>
                  <a:srgbClr val="660033"/>
                </a:solidFill>
              </a:rPr>
              <a:t>PoC</a:t>
            </a:r>
            <a:r>
              <a:rPr lang="en-US" sz="3600" b="1" dirty="0">
                <a:solidFill>
                  <a:srgbClr val="660033"/>
                </a:solidFill>
              </a:rPr>
              <a:t> System </a:t>
            </a:r>
          </a:p>
        </p:txBody>
      </p:sp>
      <p:pic>
        <p:nvPicPr>
          <p:cNvPr id="3"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6252531"/>
            <a:ext cx="225811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4063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extBox 3"/>
          <p:cNvSpPr txBox="1">
            <a:spLocks noChangeArrowheads="1"/>
          </p:cNvSpPr>
          <p:nvPr/>
        </p:nvSpPr>
        <p:spPr bwMode="auto">
          <a:xfrm>
            <a:off x="762000" y="762000"/>
            <a:ext cx="7696200" cy="5602288"/>
          </a:xfrm>
          <a:prstGeom prst="rect">
            <a:avLst/>
          </a:prstGeom>
          <a:noFill/>
          <a:ln w="9525">
            <a:noFill/>
            <a:miter lim="800000"/>
            <a:headEnd/>
            <a:tailEnd/>
          </a:ln>
        </p:spPr>
        <p:txBody>
          <a:bodyPr>
            <a:spAutoFit/>
          </a:bodyPr>
          <a:lstStyle/>
          <a:p>
            <a:pPr algn="ctr">
              <a:spcBef>
                <a:spcPts val="1200"/>
              </a:spcBef>
            </a:pPr>
            <a:r>
              <a:rPr lang="en-US" sz="3600" b="1" dirty="0" smtClean="0">
                <a:solidFill>
                  <a:srgbClr val="660033"/>
                </a:solidFill>
              </a:rPr>
              <a:t>F.   Developing </a:t>
            </a:r>
            <a:r>
              <a:rPr lang="en-US" sz="3600" b="1" dirty="0">
                <a:solidFill>
                  <a:srgbClr val="660033"/>
                </a:solidFill>
              </a:rPr>
              <a:t>Infrastructure for Quality Improvement (QI) </a:t>
            </a:r>
            <a:r>
              <a:rPr lang="en-US" sz="3600" b="1" dirty="0" smtClean="0">
                <a:solidFill>
                  <a:srgbClr val="660033"/>
                </a:solidFill>
              </a:rPr>
              <a:t>using </a:t>
            </a:r>
            <a:r>
              <a:rPr lang="en-US" sz="3600" b="1" dirty="0">
                <a:solidFill>
                  <a:srgbClr val="660033"/>
                </a:solidFill>
              </a:rPr>
              <a:t>Perception of Care Surveys</a:t>
            </a:r>
          </a:p>
          <a:p>
            <a:pPr algn="ctr">
              <a:spcBef>
                <a:spcPts val="1200"/>
              </a:spcBef>
            </a:pPr>
            <a:endParaRPr lang="en-US" sz="1200" b="1" dirty="0"/>
          </a:p>
          <a:p>
            <a:pPr marL="1143000" lvl="2" indent="-228600" eaLnBrk="0" hangingPunct="0">
              <a:spcBef>
                <a:spcPts val="1800"/>
              </a:spcBef>
              <a:buFont typeface="Arial" charset="0"/>
              <a:buChar char="•"/>
            </a:pPr>
            <a:r>
              <a:rPr lang="en-US" sz="2800" b="1" dirty="0">
                <a:cs typeface="Times New Roman" pitchFamily="18" charset="0"/>
              </a:rPr>
              <a:t>Computer Technology</a:t>
            </a:r>
          </a:p>
          <a:p>
            <a:pPr marL="1143000" lvl="2" indent="-228600" eaLnBrk="0" hangingPunct="0">
              <a:spcBef>
                <a:spcPts val="1800"/>
              </a:spcBef>
              <a:buFont typeface="Arial" charset="0"/>
              <a:buChar char="•"/>
            </a:pPr>
            <a:r>
              <a:rPr lang="en-US" sz="2800" b="1" dirty="0">
                <a:cs typeface="Times New Roman" pitchFamily="18" charset="0"/>
              </a:rPr>
              <a:t>Survey Methods</a:t>
            </a:r>
          </a:p>
          <a:p>
            <a:pPr marL="1143000" lvl="2" indent="-228600" eaLnBrk="0" hangingPunct="0">
              <a:spcBef>
                <a:spcPts val="1800"/>
              </a:spcBef>
              <a:buFont typeface="Arial" charset="0"/>
              <a:buChar char="•"/>
            </a:pPr>
            <a:r>
              <a:rPr lang="en-US" sz="2800" b="1" dirty="0">
                <a:cs typeface="Times New Roman" pitchFamily="18" charset="0"/>
              </a:rPr>
              <a:t>Quality Improvement Methods</a:t>
            </a:r>
          </a:p>
          <a:p>
            <a:pPr marL="1143000" lvl="2" indent="-228600" eaLnBrk="0" hangingPunct="0">
              <a:spcBef>
                <a:spcPts val="1800"/>
              </a:spcBef>
              <a:buFont typeface="Arial" charset="0"/>
              <a:buChar char="•"/>
            </a:pPr>
            <a:r>
              <a:rPr lang="en-US" sz="2800" b="1" dirty="0">
                <a:cs typeface="Times New Roman" pitchFamily="18" charset="0"/>
              </a:rPr>
              <a:t>How can OASAS facilitate effective use of Perception of Care Surveys to improve the quality of treatment?</a:t>
            </a:r>
          </a:p>
        </p:txBody>
      </p:sp>
      <p:pic>
        <p:nvPicPr>
          <p:cNvPr id="3"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6364288"/>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extBox 3"/>
          <p:cNvSpPr txBox="1">
            <a:spLocks noChangeArrowheads="1"/>
          </p:cNvSpPr>
          <p:nvPr/>
        </p:nvSpPr>
        <p:spPr bwMode="auto">
          <a:xfrm>
            <a:off x="762000" y="762000"/>
            <a:ext cx="7696200" cy="6167438"/>
          </a:xfrm>
          <a:prstGeom prst="rect">
            <a:avLst/>
          </a:prstGeom>
          <a:noFill/>
          <a:ln w="9525">
            <a:noFill/>
            <a:miter lim="800000"/>
            <a:headEnd/>
            <a:tailEnd/>
          </a:ln>
        </p:spPr>
        <p:txBody>
          <a:bodyPr>
            <a:spAutoFit/>
          </a:bodyPr>
          <a:lstStyle/>
          <a:p>
            <a:r>
              <a:rPr lang="en-US" sz="2800" b="1" dirty="0"/>
              <a:t>Infrastructure: </a:t>
            </a:r>
            <a:r>
              <a:rPr lang="en-US" sz="3600" b="1" dirty="0"/>
              <a:t>Survey Methods</a:t>
            </a:r>
          </a:p>
          <a:p>
            <a:pPr algn="ctr">
              <a:spcBef>
                <a:spcPts val="1200"/>
              </a:spcBef>
            </a:pPr>
            <a:endParaRPr lang="en-US" sz="1200" b="1" dirty="0"/>
          </a:p>
          <a:p>
            <a:pPr marL="514350" lvl="1" indent="-514350" eaLnBrk="0" hangingPunct="0">
              <a:spcBef>
                <a:spcPts val="1200"/>
              </a:spcBef>
              <a:buFont typeface="Arial" charset="0"/>
              <a:buChar char="•"/>
            </a:pPr>
            <a:r>
              <a:rPr lang="en-US" sz="3000" b="1" dirty="0">
                <a:cs typeface="Times New Roman" pitchFamily="18" charset="0"/>
              </a:rPr>
              <a:t>Standard Instrument</a:t>
            </a:r>
          </a:p>
          <a:p>
            <a:pPr marL="1143000" lvl="2" indent="-228600" eaLnBrk="0" hangingPunct="0">
              <a:spcBef>
                <a:spcPts val="600"/>
              </a:spcBef>
              <a:buFont typeface="Arial" charset="0"/>
              <a:buChar char="•"/>
            </a:pPr>
            <a:r>
              <a:rPr lang="en-US" sz="2800" b="1" dirty="0">
                <a:cs typeface="Times New Roman" pitchFamily="18" charset="0"/>
              </a:rPr>
              <a:t>Quantitative Measures</a:t>
            </a:r>
          </a:p>
          <a:p>
            <a:pPr marL="1143000" lvl="2" indent="-228600" eaLnBrk="0" hangingPunct="0">
              <a:buFont typeface="Arial" charset="0"/>
              <a:buChar char="•"/>
            </a:pPr>
            <a:r>
              <a:rPr lang="en-US" sz="2800" b="1" dirty="0">
                <a:cs typeface="Times New Roman" pitchFamily="18" charset="0"/>
              </a:rPr>
              <a:t>Open-ended and Qualitative</a:t>
            </a:r>
          </a:p>
          <a:p>
            <a:pPr marL="514350" lvl="1" indent="-514350" eaLnBrk="0" hangingPunct="0">
              <a:spcBef>
                <a:spcPts val="1200"/>
              </a:spcBef>
              <a:buFont typeface="Arial" charset="0"/>
              <a:buChar char="•"/>
            </a:pPr>
            <a:r>
              <a:rPr lang="en-US" sz="3000" b="1" dirty="0">
                <a:cs typeface="Times New Roman" pitchFamily="18" charset="0"/>
              </a:rPr>
              <a:t>Standard Protocols and Procedures</a:t>
            </a:r>
          </a:p>
          <a:p>
            <a:pPr marL="1143000" lvl="2" indent="-228600" eaLnBrk="0" hangingPunct="0">
              <a:spcBef>
                <a:spcPts val="600"/>
              </a:spcBef>
              <a:buFont typeface="Arial" charset="0"/>
              <a:buChar char="•"/>
            </a:pPr>
            <a:r>
              <a:rPr lang="en-US" sz="2800" b="1" dirty="0">
                <a:cs typeface="Times New Roman" pitchFamily="18" charset="0"/>
              </a:rPr>
              <a:t>Who administers survey? </a:t>
            </a:r>
          </a:p>
          <a:p>
            <a:pPr marL="1143000" lvl="2" indent="-228600" eaLnBrk="0" hangingPunct="0">
              <a:buFont typeface="Arial" charset="0"/>
              <a:buChar char="•"/>
            </a:pPr>
            <a:r>
              <a:rPr lang="en-US" sz="2800" b="1" dirty="0">
                <a:cs typeface="Times New Roman" pitchFamily="18" charset="0"/>
              </a:rPr>
              <a:t>Who completes survey?</a:t>
            </a:r>
          </a:p>
          <a:p>
            <a:pPr marL="1143000" lvl="2" indent="-228600" eaLnBrk="0" hangingPunct="0">
              <a:buFont typeface="Arial" charset="0"/>
              <a:buChar char="•"/>
            </a:pPr>
            <a:r>
              <a:rPr lang="en-US" sz="2800" b="1" dirty="0">
                <a:cs typeface="Times New Roman" pitchFamily="18" charset="0"/>
              </a:rPr>
              <a:t>When in the course of treatment?</a:t>
            </a:r>
          </a:p>
          <a:p>
            <a:pPr marL="1143000" lvl="2" indent="-228600" eaLnBrk="0" hangingPunct="0">
              <a:buFont typeface="Arial" charset="0"/>
              <a:buChar char="•"/>
            </a:pPr>
            <a:r>
              <a:rPr lang="en-US" sz="2800" b="1" dirty="0">
                <a:cs typeface="Times New Roman" pitchFamily="18" charset="0"/>
              </a:rPr>
              <a:t>How often? Ongoing? Quarterly?</a:t>
            </a:r>
          </a:p>
          <a:p>
            <a:pPr marL="1143000" lvl="2" indent="-228600" eaLnBrk="0" hangingPunct="0">
              <a:buFont typeface="Arial" charset="0"/>
              <a:buChar char="•"/>
            </a:pPr>
            <a:r>
              <a:rPr lang="en-US" sz="2800" b="1" dirty="0">
                <a:cs typeface="Times New Roman" pitchFamily="18" charset="0"/>
              </a:rPr>
              <a:t>Anonymous or linked to client?</a:t>
            </a:r>
          </a:p>
          <a:p>
            <a:pPr marL="514350" lvl="1" indent="-514350" eaLnBrk="0" hangingPunct="0">
              <a:lnSpc>
                <a:spcPct val="150000"/>
              </a:lnSpc>
              <a:buFont typeface="Arial" charset="0"/>
              <a:buChar char="•"/>
            </a:pPr>
            <a:endParaRPr lang="en-US" sz="2800" b="1" dirty="0">
              <a:cs typeface="Times New Roman" pitchFamily="18" charset="0"/>
            </a:endParaRPr>
          </a:p>
        </p:txBody>
      </p:sp>
      <p:pic>
        <p:nvPicPr>
          <p:cNvPr id="3"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6248400"/>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extBox 3"/>
          <p:cNvSpPr txBox="1">
            <a:spLocks noChangeArrowheads="1"/>
          </p:cNvSpPr>
          <p:nvPr/>
        </p:nvSpPr>
        <p:spPr bwMode="auto">
          <a:xfrm>
            <a:off x="609600" y="533400"/>
            <a:ext cx="8305800" cy="5786438"/>
          </a:xfrm>
          <a:prstGeom prst="rect">
            <a:avLst/>
          </a:prstGeom>
          <a:noFill/>
          <a:ln w="9525">
            <a:noFill/>
            <a:miter lim="800000"/>
            <a:headEnd/>
            <a:tailEnd/>
          </a:ln>
        </p:spPr>
        <p:txBody>
          <a:bodyPr>
            <a:spAutoFit/>
          </a:bodyPr>
          <a:lstStyle/>
          <a:p>
            <a:r>
              <a:rPr lang="en-US" sz="2800" b="1"/>
              <a:t>Infrastructure: </a:t>
            </a:r>
            <a:r>
              <a:rPr lang="en-US" sz="3600" b="1"/>
              <a:t>QI Methods</a:t>
            </a:r>
          </a:p>
          <a:p>
            <a:pPr algn="ctr">
              <a:spcBef>
                <a:spcPts val="1200"/>
              </a:spcBef>
            </a:pPr>
            <a:endParaRPr lang="en-US" sz="400" b="1"/>
          </a:p>
          <a:p>
            <a:pPr marL="514350" lvl="1" indent="-514350" eaLnBrk="0" hangingPunct="0">
              <a:spcBef>
                <a:spcPts val="1200"/>
              </a:spcBef>
              <a:buFont typeface="Arial" charset="0"/>
              <a:buChar char="•"/>
            </a:pPr>
            <a:r>
              <a:rPr lang="en-US" sz="3000" b="1">
                <a:cs typeface="Times New Roman" pitchFamily="18" charset="0"/>
              </a:rPr>
              <a:t>Who reviews clients’ responses? When?</a:t>
            </a:r>
          </a:p>
          <a:p>
            <a:pPr marL="1143000" lvl="2" indent="-228600" eaLnBrk="0" hangingPunct="0">
              <a:spcBef>
                <a:spcPts val="600"/>
              </a:spcBef>
              <a:buFont typeface="Arial" charset="0"/>
              <a:buChar char="•"/>
            </a:pPr>
            <a:r>
              <a:rPr lang="en-US" sz="3000" b="1">
                <a:cs typeface="Times New Roman" pitchFamily="18" charset="0"/>
              </a:rPr>
              <a:t>QI/QA Team or Change Team</a:t>
            </a:r>
          </a:p>
          <a:p>
            <a:pPr marL="1143000" lvl="2" indent="-228600" eaLnBrk="0" hangingPunct="0">
              <a:spcBef>
                <a:spcPts val="600"/>
              </a:spcBef>
              <a:buFont typeface="Arial" charset="0"/>
              <a:buChar char="•"/>
            </a:pPr>
            <a:r>
              <a:rPr lang="en-US" sz="3000" b="1">
                <a:cs typeface="Times New Roman" pitchFamily="18" charset="0"/>
              </a:rPr>
              <a:t>Open-ended items</a:t>
            </a:r>
          </a:p>
          <a:p>
            <a:pPr marL="1143000" lvl="2" indent="-228600" eaLnBrk="0" hangingPunct="0">
              <a:buFont typeface="Arial" charset="0"/>
              <a:buChar char="•"/>
            </a:pPr>
            <a:r>
              <a:rPr lang="en-US" sz="3000" b="1">
                <a:cs typeface="Times New Roman" pitchFamily="18" charset="0"/>
              </a:rPr>
              <a:t>QI Reports</a:t>
            </a:r>
          </a:p>
          <a:p>
            <a:pPr marL="1143000" lvl="2" indent="-228600" eaLnBrk="0" hangingPunct="0">
              <a:buFont typeface="Arial" charset="0"/>
              <a:buChar char="•"/>
            </a:pPr>
            <a:r>
              <a:rPr lang="en-US" sz="3000" b="1">
                <a:cs typeface="Times New Roman" pitchFamily="18" charset="0"/>
              </a:rPr>
              <a:t>Feedback loops to Staff &amp; Clients</a:t>
            </a:r>
          </a:p>
          <a:p>
            <a:pPr marL="514350" lvl="1" indent="-514350" eaLnBrk="0" hangingPunct="0">
              <a:spcBef>
                <a:spcPts val="1200"/>
              </a:spcBef>
              <a:buFont typeface="Arial" charset="0"/>
              <a:buChar char="•"/>
            </a:pPr>
            <a:r>
              <a:rPr lang="en-US" sz="3000" b="1">
                <a:cs typeface="Times New Roman" pitchFamily="18" charset="0"/>
              </a:rPr>
              <a:t>Benchmarks</a:t>
            </a:r>
          </a:p>
          <a:p>
            <a:pPr marL="1143000" lvl="2" indent="-228600" eaLnBrk="0" hangingPunct="0">
              <a:spcBef>
                <a:spcPts val="600"/>
              </a:spcBef>
              <a:buFont typeface="Arial" charset="0"/>
              <a:buChar char="•"/>
            </a:pPr>
            <a:r>
              <a:rPr lang="en-US" sz="3000" b="1">
                <a:cs typeface="Times New Roman" pitchFamily="18" charset="0"/>
              </a:rPr>
              <a:t>Across programs, statewide, provider</a:t>
            </a:r>
          </a:p>
          <a:p>
            <a:pPr marL="1143000" lvl="2" indent="-228600" eaLnBrk="0" hangingPunct="0">
              <a:buFont typeface="Arial" charset="0"/>
              <a:buChar char="•"/>
            </a:pPr>
            <a:r>
              <a:rPr lang="en-US" sz="3000" b="1">
                <a:cs typeface="Times New Roman" pitchFamily="18" charset="0"/>
              </a:rPr>
              <a:t>Within program over time</a:t>
            </a:r>
          </a:p>
          <a:p>
            <a:pPr marL="514350" lvl="1" indent="-514350" eaLnBrk="0" hangingPunct="0">
              <a:lnSpc>
                <a:spcPct val="150000"/>
              </a:lnSpc>
              <a:buFont typeface="Arial" charset="0"/>
              <a:buChar char="•"/>
            </a:pPr>
            <a:r>
              <a:rPr lang="en-US" sz="3000" b="1">
                <a:cs typeface="Times New Roman" pitchFamily="18" charset="0"/>
              </a:rPr>
              <a:t>PDSA Cycle – Plan…Do…Study…Act </a:t>
            </a:r>
          </a:p>
        </p:txBody>
      </p:sp>
      <p:pic>
        <p:nvPicPr>
          <p:cNvPr id="3"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6341872"/>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914400" y="533400"/>
            <a:ext cx="7239000" cy="1295400"/>
          </a:xfrm>
          <a:prstGeom prst="rect">
            <a:avLst/>
          </a:prstGeom>
          <a:noFill/>
          <a:ln w="50800">
            <a:noFill/>
            <a:miter lim="800000"/>
            <a:headEnd/>
            <a:tailEnd/>
          </a:ln>
        </p:spPr>
        <p:txBody>
          <a:bodyPr lIns="45720" tIns="0" rIns="45720" bIns="0"/>
          <a:lstStyle/>
          <a:p>
            <a:pPr algn="ctr" eaLnBrk="0" hangingPunct="0"/>
            <a:r>
              <a:rPr lang="en-US" sz="4000" b="1">
                <a:solidFill>
                  <a:srgbClr val="000066"/>
                </a:solidFill>
                <a:latin typeface="Calibri" pitchFamily="34" charset="0"/>
              </a:rPr>
              <a:t>Five Key Principles</a:t>
            </a:r>
          </a:p>
          <a:p>
            <a:pPr algn="ctr" eaLnBrk="0" hangingPunct="0"/>
            <a:r>
              <a:rPr lang="en-US" sz="2800">
                <a:solidFill>
                  <a:schemeClr val="accent2"/>
                </a:solidFill>
                <a:latin typeface="Calibri" pitchFamily="34" charset="0"/>
              </a:rPr>
              <a:t>Evidence-based predictors of change</a:t>
            </a:r>
          </a:p>
        </p:txBody>
      </p:sp>
      <p:sp>
        <p:nvSpPr>
          <p:cNvPr id="52227" name="Rectangle 3"/>
          <p:cNvSpPr>
            <a:spLocks noChangeArrowheads="1"/>
          </p:cNvSpPr>
          <p:nvPr/>
        </p:nvSpPr>
        <p:spPr bwMode="auto">
          <a:xfrm>
            <a:off x="1066800" y="1828800"/>
            <a:ext cx="7467600" cy="4343400"/>
          </a:xfrm>
          <a:prstGeom prst="rect">
            <a:avLst/>
          </a:prstGeom>
          <a:noFill/>
          <a:ln w="9525">
            <a:noFill/>
            <a:miter lim="800000"/>
            <a:headEnd/>
            <a:tailEnd/>
          </a:ln>
        </p:spPr>
        <p:txBody>
          <a:bodyPr/>
          <a:lstStyle/>
          <a:p>
            <a:pPr marL="342900" indent="-342900">
              <a:lnSpc>
                <a:spcPct val="140000"/>
              </a:lnSpc>
              <a:spcBef>
                <a:spcPct val="20000"/>
              </a:spcBef>
              <a:buFont typeface="Wingdings" pitchFamily="2" charset="2"/>
              <a:buAutoNum type="arabicPeriod"/>
            </a:pPr>
            <a:r>
              <a:rPr lang="en-US" sz="3000" b="1"/>
              <a:t>Understand &amp; Involve the Customer</a:t>
            </a:r>
          </a:p>
          <a:p>
            <a:pPr marL="342900" indent="-342900">
              <a:lnSpc>
                <a:spcPct val="140000"/>
              </a:lnSpc>
              <a:spcBef>
                <a:spcPct val="20000"/>
              </a:spcBef>
              <a:buFont typeface="Wingdings" pitchFamily="2" charset="2"/>
              <a:buAutoNum type="arabicPeriod"/>
            </a:pPr>
            <a:r>
              <a:rPr lang="en-US" sz="3000" b="1"/>
              <a:t>Focus on Key Problems </a:t>
            </a:r>
          </a:p>
          <a:p>
            <a:pPr marL="342900" indent="-342900">
              <a:lnSpc>
                <a:spcPct val="140000"/>
              </a:lnSpc>
              <a:spcBef>
                <a:spcPct val="20000"/>
              </a:spcBef>
              <a:buFont typeface="Wingdings" pitchFamily="2" charset="2"/>
              <a:buAutoNum type="arabicPeriod"/>
            </a:pPr>
            <a:r>
              <a:rPr lang="en-US" sz="3000" b="1"/>
              <a:t>Select the Right Change Agent</a:t>
            </a:r>
          </a:p>
          <a:p>
            <a:pPr marL="342900" indent="-342900">
              <a:lnSpc>
                <a:spcPct val="140000"/>
              </a:lnSpc>
              <a:spcBef>
                <a:spcPct val="20000"/>
              </a:spcBef>
              <a:buFont typeface="Wingdings" pitchFamily="2" charset="2"/>
              <a:buAutoNum type="arabicPeriod"/>
            </a:pPr>
            <a:r>
              <a:rPr lang="en-US" sz="3000" b="1"/>
              <a:t>Seek Ideas from Outside the Field and Outside Your Organization</a:t>
            </a:r>
          </a:p>
          <a:p>
            <a:pPr marL="342900" indent="-342900">
              <a:lnSpc>
                <a:spcPct val="140000"/>
              </a:lnSpc>
              <a:spcBef>
                <a:spcPct val="20000"/>
              </a:spcBef>
              <a:buFont typeface="Wingdings" pitchFamily="2" charset="2"/>
              <a:buAutoNum type="arabicPeriod"/>
            </a:pPr>
            <a:r>
              <a:rPr lang="en-US" sz="3000" b="1"/>
              <a:t>Do Rapid-Cycle Testing</a:t>
            </a:r>
          </a:p>
        </p:txBody>
      </p:sp>
      <p:pic>
        <p:nvPicPr>
          <p:cNvPr id="4" name="Picture 2" descr="http://intranet.oasas.ny.gov/communications/resources/Chapter1_Usage/Office%20of%20Alcoholism%20and%20Substance%20Abu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6248400"/>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body" idx="4294967295"/>
          </p:nvPr>
        </p:nvSpPr>
        <p:spPr>
          <a:xfrm>
            <a:off x="838200" y="2209800"/>
            <a:ext cx="7772400" cy="3124200"/>
          </a:xfrm>
        </p:spPr>
        <p:txBody>
          <a:bodyPr/>
          <a:lstStyle/>
          <a:p>
            <a:pPr eaLnBrk="1" hangingPunct="1">
              <a:spcBef>
                <a:spcPts val="1200"/>
              </a:spcBef>
              <a:buClr>
                <a:srgbClr val="003399"/>
              </a:buClr>
              <a:buFont typeface="Wingdings" pitchFamily="2" charset="2"/>
              <a:buChar char="v"/>
            </a:pPr>
            <a:r>
              <a:rPr lang="en-US" sz="3200" smtClean="0"/>
              <a:t>Most important of all the Principles</a:t>
            </a:r>
          </a:p>
          <a:p>
            <a:pPr eaLnBrk="1" hangingPunct="1">
              <a:spcBef>
                <a:spcPts val="1200"/>
              </a:spcBef>
              <a:buClr>
                <a:srgbClr val="003399"/>
              </a:buClr>
              <a:buFont typeface="Wingdings" pitchFamily="2" charset="2"/>
              <a:buChar char="v"/>
            </a:pPr>
            <a:r>
              <a:rPr lang="en-US" sz="3200" smtClean="0"/>
              <a:t>What is it like to be a Customer?   Staff are customers, too!</a:t>
            </a:r>
          </a:p>
          <a:p>
            <a:pPr eaLnBrk="1" hangingPunct="1">
              <a:spcBef>
                <a:spcPts val="1200"/>
              </a:spcBef>
              <a:buClr>
                <a:srgbClr val="003399"/>
              </a:buClr>
              <a:buFont typeface="Wingdings" pitchFamily="2" charset="2"/>
              <a:buChar char="v"/>
            </a:pPr>
            <a:r>
              <a:rPr lang="en-US" sz="3200" smtClean="0"/>
              <a:t>Walk-through, focus groups, perception of care surveys…</a:t>
            </a:r>
          </a:p>
        </p:txBody>
      </p:sp>
      <p:sp>
        <p:nvSpPr>
          <p:cNvPr id="14339" name="Rectangle 3"/>
          <p:cNvSpPr>
            <a:spLocks noGrp="1" noChangeArrowheads="1"/>
          </p:cNvSpPr>
          <p:nvPr>
            <p:ph type="title" idx="4294967295"/>
          </p:nvPr>
        </p:nvSpPr>
        <p:spPr>
          <a:xfrm>
            <a:off x="1219200" y="533400"/>
            <a:ext cx="7162800" cy="1143000"/>
          </a:xfrm>
        </p:spPr>
        <p:txBody>
          <a:bodyPr anchor="t">
            <a:normAutofit/>
          </a:bodyPr>
          <a:lstStyle/>
          <a:p>
            <a:pPr eaLnBrk="1" hangingPunct="1">
              <a:defRPr/>
            </a:pPr>
            <a:r>
              <a:rPr lang="en-US" sz="3200" b="1" dirty="0" smtClean="0">
                <a:solidFill>
                  <a:srgbClr val="000066"/>
                </a:solidFill>
                <a:effectLst>
                  <a:outerShdw blurRad="38100" dist="38100" dir="2700000" algn="tl">
                    <a:srgbClr val="C0C0C0"/>
                  </a:outerShdw>
                </a:effectLst>
              </a:rPr>
              <a:t>Understand and Involve the </a:t>
            </a:r>
            <a:r>
              <a:rPr lang="en-US" b="1" dirty="0" smtClean="0">
                <a:solidFill>
                  <a:srgbClr val="000066"/>
                </a:solidFill>
                <a:effectLst>
                  <a:outerShdw blurRad="38100" dist="38100" dir="2700000" algn="tl">
                    <a:srgbClr val="C0C0C0"/>
                  </a:outerShdw>
                </a:effectLst>
              </a:rPr>
              <a:t>Customer</a:t>
            </a:r>
          </a:p>
        </p:txBody>
      </p:sp>
      <p:pic>
        <p:nvPicPr>
          <p:cNvPr id="4"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6248400"/>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228600" y="304800"/>
            <a:ext cx="8610600" cy="1143000"/>
          </a:xfrm>
        </p:spPr>
        <p:txBody>
          <a:bodyPr anchor="t"/>
          <a:lstStyle/>
          <a:p>
            <a:pPr eaLnBrk="1" hangingPunct="1"/>
            <a:r>
              <a:rPr lang="en-US" b="1" smtClean="0">
                <a:solidFill>
                  <a:srgbClr val="000066"/>
                </a:solidFill>
              </a:rPr>
              <a:t> Select a Dynamic </a:t>
            </a:r>
            <a:br>
              <a:rPr lang="en-US" b="1" smtClean="0">
                <a:solidFill>
                  <a:srgbClr val="000066"/>
                </a:solidFill>
              </a:rPr>
            </a:br>
            <a:r>
              <a:rPr lang="en-US" b="1" smtClean="0">
                <a:solidFill>
                  <a:srgbClr val="000066"/>
                </a:solidFill>
              </a:rPr>
              <a:t>Change Team Leader</a:t>
            </a:r>
          </a:p>
        </p:txBody>
      </p:sp>
      <p:sp>
        <p:nvSpPr>
          <p:cNvPr id="54275" name="Rectangle 3"/>
          <p:cNvSpPr>
            <a:spLocks noGrp="1" noChangeArrowheads="1"/>
          </p:cNvSpPr>
          <p:nvPr>
            <p:ph type="body" idx="4294967295"/>
          </p:nvPr>
        </p:nvSpPr>
        <p:spPr>
          <a:xfrm>
            <a:off x="457200" y="1676400"/>
            <a:ext cx="8458200" cy="4419600"/>
          </a:xfrm>
        </p:spPr>
        <p:txBody>
          <a:bodyPr/>
          <a:lstStyle/>
          <a:p>
            <a:pPr eaLnBrk="1" hangingPunct="1">
              <a:lnSpc>
                <a:spcPct val="90000"/>
              </a:lnSpc>
              <a:buFontTx/>
              <a:buNone/>
            </a:pPr>
            <a:r>
              <a:rPr lang="en-US" sz="3200" b="1" smtClean="0">
                <a:cs typeface="Times New Roman" pitchFamily="18" charset="0"/>
              </a:rPr>
              <a:t>A person who has:</a:t>
            </a:r>
          </a:p>
          <a:p>
            <a:pPr eaLnBrk="1" hangingPunct="1">
              <a:lnSpc>
                <a:spcPct val="90000"/>
              </a:lnSpc>
              <a:buFontTx/>
              <a:buNone/>
            </a:pPr>
            <a:endParaRPr lang="en-US" sz="600" b="1" smtClean="0">
              <a:cs typeface="Times New Roman" pitchFamily="18" charset="0"/>
            </a:endParaRPr>
          </a:p>
          <a:p>
            <a:pPr eaLnBrk="1" hangingPunct="1">
              <a:lnSpc>
                <a:spcPct val="90000"/>
              </a:lnSpc>
              <a:spcBef>
                <a:spcPts val="1200"/>
              </a:spcBef>
              <a:buFont typeface="Wingdings" pitchFamily="2" charset="2"/>
              <a:buChar char="§"/>
            </a:pPr>
            <a:r>
              <a:rPr lang="en-US" sz="3200" b="1" smtClean="0">
                <a:cs typeface="Times New Roman" pitchFamily="18" charset="0"/>
              </a:rPr>
              <a:t>influence, respect and authority across all levels of the organization</a:t>
            </a:r>
          </a:p>
          <a:p>
            <a:pPr eaLnBrk="1" hangingPunct="1">
              <a:lnSpc>
                <a:spcPct val="90000"/>
              </a:lnSpc>
              <a:spcBef>
                <a:spcPts val="1200"/>
              </a:spcBef>
              <a:buFont typeface="Wingdings" pitchFamily="2" charset="2"/>
              <a:buChar char="§"/>
            </a:pPr>
            <a:r>
              <a:rPr lang="en-US" sz="3200" b="1" smtClean="0">
                <a:cs typeface="Times New Roman" pitchFamily="18" charset="0"/>
              </a:rPr>
              <a:t>a direct line to the People who can authorize change</a:t>
            </a:r>
          </a:p>
          <a:p>
            <a:pPr eaLnBrk="1" hangingPunct="1">
              <a:lnSpc>
                <a:spcPct val="90000"/>
              </a:lnSpc>
              <a:spcBef>
                <a:spcPts val="1200"/>
              </a:spcBef>
              <a:buFont typeface="Wingdings" pitchFamily="2" charset="2"/>
              <a:buChar char="§"/>
            </a:pPr>
            <a:r>
              <a:rPr lang="en-US" sz="3200" b="1" smtClean="0">
                <a:cs typeface="Times New Roman" pitchFamily="18" charset="0"/>
              </a:rPr>
              <a:t>empathy and respect for the staff</a:t>
            </a:r>
          </a:p>
          <a:p>
            <a:pPr eaLnBrk="1" hangingPunct="1">
              <a:lnSpc>
                <a:spcPct val="90000"/>
              </a:lnSpc>
              <a:spcBef>
                <a:spcPts val="1200"/>
              </a:spcBef>
              <a:buFont typeface="Wingdings" pitchFamily="2" charset="2"/>
              <a:buChar char="§"/>
            </a:pPr>
            <a:r>
              <a:rPr lang="en-US" sz="3200" b="1" smtClean="0">
                <a:cs typeface="Times New Roman" pitchFamily="18" charset="0"/>
              </a:rPr>
              <a:t>time available to lead change projects</a:t>
            </a:r>
          </a:p>
          <a:p>
            <a:pPr eaLnBrk="1" hangingPunct="1">
              <a:lnSpc>
                <a:spcPct val="90000"/>
              </a:lnSpc>
              <a:spcBef>
                <a:spcPts val="1200"/>
              </a:spcBef>
              <a:buFont typeface="Wingdings" pitchFamily="2" charset="2"/>
              <a:buChar char="§"/>
            </a:pPr>
            <a:r>
              <a:rPr lang="en-US" sz="3200" b="1" smtClean="0">
                <a:cs typeface="Times New Roman" pitchFamily="18" charset="0"/>
              </a:rPr>
              <a:t>no fear of data</a:t>
            </a:r>
            <a:r>
              <a:rPr lang="en-US" sz="3200" b="1" smtClean="0"/>
              <a:t> </a:t>
            </a:r>
          </a:p>
        </p:txBody>
      </p:sp>
      <p:pic>
        <p:nvPicPr>
          <p:cNvPr id="4"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7586" y="6324600"/>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762000"/>
            <a:ext cx="8229600" cy="990600"/>
          </a:xfrm>
        </p:spPr>
        <p:txBody>
          <a:bodyPr/>
          <a:lstStyle/>
          <a:p>
            <a:r>
              <a:rPr lang="en-US" b="1" dirty="0" smtClean="0">
                <a:cs typeface="Times New Roman" pitchFamily="18" charset="0"/>
              </a:rPr>
              <a:t>Conducting Perception of Care Surveys is responsive to:</a:t>
            </a:r>
            <a:endParaRPr lang="en-US" dirty="0" smtClean="0"/>
          </a:p>
        </p:txBody>
      </p:sp>
      <p:sp>
        <p:nvSpPr>
          <p:cNvPr id="8195" name="Content Placeholder 2"/>
          <p:cNvSpPr>
            <a:spLocks noGrp="1"/>
          </p:cNvSpPr>
          <p:nvPr>
            <p:ph idx="1"/>
          </p:nvPr>
        </p:nvSpPr>
        <p:spPr>
          <a:xfrm>
            <a:off x="457200" y="2133600"/>
            <a:ext cx="8229600" cy="3886200"/>
          </a:xfrm>
        </p:spPr>
        <p:txBody>
          <a:bodyPr/>
          <a:lstStyle/>
          <a:p>
            <a:pPr marL="971550" lvl="1" indent="-514350">
              <a:spcBef>
                <a:spcPts val="1200"/>
              </a:spcBef>
              <a:buSzPct val="100000"/>
              <a:buFontTx/>
              <a:buAutoNum type="arabicPeriod"/>
            </a:pPr>
            <a:r>
              <a:rPr lang="en-US" sz="2800" b="1" dirty="0" smtClean="0">
                <a:cs typeface="Times New Roman" pitchFamily="18" charset="0"/>
              </a:rPr>
              <a:t>IOM Recommendations</a:t>
            </a:r>
            <a:endParaRPr lang="en-US" sz="2800" dirty="0" smtClean="0"/>
          </a:p>
          <a:p>
            <a:pPr marL="971550" lvl="1" indent="-514350">
              <a:spcBef>
                <a:spcPts val="1200"/>
              </a:spcBef>
              <a:buSzPct val="100000"/>
              <a:buFontTx/>
              <a:buAutoNum type="arabicPeriod"/>
            </a:pPr>
            <a:r>
              <a:rPr lang="en-US" sz="2800" b="1" dirty="0" smtClean="0">
                <a:cs typeface="Times New Roman" pitchFamily="18" charset="0"/>
              </a:rPr>
              <a:t>Accreditation Requirements</a:t>
            </a:r>
            <a:endParaRPr lang="en-US" sz="2800" dirty="0" smtClean="0"/>
          </a:p>
          <a:p>
            <a:pPr marL="971550" lvl="1" indent="-514350">
              <a:spcBef>
                <a:spcPts val="1200"/>
              </a:spcBef>
              <a:buSzPct val="100000"/>
              <a:buFontTx/>
              <a:buAutoNum type="arabicPeriod"/>
            </a:pPr>
            <a:r>
              <a:rPr lang="en-US" sz="2800" b="1" dirty="0" smtClean="0">
                <a:cs typeface="Times New Roman" pitchFamily="18" charset="0"/>
              </a:rPr>
              <a:t>Health Care Reform –</a:t>
            </a:r>
            <a:r>
              <a:rPr lang="en-US" sz="2800" b="1" dirty="0" err="1" smtClean="0">
                <a:cs typeface="Times New Roman" pitchFamily="18" charset="0"/>
              </a:rPr>
              <a:t>PoC</a:t>
            </a:r>
            <a:r>
              <a:rPr lang="en-US" sz="2800" b="1" dirty="0" smtClean="0">
                <a:cs typeface="Times New Roman" pitchFamily="18" charset="0"/>
              </a:rPr>
              <a:t> well suited to assess a dimension of prime importance in current health care: is a program and system of care oriented to consumers’ needs and values</a:t>
            </a:r>
            <a:endParaRPr lang="en-US" sz="2800" b="1" dirty="0" smtClean="0"/>
          </a:p>
          <a:p>
            <a:pPr marL="971550" lvl="1" indent="-514350">
              <a:spcBef>
                <a:spcPts val="1200"/>
              </a:spcBef>
              <a:buSzPct val="100000"/>
              <a:buFontTx/>
              <a:buAutoNum type="arabicPeriod"/>
            </a:pPr>
            <a:r>
              <a:rPr lang="en-US" sz="2800" b="1" dirty="0" smtClean="0">
                <a:cs typeface="Times New Roman" pitchFamily="18" charset="0"/>
              </a:rPr>
              <a:t>OASAS QI Regulations </a:t>
            </a:r>
            <a:endParaRPr lang="en-US" sz="2800" b="1" dirty="0" smtClean="0"/>
          </a:p>
          <a:p>
            <a:pPr eaLnBrk="1" hangingPunct="1"/>
            <a:endParaRPr lang="en-US" dirty="0" smtClean="0"/>
          </a:p>
        </p:txBody>
      </p:sp>
      <p:pic>
        <p:nvPicPr>
          <p:cNvPr id="4"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8690" y="6217920"/>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3175" y="457200"/>
            <a:ext cx="8991600" cy="609600"/>
          </a:xfrm>
        </p:spPr>
        <p:txBody>
          <a:bodyPr anchor="t"/>
          <a:lstStyle/>
          <a:p>
            <a:pPr eaLnBrk="1" hangingPunct="1"/>
            <a:r>
              <a:rPr lang="en-US" sz="3200" b="1" smtClean="0">
                <a:solidFill>
                  <a:srgbClr val="000066"/>
                </a:solidFill>
              </a:rPr>
              <a:t>Do Rapid-Cycle Testing</a:t>
            </a:r>
            <a:endParaRPr lang="en-US" sz="1000" smtClean="0"/>
          </a:p>
        </p:txBody>
      </p:sp>
      <p:sp>
        <p:nvSpPr>
          <p:cNvPr id="55299" name="Rectangle 3"/>
          <p:cNvSpPr>
            <a:spLocks noGrp="1" noChangeArrowheads="1"/>
          </p:cNvSpPr>
          <p:nvPr>
            <p:ph type="body" idx="4294967295"/>
          </p:nvPr>
        </p:nvSpPr>
        <p:spPr>
          <a:xfrm>
            <a:off x="457200" y="1143000"/>
            <a:ext cx="8458200" cy="5638800"/>
          </a:xfrm>
        </p:spPr>
        <p:txBody>
          <a:bodyPr/>
          <a:lstStyle/>
          <a:p>
            <a:pPr marL="812800" indent="-812800" eaLnBrk="1" hangingPunct="1">
              <a:buFontTx/>
              <a:buNone/>
              <a:defRPr/>
            </a:pPr>
            <a:r>
              <a:rPr lang="en-US" sz="2800" b="1" dirty="0" smtClean="0"/>
              <a:t>Start by asking questions:</a:t>
            </a:r>
          </a:p>
          <a:p>
            <a:pPr marL="812800" indent="-812800" eaLnBrk="1" hangingPunct="1">
              <a:buFontTx/>
              <a:buNone/>
              <a:defRPr/>
            </a:pPr>
            <a:endParaRPr lang="en-US" sz="400" b="1" dirty="0" smtClean="0"/>
          </a:p>
          <a:p>
            <a:pPr marL="768350" indent="-711200" eaLnBrk="1" hangingPunct="1">
              <a:buClr>
                <a:srgbClr val="003399"/>
              </a:buClr>
              <a:buFontTx/>
              <a:buAutoNum type="arabicPeriod"/>
              <a:defRPr/>
            </a:pPr>
            <a:r>
              <a:rPr lang="en-US" sz="2800" b="1" dirty="0" smtClean="0"/>
              <a:t>What are we trying to accomplish? What did our perception of care survey data tell us?</a:t>
            </a:r>
          </a:p>
          <a:p>
            <a:pPr marL="768350" indent="-711200" eaLnBrk="1" hangingPunct="1">
              <a:buClr>
                <a:srgbClr val="003399"/>
              </a:buClr>
              <a:buFontTx/>
              <a:buAutoNum type="arabicPeriod"/>
              <a:defRPr/>
            </a:pPr>
            <a:r>
              <a:rPr lang="en-US" sz="2800" b="1" dirty="0" smtClean="0"/>
              <a:t>How will we know the change is an improvement? Will we re-administer the survey or look at other data sources, such as retention measures?</a:t>
            </a:r>
          </a:p>
          <a:p>
            <a:pPr marL="768350" indent="-711200" eaLnBrk="1" hangingPunct="1">
              <a:buClr>
                <a:srgbClr val="003399"/>
              </a:buClr>
              <a:buFontTx/>
              <a:buAutoNum type="arabicPeriod"/>
              <a:defRPr/>
            </a:pPr>
            <a:r>
              <a:rPr lang="en-US" sz="2800" b="1" dirty="0" smtClean="0"/>
              <a:t>What small changes can we test that will result in an improvement? Have we asked the clients or customers for improvement ideas?</a:t>
            </a:r>
          </a:p>
          <a:p>
            <a:pPr marL="1168400" lvl="1" indent="-711200" eaLnBrk="1" hangingPunct="1">
              <a:buClr>
                <a:srgbClr val="003399"/>
              </a:buClr>
              <a:buSzTx/>
              <a:buFontTx/>
              <a:buAutoNum type="arabicPeriod"/>
              <a:defRPr/>
            </a:pPr>
            <a:endParaRPr lang="en-US" b="1" dirty="0" smtClean="0"/>
          </a:p>
          <a:p>
            <a:pPr marL="1168400" lvl="1" indent="-711200" eaLnBrk="1" hangingPunct="1">
              <a:buFontTx/>
              <a:buNone/>
              <a:defRPr/>
            </a:pPr>
            <a:endParaRPr lang="en-US" sz="1400" b="1" dirty="0" smtClean="0">
              <a:solidFill>
                <a:srgbClr val="007FC4"/>
              </a:solidFill>
            </a:endParaRPr>
          </a:p>
          <a:p>
            <a:pPr marL="1168400" lvl="1" indent="-711200" algn="r" eaLnBrk="1" hangingPunct="1">
              <a:buFontTx/>
              <a:buNone/>
              <a:defRPr/>
            </a:pPr>
            <a:r>
              <a:rPr lang="en-US" sz="1400" dirty="0" smtClean="0"/>
              <a:t>	Langley, Nolan, Nolan, Norman, &amp; Provost. </a:t>
            </a:r>
            <a:r>
              <a:rPr lang="en-US" sz="1400" i="1" dirty="0" smtClean="0"/>
              <a:t>The Improvement Guide, </a:t>
            </a:r>
            <a:r>
              <a:rPr lang="en-US" sz="1400" dirty="0" smtClean="0"/>
              <a:t>San Francisco, </a:t>
            </a:r>
            <a:r>
              <a:rPr lang="en-US" sz="1400" dirty="0" err="1" smtClean="0"/>
              <a:t>Jossey</a:t>
            </a:r>
            <a:r>
              <a:rPr lang="en-US" sz="1400" dirty="0" smtClean="0"/>
              <a:t>-Bass Publishers, 1996</a:t>
            </a:r>
          </a:p>
        </p:txBody>
      </p:sp>
      <p:pic>
        <p:nvPicPr>
          <p:cNvPr id="4" name="Picture 2" descr="http://intranet.oasas.ny.gov/communications/resources/Chapter1_Usage/Office%20of%20Alcoholism%20and%20Substance%20Abu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248400"/>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762000" y="304800"/>
            <a:ext cx="8077200" cy="1066800"/>
          </a:xfrm>
        </p:spPr>
        <p:txBody>
          <a:bodyPr anchor="t"/>
          <a:lstStyle/>
          <a:p>
            <a:pPr eaLnBrk="1" hangingPunct="1"/>
            <a:r>
              <a:rPr lang="en-US" sz="3200" b="1" smtClean="0">
                <a:solidFill>
                  <a:srgbClr val="000066"/>
                </a:solidFill>
              </a:rPr>
              <a:t>Rapid-Cycle Testing</a:t>
            </a:r>
          </a:p>
        </p:txBody>
      </p:sp>
      <p:pic>
        <p:nvPicPr>
          <p:cNvPr id="21508" name="Picture 4" descr="http://chsra.wisc.edu/exchange/Corey.Zetts/Inbox/PDSA%20Icons.EML/1_multipart_xF8FF_6_PDSA5.jpg?attach=1"/>
          <p:cNvPicPr>
            <a:picLocks noGrp="1" noChangeAspect="1" noChangeArrowheads="1"/>
          </p:cNvPicPr>
          <p:nvPr>
            <p:ph sz="half" idx="4294967295"/>
          </p:nvPr>
        </p:nvPicPr>
        <p:blipFill>
          <a:blip r:embed="rId3" r:link="rId4" cstate="print"/>
          <a:srcRect/>
          <a:stretch>
            <a:fillRect/>
          </a:stretch>
        </p:blipFill>
        <p:spPr>
          <a:xfrm>
            <a:off x="381000" y="3505200"/>
            <a:ext cx="2209800" cy="2209800"/>
          </a:xfrm>
        </p:spPr>
      </p:pic>
      <p:sp>
        <p:nvSpPr>
          <p:cNvPr id="56324" name="Rectangle 3"/>
          <p:cNvSpPr>
            <a:spLocks noGrp="1" noChangeArrowheads="1"/>
          </p:cNvSpPr>
          <p:nvPr>
            <p:ph type="body" sz="half" idx="4294967295"/>
          </p:nvPr>
        </p:nvSpPr>
        <p:spPr>
          <a:xfrm>
            <a:off x="1600200" y="1066800"/>
            <a:ext cx="6934200" cy="4953000"/>
          </a:xfrm>
        </p:spPr>
        <p:txBody>
          <a:bodyPr/>
          <a:lstStyle/>
          <a:p>
            <a:pPr eaLnBrk="1" hangingPunct="1">
              <a:buFontTx/>
              <a:buNone/>
            </a:pPr>
            <a:r>
              <a:rPr lang="en-US" sz="2800" b="1" dirty="0" smtClean="0"/>
              <a:t>Rapid-Cycle changes </a:t>
            </a:r>
          </a:p>
          <a:p>
            <a:pPr lvl="1" eaLnBrk="1" hangingPunct="1">
              <a:buClr>
                <a:srgbClr val="003399"/>
              </a:buClr>
              <a:buSzTx/>
              <a:buFont typeface="Wingdings" pitchFamily="2" charset="2"/>
              <a:buChar char="v"/>
            </a:pPr>
            <a:r>
              <a:rPr lang="en-US" sz="2800" b="1" dirty="0" smtClean="0"/>
              <a:t>Are quick; do-able in 2 - 4 weeks</a:t>
            </a:r>
          </a:p>
          <a:p>
            <a:pPr lvl="1" eaLnBrk="1" hangingPunct="1">
              <a:buClr>
                <a:srgbClr val="003399"/>
              </a:buClr>
              <a:buSzTx/>
              <a:buFont typeface="Wingdings" pitchFamily="2" charset="2"/>
              <a:buChar char="v"/>
            </a:pPr>
            <a:endParaRPr lang="en-US" sz="2400" b="1" dirty="0" smtClean="0"/>
          </a:p>
          <a:p>
            <a:pPr eaLnBrk="1" hangingPunct="1">
              <a:buFontTx/>
              <a:buNone/>
            </a:pPr>
            <a:r>
              <a:rPr lang="en-US" sz="2800" b="1" dirty="0" smtClean="0"/>
              <a:t>PDSA cycles </a:t>
            </a:r>
          </a:p>
          <a:p>
            <a:pPr lvl="1" eaLnBrk="1" hangingPunct="1">
              <a:buClr>
                <a:srgbClr val="003399"/>
              </a:buClr>
              <a:buSzTx/>
              <a:buFont typeface="Wingdings" pitchFamily="2" charset="2"/>
              <a:buChar char="v"/>
            </a:pPr>
            <a:r>
              <a:rPr lang="en-US" sz="2800" b="1" u="sng" dirty="0" smtClean="0"/>
              <a:t>Plan</a:t>
            </a:r>
            <a:r>
              <a:rPr lang="en-US" sz="2800" b="1" dirty="0" smtClean="0"/>
              <a:t> the change</a:t>
            </a:r>
          </a:p>
          <a:p>
            <a:pPr lvl="2" eaLnBrk="1" hangingPunct="1">
              <a:buClr>
                <a:srgbClr val="003399"/>
              </a:buClr>
              <a:buFont typeface="Wingdings" pitchFamily="2" charset="2"/>
              <a:buChar char="v"/>
            </a:pPr>
            <a:r>
              <a:rPr lang="en-US" sz="2800" b="1" u="sng" dirty="0" smtClean="0"/>
              <a:t>Do</a:t>
            </a:r>
            <a:r>
              <a:rPr lang="en-US" sz="2800" b="1" dirty="0" smtClean="0"/>
              <a:t> the plan</a:t>
            </a:r>
          </a:p>
          <a:p>
            <a:pPr lvl="3" eaLnBrk="1" hangingPunct="1">
              <a:buClr>
                <a:srgbClr val="003399"/>
              </a:buClr>
              <a:buSzTx/>
              <a:buFont typeface="Wingdings" pitchFamily="2" charset="2"/>
              <a:buChar char="v"/>
            </a:pPr>
            <a:r>
              <a:rPr lang="en-US" sz="2800" b="1" u="sng" dirty="0" smtClean="0"/>
              <a:t>Study</a:t>
            </a:r>
            <a:r>
              <a:rPr lang="en-US" sz="2800" b="1" dirty="0" smtClean="0"/>
              <a:t> the results</a:t>
            </a:r>
          </a:p>
          <a:p>
            <a:pPr lvl="4" eaLnBrk="1" hangingPunct="1">
              <a:buClr>
                <a:srgbClr val="003399"/>
              </a:buClr>
              <a:buFont typeface="Wingdings" pitchFamily="2" charset="2"/>
              <a:buChar char="v"/>
            </a:pPr>
            <a:r>
              <a:rPr lang="en-US" sz="2800" b="1" u="sng" dirty="0" smtClean="0"/>
              <a:t>Act</a:t>
            </a:r>
            <a:r>
              <a:rPr lang="en-US" sz="2800" b="1" dirty="0" smtClean="0"/>
              <a:t> on the new       knowledge</a:t>
            </a:r>
          </a:p>
          <a:p>
            <a:pPr eaLnBrk="1" hangingPunct="1">
              <a:buFontTx/>
              <a:buNone/>
            </a:pPr>
            <a:endParaRPr lang="en-US" sz="2800" b="1" dirty="0" smtClean="0"/>
          </a:p>
          <a:p>
            <a:pPr eaLnBrk="1" hangingPunct="1">
              <a:buFontTx/>
              <a:buNone/>
            </a:pPr>
            <a:endParaRPr lang="en-US" sz="2000" dirty="0" smtClean="0"/>
          </a:p>
          <a:p>
            <a:pPr eaLnBrk="1" hangingPunct="1">
              <a:buFontTx/>
              <a:buNone/>
            </a:pPr>
            <a:endParaRPr lang="en-US" sz="2000" dirty="0" smtClean="0">
              <a:solidFill>
                <a:srgbClr val="007FC4"/>
              </a:solidFill>
            </a:endParaRPr>
          </a:p>
          <a:p>
            <a:pPr eaLnBrk="1" hangingPunct="1">
              <a:buFontTx/>
              <a:buNone/>
            </a:pPr>
            <a:endParaRPr lang="en-US" sz="2000" dirty="0" smtClean="0"/>
          </a:p>
          <a:p>
            <a:pPr lvl="1" eaLnBrk="1" hangingPunct="1">
              <a:buFontTx/>
              <a:buNone/>
            </a:pPr>
            <a:endParaRPr lang="en-US" sz="1800" dirty="0" smtClean="0"/>
          </a:p>
          <a:p>
            <a:pPr lvl="1" eaLnBrk="1" hangingPunct="1">
              <a:buFontTx/>
              <a:buNone/>
            </a:pPr>
            <a:endParaRPr lang="en-US" sz="1800" dirty="0" smtClean="0"/>
          </a:p>
        </p:txBody>
      </p:sp>
      <p:pic>
        <p:nvPicPr>
          <p:cNvPr id="5" name="Picture 2" descr="http://intranet.oasas.ny.gov/communications/resources/Chapter1_Usage/Office%20of%20Alcoholism%20and%20Substance%20Abu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1090" y="6324600"/>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fade">
                                      <p:cBhvr>
                                        <p:cTn id="7" dur="2000"/>
                                        <p:tgtEl>
                                          <p:spTgt spid="21508"/>
                                        </p:tgtEl>
                                      </p:cBhvr>
                                    </p:animEffect>
                                    <p:anim calcmode="lin" valueType="num">
                                      <p:cBhvr>
                                        <p:cTn id="8" dur="2000" fill="hold"/>
                                        <p:tgtEl>
                                          <p:spTgt spid="21508"/>
                                        </p:tgtEl>
                                        <p:attrNameLst>
                                          <p:attrName>style.rotation</p:attrName>
                                        </p:attrNameLst>
                                      </p:cBhvr>
                                      <p:tavLst>
                                        <p:tav tm="0">
                                          <p:val>
                                            <p:fltVal val="720"/>
                                          </p:val>
                                        </p:tav>
                                        <p:tav tm="100000">
                                          <p:val>
                                            <p:fltVal val="0"/>
                                          </p:val>
                                        </p:tav>
                                      </p:tavLst>
                                    </p:anim>
                                    <p:anim calcmode="lin" valueType="num">
                                      <p:cBhvr>
                                        <p:cTn id="9" dur="2000" fill="hold"/>
                                        <p:tgtEl>
                                          <p:spTgt spid="21508"/>
                                        </p:tgtEl>
                                        <p:attrNameLst>
                                          <p:attrName>ppt_h</p:attrName>
                                        </p:attrNameLst>
                                      </p:cBhvr>
                                      <p:tavLst>
                                        <p:tav tm="0">
                                          <p:val>
                                            <p:fltVal val="0"/>
                                          </p:val>
                                        </p:tav>
                                        <p:tav tm="100000">
                                          <p:val>
                                            <p:strVal val="#ppt_h"/>
                                          </p:val>
                                        </p:tav>
                                      </p:tavLst>
                                    </p:anim>
                                    <p:anim calcmode="lin" valueType="num">
                                      <p:cBhvr>
                                        <p:cTn id="10" dur="2000" fill="hold"/>
                                        <p:tgtEl>
                                          <p:spTgt spid="2150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28600" y="381000"/>
            <a:ext cx="8229600" cy="762000"/>
          </a:xfrm>
        </p:spPr>
        <p:txBody>
          <a:bodyPr/>
          <a:lstStyle/>
          <a:p>
            <a:pPr eaLnBrk="1" hangingPunct="1">
              <a:defRPr/>
            </a:pPr>
            <a:r>
              <a:rPr lang="en-US" b="1" dirty="0" smtClean="0">
                <a:solidFill>
                  <a:srgbClr val="000099"/>
                </a:solidFill>
                <a:effectLst>
                  <a:outerShdw blurRad="38100" dist="38100" dir="2700000" algn="tl">
                    <a:srgbClr val="C0C0C0"/>
                  </a:outerShdw>
                </a:effectLst>
              </a:rPr>
              <a:t>Plan</a:t>
            </a:r>
          </a:p>
        </p:txBody>
      </p:sp>
      <p:sp>
        <p:nvSpPr>
          <p:cNvPr id="57347" name="Rectangle 3"/>
          <p:cNvSpPr>
            <a:spLocks noGrp="1" noChangeArrowheads="1"/>
          </p:cNvSpPr>
          <p:nvPr>
            <p:ph type="body" idx="1"/>
          </p:nvPr>
        </p:nvSpPr>
        <p:spPr>
          <a:xfrm>
            <a:off x="457200" y="1524000"/>
            <a:ext cx="8153400" cy="4830763"/>
          </a:xfrm>
        </p:spPr>
        <p:txBody>
          <a:bodyPr/>
          <a:lstStyle/>
          <a:p>
            <a:pPr eaLnBrk="1" hangingPunct="1">
              <a:spcBef>
                <a:spcPts val="1200"/>
              </a:spcBef>
              <a:buClr>
                <a:srgbClr val="003399"/>
              </a:buClr>
              <a:buFont typeface="Wingdings" pitchFamily="2" charset="2"/>
              <a:buChar char="v"/>
            </a:pPr>
            <a:r>
              <a:rPr lang="en-US" sz="3000" b="1" smtClean="0"/>
              <a:t>Define the change behaviorally… precisely what will be done in response to the survey data?</a:t>
            </a:r>
          </a:p>
          <a:p>
            <a:pPr eaLnBrk="1" hangingPunct="1">
              <a:spcBef>
                <a:spcPts val="1200"/>
              </a:spcBef>
              <a:buClr>
                <a:srgbClr val="003399"/>
              </a:buClr>
              <a:buFont typeface="Wingdings" pitchFamily="2" charset="2"/>
              <a:buChar char="v"/>
            </a:pPr>
            <a:r>
              <a:rPr lang="en-US" sz="3000" b="1" smtClean="0"/>
              <a:t>Who will implement the change?</a:t>
            </a:r>
          </a:p>
          <a:p>
            <a:pPr eaLnBrk="1" hangingPunct="1">
              <a:spcBef>
                <a:spcPts val="1200"/>
              </a:spcBef>
              <a:buClr>
                <a:srgbClr val="003399"/>
              </a:buClr>
              <a:buFont typeface="Wingdings" pitchFamily="2" charset="2"/>
              <a:buChar char="v"/>
            </a:pPr>
            <a:r>
              <a:rPr lang="en-US" sz="3000" b="1" smtClean="0"/>
              <a:t>What preparation needs to be done before starting the change?</a:t>
            </a:r>
          </a:p>
          <a:p>
            <a:pPr eaLnBrk="1" hangingPunct="1">
              <a:spcBef>
                <a:spcPts val="1200"/>
              </a:spcBef>
              <a:buClr>
                <a:srgbClr val="003399"/>
              </a:buClr>
              <a:buFont typeface="Wingdings" pitchFamily="2" charset="2"/>
              <a:buChar char="v"/>
            </a:pPr>
            <a:r>
              <a:rPr lang="en-US" sz="3000" b="1" smtClean="0"/>
              <a:t>Clarify who will </a:t>
            </a:r>
            <a:r>
              <a:rPr lang="en-US" sz="3000" b="1" u="sng" smtClean="0">
                <a:solidFill>
                  <a:schemeClr val="accent2"/>
                </a:solidFill>
              </a:rPr>
              <a:t>measure</a:t>
            </a:r>
            <a:r>
              <a:rPr lang="en-US" sz="3000" b="1" smtClean="0"/>
              <a:t> the change and who will review the </a:t>
            </a:r>
            <a:r>
              <a:rPr lang="en-US" sz="3000" b="1" u="sng" smtClean="0">
                <a:solidFill>
                  <a:schemeClr val="accent2"/>
                </a:solidFill>
              </a:rPr>
              <a:t>data</a:t>
            </a:r>
            <a:r>
              <a:rPr lang="en-US" sz="3000" b="1" smtClean="0"/>
              <a:t> regularly to share with the team.</a:t>
            </a:r>
          </a:p>
        </p:txBody>
      </p:sp>
      <p:pic>
        <p:nvPicPr>
          <p:cNvPr id="4"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6248400"/>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447800" y="228600"/>
            <a:ext cx="5867400" cy="838200"/>
          </a:xfrm>
        </p:spPr>
        <p:txBody>
          <a:bodyPr/>
          <a:lstStyle/>
          <a:p>
            <a:pPr eaLnBrk="1" hangingPunct="1">
              <a:defRPr/>
            </a:pPr>
            <a:r>
              <a:rPr lang="en-US" b="1" dirty="0" smtClean="0">
                <a:solidFill>
                  <a:srgbClr val="000099"/>
                </a:solidFill>
                <a:effectLst>
                  <a:outerShdw blurRad="38100" dist="38100" dir="2700000" algn="tl">
                    <a:srgbClr val="C0C0C0"/>
                  </a:outerShdw>
                </a:effectLst>
              </a:rPr>
              <a:t>Do</a:t>
            </a:r>
          </a:p>
        </p:txBody>
      </p:sp>
      <p:sp>
        <p:nvSpPr>
          <p:cNvPr id="58371" name="Rectangle 3"/>
          <p:cNvSpPr>
            <a:spLocks noGrp="1" noChangeArrowheads="1"/>
          </p:cNvSpPr>
          <p:nvPr>
            <p:ph type="body" idx="1"/>
          </p:nvPr>
        </p:nvSpPr>
        <p:spPr>
          <a:xfrm>
            <a:off x="457200" y="1447800"/>
            <a:ext cx="8229600" cy="3657600"/>
          </a:xfrm>
        </p:spPr>
        <p:txBody>
          <a:bodyPr/>
          <a:lstStyle/>
          <a:p>
            <a:pPr eaLnBrk="1" hangingPunct="1">
              <a:spcBef>
                <a:spcPts val="1200"/>
              </a:spcBef>
              <a:spcAft>
                <a:spcPct val="35000"/>
              </a:spcAft>
              <a:buClr>
                <a:srgbClr val="003399"/>
              </a:buClr>
              <a:buFont typeface="Wingdings" pitchFamily="2" charset="2"/>
              <a:buChar char="v"/>
            </a:pPr>
            <a:r>
              <a:rPr lang="en-US" sz="3000" b="1" smtClean="0"/>
              <a:t>Note the start date for the cycle</a:t>
            </a:r>
          </a:p>
          <a:p>
            <a:pPr eaLnBrk="1" hangingPunct="1">
              <a:spcBef>
                <a:spcPts val="1200"/>
              </a:spcBef>
              <a:spcAft>
                <a:spcPct val="35000"/>
              </a:spcAft>
              <a:buClr>
                <a:srgbClr val="003399"/>
              </a:buClr>
              <a:buFont typeface="Wingdings" pitchFamily="2" charset="2"/>
              <a:buChar char="v"/>
            </a:pPr>
            <a:r>
              <a:rPr lang="en-US" sz="3000" b="1" smtClean="0"/>
              <a:t>How long will the initial test last?</a:t>
            </a:r>
          </a:p>
          <a:p>
            <a:pPr eaLnBrk="1" hangingPunct="1">
              <a:spcBef>
                <a:spcPts val="1200"/>
              </a:spcBef>
              <a:spcAft>
                <a:spcPct val="35000"/>
              </a:spcAft>
              <a:buClr>
                <a:srgbClr val="003399"/>
              </a:buClr>
              <a:buFont typeface="Wingdings" pitchFamily="2" charset="2"/>
              <a:buChar char="v"/>
            </a:pPr>
            <a:r>
              <a:rPr lang="en-US" sz="3000" b="1" smtClean="0"/>
              <a:t>How often will the team meet to assess progress and review data?</a:t>
            </a:r>
          </a:p>
          <a:p>
            <a:pPr eaLnBrk="1" hangingPunct="1">
              <a:spcBef>
                <a:spcPts val="1200"/>
              </a:spcBef>
              <a:spcAft>
                <a:spcPct val="35000"/>
              </a:spcAft>
              <a:buClr>
                <a:srgbClr val="003399"/>
              </a:buClr>
              <a:buFont typeface="Wingdings" pitchFamily="2" charset="2"/>
              <a:buChar char="v"/>
            </a:pPr>
            <a:r>
              <a:rPr lang="en-US" sz="3000" b="1" smtClean="0"/>
              <a:t>During the test, the team makes </a:t>
            </a:r>
            <a:r>
              <a:rPr lang="en-US" sz="3000" b="1" u="sng" smtClean="0">
                <a:solidFill>
                  <a:schemeClr val="accent2"/>
                </a:solidFill>
              </a:rPr>
              <a:t>ONE</a:t>
            </a:r>
            <a:r>
              <a:rPr lang="en-US" sz="3000" b="1" smtClean="0"/>
              <a:t> change to be made to improve the results</a:t>
            </a:r>
          </a:p>
        </p:txBody>
      </p:sp>
      <p:pic>
        <p:nvPicPr>
          <p:cNvPr id="4"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6248400"/>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0"/>
            <a:ext cx="7696200" cy="1143000"/>
          </a:xfrm>
        </p:spPr>
        <p:txBody>
          <a:bodyPr/>
          <a:lstStyle/>
          <a:p>
            <a:pPr eaLnBrk="1" hangingPunct="1">
              <a:defRPr/>
            </a:pPr>
            <a:r>
              <a:rPr lang="en-US" b="1" dirty="0" smtClean="0">
                <a:solidFill>
                  <a:srgbClr val="000099"/>
                </a:solidFill>
                <a:effectLst>
                  <a:outerShdw blurRad="38100" dist="38100" dir="2700000" algn="tl">
                    <a:srgbClr val="C0C0C0"/>
                  </a:outerShdw>
                </a:effectLst>
              </a:rPr>
              <a:t>Study</a:t>
            </a:r>
          </a:p>
        </p:txBody>
      </p:sp>
      <p:sp>
        <p:nvSpPr>
          <p:cNvPr id="59395" name="Rectangle 3"/>
          <p:cNvSpPr>
            <a:spLocks noGrp="1" noChangeArrowheads="1"/>
          </p:cNvSpPr>
          <p:nvPr>
            <p:ph type="body" idx="1"/>
          </p:nvPr>
        </p:nvSpPr>
        <p:spPr>
          <a:xfrm>
            <a:off x="533400" y="1066800"/>
            <a:ext cx="8153400" cy="5029200"/>
          </a:xfrm>
        </p:spPr>
        <p:txBody>
          <a:bodyPr/>
          <a:lstStyle/>
          <a:p>
            <a:pPr eaLnBrk="1" hangingPunct="1">
              <a:spcBef>
                <a:spcPts val="1200"/>
              </a:spcBef>
              <a:buClr>
                <a:srgbClr val="003399"/>
              </a:buClr>
              <a:buFont typeface="Wingdings" pitchFamily="2" charset="2"/>
              <a:buChar char="v"/>
            </a:pPr>
            <a:r>
              <a:rPr lang="en-US" sz="3000" b="1" dirty="0" smtClean="0"/>
              <a:t>After the agreed upon test period the team reviews the results, shares with other staff for feedback</a:t>
            </a:r>
          </a:p>
          <a:p>
            <a:pPr eaLnBrk="1" hangingPunct="1">
              <a:spcBef>
                <a:spcPts val="1200"/>
              </a:spcBef>
              <a:buClr>
                <a:srgbClr val="003399"/>
              </a:buClr>
              <a:buFont typeface="Wingdings" pitchFamily="2" charset="2"/>
              <a:buChar char="v"/>
            </a:pPr>
            <a:r>
              <a:rPr lang="en-US" sz="3000" b="1" dirty="0" smtClean="0"/>
              <a:t>Change leader / Data Coordinator assembles and graphs the data for the Change Team, if needed</a:t>
            </a:r>
          </a:p>
          <a:p>
            <a:pPr eaLnBrk="1" hangingPunct="1">
              <a:spcBef>
                <a:spcPts val="1200"/>
              </a:spcBef>
              <a:buClr>
                <a:srgbClr val="003399"/>
              </a:buClr>
              <a:buFont typeface="Wingdings" pitchFamily="2" charset="2"/>
              <a:buChar char="v"/>
            </a:pPr>
            <a:r>
              <a:rPr lang="en-US" sz="3000" b="1" dirty="0" smtClean="0"/>
              <a:t>The Change Team deliberates what it has learned</a:t>
            </a:r>
          </a:p>
          <a:p>
            <a:pPr eaLnBrk="1" hangingPunct="1">
              <a:spcBef>
                <a:spcPts val="1200"/>
              </a:spcBef>
              <a:buClr>
                <a:srgbClr val="003399"/>
              </a:buClr>
              <a:buFont typeface="Wingdings" pitchFamily="2" charset="2"/>
              <a:buChar char="v"/>
            </a:pPr>
            <a:r>
              <a:rPr lang="en-US" sz="3000" b="1" dirty="0" smtClean="0"/>
              <a:t>Share results with clients for feedback, ideas, improvement opportunities</a:t>
            </a:r>
          </a:p>
          <a:p>
            <a:pPr eaLnBrk="1" hangingPunct="1">
              <a:spcAft>
                <a:spcPct val="30000"/>
              </a:spcAft>
              <a:buClr>
                <a:srgbClr val="003399"/>
              </a:buClr>
              <a:buFont typeface="Wingdings" pitchFamily="2" charset="2"/>
              <a:buNone/>
            </a:pPr>
            <a:endParaRPr lang="en-US" b="1" dirty="0" smtClean="0"/>
          </a:p>
        </p:txBody>
      </p:sp>
      <p:pic>
        <p:nvPicPr>
          <p:cNvPr id="4"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6400800"/>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381000"/>
            <a:ext cx="7696200" cy="685800"/>
          </a:xfrm>
        </p:spPr>
        <p:txBody>
          <a:bodyPr/>
          <a:lstStyle/>
          <a:p>
            <a:pPr eaLnBrk="1" hangingPunct="1">
              <a:defRPr/>
            </a:pPr>
            <a:r>
              <a:rPr lang="en-US" b="1" dirty="0" smtClean="0">
                <a:solidFill>
                  <a:srgbClr val="000099"/>
                </a:solidFill>
                <a:effectLst>
                  <a:outerShdw blurRad="38100" dist="38100" dir="2700000" algn="tl">
                    <a:srgbClr val="C0C0C0"/>
                  </a:outerShdw>
                </a:effectLst>
              </a:rPr>
              <a:t>Act</a:t>
            </a:r>
          </a:p>
        </p:txBody>
      </p:sp>
      <p:sp>
        <p:nvSpPr>
          <p:cNvPr id="60419" name="Rectangle 3"/>
          <p:cNvSpPr>
            <a:spLocks noGrp="1" noChangeArrowheads="1"/>
          </p:cNvSpPr>
          <p:nvPr>
            <p:ph type="body" idx="1"/>
          </p:nvPr>
        </p:nvSpPr>
        <p:spPr>
          <a:xfrm>
            <a:off x="304800" y="1219200"/>
            <a:ext cx="8610600" cy="4953000"/>
          </a:xfrm>
        </p:spPr>
        <p:txBody>
          <a:bodyPr/>
          <a:lstStyle/>
          <a:p>
            <a:pPr eaLnBrk="1" hangingPunct="1">
              <a:lnSpc>
                <a:spcPct val="90000"/>
              </a:lnSpc>
              <a:buFontTx/>
              <a:buNone/>
            </a:pPr>
            <a:r>
              <a:rPr lang="en-US" sz="3000" dirty="0" smtClean="0"/>
              <a:t>In light of what has been learned, the team decides what to do next</a:t>
            </a:r>
          </a:p>
          <a:p>
            <a:pPr lvl="1" eaLnBrk="1" hangingPunct="1">
              <a:lnSpc>
                <a:spcPct val="90000"/>
              </a:lnSpc>
              <a:spcBef>
                <a:spcPts val="1200"/>
              </a:spcBef>
              <a:buClr>
                <a:srgbClr val="003399"/>
              </a:buClr>
              <a:buSzTx/>
              <a:buFont typeface="Wingdings" pitchFamily="2" charset="2"/>
              <a:buChar char="v"/>
            </a:pPr>
            <a:r>
              <a:rPr lang="en-US" sz="2900" b="1" dirty="0" smtClean="0"/>
              <a:t>The data is not moving in the direction you predicted?  Terminate the existing strategy and start a new cycle</a:t>
            </a:r>
          </a:p>
          <a:p>
            <a:pPr lvl="1" eaLnBrk="1" hangingPunct="1">
              <a:lnSpc>
                <a:spcPct val="90000"/>
              </a:lnSpc>
              <a:spcBef>
                <a:spcPts val="1200"/>
              </a:spcBef>
              <a:buClr>
                <a:srgbClr val="003399"/>
              </a:buClr>
              <a:buSzTx/>
              <a:buFont typeface="Wingdings" pitchFamily="2" charset="2"/>
              <a:buChar char="v"/>
            </a:pPr>
            <a:r>
              <a:rPr lang="en-US" sz="2900" b="1" dirty="0" smtClean="0"/>
              <a:t>Make an adjustment in the strategy to get closer to the objective</a:t>
            </a:r>
          </a:p>
          <a:p>
            <a:pPr lvl="1" eaLnBrk="1" hangingPunct="1">
              <a:lnSpc>
                <a:spcPct val="90000"/>
              </a:lnSpc>
              <a:spcBef>
                <a:spcPts val="1200"/>
              </a:spcBef>
              <a:buClr>
                <a:srgbClr val="003399"/>
              </a:buClr>
              <a:buSzTx/>
              <a:buFont typeface="Wingdings" pitchFamily="2" charset="2"/>
              <a:buChar char="v"/>
            </a:pPr>
            <a:r>
              <a:rPr lang="en-US" sz="2900" b="1" dirty="0" smtClean="0"/>
              <a:t>Increase the objective if the initial target has been met and the team believes even more progress can be made</a:t>
            </a:r>
          </a:p>
          <a:p>
            <a:pPr lvl="1" eaLnBrk="1" hangingPunct="1">
              <a:lnSpc>
                <a:spcPct val="90000"/>
              </a:lnSpc>
              <a:spcBef>
                <a:spcPts val="1200"/>
              </a:spcBef>
              <a:buClr>
                <a:srgbClr val="003399"/>
              </a:buClr>
              <a:buSzTx/>
              <a:buFont typeface="Wingdings" pitchFamily="2" charset="2"/>
              <a:buChar char="v"/>
            </a:pPr>
            <a:r>
              <a:rPr lang="en-US" sz="2900" b="1" dirty="0" smtClean="0"/>
              <a:t>Implement the winning change as policy</a:t>
            </a:r>
          </a:p>
          <a:p>
            <a:pPr lvl="1" eaLnBrk="1" hangingPunct="1">
              <a:lnSpc>
                <a:spcPct val="90000"/>
              </a:lnSpc>
            </a:pPr>
            <a:endParaRPr lang="en-US" dirty="0" smtClean="0"/>
          </a:p>
        </p:txBody>
      </p:sp>
      <p:pic>
        <p:nvPicPr>
          <p:cNvPr id="4"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6324600"/>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endParaRPr lang="en-US" sz="1200">
              <a:solidFill>
                <a:srgbClr val="898989"/>
              </a:solidFill>
            </a:endParaRPr>
          </a:p>
        </p:txBody>
      </p:sp>
      <p:sp>
        <p:nvSpPr>
          <p:cNvPr id="61443" name="Text Box 11"/>
          <p:cNvSpPr txBox="1">
            <a:spLocks noChangeArrowheads="1"/>
          </p:cNvSpPr>
          <p:nvPr/>
        </p:nvSpPr>
        <p:spPr bwMode="auto">
          <a:xfrm>
            <a:off x="7740650" y="466725"/>
            <a:ext cx="184150" cy="274638"/>
          </a:xfrm>
          <a:prstGeom prst="rect">
            <a:avLst/>
          </a:prstGeom>
          <a:solidFill>
            <a:srgbClr val="FFFFFF"/>
          </a:solidFill>
          <a:ln w="9525">
            <a:noFill/>
            <a:miter lim="800000"/>
            <a:headEnd/>
            <a:tailEnd/>
          </a:ln>
        </p:spPr>
        <p:txBody>
          <a:bodyPr wrap="none">
            <a:spAutoFit/>
          </a:bodyPr>
          <a:lstStyle/>
          <a:p>
            <a:pPr algn="r"/>
            <a:endParaRPr lang="en-US" sz="1200">
              <a:latin typeface="Verdana" pitchFamily="34" charset="0"/>
            </a:endParaRPr>
          </a:p>
        </p:txBody>
      </p:sp>
      <p:sp>
        <p:nvSpPr>
          <p:cNvPr id="61444" name="TextBox 6"/>
          <p:cNvSpPr txBox="1">
            <a:spLocks noChangeArrowheads="1"/>
          </p:cNvSpPr>
          <p:nvPr/>
        </p:nvSpPr>
        <p:spPr bwMode="auto">
          <a:xfrm>
            <a:off x="762000" y="390525"/>
            <a:ext cx="7315200" cy="701675"/>
          </a:xfrm>
          <a:prstGeom prst="rect">
            <a:avLst/>
          </a:prstGeom>
          <a:noFill/>
          <a:ln w="9525">
            <a:noFill/>
            <a:miter lim="800000"/>
            <a:headEnd/>
            <a:tailEnd/>
          </a:ln>
        </p:spPr>
        <p:txBody>
          <a:bodyPr>
            <a:spAutoFit/>
          </a:bodyPr>
          <a:lstStyle/>
          <a:p>
            <a:pPr algn="ctr"/>
            <a:r>
              <a:rPr lang="en-US" sz="4000">
                <a:solidFill>
                  <a:schemeClr val="tx2"/>
                </a:solidFill>
                <a:latin typeface="Calibri" pitchFamily="34" charset="0"/>
              </a:rPr>
              <a:t> </a:t>
            </a:r>
            <a:r>
              <a:rPr lang="en-US" sz="3200" u="sng">
                <a:solidFill>
                  <a:srgbClr val="000066"/>
                </a:solidFill>
              </a:rPr>
              <a:t>Act</a:t>
            </a:r>
            <a:r>
              <a:rPr lang="en-US" sz="3200">
                <a:solidFill>
                  <a:srgbClr val="000066"/>
                </a:solidFill>
              </a:rPr>
              <a:t> on the Data &amp; Lessons Learned</a:t>
            </a:r>
          </a:p>
        </p:txBody>
      </p:sp>
      <p:graphicFrame>
        <p:nvGraphicFramePr>
          <p:cNvPr id="71708" name="Group 28"/>
          <p:cNvGraphicFramePr>
            <a:graphicFrameLocks noGrp="1"/>
          </p:cNvGraphicFramePr>
          <p:nvPr/>
        </p:nvGraphicFramePr>
        <p:xfrm>
          <a:off x="457200" y="1219200"/>
          <a:ext cx="8229600" cy="4866620"/>
        </p:xfrm>
        <a:graphic>
          <a:graphicData uri="http://schemas.openxmlformats.org/drawingml/2006/table">
            <a:tbl>
              <a:tblPr/>
              <a:tblGrid>
                <a:gridCol w="1981200"/>
                <a:gridCol w="2971800"/>
                <a:gridCol w="3276600"/>
              </a:tblGrid>
              <a:tr h="784740">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The 3 A’s</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Applicable </a:t>
                      </a:r>
                    </a:p>
                    <a:p>
                      <a:pPr marL="0" marR="0" lvl="0" indent="0" algn="ctr" defTabSz="914400" rtl="0" eaLnBrk="0" fontAlgn="t"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Situation</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Course of </a:t>
                      </a:r>
                    </a:p>
                    <a:p>
                      <a:pPr marL="0" marR="0" lvl="0" indent="0" algn="ctr" defTabSz="914400" rtl="0" eaLnBrk="0" fontAlgn="t"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Action:</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r>
              <a:tr h="1044059">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3399"/>
                          </a:solidFill>
                          <a:effectLst/>
                          <a:latin typeface="Arial" charset="0"/>
                        </a:rPr>
                        <a:t>Abandon</a:t>
                      </a:r>
                      <a:r>
                        <a:rPr kumimoji="0" lang="en-US" sz="2000" b="1" i="0" u="none" strike="noStrike" cap="none" normalizeH="0" baseline="0" dirty="0" smtClean="0">
                          <a:ln>
                            <a:noFill/>
                          </a:ln>
                          <a:solidFill>
                            <a:schemeClr val="tx1"/>
                          </a:solidFill>
                          <a:effectLst/>
                          <a:latin typeface="Arial" charset="0"/>
                        </a:rPr>
                        <a:t> </a:t>
                      </a:r>
                    </a:p>
                    <a:p>
                      <a:pPr marL="0" marR="0" lvl="0" indent="0" algn="ctr" defTabSz="914400" rtl="0" eaLnBrk="0" fontAlgn="ctr"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the Change</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The Change Process                     </a:t>
                      </a:r>
                      <a:r>
                        <a:rPr kumimoji="0" lang="en-US" sz="2000" b="1" i="1" u="sng" strike="noStrike" cap="none" normalizeH="0" baseline="0" dirty="0" smtClean="0">
                          <a:ln>
                            <a:noFill/>
                          </a:ln>
                          <a:solidFill>
                            <a:srgbClr val="003399"/>
                          </a:solidFill>
                          <a:effectLst/>
                          <a:latin typeface="Arial" charset="0"/>
                        </a:rPr>
                        <a:t>did not achieve</a:t>
                      </a:r>
                      <a:r>
                        <a:rPr kumimoji="0" lang="en-US" sz="2000" b="1" i="1" u="sng" strike="noStrike" cap="none" normalizeH="0" baseline="0" dirty="0" smtClean="0">
                          <a:ln>
                            <a:noFill/>
                          </a:ln>
                          <a:solidFill>
                            <a:schemeClr val="tx1"/>
                          </a:solidFill>
                          <a:effectLst/>
                          <a:latin typeface="Arial" charset="0"/>
                        </a:rPr>
                        <a:t>                                   </a:t>
                      </a:r>
                      <a:r>
                        <a:rPr kumimoji="0" lang="en-US" sz="2000" b="1" i="0" u="none" strike="noStrike" cap="none" normalizeH="0" baseline="0" dirty="0" smtClean="0">
                          <a:ln>
                            <a:noFill/>
                          </a:ln>
                          <a:solidFill>
                            <a:schemeClr val="tx1"/>
                          </a:solidFill>
                          <a:effectLst/>
                          <a:latin typeface="Arial" charset="0"/>
                        </a:rPr>
                        <a:t> the desired goal,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lnTlToBr>
                      <a:noFill/>
                    </a:lnTlToBr>
                    <a:lnBlToTr>
                      <a:noFill/>
                    </a:lnBlToTr>
                    <a:noFill/>
                  </a:tcPr>
                </a:tc>
                <a:tc rowSpan="2">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Discontinue the change. </a:t>
                      </a:r>
                    </a:p>
                    <a:p>
                      <a:pPr marL="0" marR="0" lvl="0" indent="0" algn="ctr" defTabSz="914400" rtl="0" eaLnBrk="0" fontAlgn="t"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 Consider other change options </a:t>
                      </a:r>
                    </a:p>
                    <a:p>
                      <a:pPr marL="0" marR="0" lvl="0" indent="0" algn="ctr" defTabSz="914400" rtl="0" eaLnBrk="0" fontAlgn="t" latinLnBrk="0" hangingPunct="0">
                        <a:lnSpc>
                          <a:spcPct val="100000"/>
                        </a:lnSpc>
                        <a:spcBef>
                          <a:spcPct val="0"/>
                        </a:spcBef>
                        <a:spcAft>
                          <a:spcPct val="0"/>
                        </a:spcAft>
                        <a:buClrTx/>
                        <a:buSzTx/>
                        <a:buFontTx/>
                        <a:buNone/>
                        <a:tabLst/>
                      </a:pPr>
                      <a:r>
                        <a:rPr kumimoji="0" lang="en-US" sz="2000" b="1" i="0" u="sng" strike="noStrike" cap="none" normalizeH="0" baseline="0" dirty="0" smtClean="0">
                          <a:ln>
                            <a:noFill/>
                          </a:ln>
                          <a:solidFill>
                            <a:srgbClr val="003399"/>
                          </a:solidFill>
                          <a:effectLst/>
                          <a:latin typeface="Arial" charset="0"/>
                        </a:rPr>
                        <a:t>appreciate lessons learned</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0365">
                <a:tc vMerge="1">
                  <a:txBody>
                    <a:bodyPr/>
                    <a:lstStyle/>
                    <a:p>
                      <a:endParaRPr lang="en-US"/>
                    </a:p>
                  </a:txBody>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3399"/>
                          </a:solidFill>
                          <a:effectLst/>
                          <a:latin typeface="Arial" charset="0"/>
                        </a:rPr>
                        <a:t>(no/negative progress)</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106680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3399"/>
                          </a:solidFill>
                          <a:effectLst/>
                          <a:latin typeface="Arial" charset="0"/>
                        </a:rPr>
                        <a:t>Adopt</a:t>
                      </a:r>
                      <a:r>
                        <a:rPr kumimoji="0" lang="en-US" sz="2000" b="1" i="0" u="none" strike="noStrike" cap="none" normalizeH="0" baseline="0" dirty="0" smtClean="0">
                          <a:ln>
                            <a:noFill/>
                          </a:ln>
                          <a:solidFill>
                            <a:schemeClr val="tx1"/>
                          </a:solidFill>
                          <a:effectLst/>
                          <a:latin typeface="Arial" charset="0"/>
                        </a:rPr>
                        <a:t> </a:t>
                      </a:r>
                    </a:p>
                    <a:p>
                      <a:pPr marL="0" marR="0" lvl="0" indent="0" algn="ctr" defTabSz="914400" rtl="0" eaLnBrk="0" fontAlgn="ctr"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the Change</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The Change Process                                   </a:t>
                      </a:r>
                      <a:r>
                        <a:rPr kumimoji="0" lang="en-US" sz="2000" b="1" i="1" u="sng" strike="noStrike" cap="none" normalizeH="0" baseline="0" dirty="0" smtClean="0">
                          <a:ln>
                            <a:noFill/>
                          </a:ln>
                          <a:solidFill>
                            <a:srgbClr val="003399"/>
                          </a:solidFill>
                          <a:effectLst/>
                          <a:latin typeface="Arial" charset="0"/>
                        </a:rPr>
                        <a:t>achieved </a:t>
                      </a:r>
                      <a:r>
                        <a:rPr kumimoji="0" lang="en-US" sz="2000" b="1" i="1" u="sng" strike="noStrike" cap="none" normalizeH="0" baseline="0" dirty="0" smtClean="0">
                          <a:ln>
                            <a:noFill/>
                          </a:ln>
                          <a:solidFill>
                            <a:schemeClr val="tx1"/>
                          </a:solidFill>
                          <a:effectLst/>
                          <a:latin typeface="Arial" charset="0"/>
                        </a:rPr>
                        <a:t>                                                         </a:t>
                      </a:r>
                      <a:r>
                        <a:rPr kumimoji="0" lang="en-US" sz="2000" b="1" i="0" u="none" strike="noStrike" cap="none" normalizeH="0" baseline="0" dirty="0" smtClean="0">
                          <a:ln>
                            <a:noFill/>
                          </a:ln>
                          <a:solidFill>
                            <a:schemeClr val="tx1"/>
                          </a:solidFill>
                          <a:effectLst/>
                          <a:latin typeface="Arial" charset="0"/>
                        </a:rPr>
                        <a:t>the desired goal.</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Move to Sustaining the change </a:t>
                      </a:r>
                    </a:p>
                    <a:p>
                      <a:pPr marL="0" marR="0" lvl="0" indent="0" algn="ctr" defTabSz="914400" rtl="0" eaLnBrk="0" fontAlgn="t"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3399"/>
                          </a:solidFill>
                          <a:effectLst/>
                          <a:latin typeface="Arial" charset="0"/>
                        </a:rPr>
                        <a:t>Celebrate the Results</a:t>
                      </a:r>
                      <a:r>
                        <a:rPr kumimoji="0" lang="en-US" sz="2000" b="1" i="0" u="none" strike="noStrike" cap="none" normalizeH="0" baseline="0" dirty="0" smtClean="0">
                          <a:ln>
                            <a:noFill/>
                          </a:ln>
                          <a:solidFill>
                            <a:schemeClr val="tx1"/>
                          </a:solidFill>
                          <a:effectLst/>
                          <a:latin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40656">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3399"/>
                          </a:solidFill>
                          <a:effectLst/>
                          <a:latin typeface="Arial" charset="0"/>
                        </a:rPr>
                        <a:t>Adapt</a:t>
                      </a:r>
                      <a:r>
                        <a:rPr kumimoji="0" lang="en-US" sz="2000" b="1" i="0" u="none" strike="noStrike" cap="none" normalizeH="0" baseline="0" dirty="0" smtClean="0">
                          <a:ln>
                            <a:noFill/>
                          </a:ln>
                          <a:solidFill>
                            <a:schemeClr val="tx1"/>
                          </a:solidFill>
                          <a:effectLst/>
                          <a:latin typeface="Arial" charset="0"/>
                        </a:rPr>
                        <a:t> </a:t>
                      </a:r>
                    </a:p>
                    <a:p>
                      <a:pPr marL="0" marR="0" lvl="0" indent="0" algn="ctr" defTabSz="914400" rtl="0" eaLnBrk="0" fontAlgn="ctr"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The Change</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The Change Process                               </a:t>
                      </a:r>
                      <a:r>
                        <a:rPr kumimoji="0" lang="en-US" sz="2000" b="1" i="1" u="sng" strike="noStrike" cap="none" normalizeH="0" baseline="0" dirty="0" smtClean="0">
                          <a:ln>
                            <a:noFill/>
                          </a:ln>
                          <a:solidFill>
                            <a:srgbClr val="003399"/>
                          </a:solidFill>
                          <a:effectLst/>
                          <a:latin typeface="Arial" charset="0"/>
                        </a:rPr>
                        <a:t>partially achieve</a:t>
                      </a:r>
                      <a:r>
                        <a:rPr kumimoji="0" lang="en-US" sz="2000" b="1" i="1" u="sng" strike="noStrike" cap="none" normalizeH="0" baseline="0" dirty="0" smtClean="0">
                          <a:ln>
                            <a:noFill/>
                          </a:ln>
                          <a:solidFill>
                            <a:schemeClr val="tx1"/>
                          </a:solidFill>
                          <a:effectLst/>
                          <a:latin typeface="Arial" charset="0"/>
                        </a:rPr>
                        <a:t>                                     </a:t>
                      </a:r>
                      <a:r>
                        <a:rPr kumimoji="0" lang="en-US" sz="2000" b="1" i="0" u="none" strike="noStrike" cap="none" normalizeH="0" baseline="0" dirty="0" smtClean="0">
                          <a:ln>
                            <a:noFill/>
                          </a:ln>
                          <a:solidFill>
                            <a:schemeClr val="tx1"/>
                          </a:solidFill>
                          <a:effectLst/>
                          <a:latin typeface="Arial" charset="0"/>
                        </a:rPr>
                        <a:t> the desired goal</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Engage in another</a:t>
                      </a:r>
                    </a:p>
                    <a:p>
                      <a:pPr marL="0" marR="0" lvl="0" indent="0" algn="ctr" defTabSz="914400" rtl="0" eaLnBrk="0" fontAlgn="t"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change cycle, by Making </a:t>
                      </a:r>
                      <a:r>
                        <a:rPr kumimoji="0" lang="en-US" sz="2000" b="1" i="0" u="sng" strike="noStrike" cap="none" normalizeH="0" baseline="0" dirty="0" smtClean="0">
                          <a:ln>
                            <a:noFill/>
                          </a:ln>
                          <a:solidFill>
                            <a:schemeClr val="tx1"/>
                          </a:solidFill>
                          <a:effectLst/>
                          <a:latin typeface="Arial" charset="0"/>
                        </a:rPr>
                        <a:t>One</a:t>
                      </a:r>
                      <a:r>
                        <a:rPr kumimoji="0" lang="en-US" sz="2000" b="1" i="0" u="none" strike="noStrike" cap="none" normalizeH="0" baseline="0" dirty="0" smtClean="0">
                          <a:ln>
                            <a:noFill/>
                          </a:ln>
                          <a:solidFill>
                            <a:schemeClr val="tx1"/>
                          </a:solidFill>
                          <a:effectLst/>
                          <a:latin typeface="Arial" charset="0"/>
                        </a:rPr>
                        <a:t> Different</a:t>
                      </a:r>
                    </a:p>
                    <a:p>
                      <a:pPr marL="0" marR="0" lvl="0" indent="0" algn="ctr" defTabSz="914400" rtl="0" eaLnBrk="0" fontAlgn="t"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Change</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6" name="Picture 2" descr="http://intranet.oasas.ny.gov/communications/resources/Chapter1_Usage/Office%20of%20Alcoholism%20and%20Substance%20Abu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6355715"/>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TextBox 3"/>
          <p:cNvSpPr txBox="1">
            <a:spLocks noChangeArrowheads="1"/>
          </p:cNvSpPr>
          <p:nvPr/>
        </p:nvSpPr>
        <p:spPr bwMode="auto">
          <a:xfrm>
            <a:off x="304800" y="762000"/>
            <a:ext cx="8153400" cy="5448300"/>
          </a:xfrm>
          <a:prstGeom prst="rect">
            <a:avLst/>
          </a:prstGeom>
          <a:noFill/>
          <a:ln w="9525">
            <a:noFill/>
            <a:miter lim="800000"/>
            <a:headEnd/>
            <a:tailEnd/>
          </a:ln>
        </p:spPr>
        <p:txBody>
          <a:bodyPr>
            <a:spAutoFit/>
          </a:bodyPr>
          <a:lstStyle/>
          <a:p>
            <a:pPr algn="ctr"/>
            <a:r>
              <a:rPr lang="en-US" sz="3600" b="1" dirty="0"/>
              <a:t>QI Infrastructure and</a:t>
            </a:r>
          </a:p>
          <a:p>
            <a:pPr algn="ctr"/>
            <a:r>
              <a:rPr lang="en-US" sz="3600" b="1" dirty="0"/>
              <a:t>Perception of Care Surveys</a:t>
            </a:r>
          </a:p>
          <a:p>
            <a:pPr algn="ctr">
              <a:spcBef>
                <a:spcPts val="1200"/>
              </a:spcBef>
            </a:pPr>
            <a:endParaRPr lang="en-US" sz="1200" b="1" dirty="0"/>
          </a:p>
          <a:p>
            <a:pPr marL="628650" lvl="2" eaLnBrk="0" hangingPunct="0">
              <a:spcBef>
                <a:spcPts val="1800"/>
              </a:spcBef>
            </a:pPr>
            <a:r>
              <a:rPr lang="en-US" sz="3200" b="1" dirty="0">
                <a:cs typeface="Times New Roman" pitchFamily="18" charset="0"/>
              </a:rPr>
              <a:t>How can OASAS facilitate the effective use of Perception of Care Surveys to enhance patient-centered care, promote continuous quality improvement and improve treatment outcomes?</a:t>
            </a:r>
          </a:p>
          <a:p>
            <a:pPr marL="628650" lvl="2" eaLnBrk="0" hangingPunct="0">
              <a:spcBef>
                <a:spcPts val="1800"/>
              </a:spcBef>
            </a:pPr>
            <a:r>
              <a:rPr lang="en-US" sz="3200" b="1" dirty="0">
                <a:cs typeface="Times New Roman" pitchFamily="18" charset="0"/>
              </a:rPr>
              <a:t>We Want to hear from YOU!!</a:t>
            </a:r>
          </a:p>
        </p:txBody>
      </p:sp>
      <p:pic>
        <p:nvPicPr>
          <p:cNvPr id="3"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6198365"/>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t>Contact Information</a:t>
            </a:r>
          </a:p>
        </p:txBody>
      </p:sp>
      <p:sp>
        <p:nvSpPr>
          <p:cNvPr id="63491" name="Content Placeholder 2"/>
          <p:cNvSpPr>
            <a:spLocks noGrp="1"/>
          </p:cNvSpPr>
          <p:nvPr>
            <p:ph idx="1"/>
          </p:nvPr>
        </p:nvSpPr>
        <p:spPr>
          <a:xfrm>
            <a:off x="1066800" y="1752600"/>
            <a:ext cx="7391400" cy="2819400"/>
          </a:xfrm>
        </p:spPr>
        <p:txBody>
          <a:bodyPr/>
          <a:lstStyle/>
          <a:p>
            <a:pPr eaLnBrk="1" hangingPunct="1"/>
            <a:r>
              <a:rPr lang="en-US" sz="2800" dirty="0" smtClean="0"/>
              <a:t>Susan Brandau, (518)485-2107</a:t>
            </a:r>
          </a:p>
          <a:p>
            <a:pPr lvl="1" eaLnBrk="1" hangingPunct="1"/>
            <a:r>
              <a:rPr lang="en-US" sz="2800" dirty="0" smtClean="0">
                <a:hlinkClick r:id="rId2"/>
              </a:rPr>
              <a:t>Susan.Brandau@oasas.ny.gov</a:t>
            </a:r>
            <a:endParaRPr lang="en-US" sz="2800" dirty="0" smtClean="0"/>
          </a:p>
          <a:p>
            <a:pPr eaLnBrk="1" hangingPunct="1"/>
            <a:endParaRPr lang="en-US" sz="2800" dirty="0" smtClean="0"/>
          </a:p>
          <a:p>
            <a:pPr eaLnBrk="1" hangingPunct="1"/>
            <a:r>
              <a:rPr lang="en-US" sz="2800" dirty="0" smtClean="0"/>
              <a:t>Bob Gallati, (518) 526-5953</a:t>
            </a:r>
          </a:p>
          <a:p>
            <a:pPr algn="ctr" eaLnBrk="1" hangingPunct="1">
              <a:lnSpc>
                <a:spcPct val="90000"/>
              </a:lnSpc>
              <a:buNone/>
            </a:pPr>
            <a:r>
              <a:rPr lang="en-US" sz="2800" dirty="0" err="1">
                <a:hlinkClick r:id="rId3"/>
              </a:rPr>
              <a:t>Bob.Gallati@arc-associates.net</a:t>
            </a:r>
            <a:endParaRPr lang="en-US" sz="2800" dirty="0"/>
          </a:p>
          <a:p>
            <a:pPr lvl="1" eaLnBrk="1" hangingPunct="1">
              <a:buFontTx/>
              <a:buNone/>
            </a:pPr>
            <a:endParaRPr lang="en-US" dirty="0" smtClean="0"/>
          </a:p>
          <a:p>
            <a:pPr lvl="1" eaLnBrk="1" hangingPunct="1"/>
            <a:endParaRPr lang="en-US" dirty="0" smtClean="0"/>
          </a:p>
          <a:p>
            <a:pPr lvl="1" eaLnBrk="1" hangingPunct="1"/>
            <a:endParaRPr lang="en-US" dirty="0" smtClean="0"/>
          </a:p>
          <a:p>
            <a:pPr lvl="1" eaLnBrk="1" hangingPunct="1"/>
            <a:endParaRPr lang="en-US" dirty="0" smtClean="0"/>
          </a:p>
        </p:txBody>
      </p:sp>
      <p:pic>
        <p:nvPicPr>
          <p:cNvPr id="4" name="Picture 2" descr="http://intranet.oasas.ny.gov/communications/resources/Chapter1_Usage/Office%20of%20Alcoholism%20and%20Substance%20Abu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9073" y="6019800"/>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736600" y="685800"/>
            <a:ext cx="7696200" cy="4924425"/>
          </a:xfrm>
          <a:prstGeom prst="rect">
            <a:avLst/>
          </a:prstGeom>
          <a:noFill/>
          <a:ln w="9525">
            <a:noFill/>
            <a:miter lim="800000"/>
            <a:headEnd/>
            <a:tailEnd/>
          </a:ln>
        </p:spPr>
        <p:txBody>
          <a:bodyPr>
            <a:spAutoFit/>
          </a:bodyPr>
          <a:lstStyle/>
          <a:p>
            <a:pPr algn="ctr"/>
            <a:r>
              <a:rPr lang="en-US" sz="3600" b="1" dirty="0">
                <a:solidFill>
                  <a:srgbClr val="660033"/>
                </a:solidFill>
              </a:rPr>
              <a:t>B.  Substance Abuse Perception of Care Survey (SA-</a:t>
            </a:r>
            <a:r>
              <a:rPr lang="en-US" sz="3600" b="1" dirty="0" err="1">
                <a:solidFill>
                  <a:srgbClr val="660033"/>
                </a:solidFill>
              </a:rPr>
              <a:t>PoCS</a:t>
            </a:r>
            <a:r>
              <a:rPr lang="en-US" sz="3600" b="1" dirty="0">
                <a:solidFill>
                  <a:srgbClr val="660033"/>
                </a:solidFill>
              </a:rPr>
              <a:t>)</a:t>
            </a:r>
          </a:p>
          <a:p>
            <a:pPr algn="ctr">
              <a:spcBef>
                <a:spcPts val="1200"/>
              </a:spcBef>
            </a:pPr>
            <a:endParaRPr lang="en-US" sz="1200" b="1" dirty="0"/>
          </a:p>
          <a:p>
            <a:pPr marL="514350" lvl="1" indent="-514350" eaLnBrk="0" hangingPunct="0">
              <a:spcBef>
                <a:spcPts val="1800"/>
              </a:spcBef>
              <a:buFont typeface="Arial" charset="0"/>
              <a:buChar char="•"/>
            </a:pPr>
            <a:r>
              <a:rPr lang="en-US" sz="3200" b="1" dirty="0">
                <a:cs typeface="Times New Roman" pitchFamily="18" charset="0"/>
              </a:rPr>
              <a:t>Development of Survey Questionnaire</a:t>
            </a:r>
          </a:p>
          <a:p>
            <a:pPr marL="514350" lvl="1" indent="-514350" eaLnBrk="0" hangingPunct="0">
              <a:spcBef>
                <a:spcPts val="1800"/>
              </a:spcBef>
              <a:buFont typeface="Arial" charset="0"/>
              <a:buChar char="•"/>
            </a:pPr>
            <a:r>
              <a:rPr lang="en-US" sz="3200" b="1" dirty="0">
                <a:cs typeface="Times New Roman" pitchFamily="18" charset="0"/>
              </a:rPr>
              <a:t>Survey </a:t>
            </a:r>
            <a:r>
              <a:rPr lang="en-US" sz="3200" b="1" dirty="0" smtClean="0">
                <a:cs typeface="Times New Roman" pitchFamily="18" charset="0"/>
              </a:rPr>
              <a:t>Validity</a:t>
            </a:r>
          </a:p>
          <a:p>
            <a:pPr marL="514350" lvl="1" indent="-514350" eaLnBrk="0" hangingPunct="0">
              <a:spcBef>
                <a:spcPts val="1800"/>
              </a:spcBef>
              <a:buFont typeface="Arial" charset="0"/>
              <a:buChar char="•"/>
            </a:pPr>
            <a:r>
              <a:rPr lang="en-US" sz="3200" b="1" dirty="0" smtClean="0">
                <a:cs typeface="Times New Roman" pitchFamily="18" charset="0"/>
              </a:rPr>
              <a:t>Content </a:t>
            </a:r>
            <a:r>
              <a:rPr lang="en-US" sz="3200" b="1" dirty="0">
                <a:cs typeface="Times New Roman" pitchFamily="18" charset="0"/>
              </a:rPr>
              <a:t>of Questionnaire</a:t>
            </a:r>
          </a:p>
          <a:p>
            <a:pPr marL="514350" lvl="1" indent="-514350" eaLnBrk="0" hangingPunct="0">
              <a:spcBef>
                <a:spcPts val="1800"/>
              </a:spcBef>
              <a:buFont typeface="Arial" charset="0"/>
              <a:buChar char="•"/>
            </a:pPr>
            <a:endParaRPr lang="en-US" sz="3200" b="1" dirty="0">
              <a:cs typeface="Times New Roman" pitchFamily="18" charset="0"/>
            </a:endParaRPr>
          </a:p>
        </p:txBody>
      </p:sp>
      <p:pic>
        <p:nvPicPr>
          <p:cNvPr id="3"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6248400"/>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0" y="762000"/>
            <a:ext cx="7543800" cy="5386388"/>
          </a:xfrm>
          <a:prstGeom prst="rect">
            <a:avLst/>
          </a:prstGeom>
        </p:spPr>
        <p:txBody>
          <a:bodyPr>
            <a:spAutoFit/>
          </a:bodyPr>
          <a:lstStyle/>
          <a:p>
            <a:pPr algn="ctr">
              <a:spcBef>
                <a:spcPts val="0"/>
              </a:spcBef>
              <a:defRPr/>
            </a:pPr>
            <a:r>
              <a:rPr lang="en-US" sz="3200" b="1" dirty="0">
                <a:cs typeface="+mn-cs"/>
              </a:rPr>
              <a:t>Development of Survey Questionnaire</a:t>
            </a:r>
          </a:p>
          <a:p>
            <a:pPr algn="ctr">
              <a:spcBef>
                <a:spcPts val="1200"/>
              </a:spcBef>
              <a:defRPr/>
            </a:pPr>
            <a:endParaRPr lang="en-US" sz="1000" b="1" dirty="0">
              <a:cs typeface="+mn-cs"/>
            </a:endParaRPr>
          </a:p>
          <a:p>
            <a:pPr marL="457200" indent="-457200">
              <a:spcBef>
                <a:spcPts val="1200"/>
              </a:spcBef>
              <a:buFont typeface="Arial" pitchFamily="34" charset="0"/>
              <a:buChar char="•"/>
              <a:defRPr/>
            </a:pPr>
            <a:r>
              <a:rPr lang="en-US" sz="2800" b="1" dirty="0">
                <a:cs typeface="+mn-cs"/>
              </a:rPr>
              <a:t>SAMHSA-sponsored Modular Survey</a:t>
            </a:r>
          </a:p>
          <a:p>
            <a:pPr marL="457200" indent="-457200">
              <a:spcBef>
                <a:spcPts val="1200"/>
              </a:spcBef>
              <a:buFont typeface="Arial" pitchFamily="34" charset="0"/>
              <a:buChar char="•"/>
              <a:defRPr/>
            </a:pPr>
            <a:r>
              <a:rPr lang="en-US" sz="2800" b="1" dirty="0">
                <a:cs typeface="+mn-cs"/>
              </a:rPr>
              <a:t>Forum on Performance Measures for Behavioral Health and Related Services Systems</a:t>
            </a:r>
          </a:p>
          <a:p>
            <a:pPr marL="457200" indent="-457200">
              <a:spcBef>
                <a:spcPts val="1200"/>
              </a:spcBef>
              <a:buFont typeface="Arial" pitchFamily="34" charset="0"/>
              <a:buChar char="•"/>
              <a:defRPr/>
            </a:pPr>
            <a:r>
              <a:rPr lang="en-US" sz="2800" b="1" dirty="0">
                <a:cs typeface="+mn-cs"/>
              </a:rPr>
              <a:t>Different Populations: Mental Health, Substance Abuse, Adults, Adolescents</a:t>
            </a:r>
          </a:p>
          <a:p>
            <a:pPr marL="457200" indent="-457200">
              <a:spcBef>
                <a:spcPts val="1200"/>
              </a:spcBef>
              <a:buFont typeface="Arial" pitchFamily="34" charset="0"/>
              <a:buChar char="•"/>
              <a:defRPr/>
            </a:pPr>
            <a:r>
              <a:rPr lang="en-US" sz="2800" b="1" dirty="0">
                <a:cs typeface="+mn-cs"/>
              </a:rPr>
              <a:t>Different items for different populations, but common core items– thus “modular”</a:t>
            </a:r>
          </a:p>
        </p:txBody>
      </p:sp>
      <p:pic>
        <p:nvPicPr>
          <p:cNvPr id="3"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6114419"/>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457200"/>
            <a:ext cx="8229600" cy="1143000"/>
          </a:xfrm>
        </p:spPr>
        <p:txBody>
          <a:bodyPr/>
          <a:lstStyle/>
          <a:p>
            <a:pPr eaLnBrk="1" hangingPunct="1"/>
            <a:r>
              <a:rPr lang="en-US" b="1" dirty="0" smtClean="0"/>
              <a:t>Limitations of Many </a:t>
            </a:r>
            <a:br>
              <a:rPr lang="en-US" b="1" dirty="0" smtClean="0"/>
            </a:br>
            <a:r>
              <a:rPr lang="en-US" b="1" dirty="0" smtClean="0"/>
              <a:t>Client Satisfaction Surveys</a:t>
            </a:r>
            <a:endParaRPr lang="en-US" dirty="0" smtClean="0"/>
          </a:p>
        </p:txBody>
      </p:sp>
      <p:sp>
        <p:nvSpPr>
          <p:cNvPr id="3" name="Content Placeholder 2"/>
          <p:cNvSpPr>
            <a:spLocks noGrp="1"/>
          </p:cNvSpPr>
          <p:nvPr>
            <p:ph idx="1"/>
          </p:nvPr>
        </p:nvSpPr>
        <p:spPr>
          <a:xfrm>
            <a:off x="457200" y="2133600"/>
            <a:ext cx="8229600" cy="3992563"/>
          </a:xfrm>
        </p:spPr>
        <p:txBody>
          <a:bodyPr/>
          <a:lstStyle/>
          <a:p>
            <a:pPr marL="457200" indent="-457200" eaLnBrk="1" hangingPunct="1">
              <a:spcBef>
                <a:spcPts val="1200"/>
              </a:spcBef>
              <a:buFont typeface="Arial" pitchFamily="34" charset="0"/>
              <a:buChar char="•"/>
              <a:defRPr/>
            </a:pPr>
            <a:r>
              <a:rPr lang="en-US" sz="3200" b="1" dirty="0"/>
              <a:t>Lack of Standardized Questions and Performance Dimensions</a:t>
            </a:r>
          </a:p>
          <a:p>
            <a:pPr marL="457200" indent="-457200" eaLnBrk="1" hangingPunct="1">
              <a:spcBef>
                <a:spcPts val="1200"/>
              </a:spcBef>
              <a:buFont typeface="Arial" pitchFamily="34" charset="0"/>
              <a:buChar char="•"/>
              <a:defRPr/>
            </a:pPr>
            <a:r>
              <a:rPr lang="en-US" sz="3200" b="1" dirty="0"/>
              <a:t>Result in High Levels of Satisfaction – No Room for Improvement</a:t>
            </a:r>
          </a:p>
          <a:p>
            <a:pPr marL="457200" indent="-457200" eaLnBrk="1" hangingPunct="1">
              <a:spcBef>
                <a:spcPts val="1200"/>
              </a:spcBef>
              <a:buFont typeface="Arial" pitchFamily="34" charset="0"/>
              <a:buChar char="•"/>
              <a:defRPr/>
            </a:pPr>
            <a:r>
              <a:rPr lang="en-US" sz="3200" b="1" dirty="0"/>
              <a:t>Lack of Psychometric Testing – Reliability and Validity</a:t>
            </a:r>
          </a:p>
          <a:p>
            <a:pPr eaLnBrk="1" hangingPunct="1">
              <a:defRPr/>
            </a:pPr>
            <a:endParaRPr lang="en-US" dirty="0"/>
          </a:p>
        </p:txBody>
      </p:sp>
      <p:pic>
        <p:nvPicPr>
          <p:cNvPr id="4" name="Picture 2" descr="http://intranet.oasas.ny.gov/communications/resources/Chapter1_Usage/Office%20of%20Alcoholism%20and%20Substance%20Ab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6293803"/>
            <a:ext cx="2258110" cy="36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ASAS_Cover">
  <a:themeElements>
    <a:clrScheme name="OASAS_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ASAS_Cov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ASAS_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ASAS_Co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ASAS_Co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ASAS_Co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ASAS_Co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ASAS_Co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ASAS_Co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ASAS_Co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ASAS_Co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ASAS_Co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ASAS_Co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ASAS_Co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OASAS_Cover</Template>
  <TotalTime>797</TotalTime>
  <Words>2727</Words>
  <Application>Microsoft Office PowerPoint</Application>
  <PresentationFormat>On-screen Show (4:3)</PresentationFormat>
  <Paragraphs>470</Paragraphs>
  <Slides>68</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5" baseType="lpstr">
      <vt:lpstr>Arial</vt:lpstr>
      <vt:lpstr>Calibri</vt:lpstr>
      <vt:lpstr>Times New Roman</vt:lpstr>
      <vt:lpstr>Verdana</vt:lpstr>
      <vt:lpstr>Wingdings</vt:lpstr>
      <vt:lpstr>OASAS_Cover</vt:lpstr>
      <vt:lpstr>Microsoft Excel Chart</vt:lpstr>
      <vt:lpstr>ASAP Annual Conference October  12, 2015</vt:lpstr>
      <vt:lpstr>PowerPoint Presentation</vt:lpstr>
      <vt:lpstr>PowerPoint Presentation</vt:lpstr>
      <vt:lpstr> Institute of Medicine (IOM) Recommendations (2006)</vt:lpstr>
      <vt:lpstr>IOM Recommendations</vt:lpstr>
      <vt:lpstr>Conducting Perception of Care Surveys is responsive to:</vt:lpstr>
      <vt:lpstr>PowerPoint Presentation</vt:lpstr>
      <vt:lpstr>PowerPoint Presentation</vt:lpstr>
      <vt:lpstr>Limitations of Many  Client Satisfaction Surveys</vt:lpstr>
      <vt:lpstr>SAMHSA-sponsored Modular Survey</vt:lpstr>
      <vt:lpstr>Survey Validity</vt:lpstr>
      <vt:lpstr>PoC and National Standards of Care</vt:lpstr>
      <vt:lpstr>PoC Meets NQF Endorsement Criteria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Understand and Involve the Customer</vt:lpstr>
      <vt:lpstr> Select a Dynamic  Change Team Leader</vt:lpstr>
      <vt:lpstr>Do Rapid-Cycle Testing</vt:lpstr>
      <vt:lpstr>Rapid-Cycle Testing</vt:lpstr>
      <vt:lpstr>Plan</vt:lpstr>
      <vt:lpstr>Do</vt:lpstr>
      <vt:lpstr>Study</vt:lpstr>
      <vt:lpstr>Act</vt:lpstr>
      <vt:lpstr>PowerPoint Presentation</vt:lpstr>
      <vt:lpstr>PowerPoint Presentation</vt:lpstr>
      <vt:lpstr>Contact Information</vt:lpstr>
    </vt:vector>
  </TitlesOfParts>
  <Company>NYS OASAS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NYS</dc:creator>
  <cp:lastModifiedBy>Brandau, Susan</cp:lastModifiedBy>
  <cp:revision>81</cp:revision>
  <dcterms:created xsi:type="dcterms:W3CDTF">2008-06-09T20:28:56Z</dcterms:created>
  <dcterms:modified xsi:type="dcterms:W3CDTF">2015-10-09T19:50:25Z</dcterms:modified>
</cp:coreProperties>
</file>