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notesMasterIdLst>
    <p:notesMasterId r:id="rId34"/>
  </p:notesMasterIdLst>
  <p:handoutMasterIdLst>
    <p:handoutMasterId r:id="rId35"/>
  </p:handoutMasterIdLst>
  <p:sldIdLst>
    <p:sldId id="256" r:id="rId2"/>
    <p:sldId id="257" r:id="rId3"/>
    <p:sldId id="258" r:id="rId4"/>
    <p:sldId id="259" r:id="rId5"/>
    <p:sldId id="275" r:id="rId6"/>
    <p:sldId id="280" r:id="rId7"/>
    <p:sldId id="261" r:id="rId8"/>
    <p:sldId id="263" r:id="rId9"/>
    <p:sldId id="264" r:id="rId10"/>
    <p:sldId id="295" r:id="rId11"/>
    <p:sldId id="296" r:id="rId12"/>
    <p:sldId id="277" r:id="rId13"/>
    <p:sldId id="281" r:id="rId14"/>
    <p:sldId id="273" r:id="rId15"/>
    <p:sldId id="287" r:id="rId16"/>
    <p:sldId id="274" r:id="rId17"/>
    <p:sldId id="265" r:id="rId18"/>
    <p:sldId id="271" r:id="rId19"/>
    <p:sldId id="278" r:id="rId20"/>
    <p:sldId id="270" r:id="rId21"/>
    <p:sldId id="290" r:id="rId22"/>
    <p:sldId id="291" r:id="rId23"/>
    <p:sldId id="289" r:id="rId24"/>
    <p:sldId id="285" r:id="rId25"/>
    <p:sldId id="286" r:id="rId26"/>
    <p:sldId id="294" r:id="rId27"/>
    <p:sldId id="292" r:id="rId28"/>
    <p:sldId id="283" r:id="rId29"/>
    <p:sldId id="279" r:id="rId30"/>
    <p:sldId id="282" r:id="rId31"/>
    <p:sldId id="297" r:id="rId32"/>
    <p:sldId id="293" r:id="rId33"/>
  </p:sldIdLst>
  <p:sldSz cx="9144000" cy="6858000" type="screen4x3"/>
  <p:notesSz cx="700405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8" d="100"/>
          <a:sy n="78" d="100"/>
        </p:scale>
        <p:origin x="-282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4820"/>
          </a:xfrm>
          <a:prstGeom prst="rect">
            <a:avLst/>
          </a:prstGeom>
        </p:spPr>
        <p:txBody>
          <a:bodyPr vert="horz" lIns="93141" tIns="46570" rIns="93141" bIns="465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7341" y="0"/>
            <a:ext cx="3035088" cy="464820"/>
          </a:xfrm>
          <a:prstGeom prst="rect">
            <a:avLst/>
          </a:prstGeom>
        </p:spPr>
        <p:txBody>
          <a:bodyPr vert="horz" lIns="93141" tIns="46570" rIns="93141" bIns="46570" rtlCol="0"/>
          <a:lstStyle>
            <a:lvl1pPr algn="r">
              <a:defRPr sz="1200"/>
            </a:lvl1pPr>
          </a:lstStyle>
          <a:p>
            <a:fld id="{B2B60C87-1989-4DE6-B201-252D9733F522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5088" cy="464820"/>
          </a:xfrm>
          <a:prstGeom prst="rect">
            <a:avLst/>
          </a:prstGeom>
        </p:spPr>
        <p:txBody>
          <a:bodyPr vert="horz" lIns="93141" tIns="46570" rIns="93141" bIns="465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7341" y="8829967"/>
            <a:ext cx="3035088" cy="464820"/>
          </a:xfrm>
          <a:prstGeom prst="rect">
            <a:avLst/>
          </a:prstGeom>
        </p:spPr>
        <p:txBody>
          <a:bodyPr vert="horz" lIns="93141" tIns="46570" rIns="93141" bIns="46570" rtlCol="0" anchor="b"/>
          <a:lstStyle>
            <a:lvl1pPr algn="r">
              <a:defRPr sz="1200"/>
            </a:lvl1pPr>
          </a:lstStyle>
          <a:p>
            <a:fld id="{91443D54-F680-4D65-A751-03FD3CA47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656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4820"/>
          </a:xfrm>
          <a:prstGeom prst="rect">
            <a:avLst/>
          </a:prstGeom>
        </p:spPr>
        <p:txBody>
          <a:bodyPr vert="horz" lIns="93141" tIns="46570" rIns="93141" bIns="465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341" y="0"/>
            <a:ext cx="3035088" cy="464820"/>
          </a:xfrm>
          <a:prstGeom prst="rect">
            <a:avLst/>
          </a:prstGeom>
        </p:spPr>
        <p:txBody>
          <a:bodyPr vert="horz" lIns="93141" tIns="46570" rIns="93141" bIns="46570" rtlCol="0"/>
          <a:lstStyle>
            <a:lvl1pPr algn="r">
              <a:defRPr sz="1200"/>
            </a:lvl1pPr>
          </a:lstStyle>
          <a:p>
            <a:fld id="{E08567E0-5957-774B-9A2B-60396A69EB0D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41" tIns="46570" rIns="93141" bIns="4657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5" y="4415790"/>
            <a:ext cx="5603240" cy="4183380"/>
          </a:xfrm>
          <a:prstGeom prst="rect">
            <a:avLst/>
          </a:prstGeom>
        </p:spPr>
        <p:txBody>
          <a:bodyPr vert="horz" lIns="93141" tIns="46570" rIns="93141" bIns="4657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5088" cy="464820"/>
          </a:xfrm>
          <a:prstGeom prst="rect">
            <a:avLst/>
          </a:prstGeom>
        </p:spPr>
        <p:txBody>
          <a:bodyPr vert="horz" lIns="93141" tIns="46570" rIns="93141" bIns="465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341" y="8829967"/>
            <a:ext cx="3035088" cy="464820"/>
          </a:xfrm>
          <a:prstGeom prst="rect">
            <a:avLst/>
          </a:prstGeom>
        </p:spPr>
        <p:txBody>
          <a:bodyPr vert="horz" lIns="93141" tIns="46570" rIns="93141" bIns="46570" rtlCol="0" anchor="b"/>
          <a:lstStyle>
            <a:lvl1pPr algn="r">
              <a:defRPr sz="1200"/>
            </a:lvl1pPr>
          </a:lstStyle>
          <a:p>
            <a:fld id="{396DC40E-65FB-5549-AC6A-0A13E98CFD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451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59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7688" indent="-287572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50289" indent="-23005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10405" indent="-23005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70519" indent="-23005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30635" indent="-2300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90750" indent="-2300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50866" indent="-2300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910982" indent="-2300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B1BB238-918D-4EAE-BD88-03ECCDEEB4AF}" type="slidenum">
              <a:rPr lang="en-US" smtClean="0"/>
              <a:pPr eaLnBrk="1" hangingPunct="1"/>
              <a:t>9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802757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Calibri" charset="0"/>
              <a:ea typeface="MS PGothic" charset="0"/>
            </a:endParaRPr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56769" indent="-291065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64260" indent="-232852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29964" indent="-232852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95668" indent="-232852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61372" indent="-23285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3027075" indent="-23285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92779" indent="-23285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958483" indent="-23285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A20D3453-CA60-8A41-84DE-97CE9794EE8E}" type="slidenum">
              <a:rPr lang="en-US" sz="1200"/>
              <a:pPr/>
              <a:t>10</a:t>
            </a:fld>
            <a:endParaRPr lang="en-US" sz="1200" dirty="0"/>
          </a:p>
        </p:txBody>
      </p:sp>
      <p:sp>
        <p:nvSpPr>
          <p:cNvPr id="50180" name="Footer Placeholder 1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56769" indent="-291065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64260" indent="-232852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29964" indent="-232852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95668" indent="-232852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61372" indent="-23285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3027075" indent="-23285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92779" indent="-23285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958483" indent="-23285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200" dirty="0"/>
              <a:t>© 2015 National Center on Domestic Violence, Trauma &amp; Mental Health</a:t>
            </a:r>
          </a:p>
        </p:txBody>
      </p:sp>
    </p:spTree>
    <p:extLst>
      <p:ext uri="{BB962C8B-B14F-4D97-AF65-F5344CB8AC3E}">
        <p14:creationId xmlns:p14="http://schemas.microsoft.com/office/powerpoint/2010/main" val="912976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F25471B-4824-4D44-9ABC-CC1D99BCD8E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2015 National Center on Domestic Violence, Trauma &amp; Mental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3431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" charset="0"/>
              <a:ea typeface="MS PGothic" charset="0"/>
            </a:endParaRPr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56769" indent="-291065">
              <a:defRPr sz="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64260" indent="-232852">
              <a:defRPr sz="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29964" indent="-232852">
              <a:defRPr sz="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95668" indent="-232852">
              <a:defRPr sz="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61372" indent="-232852" eaLnBrk="0" fontAlgn="base" hangingPunct="0">
              <a:spcBef>
                <a:spcPct val="0"/>
              </a:spcBef>
              <a:spcAft>
                <a:spcPct val="0"/>
              </a:spcAft>
              <a:defRPr sz="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3027075" indent="-232852" eaLnBrk="0" fontAlgn="base" hangingPunct="0">
              <a:spcBef>
                <a:spcPct val="0"/>
              </a:spcBef>
              <a:spcAft>
                <a:spcPct val="0"/>
              </a:spcAft>
              <a:defRPr sz="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92779" indent="-232852" eaLnBrk="0" fontAlgn="base" hangingPunct="0">
              <a:spcBef>
                <a:spcPct val="0"/>
              </a:spcBef>
              <a:spcAft>
                <a:spcPct val="0"/>
              </a:spcAft>
              <a:defRPr sz="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958483" indent="-232852" eaLnBrk="0" fontAlgn="base" hangingPunct="0">
              <a:spcBef>
                <a:spcPct val="0"/>
              </a:spcBef>
              <a:spcAft>
                <a:spcPct val="0"/>
              </a:spcAft>
              <a:defRPr sz="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ED12EFBA-1B61-5348-B8EC-C385C7CD54A9}" type="slidenum">
              <a:rPr lang="en-US" sz="1200">
                <a:ea typeface="ＭＳ Ｐゴシック" charset="0"/>
                <a:cs typeface="ＭＳ Ｐゴシック" charset="0"/>
              </a:rPr>
              <a:pPr/>
              <a:t>12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2015 National Center on Domestic Violence, Trauma &amp; Mental Health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6716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56769" indent="-29106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64260" indent="-232852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29964" indent="-232852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95668" indent="-232852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61372" indent="-23285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3027075" indent="-23285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92779" indent="-23285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958483" indent="-23285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4E52A47-9B2C-BD49-9AF9-C67DD410D7D5}" type="slidenum">
              <a:rPr lang="en-US" sz="1200"/>
              <a:pPr/>
              <a:t>13</a:t>
            </a:fld>
            <a:endParaRPr lang="en-US" sz="12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National Center on Domestic Violence, Trauma, and Mental Health</a:t>
            </a:r>
          </a:p>
        </p:txBody>
      </p:sp>
    </p:spTree>
    <p:extLst>
      <p:ext uri="{BB962C8B-B14F-4D97-AF65-F5344CB8AC3E}">
        <p14:creationId xmlns:p14="http://schemas.microsoft.com/office/powerpoint/2010/main" val="9801629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209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772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7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  <p:sp>
        <p:nvSpPr>
          <p:cNvPr id="147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7688" indent="-287572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50289" indent="-23005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10405" indent="-23005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70519" indent="-23005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30635" indent="-2300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90750" indent="-2300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50866" indent="-2300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910982" indent="-2300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3BBC4FD-15E0-4B02-BDA1-2826B6E5A71B}" type="slidenum">
              <a:rPr lang="en-US" smtClean="0"/>
              <a:pPr eaLnBrk="1" hangingPunct="1"/>
              <a:t>17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390735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7688" indent="-287572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50289" indent="-23005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10405" indent="-23005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70519" indent="-230058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30635" indent="-2300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90750" indent="-2300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50866" indent="-2300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910982" indent="-23005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8115FAA-E5B1-40D2-AB9D-DC732106E0FC}" type="slidenum">
              <a:rPr lang="en-US" smtClean="0"/>
              <a:pPr eaLnBrk="1" hangingPunct="1"/>
              <a:t>18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139123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Number Placeholder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56769" indent="-291065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64260" indent="-232852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29964" indent="-232852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95668" indent="-232852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61372" indent="-23285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3027075" indent="-23285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92779" indent="-23285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958483" indent="-23285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BCD84090-6AFF-4D41-B28F-D273B45A8887}" type="slidenum">
              <a:rPr lang="en-US" sz="1200"/>
              <a:pPr/>
              <a:t>31</a:t>
            </a:fld>
            <a:endParaRPr lang="en-US" sz="1200" dirty="0"/>
          </a:p>
        </p:txBody>
      </p:sp>
      <p:sp>
        <p:nvSpPr>
          <p:cNvPr id="75778" name="Rectangle 7"/>
          <p:cNvSpPr txBox="1">
            <a:spLocks noGrp="1" noChangeArrowheads="1"/>
          </p:cNvSpPr>
          <p:nvPr/>
        </p:nvSpPr>
        <p:spPr bwMode="auto">
          <a:xfrm>
            <a:off x="3967341" y="8829967"/>
            <a:ext cx="3035088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64" tIns="45833" rIns="91664" bIns="45833" anchor="b"/>
          <a:lstStyle>
            <a:lvl1pPr defTabSz="917575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defTabSz="917575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defTabSz="917575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defTabSz="917575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defTabSz="917575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defTabSz="9175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fld id="{FABB2312-B5EC-EF41-87B4-7E63F481456B}" type="slidenum">
              <a:rPr lang="en-US" sz="1200"/>
              <a:pPr algn="r" eaLnBrk="1" hangingPunct="1"/>
              <a:t>31</a:t>
            </a:fld>
            <a:endParaRPr lang="en-US" sz="1200" dirty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MS PGothic" charset="0"/>
            </a:endParaRPr>
          </a:p>
        </p:txBody>
      </p:sp>
      <p:sp>
        <p:nvSpPr>
          <p:cNvPr id="75781" name="Footer Placeholder 1"/>
          <p:cNvSpPr>
            <a:spLocks noGrp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56769" indent="-291065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64260" indent="-232852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29964" indent="-232852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95668" indent="-232852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61372" indent="-23285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3027075" indent="-23285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92779" indent="-23285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958483" indent="-232852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200" dirty="0"/>
              <a:t>© National Center on Domestic Violence, Trauma, and Mental Health</a:t>
            </a:r>
          </a:p>
        </p:txBody>
      </p:sp>
    </p:spTree>
    <p:extLst>
      <p:ext uri="{BB962C8B-B14F-4D97-AF65-F5344CB8AC3E}">
        <p14:creationId xmlns:p14="http://schemas.microsoft.com/office/powerpoint/2010/main" val="676088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E484687-E104-FB44-AD41-BCBD002EA33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FF4AE07-5D1B-6743-BD66-B36FD7E29B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484687-E104-FB44-AD41-BCBD002EA33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F4AE07-5D1B-6743-BD66-B36FD7E29B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484687-E104-FB44-AD41-BCBD002EA33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F4AE07-5D1B-6743-BD66-B36FD7E29B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484687-E104-FB44-AD41-BCBD002EA33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F4AE07-5D1B-6743-BD66-B36FD7E29BC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484687-E104-FB44-AD41-BCBD002EA33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F4AE07-5D1B-6743-BD66-B36FD7E29BC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484687-E104-FB44-AD41-BCBD002EA33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F4AE07-5D1B-6743-BD66-B36FD7E29BC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484687-E104-FB44-AD41-BCBD002EA33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F4AE07-5D1B-6743-BD66-B36FD7E29BC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484687-E104-FB44-AD41-BCBD002EA33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F4AE07-5D1B-6743-BD66-B36FD7E29BC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484687-E104-FB44-AD41-BCBD002EA33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F4AE07-5D1B-6743-BD66-B36FD7E29B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E484687-E104-FB44-AD41-BCBD002EA33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F4AE07-5D1B-6743-BD66-B36FD7E29BC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E484687-E104-FB44-AD41-BCBD002EA33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FF4AE07-5D1B-6743-BD66-B36FD7E29BC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E484687-E104-FB44-AD41-BCBD002EA336}" type="datetimeFigureOut">
              <a:rPr lang="en-US" smtClean="0"/>
              <a:t>10/12/2015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FF4AE07-5D1B-6743-BD66-B36FD7E29BC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-bhansen@ftnys.or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billmhep@aol.com" TargetMode="External"/><Relationship Id="rId4" Type="http://schemas.openxmlformats.org/officeDocument/2006/relationships/hyperlink" Target="mailto:Brow-Dbrown@ftnys.org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" y="131065"/>
            <a:ext cx="7772400" cy="1829761"/>
          </a:xfrm>
        </p:spPr>
        <p:txBody>
          <a:bodyPr/>
          <a:lstStyle/>
          <a:p>
            <a:r>
              <a:rPr lang="en-US" dirty="0" smtClean="0"/>
              <a:t>Trauma-informed Recovery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5256" y="1960826"/>
            <a:ext cx="7772400" cy="1199704"/>
          </a:xfrm>
        </p:spPr>
        <p:txBody>
          <a:bodyPr/>
          <a:lstStyle/>
          <a:p>
            <a:r>
              <a:rPr lang="en-US" dirty="0" smtClean="0"/>
              <a:t>From “What’s Wrong to What’s Happened”</a:t>
            </a:r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96" y="3160530"/>
            <a:ext cx="4126900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380932" y="3498012"/>
            <a:ext cx="463210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Brad Hansen </a:t>
            </a:r>
            <a:r>
              <a:rPr lang="en-US" dirty="0" smtClean="0">
                <a:hlinkClick r:id="rId3"/>
              </a:rPr>
              <a:t>-bhansen@ftnys.org</a:t>
            </a:r>
            <a:endParaRPr lang="en-US" dirty="0" smtClean="0"/>
          </a:p>
          <a:p>
            <a:r>
              <a:rPr lang="en-US" dirty="0" err="1"/>
              <a:t>Daphnne</a:t>
            </a:r>
            <a:r>
              <a:rPr lang="en-US" dirty="0"/>
              <a:t> </a:t>
            </a:r>
            <a:r>
              <a:rPr lang="en-US" dirty="0" smtClean="0">
                <a:hlinkClick r:id="rId4"/>
              </a:rPr>
              <a:t>Brow-Dbrown@ftnys.org</a:t>
            </a:r>
            <a:endParaRPr lang="en-US" dirty="0" smtClean="0"/>
          </a:p>
          <a:p>
            <a:r>
              <a:rPr lang="en-US" dirty="0" smtClean="0"/>
              <a:t>Bill Gamble – </a:t>
            </a:r>
            <a:r>
              <a:rPr lang="en-US" dirty="0" smtClean="0">
                <a:hlinkClick r:id="rId5"/>
              </a:rPr>
              <a:t>billmhep@aol.com</a:t>
            </a:r>
            <a:endParaRPr lang="en-US" dirty="0" smtClean="0"/>
          </a:p>
          <a:p>
            <a:r>
              <a:rPr lang="en-US" dirty="0"/>
              <a:t>Suzanne </a:t>
            </a:r>
            <a:r>
              <a:rPr lang="en-US" dirty="0" smtClean="0"/>
              <a:t>Hall-Westcott</a:t>
            </a:r>
          </a:p>
          <a:p>
            <a:r>
              <a:rPr lang="en-US" dirty="0" smtClean="0">
                <a:solidFill>
                  <a:schemeClr val="accent3"/>
                </a:solidFill>
              </a:rPr>
              <a:t>shall_westcott@verizon.net</a:t>
            </a:r>
            <a:r>
              <a:rPr lang="en-US" dirty="0">
                <a:solidFill>
                  <a:schemeClr val="accent3"/>
                </a:solidFill>
              </a:rPr>
              <a:t>, </a:t>
            </a:r>
            <a:endParaRPr lang="en-US" dirty="0" smtClean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9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Picture 2" descr="C:\Documents and Settings\Administrator\Local Settings\Temporary Internet Files\Content.IE5\9BSC4OIX\MC900240403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6575" y="2197100"/>
            <a:ext cx="1373188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4" name="Picture 11" descr="C:\Documents and Settings\Administrator\Local Settings\Temporary Internet Files\Content.IE5\V62LNHPB\MC900197836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5925" y="2270125"/>
            <a:ext cx="1195388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ight Arrow 19"/>
          <p:cNvSpPr/>
          <p:nvPr/>
        </p:nvSpPr>
        <p:spPr>
          <a:xfrm>
            <a:off x="3332163" y="3355975"/>
            <a:ext cx="857250" cy="342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Right Arrow 20"/>
          <p:cNvSpPr/>
          <p:nvPr/>
        </p:nvSpPr>
        <p:spPr>
          <a:xfrm>
            <a:off x="3371850" y="1814513"/>
            <a:ext cx="857250" cy="342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7" name="Right Arrow 26"/>
          <p:cNvSpPr/>
          <p:nvPr/>
        </p:nvSpPr>
        <p:spPr>
          <a:xfrm rot="1689635">
            <a:off x="5367338" y="3660775"/>
            <a:ext cx="1716087" cy="1381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8" name="Right Arrow 27"/>
          <p:cNvSpPr/>
          <p:nvPr/>
        </p:nvSpPr>
        <p:spPr>
          <a:xfrm rot="2639867">
            <a:off x="5165725" y="4011613"/>
            <a:ext cx="733425" cy="1238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9" name="Right Arrow 28"/>
          <p:cNvSpPr/>
          <p:nvPr/>
        </p:nvSpPr>
        <p:spPr>
          <a:xfrm rot="5079348">
            <a:off x="4639469" y="4245769"/>
            <a:ext cx="493712" cy="127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0979" name="TextBox 1"/>
          <p:cNvSpPr txBox="1">
            <a:spLocks noChangeArrowheads="1"/>
          </p:cNvSpPr>
          <p:nvPr/>
        </p:nvSpPr>
        <p:spPr bwMode="auto">
          <a:xfrm>
            <a:off x="7015163" y="1601788"/>
            <a:ext cx="1900237" cy="2308225"/>
          </a:xfrm>
          <a:prstGeom prst="rect">
            <a:avLst/>
          </a:prstGeom>
          <a:solidFill>
            <a:schemeClr val="accent1">
              <a:lumMod val="25000"/>
            </a:schemeClr>
          </a:solidFill>
          <a:ln/>
          <a:ex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>
              <a:defRPr/>
            </a:pPr>
            <a:r>
              <a:rPr lang="en-US" sz="1800" dirty="0">
                <a:solidFill>
                  <a:schemeClr val="bg1"/>
                </a:solidFill>
              </a:rPr>
              <a:t>We </a:t>
            </a:r>
            <a:r>
              <a:rPr lang="en-US" sz="1800" dirty="0" smtClean="0">
                <a:solidFill>
                  <a:schemeClr val="bg1"/>
                </a:solidFill>
              </a:rPr>
              <a:t>may be </a:t>
            </a:r>
            <a:r>
              <a:rPr lang="en-US" sz="1800" dirty="0">
                <a:solidFill>
                  <a:schemeClr val="bg1"/>
                </a:solidFill>
              </a:rPr>
              <a:t>aware or unaware.</a:t>
            </a:r>
          </a:p>
          <a:p>
            <a:pPr>
              <a:defRPr/>
            </a:pPr>
            <a:endParaRPr lang="en-US" sz="1800" dirty="0" smtClean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US" sz="1800" dirty="0">
                <a:solidFill>
                  <a:schemeClr val="bg1"/>
                </a:solidFill>
              </a:rPr>
              <a:t>R</a:t>
            </a:r>
            <a:r>
              <a:rPr lang="en-US" sz="1800" dirty="0" smtClean="0">
                <a:solidFill>
                  <a:schemeClr val="bg1"/>
                </a:solidFill>
              </a:rPr>
              <a:t>esponses may be </a:t>
            </a:r>
            <a:r>
              <a:rPr lang="en-US" sz="1800" dirty="0">
                <a:solidFill>
                  <a:schemeClr val="bg1"/>
                </a:solidFill>
              </a:rPr>
              <a:t>visible or invisible.</a:t>
            </a:r>
          </a:p>
          <a:p>
            <a:pPr>
              <a:defRPr/>
            </a:pPr>
            <a:endParaRPr lang="en-US" sz="1800" dirty="0"/>
          </a:p>
        </p:txBody>
      </p:sp>
      <p:sp>
        <p:nvSpPr>
          <p:cNvPr id="49161" name="TextBox 2"/>
          <p:cNvSpPr txBox="1">
            <a:spLocks noChangeArrowheads="1"/>
          </p:cNvSpPr>
          <p:nvPr/>
        </p:nvSpPr>
        <p:spPr bwMode="auto">
          <a:xfrm>
            <a:off x="1066800" y="3352800"/>
            <a:ext cx="1843087" cy="163121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2000" dirty="0"/>
              <a:t>Information from </a:t>
            </a:r>
            <a:r>
              <a:rPr lang="en-US" sz="2000" dirty="0" smtClean="0"/>
              <a:t>internal </a:t>
            </a:r>
            <a:endParaRPr lang="en-US" sz="2000" dirty="0"/>
          </a:p>
          <a:p>
            <a:r>
              <a:rPr lang="en-US" sz="2000" dirty="0"/>
              <a:t>and </a:t>
            </a:r>
          </a:p>
          <a:p>
            <a:r>
              <a:rPr lang="en-US" sz="2000" dirty="0"/>
              <a:t>sensory</a:t>
            </a:r>
          </a:p>
          <a:p>
            <a:r>
              <a:rPr lang="en-US" sz="2000" dirty="0"/>
              <a:t>sources</a:t>
            </a:r>
          </a:p>
        </p:txBody>
      </p:sp>
      <p:sp>
        <p:nvSpPr>
          <p:cNvPr id="49162" name="Title 1"/>
          <p:cNvSpPr txBox="1">
            <a:spLocks/>
          </p:cNvSpPr>
          <p:nvPr/>
        </p:nvSpPr>
        <p:spPr bwMode="auto">
          <a:xfrm>
            <a:off x="944563" y="25558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ctr"/>
            <a:r>
              <a:rPr lang="en-US" sz="3600" b="1" dirty="0">
                <a:solidFill>
                  <a:schemeClr val="tx2"/>
                </a:solidFill>
              </a:rPr>
              <a:t>We are wired for survival…</a:t>
            </a:r>
          </a:p>
        </p:txBody>
      </p:sp>
      <p:sp>
        <p:nvSpPr>
          <p:cNvPr id="49163" name="TextBox 1"/>
          <p:cNvSpPr txBox="1">
            <a:spLocks noChangeArrowheads="1"/>
          </p:cNvSpPr>
          <p:nvPr/>
        </p:nvSpPr>
        <p:spPr bwMode="auto">
          <a:xfrm>
            <a:off x="4575175" y="4649788"/>
            <a:ext cx="6604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800" b="1" dirty="0"/>
              <a:t>Fight</a:t>
            </a:r>
          </a:p>
        </p:txBody>
      </p:sp>
      <p:sp>
        <p:nvSpPr>
          <p:cNvPr id="49164" name="TextBox 4"/>
          <p:cNvSpPr txBox="1">
            <a:spLocks noChangeArrowheads="1"/>
          </p:cNvSpPr>
          <p:nvPr/>
        </p:nvSpPr>
        <p:spPr bwMode="auto">
          <a:xfrm>
            <a:off x="5561013" y="4379913"/>
            <a:ext cx="7175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800" b="1" dirty="0"/>
              <a:t>Flight</a:t>
            </a:r>
          </a:p>
        </p:txBody>
      </p:sp>
      <p:sp>
        <p:nvSpPr>
          <p:cNvPr id="49165" name="TextBox 6"/>
          <p:cNvSpPr txBox="1">
            <a:spLocks noChangeArrowheads="1"/>
          </p:cNvSpPr>
          <p:nvPr/>
        </p:nvSpPr>
        <p:spPr bwMode="auto">
          <a:xfrm>
            <a:off x="6748463" y="4195763"/>
            <a:ext cx="8064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800" b="1" dirty="0"/>
              <a:t>Freeze</a:t>
            </a:r>
          </a:p>
        </p:txBody>
      </p:sp>
      <p:sp>
        <p:nvSpPr>
          <p:cNvPr id="9" name="Bent Arrow 8"/>
          <p:cNvSpPr/>
          <p:nvPr/>
        </p:nvSpPr>
        <p:spPr>
          <a:xfrm>
            <a:off x="1600200" y="2438400"/>
            <a:ext cx="813816" cy="868680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93223" y="5786846"/>
            <a:ext cx="1969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Cave. Curley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88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3273" y="1947001"/>
            <a:ext cx="4648200" cy="3810000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sz="2800" dirty="0" smtClean="0"/>
              <a:t>For many of us who have experienced abuse and violence, our bodies and brains are on constant alert for danger</a:t>
            </a:r>
          </a:p>
          <a:p>
            <a:pPr>
              <a:defRPr/>
            </a:pPr>
            <a:r>
              <a:rPr lang="en-US" sz="2800" dirty="0" smtClean="0"/>
              <a:t>Reassurance that we are safe may not help turn off the alarm</a:t>
            </a:r>
          </a:p>
          <a:p>
            <a:pPr>
              <a:defRPr/>
            </a:pPr>
            <a:r>
              <a:rPr lang="en-US" sz="2800" dirty="0" smtClean="0"/>
              <a:t>Teaching people in distress about trauma can help</a:t>
            </a:r>
          </a:p>
          <a:p>
            <a:pPr>
              <a:defRPr/>
            </a:pPr>
            <a:r>
              <a:rPr lang="en-US" sz="2800" dirty="0" smtClean="0"/>
              <a:t>Trustworthiness is essential</a:t>
            </a:r>
          </a:p>
          <a:p>
            <a:pPr marL="0" indent="0">
              <a:buFont typeface="Wingdings" charset="0"/>
              <a:buNone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AE413D-35C8-7E49-A020-1326F671CC37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300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020762"/>
          </a:xfrm>
        </p:spPr>
        <p:txBody>
          <a:bodyPr/>
          <a:lstStyle/>
          <a:p>
            <a:r>
              <a:rPr lang="en-US" sz="3600" b="1" dirty="0" smtClean="0">
                <a:latin typeface="Arial" charset="0"/>
                <a:ea typeface="MS PGothic" charset="0"/>
              </a:rPr>
              <a:t>Alarm is constantly “</a:t>
            </a:r>
            <a:r>
              <a:rPr lang="en-US" sz="3600" b="1" dirty="0">
                <a:latin typeface="Arial" charset="0"/>
                <a:ea typeface="MS PGothic" charset="0"/>
              </a:rPr>
              <a:t>on”</a:t>
            </a:r>
          </a:p>
        </p:txBody>
      </p:sp>
      <p:pic>
        <p:nvPicPr>
          <p:cNvPr id="4" name="Picture 2" descr="C:\Documents and Settings\Administrator\Local Settings\Temporary Internet Files\Content.IE5\9BSC4OIX\MC900240403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447800"/>
            <a:ext cx="2651673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1395412" y="1849438"/>
            <a:ext cx="7367588" cy="3813175"/>
          </a:xfrm>
        </p:spPr>
        <p:txBody>
          <a:bodyPr>
            <a:normAutofit/>
          </a:bodyPr>
          <a:lstStyle/>
          <a:p>
            <a:pPr marL="0" indent="0">
              <a:buFont typeface="Wingdings 3" charset="0"/>
              <a:buNone/>
            </a:pPr>
            <a:r>
              <a:rPr lang="ja-JP" altLang="en-US" sz="2800" dirty="0">
                <a:latin typeface="Arial" charset="0"/>
                <a:ea typeface="MS PGothic" charset="0"/>
              </a:rPr>
              <a:t>“</a:t>
            </a:r>
            <a:r>
              <a:rPr lang="en-US" altLang="ja-JP" sz="2800" dirty="0">
                <a:latin typeface="Arial" charset="0"/>
                <a:ea typeface="MS PGothic" charset="0"/>
              </a:rPr>
              <a:t>At the core of traumatic stress is a breakdown in the ability to regulate internal states. This concept of self-regulation is critical for understanding trauma and its impact.</a:t>
            </a:r>
            <a:r>
              <a:rPr lang="ja-JP" altLang="en-US" sz="2800" dirty="0">
                <a:latin typeface="Arial" charset="0"/>
                <a:ea typeface="MS PGothic" charset="0"/>
              </a:rPr>
              <a:t>” </a:t>
            </a:r>
            <a:endParaRPr lang="en-US" altLang="ja-JP" sz="2800" dirty="0" smtClean="0">
              <a:latin typeface="Arial" charset="0"/>
              <a:ea typeface="MS PGothic" charset="0"/>
            </a:endParaRPr>
          </a:p>
          <a:p>
            <a:pPr marL="0" indent="0">
              <a:buFont typeface="Wingdings 3" charset="0"/>
              <a:buNone/>
            </a:pPr>
            <a:r>
              <a:rPr lang="en-US" sz="2800" dirty="0" smtClean="0">
                <a:latin typeface="Arial" charset="0"/>
                <a:ea typeface="MS PGothic" charset="0"/>
              </a:rPr>
              <a:t>  </a:t>
            </a:r>
          </a:p>
          <a:p>
            <a:pPr marL="0" indent="0">
              <a:buFont typeface="Wingdings 3" charset="0"/>
              <a:buNone/>
            </a:pPr>
            <a:r>
              <a:rPr lang="en-US" sz="2400" dirty="0" smtClean="0">
                <a:latin typeface="Arial" charset="0"/>
                <a:ea typeface="MS PGothic" charset="0"/>
              </a:rPr>
              <a:t>				Bessel van der Kolk </a:t>
            </a:r>
          </a:p>
          <a:p>
            <a:pPr marL="0" indent="0">
              <a:buFont typeface="Wingdings 3" charset="0"/>
              <a:buNone/>
            </a:pPr>
            <a:endParaRPr lang="en-US" sz="2400" dirty="0">
              <a:solidFill>
                <a:srgbClr val="FF0000"/>
              </a:solidFill>
              <a:latin typeface="Arial" charset="0"/>
              <a:ea typeface="MS PGothic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1204912" y="228600"/>
            <a:ext cx="8015288" cy="1087438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altLang="en-US" dirty="0" smtClean="0">
                <a:ea typeface="+mj-ea"/>
                <a:cs typeface="+mj-cs"/>
              </a:rPr>
              <a:t>Dysregulation: </a:t>
            </a:r>
            <a:br>
              <a:rPr lang="en-US" altLang="en-US" dirty="0" smtClean="0">
                <a:ea typeface="+mj-ea"/>
                <a:cs typeface="+mj-cs"/>
              </a:rPr>
            </a:br>
            <a:r>
              <a:rPr lang="en-US" altLang="en-US" dirty="0" smtClean="0">
                <a:ea typeface="+mj-ea"/>
                <a:cs typeface="+mj-cs"/>
              </a:rPr>
              <a:t>What is Happening Underneath</a:t>
            </a:r>
            <a:endParaRPr lang="en-US" altLang="en-US" dirty="0">
              <a:ea typeface="+mj-ea"/>
              <a:cs typeface="+mj-cs"/>
            </a:endParaRPr>
          </a:p>
        </p:txBody>
      </p:sp>
      <p:sp>
        <p:nvSpPr>
          <p:cNvPr id="32772" name="TextBox 3"/>
          <p:cNvSpPr txBox="1">
            <a:spLocks noChangeArrowheads="1"/>
          </p:cNvSpPr>
          <p:nvPr/>
        </p:nvSpPr>
        <p:spPr bwMode="auto">
          <a:xfrm>
            <a:off x="7429500" y="5678488"/>
            <a:ext cx="312738" cy="19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3144" tIns="31572" rIns="63144" bIns="31572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825" dirty="0">
                <a:cs typeface="Arial" panose="020B0604020202020204" pitchFamily="34" charset="0"/>
              </a:rPr>
              <a:t>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2D2CE8C-C114-C541-BCD7-83129219882B}" type="slidenum">
              <a:rPr lang="en-US" sz="1400"/>
              <a:pPr/>
              <a:t>13</a:t>
            </a:fld>
            <a:endParaRPr lang="en-US" sz="1400"/>
          </a:p>
        </p:txBody>
      </p:sp>
      <p:sp>
        <p:nvSpPr>
          <p:cNvPr id="59393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620000" cy="1371600"/>
          </a:xfrm>
        </p:spPr>
        <p:txBody>
          <a:bodyPr/>
          <a:lstStyle/>
          <a:p>
            <a:r>
              <a:rPr lang="en-US" sz="3600" b="1">
                <a:latin typeface="Arial" charset="0"/>
                <a:ea typeface="ＭＳ Ｐゴシック" charset="0"/>
              </a:rPr>
              <a:t>Trauma Can Lead to Many Different Kinds of Responses</a:t>
            </a:r>
            <a:endParaRPr lang="en-US" sz="2800" b="1">
              <a:latin typeface="Arial" charset="0"/>
              <a:ea typeface="ＭＳ Ｐゴシック" charset="0"/>
            </a:endParaRPr>
          </a:p>
        </p:txBody>
      </p:sp>
      <p:sp>
        <p:nvSpPr>
          <p:cNvPr id="59394" name="TextBox 2"/>
          <p:cNvSpPr txBox="1">
            <a:spLocks noChangeArrowheads="1"/>
          </p:cNvSpPr>
          <p:nvPr/>
        </p:nvSpPr>
        <p:spPr bwMode="auto">
          <a:xfrm>
            <a:off x="7897813" y="6353175"/>
            <a:ext cx="10302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4" tIns="45707" rIns="91414" bIns="45707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N. Miller</a:t>
            </a:r>
          </a:p>
        </p:txBody>
      </p:sp>
      <p:sp>
        <p:nvSpPr>
          <p:cNvPr id="59395" name="TextBox 1"/>
          <p:cNvSpPr txBox="1">
            <a:spLocks noChangeArrowheads="1"/>
          </p:cNvSpPr>
          <p:nvPr/>
        </p:nvSpPr>
        <p:spPr bwMode="auto">
          <a:xfrm>
            <a:off x="456138" y="1600200"/>
            <a:ext cx="8459262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endParaRPr lang="en-US" b="1" dirty="0"/>
          </a:p>
          <a:p>
            <a:pPr algn="ctr"/>
            <a:r>
              <a:rPr lang="en-US" b="1" dirty="0"/>
              <a:t>Arousal </a:t>
            </a:r>
          </a:p>
          <a:p>
            <a:endParaRPr lang="en-US" dirty="0"/>
          </a:p>
          <a:p>
            <a:r>
              <a:rPr lang="en-US" b="1" dirty="0"/>
              <a:t>Hyperarousal  				       </a:t>
            </a:r>
            <a:r>
              <a:rPr lang="en-US" b="1" dirty="0" smtClean="0"/>
              <a:t>                        </a:t>
            </a:r>
            <a:r>
              <a:rPr lang="en-US" b="1" dirty="0"/>
              <a:t>Numbing</a:t>
            </a:r>
          </a:p>
          <a:p>
            <a:endParaRPr lang="en-US" b="1" dirty="0"/>
          </a:p>
          <a:p>
            <a:pPr algn="ctr"/>
            <a:r>
              <a:rPr lang="en-US" b="1" dirty="0"/>
              <a:t>Attention</a:t>
            </a:r>
          </a:p>
          <a:p>
            <a:endParaRPr lang="en-US" b="1" dirty="0"/>
          </a:p>
          <a:p>
            <a:r>
              <a:rPr lang="en-US" b="1" dirty="0" smtClean="0"/>
              <a:t>Dissociation</a:t>
            </a:r>
            <a:r>
              <a:rPr lang="en-US" b="1" dirty="0"/>
              <a:t>					  </a:t>
            </a:r>
            <a:r>
              <a:rPr lang="en-US" b="1" dirty="0" smtClean="0"/>
              <a:t>                            Hyper</a:t>
            </a:r>
            <a:r>
              <a:rPr lang="en-US" b="1" dirty="0"/>
              <a:t>-focus</a:t>
            </a:r>
          </a:p>
          <a:p>
            <a:endParaRPr lang="en-US" b="1" dirty="0"/>
          </a:p>
          <a:p>
            <a:pPr algn="ctr"/>
            <a:r>
              <a:rPr lang="en-US" b="1" dirty="0"/>
              <a:t>Emotion</a:t>
            </a:r>
          </a:p>
          <a:p>
            <a:pPr algn="ctr"/>
            <a:endParaRPr lang="en-US" b="1" dirty="0"/>
          </a:p>
          <a:p>
            <a:r>
              <a:rPr lang="en-US" b="1" dirty="0" smtClean="0"/>
              <a:t> Absent</a:t>
            </a:r>
            <a:r>
              <a:rPr lang="en-US" b="1" dirty="0"/>
              <a:t>				         </a:t>
            </a:r>
            <a:r>
              <a:rPr lang="en-US" b="1" dirty="0" smtClean="0"/>
              <a:t>                               Overwhelming</a:t>
            </a:r>
            <a:endParaRPr lang="en-US" b="1" dirty="0"/>
          </a:p>
        </p:txBody>
      </p:sp>
      <p:sp>
        <p:nvSpPr>
          <p:cNvPr id="3" name="Left-Right Arrow 2"/>
          <p:cNvSpPr>
            <a:spLocks noChangeArrowheads="1"/>
          </p:cNvSpPr>
          <p:nvPr/>
        </p:nvSpPr>
        <p:spPr bwMode="auto">
          <a:xfrm flipV="1">
            <a:off x="2704192" y="2767362"/>
            <a:ext cx="4114800" cy="2286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7575D1"/>
          </a:solidFill>
          <a:ln w="9525">
            <a:solidFill>
              <a:srgbClr val="33E4FF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Left-Right Arrow 11"/>
          <p:cNvSpPr>
            <a:spLocks noChangeArrowheads="1"/>
          </p:cNvSpPr>
          <p:nvPr/>
        </p:nvSpPr>
        <p:spPr bwMode="auto">
          <a:xfrm flipV="1">
            <a:off x="2095500" y="5777609"/>
            <a:ext cx="4191000" cy="228600"/>
          </a:xfrm>
          <a:prstGeom prst="leftRightArrow">
            <a:avLst>
              <a:gd name="adj1" fmla="val 50000"/>
              <a:gd name="adj2" fmla="val 49992"/>
            </a:avLst>
          </a:prstGeom>
          <a:solidFill>
            <a:srgbClr val="7575D1"/>
          </a:solidFill>
          <a:ln w="9525">
            <a:solidFill>
              <a:srgbClr val="33E4FF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Left-Right Arrow 12"/>
          <p:cNvSpPr>
            <a:spLocks noChangeArrowheads="1"/>
          </p:cNvSpPr>
          <p:nvPr/>
        </p:nvSpPr>
        <p:spPr bwMode="auto">
          <a:xfrm flipV="1">
            <a:off x="2704192" y="4302977"/>
            <a:ext cx="3810000" cy="228600"/>
          </a:xfrm>
          <a:prstGeom prst="leftRightArrow">
            <a:avLst>
              <a:gd name="adj1" fmla="val 50000"/>
              <a:gd name="adj2" fmla="val 50000"/>
            </a:avLst>
          </a:prstGeom>
          <a:solidFill>
            <a:srgbClr val="7575D1"/>
          </a:solidFill>
          <a:ln w="9525">
            <a:solidFill>
              <a:srgbClr val="33E4FF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9399" name="Line 4"/>
          <p:cNvSpPr>
            <a:spLocks noChangeShapeType="1"/>
          </p:cNvSpPr>
          <p:nvPr/>
        </p:nvSpPr>
        <p:spPr bwMode="auto">
          <a:xfrm>
            <a:off x="1177925" y="1600200"/>
            <a:ext cx="7550150" cy="0"/>
          </a:xfrm>
          <a:prstGeom prst="line">
            <a:avLst/>
          </a:prstGeom>
          <a:noFill/>
          <a:ln w="57150">
            <a:solidFill>
              <a:srgbClr val="E8731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238" tIns="45120" rIns="90238" bIns="45120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Survivors may be responding to the present through the lenses of their past</a:t>
            </a:r>
            <a:endParaRPr lang="en-US" sz="1000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Things survivors do to cope may be misinterpreted by staff as “non-compliance”</a:t>
            </a:r>
            <a:endParaRPr lang="en-US" sz="1000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Can lead to “punitive” responses by staff to people who are struggling with trauma responses</a:t>
            </a:r>
            <a:endParaRPr lang="en-US" sz="1000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Sometimes people are unaware that their challenges are related to trauma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7FFF1-7E9B-4F20-A8A0-FD21B9E54174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Trauma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Mental Health Empowerment Project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Mental Health Perspective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1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Leave people feeling powerless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Have lasting effects on the ability to trust others and form intimate relationships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Impact relationships with self, others, communities, and environment</a:t>
            </a:r>
            <a:endParaRPr lang="en-US" dirty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Create distance between people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/>
              <a:t>Be particularly </a:t>
            </a:r>
            <a:r>
              <a:rPr lang="en-US" dirty="0"/>
              <a:t>damaging, especially when inflicted by </a:t>
            </a:r>
            <a:r>
              <a:rPr lang="en-US" dirty="0" smtClean="0"/>
              <a:t>loved ones or trusted </a:t>
            </a:r>
            <a:r>
              <a:rPr lang="en-US" dirty="0"/>
              <a:t>caregivers</a:t>
            </a:r>
            <a:endParaRPr lang="en-US" sz="1200" dirty="0"/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EBC3E-3BC0-4351-B54F-FC411A5E52A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31746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n-US" dirty="0" smtClean="0"/>
              <a:t>Trauma Disconnects.  It can…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Content Placeholder 2"/>
          <p:cNvSpPr>
            <a:spLocks noGrp="1"/>
          </p:cNvSpPr>
          <p:nvPr>
            <p:ph idx="1"/>
          </p:nvPr>
        </p:nvSpPr>
        <p:spPr>
          <a:xfrm>
            <a:off x="837505" y="2133601"/>
            <a:ext cx="7345363" cy="3931920"/>
          </a:xfr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sz="3200" dirty="0" smtClean="0"/>
              <a:t>  Trauma survivors often have sensitive “radar” for detecting dishonesty and good reasons to be sensitive to misuse of power and authority. </a:t>
            </a:r>
          </a:p>
          <a:p>
            <a:pPr>
              <a:buFont typeface="Arial" pitchFamily="34" charset="0"/>
              <a:buNone/>
            </a:pPr>
            <a:endParaRPr lang="en-US" sz="3200" dirty="0"/>
          </a:p>
          <a:p>
            <a:pPr algn="ctr">
              <a:buFont typeface="Arial" pitchFamily="34" charset="0"/>
              <a:buNone/>
            </a:pPr>
            <a:r>
              <a:rPr lang="en-US" sz="3200" dirty="0" smtClean="0"/>
              <a:t>How will this impact services?</a:t>
            </a:r>
          </a:p>
          <a:p>
            <a:pPr algn="ctr">
              <a:buFont typeface="Arial" pitchFamily="34" charset="0"/>
              <a:buNone/>
            </a:pPr>
            <a:endParaRPr lang="en-US" sz="1800" dirty="0"/>
          </a:p>
          <a:p>
            <a:pPr algn="ctr">
              <a:buFont typeface="Arial" pitchFamily="34" charset="0"/>
              <a:buNone/>
            </a:pPr>
            <a:r>
              <a:rPr lang="en-US" sz="1800" dirty="0" smtClean="0"/>
              <a:t>Penney and Cave 2010</a:t>
            </a:r>
          </a:p>
          <a:p>
            <a:pPr>
              <a:buFont typeface="Arial" pitchFamily="34" charset="0"/>
              <a:buNone/>
            </a:pPr>
            <a:endParaRPr lang="en-US" sz="32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943474-7055-4312-901C-F4E72FA26083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If, how, and when a person chooses to talk about experiences is personal </a:t>
            </a:r>
          </a:p>
          <a:p>
            <a:pPr marL="342900" lvl="1" indent="-342900">
              <a:buNone/>
            </a:pPr>
            <a:endParaRPr lang="en-US" sz="10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Some may not label what happened as “trauma”</a:t>
            </a:r>
          </a:p>
          <a:p>
            <a:pPr marL="342900" lvl="1" indent="-342900">
              <a:buNone/>
            </a:pPr>
            <a:endParaRPr lang="en-US" sz="10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Be aware of the words you use and be prepared that other’s words may be different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58FA40-37DA-42DA-9EF0-46D55866691F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Talking About Trauma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MARS (Medication-Assisted Recovery Services)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Addictions Perspective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34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Recovering from Addictions</a:t>
            </a:r>
          </a:p>
          <a:p>
            <a:endParaRPr lang="en-US" dirty="0" smtClean="0"/>
          </a:p>
          <a:p>
            <a:r>
              <a:rPr lang="en-US" dirty="0" smtClean="0"/>
              <a:t>People </a:t>
            </a:r>
            <a:r>
              <a:rPr lang="en-US" dirty="0" smtClean="0"/>
              <a:t>involved in Mental </a:t>
            </a:r>
            <a:r>
              <a:rPr lang="en-US" dirty="0"/>
              <a:t>H</a:t>
            </a:r>
            <a:r>
              <a:rPr lang="en-US" dirty="0" smtClean="0"/>
              <a:t>ealth Recovery</a:t>
            </a:r>
          </a:p>
          <a:p>
            <a:endParaRPr lang="en-US" dirty="0" smtClean="0"/>
          </a:p>
          <a:p>
            <a:r>
              <a:rPr lang="en-US" dirty="0" smtClean="0"/>
              <a:t>Youth </a:t>
            </a:r>
            <a:r>
              <a:rPr lang="en-US" dirty="0" smtClean="0"/>
              <a:t>with Behavioral Challenges and Their Families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Trauma: The Common Denominator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32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688947"/>
            <a:ext cx="7924800" cy="556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Trauma-informed approach relies on connection </a:t>
            </a:r>
            <a:endParaRPr lang="en-US" sz="1000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Connecting can be hard work</a:t>
            </a:r>
            <a:endParaRPr lang="en-US" sz="1000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Many providers and peers supporters have their own experiences with trauma </a:t>
            </a:r>
            <a:endParaRPr lang="en-US" sz="1000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Self-awareness and self-care are essential to avoid doing more harm; they </a:t>
            </a:r>
            <a:r>
              <a:rPr lang="en-US" sz="2800" dirty="0" err="1" smtClean="0"/>
              <a:t>protectsour</a:t>
            </a:r>
            <a:r>
              <a:rPr lang="en-US" sz="2800" dirty="0" smtClean="0"/>
              <a:t> empathy and supports effective connections</a:t>
            </a:r>
          </a:p>
          <a:p>
            <a:pPr marL="0" indent="0" fontAlgn="auto"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EBC3E-3BC0-4351-B54F-FC411A5E52A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18434" name="Title 6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20763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Self-Care is Essential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sz="2900" b="1" dirty="0" smtClean="0"/>
              <a:t>The Perspective of Staff</a:t>
            </a:r>
          </a:p>
          <a:p>
            <a:endParaRPr lang="en-US" sz="2900" b="1" dirty="0" smtClean="0"/>
          </a:p>
          <a:p>
            <a:r>
              <a:rPr lang="en-US" sz="2900" b="1" dirty="0" smtClean="0"/>
              <a:t>The Perspective of the Person in Treatment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Helpful Resources -- </a:t>
            </a:r>
          </a:p>
          <a:p>
            <a:pPr marL="0" indent="0">
              <a:buNone/>
            </a:pPr>
            <a:r>
              <a:rPr lang="en-US" dirty="0" smtClean="0"/>
              <a:t>https://</a:t>
            </a:r>
            <a:r>
              <a:rPr lang="en-US" dirty="0" err="1" smtClean="0"/>
              <a:t>store.samhsa.gov</a:t>
            </a:r>
            <a:r>
              <a:rPr lang="en-US" dirty="0" smtClean="0"/>
              <a:t>/shin/content/SMA06-4055/SMA06-4055-A.pdf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Meaning of Safety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0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Peer-delivered services </a:t>
            </a:r>
          </a:p>
          <a:p>
            <a:r>
              <a:rPr lang="en-US" b="1" dirty="0" smtClean="0"/>
              <a:t>Self-help techniques </a:t>
            </a:r>
          </a:p>
          <a:p>
            <a:r>
              <a:rPr lang="en-US" b="1" dirty="0" smtClean="0"/>
              <a:t>New medications </a:t>
            </a:r>
          </a:p>
          <a:p>
            <a:r>
              <a:rPr lang="en-US" b="1" dirty="0" smtClean="0"/>
              <a:t>Emphasis on recovery </a:t>
            </a:r>
          </a:p>
          <a:p>
            <a:r>
              <a:rPr lang="en-US" b="1" dirty="0" smtClean="0"/>
              <a:t>Understanding the relationship between trauma and mental illness 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23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Families Together in NY State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Family Perspective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55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3" y="1751463"/>
            <a:ext cx="7345363" cy="3931920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Unaware that toxic stress causes harm to a child’s brain</a:t>
            </a: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             emotional abuse by other parent/ partner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bullying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community violence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household substance abuse/ mental health challenges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war &amp; natural disasters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 smtClean="0"/>
              <a:t>Exposure  to these childhood experiences increases the need for parents and caregiver to be educated on the effects of childhood stressors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Family Perspective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4793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1787856"/>
            <a:ext cx="7345363" cy="45174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Increases the risk of :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Alcohol and substance abuse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 </a:t>
            </a:r>
            <a:r>
              <a:rPr lang="en-US" sz="2800" dirty="0"/>
              <a:t>S</a:t>
            </a:r>
            <a:r>
              <a:rPr lang="en-US" sz="2800" dirty="0" smtClean="0"/>
              <a:t>ocial, emotional and behavioral health </a:t>
            </a:r>
            <a:r>
              <a:rPr lang="en-US" sz="2800" dirty="0"/>
              <a:t> </a:t>
            </a:r>
            <a:r>
              <a:rPr lang="en-US" sz="2800" dirty="0" smtClean="0"/>
              <a:t>   challenges 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P</a:t>
            </a:r>
            <a:r>
              <a:rPr lang="en-US" sz="2800" dirty="0" smtClean="0"/>
              <a:t>hysical health challenges </a:t>
            </a:r>
          </a:p>
          <a:p>
            <a:pPr>
              <a:spcBef>
                <a:spcPts val="0"/>
              </a:spcBef>
            </a:pPr>
            <a:r>
              <a:rPr lang="en-US" sz="2800" dirty="0"/>
              <a:t> U</a:t>
            </a:r>
            <a:r>
              <a:rPr lang="en-US" sz="2800" dirty="0" smtClean="0"/>
              <a:t>nhealthy relationships….. and more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/>
              <a:t>  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Children and Youth Exposed to </a:t>
            </a:r>
            <a:r>
              <a:rPr lang="en-US" sz="3600" dirty="0"/>
              <a:t>T</a:t>
            </a:r>
            <a:r>
              <a:rPr lang="en-US" sz="3600" dirty="0" smtClean="0"/>
              <a:t>raumatic </a:t>
            </a:r>
            <a:r>
              <a:rPr lang="en-US" sz="3600" dirty="0"/>
              <a:t>E</a:t>
            </a:r>
            <a:r>
              <a:rPr lang="en-US" sz="3600" dirty="0" smtClean="0"/>
              <a:t>xperiences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976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1324560"/>
            <a:ext cx="7345363" cy="4517409"/>
          </a:xfrm>
        </p:spPr>
        <p:txBody>
          <a:bodyPr>
            <a:normAutofit fontScale="2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 </a:t>
            </a:r>
            <a:r>
              <a:rPr lang="en-US" sz="9600" dirty="0"/>
              <a:t>Teach parents to create: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n-US" sz="9600" dirty="0" smtClean="0"/>
              <a:t>Safe </a:t>
            </a:r>
            <a:r>
              <a:rPr lang="en-US" sz="9600" dirty="0"/>
              <a:t>environments physically and emotionally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n-US" sz="9600" dirty="0" smtClean="0"/>
              <a:t>Help </a:t>
            </a:r>
            <a:r>
              <a:rPr lang="en-US" sz="9600" dirty="0"/>
              <a:t>children to identify their feelings </a:t>
            </a:r>
            <a:r>
              <a:rPr lang="en-US" sz="9600" dirty="0" smtClean="0"/>
              <a:t>and </a:t>
            </a:r>
            <a:r>
              <a:rPr lang="en-US" sz="9600" dirty="0"/>
              <a:t>emotions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n-US" sz="9600" dirty="0" smtClean="0"/>
              <a:t>Healthy </a:t>
            </a:r>
            <a:r>
              <a:rPr lang="en-US" sz="9600" dirty="0"/>
              <a:t>attachments </a:t>
            </a:r>
            <a:r>
              <a:rPr lang="en-US" sz="9600" dirty="0" smtClean="0"/>
              <a:t>and </a:t>
            </a:r>
            <a:r>
              <a:rPr lang="en-US" sz="9600" dirty="0"/>
              <a:t>nurturing relationships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n-US" sz="9600" dirty="0"/>
              <a:t> </a:t>
            </a:r>
            <a:r>
              <a:rPr lang="en-US" sz="9600" dirty="0" smtClean="0"/>
              <a:t>Stable </a:t>
            </a:r>
            <a:r>
              <a:rPr lang="en-US" sz="9600" dirty="0"/>
              <a:t>homes that meet a </a:t>
            </a:r>
            <a:r>
              <a:rPr lang="en-US" sz="9600" dirty="0" smtClean="0"/>
              <a:t>child’s basic </a:t>
            </a:r>
            <a:r>
              <a:rPr lang="en-US" sz="9600" dirty="0"/>
              <a:t>needs </a:t>
            </a:r>
          </a:p>
          <a:p>
            <a:pPr marL="0" indent="0">
              <a:spcBef>
                <a:spcPts val="0"/>
              </a:spcBef>
              <a:buNone/>
            </a:pPr>
            <a:endParaRPr lang="en-US" sz="4800" b="1" dirty="0"/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9600" b="1" dirty="0" smtClean="0"/>
              <a:t>food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9600" b="1" dirty="0" smtClean="0"/>
              <a:t>shelter</a:t>
            </a:r>
            <a:endParaRPr lang="en-US" sz="9600" b="1" dirty="0"/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9600" b="1" dirty="0" smtClean="0"/>
              <a:t>access </a:t>
            </a:r>
            <a:r>
              <a:rPr lang="en-US" sz="9600" b="1" dirty="0"/>
              <a:t>to health </a:t>
            </a:r>
            <a:r>
              <a:rPr lang="en-US" sz="9600" b="1" dirty="0" smtClean="0"/>
              <a:t>care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9600" b="1" dirty="0" smtClean="0"/>
              <a:t>education</a:t>
            </a:r>
            <a:endParaRPr lang="en-US" sz="96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Children and Youth </a:t>
            </a:r>
            <a:r>
              <a:rPr lang="en-US" sz="3600" dirty="0"/>
              <a:t>E</a:t>
            </a:r>
            <a:r>
              <a:rPr lang="en-US" sz="3600" dirty="0" smtClean="0"/>
              <a:t>xposed to Traumatic </a:t>
            </a:r>
            <a:r>
              <a:rPr lang="en-US" sz="3600" dirty="0"/>
              <a:t>E</a:t>
            </a:r>
            <a:r>
              <a:rPr lang="en-US" sz="3600" dirty="0" smtClean="0"/>
              <a:t>xperiences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336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800" dirty="0" smtClean="0"/>
              <a:t>Mental Health, Addiction </a:t>
            </a:r>
          </a:p>
          <a:p>
            <a:pPr marL="0" indent="0" algn="ctr">
              <a:buNone/>
            </a:pPr>
            <a:r>
              <a:rPr lang="en-US" sz="2800" dirty="0" smtClean="0"/>
              <a:t>and Family Networks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/>
              <a:t>Working Together</a:t>
            </a:r>
          </a:p>
        </p:txBody>
      </p:sp>
    </p:spTree>
    <p:extLst>
      <p:ext uri="{BB962C8B-B14F-4D97-AF65-F5344CB8AC3E}">
        <p14:creationId xmlns:p14="http://schemas.microsoft.com/office/powerpoint/2010/main" val="312338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Every service or program can work towards becoming trauma-informed. This means examining our environments, relationships, and practices for anything that inhibits </a:t>
            </a:r>
            <a:r>
              <a:rPr lang="en-US" dirty="0"/>
              <a:t>p</a:t>
            </a:r>
            <a:r>
              <a:rPr lang="en-US" dirty="0" smtClean="0"/>
              <a:t>hysical or emotional safety, power imbalances, and doing “for or to ” rather  than doing “with.”</a:t>
            </a:r>
            <a:endParaRPr lang="en-US" dirty="0"/>
          </a:p>
          <a:p>
            <a:r>
              <a:rPr lang="en-US" dirty="0" smtClean="0"/>
              <a:t>Trauma</a:t>
            </a:r>
            <a:r>
              <a:rPr lang="en-US" dirty="0"/>
              <a:t>-specific interventions are designed specifically to address the consequences of trauma </a:t>
            </a:r>
            <a:r>
              <a:rPr lang="en-US" dirty="0" smtClean="0"/>
              <a:t>for an  </a:t>
            </a:r>
            <a:r>
              <a:rPr lang="en-US" dirty="0"/>
              <a:t>individual and to facilitate healing.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Trauma Informed Trauma Specific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32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people currently safe? For example, all trauma is not “post.” With domestic violence there are current risks and potential for coercion and undermining of recovery.</a:t>
            </a:r>
          </a:p>
          <a:p>
            <a:r>
              <a:rPr lang="en-US" dirty="0"/>
              <a:t>P</a:t>
            </a:r>
            <a:r>
              <a:rPr lang="en-US" dirty="0" smtClean="0"/>
              <a:t>roviders may act with “power over” intentionally or unintentionally, it can hinder recovery by bringing about trauma reminders, retraumatizing someone or </a:t>
            </a:r>
            <a:r>
              <a:rPr lang="en-US" dirty="0" err="1" smtClean="0"/>
              <a:t>revictimizing</a:t>
            </a:r>
            <a:r>
              <a:rPr lang="en-US" dirty="0" smtClean="0"/>
              <a:t> someone</a:t>
            </a:r>
          </a:p>
          <a:p>
            <a:r>
              <a:rPr lang="en-US" dirty="0" smtClean="0"/>
              <a:t>Healing is not a linear process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Considerations for Recovery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56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Expecting that people have experienced trauma</a:t>
            </a:r>
          </a:p>
          <a:p>
            <a:r>
              <a:rPr lang="en-US" dirty="0" smtClean="0"/>
              <a:t>Understanding the impact on individuals, families and communities</a:t>
            </a:r>
          </a:p>
          <a:p>
            <a:r>
              <a:rPr lang="en-US" dirty="0" smtClean="0"/>
              <a:t>Understanding the effects on people using services, people who provide services, and the organizations we work in</a:t>
            </a:r>
          </a:p>
          <a:p>
            <a:r>
              <a:rPr lang="en-US" dirty="0" smtClean="0"/>
              <a:t>Understanding the connection between trauma in the past and experiences in the present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Trauma-informed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6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Safety</a:t>
            </a:r>
          </a:p>
          <a:p>
            <a:r>
              <a:rPr lang="en-US" dirty="0" smtClean="0"/>
              <a:t>Collaboration</a:t>
            </a:r>
          </a:p>
          <a:p>
            <a:r>
              <a:rPr lang="en-US" dirty="0" smtClean="0"/>
              <a:t>Shared power</a:t>
            </a:r>
          </a:p>
          <a:p>
            <a:r>
              <a:rPr lang="en-US" dirty="0" smtClean="0"/>
              <a:t>Respect</a:t>
            </a:r>
          </a:p>
          <a:p>
            <a:r>
              <a:rPr lang="en-US" dirty="0" smtClean="0"/>
              <a:t>Transparency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10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6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60DA6212-DA82-4D46-B592-D1E4A0E4679A}" type="slidenum">
              <a:rPr lang="en-US" sz="1400"/>
              <a:pPr/>
              <a:t>31</a:t>
            </a:fld>
            <a:endParaRPr lang="en-US" sz="1400" dirty="0"/>
          </a:p>
        </p:txBody>
      </p:sp>
      <p:sp>
        <p:nvSpPr>
          <p:cNvPr id="7475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00200" y="152400"/>
            <a:ext cx="7543800" cy="1143000"/>
          </a:xfrm>
        </p:spPr>
        <p:txBody>
          <a:bodyPr/>
          <a:lstStyle/>
          <a:p>
            <a:pPr algn="l" eaLnBrk="1" hangingPunct="1"/>
            <a:r>
              <a:rPr lang="en-US" sz="3200" b="1" dirty="0">
                <a:latin typeface="Arial" charset="0"/>
                <a:ea typeface="MS PGothic" charset="0"/>
              </a:rPr>
              <a:t>Attending to the Impact of Trauma at the Organizational Level:</a:t>
            </a:r>
            <a:endParaRPr lang="en-US" sz="3600" b="1" dirty="0">
              <a:latin typeface="Arial" charset="0"/>
              <a:ea typeface="MS PGothic" charset="0"/>
            </a:endParaRPr>
          </a:p>
        </p:txBody>
      </p:sp>
      <p:sp>
        <p:nvSpPr>
          <p:cNvPr id="1420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77925" y="1447800"/>
            <a:ext cx="7966075" cy="4983163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spcBef>
                <a:spcPts val="1200"/>
              </a:spcBef>
              <a:spcAft>
                <a:spcPts val="1800"/>
              </a:spcAft>
              <a:buFont typeface="Wingdings" charset="0"/>
              <a:buNone/>
              <a:defRPr/>
            </a:pPr>
            <a:r>
              <a:rPr lang="en-US" sz="2800" b="1" dirty="0">
                <a:ea typeface="+mn-ea"/>
                <a:cs typeface="ＭＳ Ｐゴシック" charset="0"/>
              </a:rPr>
              <a:t>Parallel Process</a:t>
            </a:r>
          </a:p>
          <a:p>
            <a:pPr marL="0" indent="0" algn="ctr" eaLnBrk="1" hangingPunct="1">
              <a:spcBef>
                <a:spcPts val="1200"/>
              </a:spcBef>
              <a:spcAft>
                <a:spcPts val="1800"/>
              </a:spcAft>
              <a:buFont typeface="Wingdings" charset="0"/>
              <a:buNone/>
              <a:defRPr/>
            </a:pPr>
            <a:r>
              <a:rPr lang="en-US" sz="2800" dirty="0" smtClean="0">
                <a:ea typeface="+mn-ea"/>
                <a:cs typeface="ＭＳ Ｐゴシック" charset="0"/>
              </a:rPr>
              <a:t>Impact </a:t>
            </a:r>
            <a:r>
              <a:rPr lang="en-US" sz="2800" dirty="0">
                <a:ea typeface="+mn-ea"/>
                <a:cs typeface="ＭＳ Ｐゴシック" charset="0"/>
              </a:rPr>
              <a:t>of </a:t>
            </a:r>
            <a:r>
              <a:rPr lang="en-US" sz="2800" dirty="0" smtClean="0">
                <a:ea typeface="+mn-ea"/>
                <a:cs typeface="ＭＳ Ｐゴシック" charset="0"/>
              </a:rPr>
              <a:t>stress and trauma </a:t>
            </a:r>
            <a:r>
              <a:rPr lang="en-US" sz="2800" dirty="0">
                <a:ea typeface="+mn-ea"/>
                <a:cs typeface="ＭＳ Ｐゴシック" charset="0"/>
              </a:rPr>
              <a:t>on </a:t>
            </a:r>
            <a:r>
              <a:rPr lang="en-US" sz="2800" dirty="0" smtClean="0">
                <a:ea typeface="+mn-ea"/>
                <a:cs typeface="ＭＳ Ｐゴシック" charset="0"/>
              </a:rPr>
              <a:t>organizations</a:t>
            </a:r>
          </a:p>
          <a:p>
            <a:pPr marL="0" indent="0" algn="ctr" eaLnBrk="1" hangingPunct="1">
              <a:spcBef>
                <a:spcPts val="1200"/>
              </a:spcBef>
              <a:spcAft>
                <a:spcPts val="1800"/>
              </a:spcAft>
              <a:buFont typeface="Wingdings" charset="0"/>
              <a:buNone/>
              <a:defRPr/>
            </a:pPr>
            <a:endParaRPr lang="en-US" sz="2800" b="1" dirty="0">
              <a:ea typeface="+mn-ea"/>
              <a:cs typeface="ＭＳ Ｐゴシック" charset="0"/>
            </a:endParaRPr>
          </a:p>
          <a:p>
            <a:pPr marL="0" indent="0" algn="ctr" eaLnBrk="1" hangingPunct="1">
              <a:spcBef>
                <a:spcPts val="1200"/>
              </a:spcBef>
              <a:spcAft>
                <a:spcPts val="1800"/>
              </a:spcAft>
              <a:buFont typeface="Wingdings" charset="0"/>
              <a:buNone/>
              <a:defRPr/>
            </a:pPr>
            <a:r>
              <a:rPr lang="en-US" sz="2800" dirty="0" smtClean="0">
                <a:ea typeface="+mn-ea"/>
                <a:cs typeface="ＭＳ Ｐゴシック" charset="0"/>
              </a:rPr>
              <a:t>Impact on staff who work there</a:t>
            </a:r>
          </a:p>
          <a:p>
            <a:pPr algn="ctr" eaLnBrk="1" hangingPunct="1">
              <a:spcBef>
                <a:spcPts val="1200"/>
              </a:spcBef>
              <a:spcAft>
                <a:spcPts val="1800"/>
              </a:spcAft>
              <a:defRPr/>
            </a:pPr>
            <a:endParaRPr lang="en-US" sz="2800" b="1" dirty="0" smtClean="0">
              <a:ea typeface="+mn-ea"/>
              <a:cs typeface="ＭＳ Ｐゴシック" charset="0"/>
            </a:endParaRPr>
          </a:p>
          <a:p>
            <a:pPr marL="0" indent="0" algn="ctr" eaLnBrk="1" hangingPunct="1">
              <a:spcBef>
                <a:spcPts val="1200"/>
              </a:spcBef>
              <a:spcAft>
                <a:spcPts val="1800"/>
              </a:spcAft>
              <a:buFont typeface="Wingdings" charset="0"/>
              <a:buNone/>
              <a:defRPr/>
            </a:pPr>
            <a:r>
              <a:rPr lang="en-US" sz="2800" dirty="0" smtClean="0">
                <a:ea typeface="+mn-ea"/>
                <a:cs typeface="ＭＳ Ｐゴシック" charset="0"/>
              </a:rPr>
              <a:t>Impact on people accessing services</a:t>
            </a:r>
          </a:p>
        </p:txBody>
      </p:sp>
      <p:sp>
        <p:nvSpPr>
          <p:cNvPr id="74755" name="Text Box 5"/>
          <p:cNvSpPr txBox="1">
            <a:spLocks noChangeArrowheads="1"/>
          </p:cNvSpPr>
          <p:nvPr/>
        </p:nvSpPr>
        <p:spPr bwMode="auto">
          <a:xfrm>
            <a:off x="4038600" y="6443663"/>
            <a:ext cx="51054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en-US" sz="1600" dirty="0"/>
              <a:t>Bloom, S. SAGE for Organizations, Warshaw, 2009</a:t>
            </a:r>
          </a:p>
        </p:txBody>
      </p:sp>
      <p:sp>
        <p:nvSpPr>
          <p:cNvPr id="3" name="Up Arrow 2"/>
          <p:cNvSpPr>
            <a:spLocks noChangeArrowheads="1"/>
          </p:cNvSpPr>
          <p:nvPr/>
        </p:nvSpPr>
        <p:spPr bwMode="auto">
          <a:xfrm>
            <a:off x="5257800" y="2984500"/>
            <a:ext cx="533400" cy="7620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C6600"/>
          </a:soli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Down Arrow 4"/>
          <p:cNvSpPr>
            <a:spLocks noChangeArrowheads="1"/>
          </p:cNvSpPr>
          <p:nvPr/>
        </p:nvSpPr>
        <p:spPr bwMode="auto">
          <a:xfrm>
            <a:off x="4191000" y="3060700"/>
            <a:ext cx="533400" cy="749300"/>
          </a:xfrm>
          <a:prstGeom prst="downArrow">
            <a:avLst>
              <a:gd name="adj1" fmla="val 50000"/>
              <a:gd name="adj2" fmla="val 49999"/>
            </a:avLst>
          </a:prstGeom>
          <a:solidFill>
            <a:srgbClr val="CC6600"/>
          </a:soli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Down Arrow 12"/>
          <p:cNvSpPr>
            <a:spLocks noChangeArrowheads="1"/>
          </p:cNvSpPr>
          <p:nvPr/>
        </p:nvSpPr>
        <p:spPr bwMode="auto">
          <a:xfrm>
            <a:off x="4191000" y="4648200"/>
            <a:ext cx="533400" cy="749300"/>
          </a:xfrm>
          <a:prstGeom prst="downArrow">
            <a:avLst>
              <a:gd name="adj1" fmla="val 50000"/>
              <a:gd name="adj2" fmla="val 49999"/>
            </a:avLst>
          </a:prstGeom>
          <a:solidFill>
            <a:srgbClr val="CC6600"/>
          </a:soli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Up Arrow 13"/>
          <p:cNvSpPr>
            <a:spLocks noChangeArrowheads="1"/>
          </p:cNvSpPr>
          <p:nvPr/>
        </p:nvSpPr>
        <p:spPr bwMode="auto">
          <a:xfrm>
            <a:off x="5257800" y="4572000"/>
            <a:ext cx="533400" cy="7620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CC6600"/>
          </a:solidFill>
          <a:ln w="9525">
            <a:solidFill>
              <a:srgbClr val="B6DCDF"/>
            </a:solidFill>
            <a:miter lim="800000"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1" name="Straight Connector 19"/>
          <p:cNvCxnSpPr>
            <a:cxnSpLocks noChangeShapeType="1"/>
          </p:cNvCxnSpPr>
          <p:nvPr/>
        </p:nvCxnSpPr>
        <p:spPr bwMode="auto">
          <a:xfrm>
            <a:off x="1219200" y="1295400"/>
            <a:ext cx="7086600" cy="0"/>
          </a:xfrm>
          <a:prstGeom prst="line">
            <a:avLst/>
          </a:prstGeom>
          <a:noFill/>
          <a:ln w="69850">
            <a:solidFill>
              <a:srgbClr val="FF99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5906164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2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2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42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42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13" grpId="0" animBg="1"/>
      <p:bldP spid="14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sz="2800" i="1" dirty="0" smtClean="0"/>
              <a:t>A small group of people could change the world. Indeed, it’s the only thing that ever has.</a:t>
            </a:r>
            <a:endParaRPr lang="en-US" sz="28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Margaret Mead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Together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82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Understanding ways people cope in the face of horror </a:t>
            </a:r>
          </a:p>
          <a:p>
            <a:r>
              <a:rPr lang="en-US" dirty="0" smtClean="0"/>
              <a:t>Re-thinking the services and supports we provide</a:t>
            </a:r>
          </a:p>
          <a:p>
            <a:r>
              <a:rPr lang="en-US" dirty="0" smtClean="0"/>
              <a:t>Taking social </a:t>
            </a:r>
            <a:r>
              <a:rPr lang="en-US" dirty="0"/>
              <a:t>a</a:t>
            </a:r>
            <a:r>
              <a:rPr lang="en-US" dirty="0" smtClean="0"/>
              <a:t>ction to change the conditions</a:t>
            </a:r>
          </a:p>
          <a:p>
            <a:r>
              <a:rPr lang="en-US" dirty="0" smtClean="0"/>
              <a:t>Addressing disparities and historical trauma as well as interpersonal trauma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Trauma-informed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65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394593" y="1797050"/>
            <a:ext cx="8229600" cy="4830763"/>
          </a:xfrm>
        </p:spPr>
        <p:txBody>
          <a:bodyPr rtlCol="0">
            <a:normAutofit fontScale="77500" lnSpcReduction="20000"/>
          </a:bodyPr>
          <a:lstStyle/>
          <a:p>
            <a:r>
              <a:rPr lang="en-US" dirty="0" smtClean="0"/>
              <a:t> </a:t>
            </a:r>
            <a:r>
              <a:rPr lang="en-US" dirty="0"/>
              <a:t>Up to two-thirds of both men and women in substance abuse treatment report childhood abuse or neglect. (SAMHSA CSAT, 2000)</a:t>
            </a:r>
          </a:p>
          <a:p>
            <a:r>
              <a:rPr lang="en-US" dirty="0" smtClean="0"/>
              <a:t> </a:t>
            </a:r>
            <a:r>
              <a:rPr lang="en-US" dirty="0"/>
              <a:t>Teenagers with alcohol problems are 21 times more likely to have been sexually abused than those without such problems. (Clark et al., 1997)</a:t>
            </a:r>
          </a:p>
          <a:p>
            <a:r>
              <a:rPr lang="en-US" dirty="0" smtClean="0"/>
              <a:t>Seventy</a:t>
            </a:r>
            <a:r>
              <a:rPr lang="en-US" dirty="0"/>
              <a:t>-one to ninety percent of adolescent and teenage girls and twenty-three to forty-two percent of adolescent and teenage boys in a Maine inpatient substance abuse treatment program reported histories of childhood sexual abuse. (</a:t>
            </a:r>
            <a:r>
              <a:rPr lang="en-US" dirty="0" err="1"/>
              <a:t>Rohsenow</a:t>
            </a:r>
            <a:r>
              <a:rPr lang="en-US" dirty="0"/>
              <a:t> et al., 1988)</a:t>
            </a:r>
          </a:p>
          <a:p>
            <a:r>
              <a:rPr lang="en-US" dirty="0" smtClean="0"/>
              <a:t> </a:t>
            </a:r>
            <a:r>
              <a:rPr lang="en-US" dirty="0"/>
              <a:t>HMO adult members who had experienced multiple childhood exposures to abuse and violence had a 4- to 12-fold increased risk of alcoholism and drug abuse, and a 2- to 4- fold increase in smoking. (</a:t>
            </a:r>
            <a:r>
              <a:rPr lang="en-US" dirty="0" err="1"/>
              <a:t>Felitti</a:t>
            </a:r>
            <a:r>
              <a:rPr lang="en-US" dirty="0"/>
              <a:t> et al., 1998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BF5FB-4102-4ABD-9F3C-1FB7DABA7BD8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Trauma is Widespread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394593" y="1797050"/>
            <a:ext cx="8229600" cy="48307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Studies show about 85% of people with psychiatric diagnosis are trauma survivors</a:t>
            </a:r>
            <a:endParaRPr lang="en-US" sz="1200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Similar rates among people with histories of substance abuse, foster care placement, homelessness, and incarceration</a:t>
            </a:r>
            <a:endParaRPr lang="en-US" sz="1000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Nearly 100% of incarcerated women are trauma survivors</a:t>
            </a:r>
            <a:endParaRPr lang="en-US" sz="1000" dirty="0" smtClean="0"/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Both staff and people using services may be trauma survivors</a:t>
            </a:r>
          </a:p>
          <a:p>
            <a:pPr marL="0" indent="0">
              <a:buNone/>
              <a:defRPr/>
            </a:pPr>
            <a:r>
              <a:rPr lang="en-US" sz="1400" baseline="30000" dirty="0"/>
              <a:t>1</a:t>
            </a:r>
            <a:r>
              <a:rPr lang="en-US" sz="1400" dirty="0"/>
              <a:t> </a:t>
            </a:r>
            <a:r>
              <a:rPr lang="en-US" sz="1400" dirty="0" err="1"/>
              <a:t>Mueser</a:t>
            </a:r>
            <a:r>
              <a:rPr lang="en-US" sz="1400" dirty="0"/>
              <a:t> et al, 2004; </a:t>
            </a:r>
            <a:r>
              <a:rPr lang="en-US" sz="1200" baseline="30000" dirty="0"/>
              <a:t> 2 </a:t>
            </a:r>
            <a:r>
              <a:rPr lang="en-US" sz="1200" dirty="0"/>
              <a:t>Goodman et al, 1997; </a:t>
            </a:r>
            <a:r>
              <a:rPr lang="en-US" sz="1200" baseline="30000" dirty="0"/>
              <a:t>3</a:t>
            </a:r>
            <a:r>
              <a:rPr lang="en-US" sz="1200" dirty="0"/>
              <a:t> </a:t>
            </a:r>
            <a:r>
              <a:rPr lang="en-US" sz="1200" dirty="0" err="1"/>
              <a:t>Buhrich</a:t>
            </a:r>
            <a:r>
              <a:rPr lang="en-US" sz="1200" dirty="0"/>
              <a:t> et al, 2006; </a:t>
            </a:r>
            <a:r>
              <a:rPr lang="en-US" sz="1200" baseline="30000" dirty="0"/>
              <a:t>4</a:t>
            </a:r>
            <a:r>
              <a:rPr lang="en-US" sz="1200" dirty="0"/>
              <a:t> Moncrieff et al, 1996;   </a:t>
            </a:r>
            <a:r>
              <a:rPr lang="en-US" sz="1200" baseline="30000" dirty="0"/>
              <a:t>5</a:t>
            </a:r>
            <a:r>
              <a:rPr lang="en-US" sz="1200" dirty="0"/>
              <a:t> </a:t>
            </a:r>
            <a:r>
              <a:rPr lang="en-US" sz="1200" dirty="0" err="1"/>
              <a:t>Greeson</a:t>
            </a:r>
            <a:r>
              <a:rPr lang="en-US" sz="1200" dirty="0"/>
              <a:t> et al, 2011; </a:t>
            </a:r>
            <a:r>
              <a:rPr lang="en-US" sz="1200" baseline="30000" dirty="0"/>
              <a:t>6</a:t>
            </a:r>
            <a:r>
              <a:rPr lang="en-US" sz="1200" dirty="0"/>
              <a:t> Wallace et al, 2011.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BF5FB-4102-4ABD-9F3C-1FB7DABA7BD8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Trauma is Widespread</a:t>
            </a:r>
          </a:p>
        </p:txBody>
      </p:sp>
    </p:spTree>
    <p:extLst>
      <p:ext uri="{BB962C8B-B14F-4D97-AF65-F5344CB8AC3E}">
        <p14:creationId xmlns:p14="http://schemas.microsoft.com/office/powerpoint/2010/main" val="376163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Trauma and Its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91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C1FF7C-0C0E-4314-9A26-803CCFDD762D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21507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0" y="304800"/>
            <a:ext cx="61722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Defining Trauma</a:t>
            </a:r>
          </a:p>
        </p:txBody>
      </p:sp>
      <p:sp>
        <p:nvSpPr>
          <p:cNvPr id="126979" name="Rectangle 3"/>
          <p:cNvSpPr>
            <a:spLocks noGrp="1" noRot="1" noChangeArrowheads="1"/>
          </p:cNvSpPr>
          <p:nvPr>
            <p:ph type="body" sz="half" idx="4294967295"/>
          </p:nvPr>
        </p:nvSpPr>
        <p:spPr>
          <a:xfrm>
            <a:off x="1447800" y="1371600"/>
            <a:ext cx="7696200" cy="5105400"/>
          </a:xfrm>
        </p:spPr>
        <p:txBody>
          <a:bodyPr rtlCol="0">
            <a:normAutofit fontScale="92500" lnSpcReduction="10000"/>
          </a:bodyPr>
          <a:lstStyle/>
          <a:p>
            <a:pPr marL="114300" indent="0" fontAlgn="auto">
              <a:lnSpc>
                <a:spcPct val="11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000" dirty="0" smtClean="0">
                <a:ea typeface="ＭＳ Ｐゴシック" pitchFamily="34" charset="-128"/>
              </a:rPr>
              <a:t>Extreme stress brought on by shocking or unexpected circumstances or events and enduring conditions that overwhelm a person’s ability to cope.</a:t>
            </a:r>
            <a:endParaRPr lang="en-US" sz="1100" dirty="0" smtClean="0">
              <a:ea typeface="ＭＳ Ｐゴシック" pitchFamily="34" charset="-128"/>
            </a:endParaRPr>
          </a:p>
          <a:p>
            <a:pPr marL="685800" indent="-571500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3000" dirty="0" smtClean="0">
                <a:solidFill>
                  <a:schemeClr val="accent5">
                    <a:lumMod val="50000"/>
                  </a:schemeClr>
                </a:solidFill>
                <a:ea typeface="ＭＳ Ｐゴシック" pitchFamily="34" charset="-128"/>
              </a:rPr>
              <a:t>Results in feelings of helplessness, and extreme fear and horror. </a:t>
            </a:r>
            <a:endParaRPr lang="en-US" sz="1100" dirty="0" smtClean="0">
              <a:solidFill>
                <a:schemeClr val="accent5">
                  <a:lumMod val="50000"/>
                </a:schemeClr>
              </a:solidFill>
              <a:ea typeface="ＭＳ Ｐゴシック" pitchFamily="34" charset="-128"/>
            </a:endParaRPr>
          </a:p>
          <a:p>
            <a:pPr marL="685800" indent="-571500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3000" dirty="0" smtClean="0">
                <a:solidFill>
                  <a:schemeClr val="accent5">
                    <a:lumMod val="50000"/>
                  </a:schemeClr>
                </a:solidFill>
                <a:ea typeface="ＭＳ Ｐゴシック" pitchFamily="34" charset="-128"/>
              </a:rPr>
              <a:t>Threats are perceived as psychological and/or bodily violation, threat of death, or serious injury to self or a loved one. </a:t>
            </a:r>
            <a:endParaRPr lang="en-US" sz="1100" dirty="0" smtClean="0">
              <a:solidFill>
                <a:schemeClr val="accent5">
                  <a:lumMod val="50000"/>
                </a:schemeClr>
              </a:solidFill>
              <a:ea typeface="ＭＳ Ｐゴシック" pitchFamily="34" charset="-128"/>
            </a:endParaRPr>
          </a:p>
          <a:p>
            <a:pPr marL="685800" indent="-571500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3000" dirty="0" smtClean="0">
                <a:solidFill>
                  <a:schemeClr val="accent5">
                    <a:lumMod val="50000"/>
                  </a:schemeClr>
                </a:solidFill>
                <a:ea typeface="ＭＳ Ｐゴシック" pitchFamily="34" charset="-128"/>
              </a:rPr>
              <a:t>The event may be witnessed or experienced directly by both individuals and groups</a:t>
            </a:r>
          </a:p>
          <a:p>
            <a:pPr marL="685800" indent="-571500" fontAlgn="auto">
              <a:lnSpc>
                <a:spcPct val="90000"/>
              </a:lnSpc>
              <a:spcAft>
                <a:spcPts val="0"/>
              </a:spcAft>
              <a:defRPr/>
            </a:pPr>
            <a:endParaRPr lang="en-US" sz="3600" i="1" dirty="0" smtClean="0">
              <a:latin typeface="Myriad Pro" charset="0"/>
              <a:ea typeface="ＭＳ Ｐゴシック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EBC3E-3BC0-4351-B54F-FC411A5E52A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22531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Sources of Trauma</a:t>
            </a:r>
          </a:p>
        </p:txBody>
      </p:sp>
      <p:sp>
        <p:nvSpPr>
          <p:cNvPr id="21508" name="Rectangle 3"/>
          <p:cNvSpPr txBox="1">
            <a:spLocks noChangeArrowheads="1"/>
          </p:cNvSpPr>
          <p:nvPr/>
        </p:nvSpPr>
        <p:spPr bwMode="auto">
          <a:xfrm>
            <a:off x="0" y="1706404"/>
            <a:ext cx="4648200" cy="51593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rgbClr val="742217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Childhood sexual, physical, emotional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abuse, neglect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and abandonment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rgbClr val="742217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Rape, sexual assault, trafficking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rgbClr val="742217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Domestic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violence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rgbClr val="742217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O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ther violent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crime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rgbClr val="742217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Catastrophic injury or illness, death, loss, grief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rgbClr val="742217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Institutional abuse and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neglect</a:t>
            </a:r>
          </a:p>
          <a:p>
            <a:pPr eaLnBrk="1" hangingPunct="1">
              <a:spcBef>
                <a:spcPct val="20000"/>
              </a:spcBef>
              <a:spcAft>
                <a:spcPts val="1200"/>
              </a:spcAft>
              <a:buClr>
                <a:srgbClr val="742217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Abuse using religion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70000"/>
              </a:lnSpc>
              <a:spcBef>
                <a:spcPct val="20000"/>
              </a:spcBef>
              <a:spcAft>
                <a:spcPts val="1200"/>
              </a:spcAft>
              <a:buClr>
                <a:srgbClr val="742217"/>
              </a:buClr>
              <a:buSzPct val="70000"/>
              <a:buFont typeface="Wingdings" pitchFamily="2" charset="2"/>
              <a:buChar char=""/>
              <a:defRPr/>
            </a:pPr>
            <a:endParaRPr lang="en-US" sz="2400" dirty="0"/>
          </a:p>
          <a:p>
            <a:pPr eaLnBrk="1" hangingPunct="1">
              <a:lnSpc>
                <a:spcPct val="70000"/>
              </a:lnSpc>
              <a:spcBef>
                <a:spcPct val="20000"/>
              </a:spcBef>
              <a:spcAft>
                <a:spcPts val="1200"/>
              </a:spcAft>
              <a:buClr>
                <a:srgbClr val="742217"/>
              </a:buClr>
              <a:buSzPct val="70000"/>
              <a:buFont typeface="Wingdings" pitchFamily="2" charset="2"/>
              <a:buChar char=""/>
              <a:defRPr/>
            </a:pPr>
            <a:endParaRPr lang="en-US" sz="2400" dirty="0"/>
          </a:p>
        </p:txBody>
      </p:sp>
      <p:sp>
        <p:nvSpPr>
          <p:cNvPr id="21509" name="Rectangle 4"/>
          <p:cNvSpPr txBox="1">
            <a:spLocks noChangeArrowheads="1"/>
          </p:cNvSpPr>
          <p:nvPr/>
        </p:nvSpPr>
        <p:spPr bwMode="auto">
          <a:xfrm>
            <a:off x="4773414" y="1706404"/>
            <a:ext cx="4114800" cy="4876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20000"/>
              </a:spcBef>
              <a:spcAft>
                <a:spcPts val="1200"/>
              </a:spcAft>
              <a:buClr>
                <a:srgbClr val="742217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War/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terrorism/combat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70000"/>
              </a:lnSpc>
              <a:spcBef>
                <a:spcPct val="20000"/>
              </a:spcBef>
              <a:spcAft>
                <a:spcPts val="1200"/>
              </a:spcAft>
              <a:buClr>
                <a:srgbClr val="742217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Community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and school violence,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bullying/hate crimes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70000"/>
              </a:lnSpc>
              <a:spcBef>
                <a:spcPct val="20000"/>
              </a:spcBef>
              <a:spcAft>
                <a:spcPts val="1200"/>
              </a:spcAft>
              <a:buClr>
                <a:srgbClr val="742217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Cultural dislocation or sudden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loss, displacement</a:t>
            </a:r>
          </a:p>
          <a:p>
            <a:pPr eaLnBrk="1" hangingPunct="1">
              <a:lnSpc>
                <a:spcPct val="70000"/>
              </a:lnSpc>
              <a:spcBef>
                <a:spcPct val="20000"/>
              </a:spcBef>
              <a:spcAft>
                <a:spcPts val="1200"/>
              </a:spcAft>
              <a:buClr>
                <a:srgbClr val="742217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Historical/generational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targeted violence </a:t>
            </a:r>
          </a:p>
          <a:p>
            <a:pPr eaLnBrk="1" hangingPunct="1">
              <a:lnSpc>
                <a:spcPct val="70000"/>
              </a:lnSpc>
              <a:spcBef>
                <a:spcPct val="20000"/>
              </a:spcBef>
              <a:spcAft>
                <a:spcPts val="1200"/>
              </a:spcAft>
              <a:buClr>
                <a:srgbClr val="742217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Chronic stressors like  racism, poverty</a:t>
            </a:r>
          </a:p>
          <a:p>
            <a:pPr eaLnBrk="1" hangingPunct="1">
              <a:lnSpc>
                <a:spcPct val="70000"/>
              </a:lnSpc>
              <a:spcBef>
                <a:spcPct val="20000"/>
              </a:spcBef>
              <a:spcAft>
                <a:spcPts val="1200"/>
              </a:spcAft>
              <a:buClr>
                <a:srgbClr val="742217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Natural disasters </a:t>
            </a:r>
          </a:p>
          <a:p>
            <a:pPr eaLnBrk="1" hangingPunct="1">
              <a:lnSpc>
                <a:spcPct val="70000"/>
              </a:lnSpc>
              <a:spcBef>
                <a:spcPct val="20000"/>
              </a:spcBef>
              <a:spcAft>
                <a:spcPts val="1200"/>
              </a:spcAft>
              <a:buClr>
                <a:srgbClr val="742217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Invasive medical procedures</a:t>
            </a:r>
          </a:p>
          <a:p>
            <a:pPr eaLnBrk="1" hangingPunct="1">
              <a:lnSpc>
                <a:spcPct val="70000"/>
              </a:lnSpc>
              <a:spcBef>
                <a:spcPct val="20000"/>
              </a:spcBef>
              <a:spcAft>
                <a:spcPts val="1200"/>
              </a:spcAft>
              <a:buClr>
                <a:srgbClr val="742217"/>
              </a:buClr>
              <a:buSzPct val="70000"/>
              <a:buFont typeface="Arial" pitchFamily="34" charset="0"/>
              <a:buChar char="•"/>
              <a:defRPr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Any misuse of power by one person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or group over another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70000"/>
              </a:lnSpc>
              <a:spcBef>
                <a:spcPct val="20000"/>
              </a:spcBef>
              <a:spcAft>
                <a:spcPts val="1200"/>
              </a:spcAft>
              <a:buClr>
                <a:srgbClr val="742217"/>
              </a:buClr>
              <a:buSzPct val="70000"/>
              <a:buFont typeface="Wingdings" pitchFamily="2" charset="2"/>
              <a:buNone/>
              <a:defRPr/>
            </a:pPr>
            <a:endParaRPr lang="en-US" sz="2400" b="1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03458" y="6171684"/>
            <a:ext cx="2089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Cave, Johnan, 2001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1887</TotalTime>
  <Words>1380</Words>
  <Application>Microsoft Office PowerPoint</Application>
  <PresentationFormat>On-screen Show (4:3)</PresentationFormat>
  <Paragraphs>240</Paragraphs>
  <Slides>32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Concourse</vt:lpstr>
      <vt:lpstr>Trauma-informed Recovery</vt:lpstr>
      <vt:lpstr>Trauma: The Common Denominator</vt:lpstr>
      <vt:lpstr>Being Trauma-informed</vt:lpstr>
      <vt:lpstr>Being Trauma-informed</vt:lpstr>
      <vt:lpstr>Trauma is Widespread</vt:lpstr>
      <vt:lpstr>Trauma is Widespread</vt:lpstr>
      <vt:lpstr>Trauma and Its Impact</vt:lpstr>
      <vt:lpstr>Defining Trauma</vt:lpstr>
      <vt:lpstr>Sources of Trauma</vt:lpstr>
      <vt:lpstr>PowerPoint Presentation</vt:lpstr>
      <vt:lpstr>Alarm is constantly “on”</vt:lpstr>
      <vt:lpstr>Dysregulation:  What is Happening Underneath</vt:lpstr>
      <vt:lpstr>Trauma Can Lead to Many Different Kinds of Responses</vt:lpstr>
      <vt:lpstr>Impact of Trauma </vt:lpstr>
      <vt:lpstr>A Mental Health Perspective</vt:lpstr>
      <vt:lpstr>Trauma Disconnects.  It can…</vt:lpstr>
      <vt:lpstr>PowerPoint Presentation</vt:lpstr>
      <vt:lpstr>Talking About Trauma</vt:lpstr>
      <vt:lpstr>The Addictions Perspective </vt:lpstr>
      <vt:lpstr>Self-Care is Essential</vt:lpstr>
      <vt:lpstr>The Meaning of Safety</vt:lpstr>
      <vt:lpstr>What Works</vt:lpstr>
      <vt:lpstr>The Family Perspective</vt:lpstr>
      <vt:lpstr>The Family Perspective</vt:lpstr>
      <vt:lpstr>Children and Youth Exposed to Traumatic Experiences</vt:lpstr>
      <vt:lpstr>Children and Youth Exposed to Traumatic Experiences</vt:lpstr>
      <vt:lpstr>Working Together</vt:lpstr>
      <vt:lpstr>Trauma Informed Trauma Specific</vt:lpstr>
      <vt:lpstr>Considerations for Recovery</vt:lpstr>
      <vt:lpstr>Priorities</vt:lpstr>
      <vt:lpstr>Attending to the Impact of Trauma at the Organizational Level:</vt:lpstr>
      <vt:lpstr>Working Together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Trauma-informed Recovery</dc:title>
  <dc:creator>cathy  cave</dc:creator>
  <cp:lastModifiedBy>Boodan</cp:lastModifiedBy>
  <cp:revision>49</cp:revision>
  <cp:lastPrinted>2015-10-12T18:47:09Z</cp:lastPrinted>
  <dcterms:created xsi:type="dcterms:W3CDTF">2015-10-06T01:47:03Z</dcterms:created>
  <dcterms:modified xsi:type="dcterms:W3CDTF">2015-10-12T18:51:01Z</dcterms:modified>
</cp:coreProperties>
</file>