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4.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slideLayouts/slideLayout20.xml" ContentType="application/vnd.openxmlformats-officedocument.presentationml.slideLayout+xml"/>
  <Override PartName="/ppt/theme/theme6.xml" ContentType="application/vnd.openxmlformats-officedocument.theme+xml"/>
  <Override PartName="/ppt/slideLayouts/slideLayout21.xml" ContentType="application/vnd.openxmlformats-officedocument.presentationml.slideLayout+xml"/>
  <Override PartName="/ppt/theme/theme7.xml" ContentType="application/vnd.openxmlformats-officedocument.theme+xml"/>
  <Override PartName="/ppt/slideLayouts/slideLayout22.xml" ContentType="application/vnd.openxmlformats-officedocument.presentationml.slideLayout+xml"/>
  <Override PartName="/ppt/theme/theme8.xml" ContentType="application/vnd.openxmlformats-officedocument.theme+xml"/>
  <Override PartName="/ppt/slideLayouts/slideLayout23.xml" ContentType="application/vnd.openxmlformats-officedocument.presentationml.slideLayout+xml"/>
  <Override PartName="/ppt/theme/theme9.xml" ContentType="application/vnd.openxmlformats-officedocument.theme+xml"/>
  <Override PartName="/ppt/slideLayouts/slideLayout24.xml" ContentType="application/vnd.openxmlformats-officedocument.presentationml.slideLayout+xml"/>
  <Override PartName="/ppt/theme/theme10.xml" ContentType="application/vnd.openxmlformats-officedocument.theme+xml"/>
  <Override PartName="/ppt/slideLayouts/slideLayout25.xml" ContentType="application/vnd.openxmlformats-officedocument.presentationml.slideLayout+xml"/>
  <Override PartName="/ppt/theme/theme11.xml" ContentType="application/vnd.openxmlformats-officedocument.theme+xml"/>
  <Override PartName="/ppt/slideLayouts/slideLayout26.xml" ContentType="application/vnd.openxmlformats-officedocument.presentationml.slideLayout+xml"/>
  <Override PartName="/ppt/theme/theme12.xml" ContentType="application/vnd.openxmlformats-officedocument.theme+xml"/>
  <Override PartName="/ppt/slideLayouts/slideLayout27.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77" r:id="rId5"/>
    <p:sldMasterId id="2147483679" r:id="rId6"/>
    <p:sldMasterId id="2147483681" r:id="rId7"/>
    <p:sldMasterId id="2147483693" r:id="rId8"/>
    <p:sldMasterId id="2147483698" r:id="rId9"/>
    <p:sldMasterId id="2147483700" r:id="rId10"/>
    <p:sldMasterId id="2147483702" r:id="rId11"/>
    <p:sldMasterId id="2147483704" r:id="rId12"/>
    <p:sldMasterId id="2147483706" r:id="rId13"/>
    <p:sldMasterId id="2147483708" r:id="rId14"/>
    <p:sldMasterId id="2147483710" r:id="rId15"/>
    <p:sldMasterId id="2147483712" r:id="rId16"/>
  </p:sldMasterIdLst>
  <p:notesMasterIdLst>
    <p:notesMasterId r:id="rId89"/>
  </p:notesMasterIdLst>
  <p:sldIdLst>
    <p:sldId id="357" r:id="rId17"/>
    <p:sldId id="361" r:id="rId18"/>
    <p:sldId id="359" r:id="rId19"/>
    <p:sldId id="360" r:id="rId20"/>
    <p:sldId id="363" r:id="rId21"/>
    <p:sldId id="333" r:id="rId22"/>
    <p:sldId id="334" r:id="rId23"/>
    <p:sldId id="335" r:id="rId24"/>
    <p:sldId id="336" r:id="rId25"/>
    <p:sldId id="337" r:id="rId26"/>
    <p:sldId id="338" r:id="rId27"/>
    <p:sldId id="339" r:id="rId28"/>
    <p:sldId id="340" r:id="rId29"/>
    <p:sldId id="342" r:id="rId30"/>
    <p:sldId id="344" r:id="rId31"/>
    <p:sldId id="345" r:id="rId32"/>
    <p:sldId id="346" r:id="rId33"/>
    <p:sldId id="347" r:id="rId34"/>
    <p:sldId id="348" r:id="rId35"/>
    <p:sldId id="350" r:id="rId36"/>
    <p:sldId id="351" r:id="rId37"/>
    <p:sldId id="352" r:id="rId38"/>
    <p:sldId id="353" r:id="rId39"/>
    <p:sldId id="354" r:id="rId40"/>
    <p:sldId id="355" r:id="rId41"/>
    <p:sldId id="362" r:id="rId42"/>
    <p:sldId id="260" r:id="rId43"/>
    <p:sldId id="261" r:id="rId44"/>
    <p:sldId id="262" r:id="rId45"/>
    <p:sldId id="263" r:id="rId46"/>
    <p:sldId id="264" r:id="rId47"/>
    <p:sldId id="265" r:id="rId48"/>
    <p:sldId id="266" r:id="rId49"/>
    <p:sldId id="267" r:id="rId50"/>
    <p:sldId id="268" r:id="rId51"/>
    <p:sldId id="269" r:id="rId52"/>
    <p:sldId id="270" r:id="rId53"/>
    <p:sldId id="271" r:id="rId54"/>
    <p:sldId id="272" r:id="rId55"/>
    <p:sldId id="273" r:id="rId56"/>
    <p:sldId id="274" r:id="rId57"/>
    <p:sldId id="275" r:id="rId58"/>
    <p:sldId id="276" r:id="rId59"/>
    <p:sldId id="277" r:id="rId60"/>
    <p:sldId id="278" r:id="rId61"/>
    <p:sldId id="280" r:id="rId62"/>
    <p:sldId id="281" r:id="rId63"/>
    <p:sldId id="283" r:id="rId64"/>
    <p:sldId id="284" r:id="rId65"/>
    <p:sldId id="285" r:id="rId66"/>
    <p:sldId id="286" r:id="rId67"/>
    <p:sldId id="288" r:id="rId68"/>
    <p:sldId id="289" r:id="rId69"/>
    <p:sldId id="290" r:id="rId70"/>
    <p:sldId id="291" r:id="rId71"/>
    <p:sldId id="294" r:id="rId72"/>
    <p:sldId id="296" r:id="rId73"/>
    <p:sldId id="298" r:id="rId74"/>
    <p:sldId id="300" r:id="rId75"/>
    <p:sldId id="303" r:id="rId76"/>
    <p:sldId id="305" r:id="rId77"/>
    <p:sldId id="307" r:id="rId78"/>
    <p:sldId id="309" r:id="rId79"/>
    <p:sldId id="311" r:id="rId80"/>
    <p:sldId id="314" r:id="rId81"/>
    <p:sldId id="316" r:id="rId82"/>
    <p:sldId id="318" r:id="rId83"/>
    <p:sldId id="319" r:id="rId84"/>
    <p:sldId id="321" r:id="rId85"/>
    <p:sldId id="323" r:id="rId86"/>
    <p:sldId id="326" r:id="rId87"/>
    <p:sldId id="364" r:id="rId8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06"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0.xml"/><Relationship Id="rId18" Type="http://schemas.openxmlformats.org/officeDocument/2006/relationships/slide" Target="slides/slide2.xml"/><Relationship Id="rId26" Type="http://schemas.openxmlformats.org/officeDocument/2006/relationships/slide" Target="slides/slide10.xml"/><Relationship Id="rId39" Type="http://schemas.openxmlformats.org/officeDocument/2006/relationships/slide" Target="slides/slide23.xml"/><Relationship Id="rId21" Type="http://schemas.openxmlformats.org/officeDocument/2006/relationships/slide" Target="slides/slide5.xml"/><Relationship Id="rId34" Type="http://schemas.openxmlformats.org/officeDocument/2006/relationships/slide" Target="slides/slide18.xml"/><Relationship Id="rId42" Type="http://schemas.openxmlformats.org/officeDocument/2006/relationships/slide" Target="slides/slide26.xml"/><Relationship Id="rId47" Type="http://schemas.openxmlformats.org/officeDocument/2006/relationships/slide" Target="slides/slide31.xml"/><Relationship Id="rId50" Type="http://schemas.openxmlformats.org/officeDocument/2006/relationships/slide" Target="slides/slide34.xml"/><Relationship Id="rId55" Type="http://schemas.openxmlformats.org/officeDocument/2006/relationships/slide" Target="slides/slide39.xml"/><Relationship Id="rId63" Type="http://schemas.openxmlformats.org/officeDocument/2006/relationships/slide" Target="slides/slide47.xml"/><Relationship Id="rId68" Type="http://schemas.openxmlformats.org/officeDocument/2006/relationships/slide" Target="slides/slide52.xml"/><Relationship Id="rId76" Type="http://schemas.openxmlformats.org/officeDocument/2006/relationships/slide" Target="slides/slide60.xml"/><Relationship Id="rId84" Type="http://schemas.openxmlformats.org/officeDocument/2006/relationships/slide" Target="slides/slide68.xml"/><Relationship Id="rId89" Type="http://schemas.openxmlformats.org/officeDocument/2006/relationships/notesMaster" Target="notesMasters/notesMaster1.xml"/><Relationship Id="rId7" Type="http://schemas.openxmlformats.org/officeDocument/2006/relationships/slideMaster" Target="slideMasters/slideMaster4.xml"/><Relationship Id="rId71" Type="http://schemas.openxmlformats.org/officeDocument/2006/relationships/slide" Target="slides/slide55.xml"/><Relationship Id="rId92"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Master" Target="slideMasters/slideMaster13.xml"/><Relationship Id="rId29" Type="http://schemas.openxmlformats.org/officeDocument/2006/relationships/slide" Target="slides/slide13.xml"/><Relationship Id="rId11" Type="http://schemas.openxmlformats.org/officeDocument/2006/relationships/slideMaster" Target="slideMasters/slideMaster8.xml"/><Relationship Id="rId24" Type="http://schemas.openxmlformats.org/officeDocument/2006/relationships/slide" Target="slides/slide8.xml"/><Relationship Id="rId32" Type="http://schemas.openxmlformats.org/officeDocument/2006/relationships/slide" Target="slides/slide16.xml"/><Relationship Id="rId37" Type="http://schemas.openxmlformats.org/officeDocument/2006/relationships/slide" Target="slides/slide21.xml"/><Relationship Id="rId40" Type="http://schemas.openxmlformats.org/officeDocument/2006/relationships/slide" Target="slides/slide24.xml"/><Relationship Id="rId45" Type="http://schemas.openxmlformats.org/officeDocument/2006/relationships/slide" Target="slides/slide29.xml"/><Relationship Id="rId53" Type="http://schemas.openxmlformats.org/officeDocument/2006/relationships/slide" Target="slides/slide37.xml"/><Relationship Id="rId58" Type="http://schemas.openxmlformats.org/officeDocument/2006/relationships/slide" Target="slides/slide42.xml"/><Relationship Id="rId66" Type="http://schemas.openxmlformats.org/officeDocument/2006/relationships/slide" Target="slides/slide50.xml"/><Relationship Id="rId74" Type="http://schemas.openxmlformats.org/officeDocument/2006/relationships/slide" Target="slides/slide58.xml"/><Relationship Id="rId79" Type="http://schemas.openxmlformats.org/officeDocument/2006/relationships/slide" Target="slides/slide63.xml"/><Relationship Id="rId87" Type="http://schemas.openxmlformats.org/officeDocument/2006/relationships/slide" Target="slides/slide71.xml"/><Relationship Id="rId5" Type="http://schemas.openxmlformats.org/officeDocument/2006/relationships/slideMaster" Target="slideMasters/slideMaster2.xml"/><Relationship Id="rId61" Type="http://schemas.openxmlformats.org/officeDocument/2006/relationships/slide" Target="slides/slide45.xml"/><Relationship Id="rId82" Type="http://schemas.openxmlformats.org/officeDocument/2006/relationships/slide" Target="slides/slide66.xml"/><Relationship Id="rId90" Type="http://schemas.openxmlformats.org/officeDocument/2006/relationships/presProps" Target="presProps.xml"/><Relationship Id="rId19" Type="http://schemas.openxmlformats.org/officeDocument/2006/relationships/slide" Target="slides/slide3.xml"/><Relationship Id="rId14" Type="http://schemas.openxmlformats.org/officeDocument/2006/relationships/slideMaster" Target="slideMasters/slideMaster11.xml"/><Relationship Id="rId22" Type="http://schemas.openxmlformats.org/officeDocument/2006/relationships/slide" Target="slides/slide6.xml"/><Relationship Id="rId27" Type="http://schemas.openxmlformats.org/officeDocument/2006/relationships/slide" Target="slides/slide11.xml"/><Relationship Id="rId30" Type="http://schemas.openxmlformats.org/officeDocument/2006/relationships/slide" Target="slides/slide14.xml"/><Relationship Id="rId35" Type="http://schemas.openxmlformats.org/officeDocument/2006/relationships/slide" Target="slides/slide19.xml"/><Relationship Id="rId43" Type="http://schemas.openxmlformats.org/officeDocument/2006/relationships/slide" Target="slides/slide27.xml"/><Relationship Id="rId48" Type="http://schemas.openxmlformats.org/officeDocument/2006/relationships/slide" Target="slides/slide32.xml"/><Relationship Id="rId56" Type="http://schemas.openxmlformats.org/officeDocument/2006/relationships/slide" Target="slides/slide40.xml"/><Relationship Id="rId64" Type="http://schemas.openxmlformats.org/officeDocument/2006/relationships/slide" Target="slides/slide48.xml"/><Relationship Id="rId69" Type="http://schemas.openxmlformats.org/officeDocument/2006/relationships/slide" Target="slides/slide53.xml"/><Relationship Id="rId77" Type="http://schemas.openxmlformats.org/officeDocument/2006/relationships/slide" Target="slides/slide61.xml"/><Relationship Id="rId8" Type="http://schemas.openxmlformats.org/officeDocument/2006/relationships/slideMaster" Target="slideMasters/slideMaster5.xml"/><Relationship Id="rId51" Type="http://schemas.openxmlformats.org/officeDocument/2006/relationships/slide" Target="slides/slide35.xml"/><Relationship Id="rId72" Type="http://schemas.openxmlformats.org/officeDocument/2006/relationships/slide" Target="slides/slide56.xml"/><Relationship Id="rId80" Type="http://schemas.openxmlformats.org/officeDocument/2006/relationships/slide" Target="slides/slide64.xml"/><Relationship Id="rId85" Type="http://schemas.openxmlformats.org/officeDocument/2006/relationships/slide" Target="slides/slide69.xml"/><Relationship Id="rId93"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Master" Target="slideMasters/slideMaster9.xml"/><Relationship Id="rId17" Type="http://schemas.openxmlformats.org/officeDocument/2006/relationships/slide" Target="slides/slide1.xml"/><Relationship Id="rId25" Type="http://schemas.openxmlformats.org/officeDocument/2006/relationships/slide" Target="slides/slide9.xml"/><Relationship Id="rId33" Type="http://schemas.openxmlformats.org/officeDocument/2006/relationships/slide" Target="slides/slide17.xml"/><Relationship Id="rId38" Type="http://schemas.openxmlformats.org/officeDocument/2006/relationships/slide" Target="slides/slide22.xml"/><Relationship Id="rId46" Type="http://schemas.openxmlformats.org/officeDocument/2006/relationships/slide" Target="slides/slide30.xml"/><Relationship Id="rId59" Type="http://schemas.openxmlformats.org/officeDocument/2006/relationships/slide" Target="slides/slide43.xml"/><Relationship Id="rId67" Type="http://schemas.openxmlformats.org/officeDocument/2006/relationships/slide" Target="slides/slide51.xml"/><Relationship Id="rId20" Type="http://schemas.openxmlformats.org/officeDocument/2006/relationships/slide" Target="slides/slide4.xml"/><Relationship Id="rId41" Type="http://schemas.openxmlformats.org/officeDocument/2006/relationships/slide" Target="slides/slide25.xml"/><Relationship Id="rId54" Type="http://schemas.openxmlformats.org/officeDocument/2006/relationships/slide" Target="slides/slide38.xml"/><Relationship Id="rId62" Type="http://schemas.openxmlformats.org/officeDocument/2006/relationships/slide" Target="slides/slide46.xml"/><Relationship Id="rId70" Type="http://schemas.openxmlformats.org/officeDocument/2006/relationships/slide" Target="slides/slide54.xml"/><Relationship Id="rId75" Type="http://schemas.openxmlformats.org/officeDocument/2006/relationships/slide" Target="slides/slide59.xml"/><Relationship Id="rId83" Type="http://schemas.openxmlformats.org/officeDocument/2006/relationships/slide" Target="slides/slide67.xml"/><Relationship Id="rId88" Type="http://schemas.openxmlformats.org/officeDocument/2006/relationships/slide" Target="slides/slide72.xml"/><Relationship Id="rId9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Master" Target="slideMasters/slideMaster12.xml"/><Relationship Id="rId23" Type="http://schemas.openxmlformats.org/officeDocument/2006/relationships/slide" Target="slides/slide7.xml"/><Relationship Id="rId28" Type="http://schemas.openxmlformats.org/officeDocument/2006/relationships/slide" Target="slides/slide12.xml"/><Relationship Id="rId36" Type="http://schemas.openxmlformats.org/officeDocument/2006/relationships/slide" Target="slides/slide20.xml"/><Relationship Id="rId49" Type="http://schemas.openxmlformats.org/officeDocument/2006/relationships/slide" Target="slides/slide33.xml"/><Relationship Id="rId57" Type="http://schemas.openxmlformats.org/officeDocument/2006/relationships/slide" Target="slides/slide41.xml"/><Relationship Id="rId10" Type="http://schemas.openxmlformats.org/officeDocument/2006/relationships/slideMaster" Target="slideMasters/slideMaster7.xml"/><Relationship Id="rId31" Type="http://schemas.openxmlformats.org/officeDocument/2006/relationships/slide" Target="slides/slide15.xml"/><Relationship Id="rId44" Type="http://schemas.openxmlformats.org/officeDocument/2006/relationships/slide" Target="slides/slide28.xml"/><Relationship Id="rId52" Type="http://schemas.openxmlformats.org/officeDocument/2006/relationships/slide" Target="slides/slide36.xml"/><Relationship Id="rId60" Type="http://schemas.openxmlformats.org/officeDocument/2006/relationships/slide" Target="slides/slide44.xml"/><Relationship Id="rId65" Type="http://schemas.openxmlformats.org/officeDocument/2006/relationships/slide" Target="slides/slide49.xml"/><Relationship Id="rId73" Type="http://schemas.openxmlformats.org/officeDocument/2006/relationships/slide" Target="slides/slide57.xml"/><Relationship Id="rId78" Type="http://schemas.openxmlformats.org/officeDocument/2006/relationships/slide" Target="slides/slide62.xml"/><Relationship Id="rId81" Type="http://schemas.openxmlformats.org/officeDocument/2006/relationships/slide" Target="slides/slide65.xml"/><Relationship Id="rId86" Type="http://schemas.openxmlformats.org/officeDocument/2006/relationships/slide" Target="slides/slide70.xml"/><Relationship Id="rId4" Type="http://schemas.openxmlformats.org/officeDocument/2006/relationships/slideMaster" Target="slideMasters/slideMaster1.xml"/><Relationship Id="rId9" Type="http://schemas.openxmlformats.org/officeDocument/2006/relationships/slideMaster" Target="slideMasters/slideMaster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8353CD-88EE-4396-A7C7-D2CCC504D6BB}" type="datetimeFigureOut">
              <a:rPr lang="en-US" smtClean="0"/>
              <a:t>10/9/2015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312A5C-7BC5-42C3-B71F-6666D4EE4D24}" type="slidenum">
              <a:rPr lang="en-US" smtClean="0"/>
              <a:t>‹#›</a:t>
            </a:fld>
            <a:endParaRPr lang="en-US"/>
          </a:p>
        </p:txBody>
      </p:sp>
    </p:spTree>
    <p:extLst>
      <p:ext uri="{BB962C8B-B14F-4D97-AF65-F5344CB8AC3E}">
        <p14:creationId xmlns:p14="http://schemas.microsoft.com/office/powerpoint/2010/main" val="184630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26DF09-BBEB-464B-B6EF-106229FB68FB}" type="slidenum">
              <a:rPr lang="en-US" smtClean="0"/>
              <a:t>13</a:t>
            </a:fld>
            <a:endParaRPr lang="en-US"/>
          </a:p>
        </p:txBody>
      </p:sp>
    </p:spTree>
    <p:extLst>
      <p:ext uri="{BB962C8B-B14F-4D97-AF65-F5344CB8AC3E}">
        <p14:creationId xmlns:p14="http://schemas.microsoft.com/office/powerpoint/2010/main" val="35698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26DF09-BBEB-464B-B6EF-106229FB68FB}" type="slidenum">
              <a:rPr lang="en-US" smtClean="0"/>
              <a:t>17</a:t>
            </a:fld>
            <a:endParaRPr lang="en-US"/>
          </a:p>
        </p:txBody>
      </p:sp>
    </p:spTree>
    <p:extLst>
      <p:ext uri="{BB962C8B-B14F-4D97-AF65-F5344CB8AC3E}">
        <p14:creationId xmlns:p14="http://schemas.microsoft.com/office/powerpoint/2010/main" val="2020423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312A5C-7BC5-42C3-B71F-6666D4EE4D24}" type="slidenum">
              <a:rPr lang="en-US" smtClean="0"/>
              <a:t>30</a:t>
            </a:fld>
            <a:endParaRPr lang="en-US"/>
          </a:p>
        </p:txBody>
      </p:sp>
    </p:spTree>
    <p:extLst>
      <p:ext uri="{BB962C8B-B14F-4D97-AF65-F5344CB8AC3E}">
        <p14:creationId xmlns:p14="http://schemas.microsoft.com/office/powerpoint/2010/main" val="2372526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over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8571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43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43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ED0365-0D65-4032-85A6-BECCAB4E9A68}" type="datetimeFigureOut">
              <a:rPr lang="en-US" smtClean="0"/>
              <a:t>10/9/2015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2519144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4584"/>
            <a:ext cx="4040188" cy="64134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5934"/>
            <a:ext cx="4040188" cy="39497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6" y="1534584"/>
            <a:ext cx="4041775" cy="64134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5934"/>
            <a:ext cx="4041775" cy="39497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CED0365-0D65-4032-85A6-BECCAB4E9A68}" type="datetimeFigureOut">
              <a:rPr lang="en-US" smtClean="0"/>
              <a:t>10/9/2015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2773037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CED0365-0D65-4032-85A6-BECCAB4E9A68}" type="datetimeFigureOut">
              <a:rPr lang="en-US" smtClean="0"/>
              <a:t>10/9/2015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4997624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ED0365-0D65-4032-85A6-BECCAB4E9A68}" type="datetimeFigureOut">
              <a:rPr lang="en-US" smtClean="0"/>
              <a:t>10/9/2015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9315135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2"/>
            <a:ext cx="3008313" cy="1162049"/>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85258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0"/>
            <a:ext cx="3008313" cy="469053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ED0365-0D65-4032-85A6-BECCAB4E9A68}" type="datetimeFigureOut">
              <a:rPr lang="en-US" smtClean="0"/>
              <a:t>10/9/2015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6769993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726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3833"/>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867"/>
            <a:ext cx="5486400" cy="80433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ED0365-0D65-4032-85A6-BECCAB4E9A68}" type="datetimeFigureOut">
              <a:rPr lang="en-US" smtClean="0"/>
              <a:t>10/9/2015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21908624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D0365-0D65-4032-85A6-BECCAB4E9A68}" type="datetimeFigureOut">
              <a:rPr lang="en-US" smtClean="0"/>
              <a:t>10/9/2015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6242320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5167"/>
            <a:ext cx="2057400" cy="585046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5167"/>
            <a:ext cx="6019800" cy="58504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D0365-0D65-4032-85A6-BECCAB4E9A68}" type="datetimeFigureOut">
              <a:rPr lang="en-US" smtClean="0"/>
              <a:t>10/9/2015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944127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ver Master V1">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49363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Cover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557260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780108"/>
          </a:xfrm>
          <a:prstGeom prst="rect">
            <a:avLst/>
          </a:prstGeo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a:prstGeom prst="rect">
            <a:avLst/>
          </a:prstGeo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CD2C547-90AD-424C-B7EF-985A49E63C6B}" type="datetimeFigureOut">
              <a:rPr lang="en-US" smtClean="0"/>
              <a:t>10/9/2015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5A350-4022-4269-97B4-8CE10CEB1E24}" type="slidenum">
              <a:rPr lang="en-US" smtClean="0"/>
              <a:t>‹#›</a:t>
            </a:fld>
            <a:endParaRPr lang="en-US"/>
          </a:p>
        </p:txBody>
      </p:sp>
    </p:spTree>
    <p:extLst>
      <p:ext uri="{BB962C8B-B14F-4D97-AF65-F5344CB8AC3E}">
        <p14:creationId xmlns:p14="http://schemas.microsoft.com/office/powerpoint/2010/main" val="14530443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Master V2">
    <p:spTree>
      <p:nvGrpSpPr>
        <p:cNvPr id="1" name=""/>
        <p:cNvGrpSpPr/>
        <p:nvPr/>
      </p:nvGrpSpPr>
      <p:grpSpPr>
        <a:xfrm>
          <a:off x="0" y="0"/>
          <a:ext cx="0" cy="0"/>
          <a:chOff x="0" y="0"/>
          <a:chExt cx="0" cy="0"/>
        </a:xfrm>
      </p:grpSpPr>
    </p:spTree>
    <p:extLst>
      <p:ext uri="{BB962C8B-B14F-4D97-AF65-F5344CB8AC3E}">
        <p14:creationId xmlns:p14="http://schemas.microsoft.com/office/powerpoint/2010/main" val="8461694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Master V3">
    <p:spTree>
      <p:nvGrpSpPr>
        <p:cNvPr id="1" name=""/>
        <p:cNvGrpSpPr/>
        <p:nvPr/>
      </p:nvGrpSpPr>
      <p:grpSpPr>
        <a:xfrm>
          <a:off x="0" y="0"/>
          <a:ext cx="0" cy="0"/>
          <a:chOff x="0" y="0"/>
          <a:chExt cx="0" cy="0"/>
        </a:xfrm>
      </p:grpSpPr>
    </p:spTree>
    <p:extLst>
      <p:ext uri="{BB962C8B-B14F-4D97-AF65-F5344CB8AC3E}">
        <p14:creationId xmlns:p14="http://schemas.microsoft.com/office/powerpoint/2010/main" val="22703311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Section Master V1">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11406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ection Master V2">
    <p:spTree>
      <p:nvGrpSpPr>
        <p:cNvPr id="1" name=""/>
        <p:cNvGrpSpPr/>
        <p:nvPr/>
      </p:nvGrpSpPr>
      <p:grpSpPr>
        <a:xfrm>
          <a:off x="0" y="0"/>
          <a:ext cx="0" cy="0"/>
          <a:chOff x="0" y="0"/>
          <a:chExt cx="0" cy="0"/>
        </a:xfrm>
      </p:grpSpPr>
    </p:spTree>
    <p:extLst>
      <p:ext uri="{BB962C8B-B14F-4D97-AF65-F5344CB8AC3E}">
        <p14:creationId xmlns:p14="http://schemas.microsoft.com/office/powerpoint/2010/main" val="35035789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ection Master V3">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96037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Content Master V1">
    <p:spTree>
      <p:nvGrpSpPr>
        <p:cNvPr id="1" name=""/>
        <p:cNvGrpSpPr/>
        <p:nvPr/>
      </p:nvGrpSpPr>
      <p:grpSpPr>
        <a:xfrm>
          <a:off x="0" y="0"/>
          <a:ext cx="0" cy="0"/>
          <a:chOff x="0" y="0"/>
          <a:chExt cx="0" cy="0"/>
        </a:xfrm>
      </p:grpSpPr>
    </p:spTree>
    <p:extLst>
      <p:ext uri="{BB962C8B-B14F-4D97-AF65-F5344CB8AC3E}">
        <p14:creationId xmlns:p14="http://schemas.microsoft.com/office/powerpoint/2010/main" val="43804556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Master V2">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90688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Master V3">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8336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675467"/>
            <a:ext cx="7408333" cy="3450696"/>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D2C547-90AD-424C-B7EF-985A49E63C6B}" type="datetimeFigureOut">
              <a:rPr lang="en-US" smtClean="0"/>
              <a:t>10/9/2015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5A350-4022-4269-97B4-8CE10CEB1E24}" type="slidenum">
              <a:rPr lang="en-US" smtClean="0"/>
              <a:t>‹#›</a:t>
            </a:fld>
            <a:endParaRPr lang="en-US"/>
          </a:p>
        </p:txBody>
      </p:sp>
      <p:sp>
        <p:nvSpPr>
          <p:cNvPr id="7" name="Title 6"/>
          <p:cNvSpPr>
            <a:spLocks noGrp="1"/>
          </p:cNvSpPr>
          <p:nvPr>
            <p:ph type="title"/>
          </p:nvPr>
        </p:nvSpPr>
        <p:spPr>
          <a:xfrm>
            <a:off x="457200" y="338328"/>
            <a:ext cx="8229600" cy="1252728"/>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7615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D2C547-90AD-424C-B7EF-985A49E63C6B}" type="datetimeFigureOut">
              <a:rPr lang="en-US" smtClean="0"/>
              <a:t>10/9/2015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35A350-4022-4269-97B4-8CE10CEB1E24}" type="slidenum">
              <a:rPr lang="en-US" smtClean="0"/>
              <a:t>‹#›</a:t>
            </a:fld>
            <a:endParaRPr lang="en-US"/>
          </a:p>
        </p:txBody>
      </p:sp>
    </p:spTree>
    <p:extLst>
      <p:ext uri="{BB962C8B-B14F-4D97-AF65-F5344CB8AC3E}">
        <p14:creationId xmlns:p14="http://schemas.microsoft.com/office/powerpoint/2010/main" val="2801147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Section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576672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Content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52335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1485"/>
            <a:ext cx="7772400" cy="1468967"/>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CED0365-0D65-4032-85A6-BECCAB4E9A68}" type="datetimeFigureOut">
              <a:rPr lang="en-US" smtClean="0"/>
              <a:t>10/9/2015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3862128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D0365-0D65-4032-85A6-BECCAB4E9A68}" type="datetimeFigureOut">
              <a:rPr lang="en-US" smtClean="0"/>
              <a:t>10/9/2015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4028206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313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185"/>
            <a:ext cx="7772400" cy="150071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ED0365-0D65-4032-85A6-BECCAB4E9A68}" type="datetimeFigureOut">
              <a:rPr lang="en-US" smtClean="0"/>
              <a:t>10/9/2015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21152666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theme" Target="../theme/theme10.xml"/><Relationship Id="rId1" Type="http://schemas.openxmlformats.org/officeDocument/2006/relationships/slideLayout" Target="../slideLayouts/slideLayout24.xml"/></Relationships>
</file>

<file path=ppt/slideMasters/_rels/slideMaster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theme" Target="../theme/theme11.xml"/><Relationship Id="rId1" Type="http://schemas.openxmlformats.org/officeDocument/2006/relationships/slideLayout" Target="../slideLayouts/slideLayout25.xml"/></Relationships>
</file>

<file path=ppt/slideMasters/_rels/slideMaster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theme" Target="../theme/theme12.xml"/><Relationship Id="rId1" Type="http://schemas.openxmlformats.org/officeDocument/2006/relationships/slideLayout" Target="../slideLayouts/slideLayout26.xml"/></Relationships>
</file>

<file path=ppt/slideMasters/_rels/slideMaster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theme" Target="../theme/theme13.xml"/><Relationship Id="rId1" Type="http://schemas.openxmlformats.org/officeDocument/2006/relationships/slideLayout" Target="../slideLayouts/slideLayout27.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image" Target="../media/image3.png"/><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4.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9.xml"/><Relationship Id="rId1" Type="http://schemas.openxmlformats.org/officeDocument/2006/relationships/slideLayout" Target="../slideLayouts/slideLayout18.xml"/><Relationship Id="rId4" Type="http://schemas.openxmlformats.org/officeDocument/2006/relationships/image" Target="../media/image4.pn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6.xml"/><Relationship Id="rId1" Type="http://schemas.openxmlformats.org/officeDocument/2006/relationships/slideLayout" Target="../slideLayouts/slideLayout20.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7.xml"/><Relationship Id="rId1" Type="http://schemas.openxmlformats.org/officeDocument/2006/relationships/slideLayout" Target="../slideLayouts/slideLayout21.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theme" Target="../theme/theme8.xml"/><Relationship Id="rId1" Type="http://schemas.openxmlformats.org/officeDocument/2006/relationships/slideLayout" Target="../slideLayouts/slideLayout22.xml"/></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theme" Target="../theme/theme9.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1"/>
            <a:ext cx="2133600" cy="366183"/>
          </a:xfrm>
          <a:prstGeom prst="rect">
            <a:avLst/>
          </a:prstGeom>
        </p:spPr>
        <p:txBody>
          <a:bodyPr vert="horz" lIns="91440" tIns="45720" rIns="91440" bIns="45720" rtlCol="0" anchor="ctr"/>
          <a:lstStyle>
            <a:lvl1pPr algn="l">
              <a:defRPr sz="1200">
                <a:solidFill>
                  <a:schemeClr val="tx1">
                    <a:tint val="75000"/>
                  </a:schemeClr>
                </a:solidFill>
              </a:defRPr>
            </a:lvl1pPr>
          </a:lstStyle>
          <a:p>
            <a:fld id="{4CD2C547-90AD-424C-B7EF-985A49E63C6B}" type="datetimeFigureOut">
              <a:rPr lang="en-US" smtClean="0"/>
              <a:t>10/9/2015</a:t>
            </a:fld>
            <a:endParaRPr lang="en-US"/>
          </a:p>
        </p:txBody>
      </p:sp>
      <p:sp>
        <p:nvSpPr>
          <p:cNvPr id="5" name="Footer Placeholder 4"/>
          <p:cNvSpPr>
            <a:spLocks noGrp="1"/>
          </p:cNvSpPr>
          <p:nvPr>
            <p:ph type="ftr" sz="quarter" idx="3"/>
          </p:nvPr>
        </p:nvSpPr>
        <p:spPr>
          <a:xfrm>
            <a:off x="3124200" y="6356351"/>
            <a:ext cx="2895600" cy="36618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6183"/>
          </a:xfrm>
          <a:prstGeom prst="rect">
            <a:avLst/>
          </a:prstGeom>
        </p:spPr>
        <p:txBody>
          <a:bodyPr vert="horz" lIns="91440" tIns="45720" rIns="91440" bIns="45720" rtlCol="0" anchor="ctr"/>
          <a:lstStyle>
            <a:lvl1pPr algn="r">
              <a:defRPr sz="1200">
                <a:solidFill>
                  <a:schemeClr val="tx1">
                    <a:tint val="75000"/>
                  </a:schemeClr>
                </a:solidFill>
              </a:defRPr>
            </a:lvl1pPr>
          </a:lstStyle>
          <a:p>
            <a:fld id="{CA35A350-4022-4269-97B4-8CE10CEB1E24}" type="slidenum">
              <a:rPr lang="en-US" smtClean="0"/>
              <a:t>‹#›</a:t>
            </a:fld>
            <a:endParaRPr lang="en-US"/>
          </a:p>
        </p:txBody>
      </p:sp>
      <p:sp>
        <p:nvSpPr>
          <p:cNvPr id="7" name="Rectangle 6"/>
          <p:cNvSpPr/>
          <p:nvPr/>
        </p:nvSpPr>
        <p:spPr>
          <a:xfrm>
            <a:off x="0" y="4953000"/>
            <a:ext cx="9144000" cy="19812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0" y="4953000"/>
            <a:ext cx="9144000" cy="101600"/>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1"/>
          <p:cNvSpPr txBox="1">
            <a:spLocks/>
          </p:cNvSpPr>
          <p:nvPr/>
        </p:nvSpPr>
        <p:spPr>
          <a:xfrm>
            <a:off x="457200" y="5257800"/>
            <a:ext cx="2133600" cy="365125"/>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E140F40-957F-429B-BF36-B42CA41DE130}" type="datetime4">
              <a:rPr lang="en-US" sz="1400" smtClean="0">
                <a:solidFill>
                  <a:schemeClr val="bg1"/>
                </a:solidFill>
              </a:rPr>
              <a:pPr/>
              <a:t>October 9, 2015</a:t>
            </a:fld>
            <a:endParaRPr lang="en-US" sz="1400" dirty="0">
              <a:solidFill>
                <a:schemeClr val="bg1"/>
              </a:solidFill>
            </a:endParaRPr>
          </a:p>
        </p:txBody>
      </p:sp>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33399" y="584200"/>
            <a:ext cx="5572752" cy="1117600"/>
          </a:xfrm>
          <a:prstGeom prst="rect">
            <a:avLst/>
          </a:prstGeom>
        </p:spPr>
      </p:pic>
    </p:spTree>
    <p:extLst>
      <p:ext uri="{BB962C8B-B14F-4D97-AF65-F5344CB8AC3E}">
        <p14:creationId xmlns:p14="http://schemas.microsoft.com/office/powerpoint/2010/main" val="39870844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Date Placeholder 1"/>
          <p:cNvSpPr txBox="1">
            <a:spLocks/>
          </p:cNvSpPr>
          <p:nvPr/>
        </p:nvSpPr>
        <p:spPr>
          <a:xfrm>
            <a:off x="152400" y="116418"/>
            <a:ext cx="2133600" cy="366183"/>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5E140F40-957F-429B-BF36-B42CA41DE130}" type="datetime4">
              <a:rPr lang="en-US" sz="1200" smtClean="0"/>
              <a:pPr fontAlgn="auto">
                <a:spcBef>
                  <a:spcPts val="0"/>
                </a:spcBef>
                <a:spcAft>
                  <a:spcPts val="0"/>
                </a:spcAft>
                <a:defRPr/>
              </a:pPr>
              <a:t>October 9, 2015</a:t>
            </a:fld>
            <a:endParaRPr lang="en-US" sz="1200" dirty="0"/>
          </a:p>
        </p:txBody>
      </p:sp>
      <p:sp>
        <p:nvSpPr>
          <p:cNvPr id="8" name="Slide Number Placeholder 3"/>
          <p:cNvSpPr txBox="1">
            <a:spLocks/>
          </p:cNvSpPr>
          <p:nvPr/>
        </p:nvSpPr>
        <p:spPr>
          <a:xfrm>
            <a:off x="8305800" y="116418"/>
            <a:ext cx="685800" cy="366183"/>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8ABFB69F-EB0B-48D0-9246-9B556931BD52}" type="slidenum">
              <a:rPr lang="en-US" sz="1200" smtClean="0"/>
              <a:pPr algn="r" fontAlgn="auto">
                <a:spcBef>
                  <a:spcPts val="0"/>
                </a:spcBef>
                <a:spcAft>
                  <a:spcPts val="0"/>
                </a:spcAft>
                <a:defRPr/>
              </a:pPr>
              <a:t>‹#›</a:t>
            </a:fld>
            <a:endParaRPr lang="en-US" sz="1200" dirty="0"/>
          </a:p>
        </p:txBody>
      </p:sp>
    </p:spTree>
    <p:extLst>
      <p:ext uri="{BB962C8B-B14F-4D97-AF65-F5344CB8AC3E}">
        <p14:creationId xmlns:p14="http://schemas.microsoft.com/office/powerpoint/2010/main" val="2858891129"/>
      </p:ext>
    </p:extLst>
  </p:cSld>
  <p:clrMap bg1="lt1" tx1="dk1" bg2="lt2" tx2="dk2" accent1="accent1" accent2="accent2" accent3="accent3" accent4="accent4" accent5="accent5" accent6="accent6" hlink="hlink" folHlink="folHlink"/>
  <p:sldLayoutIdLst>
    <p:sldLayoutId id="2147483707"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3" name="Date Placeholder 1"/>
          <p:cNvSpPr txBox="1">
            <a:spLocks/>
          </p:cNvSpPr>
          <p:nvPr/>
        </p:nvSpPr>
        <p:spPr>
          <a:xfrm>
            <a:off x="152400" y="116418"/>
            <a:ext cx="2133600" cy="366183"/>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5E140F40-957F-429B-BF36-B42CA41DE130}" type="datetime4">
              <a:rPr lang="en-US" sz="1200" smtClean="0"/>
              <a:pPr fontAlgn="auto">
                <a:spcBef>
                  <a:spcPts val="0"/>
                </a:spcBef>
                <a:spcAft>
                  <a:spcPts val="0"/>
                </a:spcAft>
                <a:defRPr/>
              </a:pPr>
              <a:t>October 9, 2015</a:t>
            </a:fld>
            <a:endParaRPr lang="en-US" sz="1200" dirty="0"/>
          </a:p>
        </p:txBody>
      </p:sp>
      <p:sp>
        <p:nvSpPr>
          <p:cNvPr id="24" name="Slide Number Placeholder 3"/>
          <p:cNvSpPr txBox="1">
            <a:spLocks/>
          </p:cNvSpPr>
          <p:nvPr/>
        </p:nvSpPr>
        <p:spPr>
          <a:xfrm>
            <a:off x="8305800" y="116418"/>
            <a:ext cx="685800" cy="366183"/>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A428E7F7-00F3-406F-87C3-ED5E8F6C4EE9}" type="slidenum">
              <a:rPr lang="en-US" sz="1200" smtClean="0"/>
              <a:pPr algn="r" fontAlgn="auto">
                <a:spcBef>
                  <a:spcPts val="0"/>
                </a:spcBef>
                <a:spcAft>
                  <a:spcPts val="0"/>
                </a:spcAft>
                <a:defRPr/>
              </a:pPr>
              <a:t>‹#›</a:t>
            </a:fld>
            <a:endParaRPr lang="en-US" sz="1200" dirty="0"/>
          </a:p>
        </p:txBody>
      </p:sp>
    </p:spTree>
    <p:extLst>
      <p:ext uri="{BB962C8B-B14F-4D97-AF65-F5344CB8AC3E}">
        <p14:creationId xmlns:p14="http://schemas.microsoft.com/office/powerpoint/2010/main" val="2927104591"/>
      </p:ext>
    </p:extLst>
  </p:cSld>
  <p:clrMap bg1="lt1" tx1="dk1" bg2="lt2" tx2="dk2" accent1="accent1" accent2="accent2" accent3="accent3" accent4="accent4" accent5="accent5" accent6="accent6" hlink="hlink" folHlink="folHlink"/>
  <p:sldLayoutIdLst>
    <p:sldLayoutId id="2147483709" r:id="rId1"/>
  </p:sldLayoutIdLst>
  <p:timing>
    <p:tnLst>
      <p:par>
        <p:cTn id="1" dur="indefinite" restart="never" nodeType="tmRoot"/>
      </p:par>
    </p:tnLst>
  </p:timing>
  <p:hf hdr="0" ftr="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Date Placeholder 1"/>
          <p:cNvSpPr txBox="1">
            <a:spLocks/>
          </p:cNvSpPr>
          <p:nvPr/>
        </p:nvSpPr>
        <p:spPr>
          <a:xfrm>
            <a:off x="152400" y="116418"/>
            <a:ext cx="2133600" cy="366183"/>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5E140F40-957F-429B-BF36-B42CA41DE130}" type="datetime4">
              <a:rPr lang="en-US" sz="1200" smtClean="0">
                <a:solidFill>
                  <a:srgbClr val="553278"/>
                </a:solidFill>
              </a:rPr>
              <a:pPr fontAlgn="auto">
                <a:spcBef>
                  <a:spcPts val="0"/>
                </a:spcBef>
                <a:spcAft>
                  <a:spcPts val="0"/>
                </a:spcAft>
                <a:defRPr/>
              </a:pPr>
              <a:t>October 9, 2015</a:t>
            </a:fld>
            <a:endParaRPr lang="en-US" sz="1200" dirty="0">
              <a:solidFill>
                <a:srgbClr val="553278"/>
              </a:solidFill>
            </a:endParaRPr>
          </a:p>
        </p:txBody>
      </p:sp>
      <p:sp>
        <p:nvSpPr>
          <p:cNvPr id="8" name="Slide Number Placeholder 3"/>
          <p:cNvSpPr txBox="1">
            <a:spLocks/>
          </p:cNvSpPr>
          <p:nvPr/>
        </p:nvSpPr>
        <p:spPr>
          <a:xfrm>
            <a:off x="8305800" y="116418"/>
            <a:ext cx="685800" cy="366183"/>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36B6EDE5-EAD5-4F9B-BD25-99EC96BBD5F4}" type="slidenum">
              <a:rPr lang="en-US" sz="1200" smtClean="0">
                <a:solidFill>
                  <a:srgbClr val="553278"/>
                </a:solidFill>
              </a:rPr>
              <a:pPr algn="r" fontAlgn="auto">
                <a:spcBef>
                  <a:spcPts val="0"/>
                </a:spcBef>
                <a:spcAft>
                  <a:spcPts val="0"/>
                </a:spcAft>
                <a:defRPr/>
              </a:pPr>
              <a:t>‹#›</a:t>
            </a:fld>
            <a:endParaRPr lang="en-US" sz="1200" dirty="0">
              <a:solidFill>
                <a:srgbClr val="553278"/>
              </a:solidFill>
            </a:endParaRPr>
          </a:p>
        </p:txBody>
      </p:sp>
    </p:spTree>
    <p:extLst>
      <p:ext uri="{BB962C8B-B14F-4D97-AF65-F5344CB8AC3E}">
        <p14:creationId xmlns:p14="http://schemas.microsoft.com/office/powerpoint/2010/main" val="1310851999"/>
      </p:ext>
    </p:extLst>
  </p:cSld>
  <p:clrMap bg1="lt1" tx1="dk1" bg2="lt2" tx2="dk2" accent1="accent1" accent2="accent2" accent3="accent3" accent4="accent4" accent5="accent5" accent6="accent6" hlink="hlink" folHlink="folHlink"/>
  <p:sldLayoutIdLst>
    <p:sldLayoutId id="2147483711"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Date Placeholder 1"/>
          <p:cNvSpPr txBox="1">
            <a:spLocks/>
          </p:cNvSpPr>
          <p:nvPr/>
        </p:nvSpPr>
        <p:spPr>
          <a:xfrm>
            <a:off x="152400" y="116418"/>
            <a:ext cx="2133600" cy="366183"/>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5E140F40-957F-429B-BF36-B42CA41DE130}" type="datetime4">
              <a:rPr lang="en-US" sz="1200" smtClean="0">
                <a:solidFill>
                  <a:srgbClr val="553278"/>
                </a:solidFill>
              </a:rPr>
              <a:pPr fontAlgn="auto">
                <a:spcBef>
                  <a:spcPts val="0"/>
                </a:spcBef>
                <a:spcAft>
                  <a:spcPts val="0"/>
                </a:spcAft>
                <a:defRPr/>
              </a:pPr>
              <a:t>October 9, 2015</a:t>
            </a:fld>
            <a:endParaRPr lang="en-US" sz="1200" dirty="0">
              <a:solidFill>
                <a:srgbClr val="553278"/>
              </a:solidFill>
            </a:endParaRPr>
          </a:p>
        </p:txBody>
      </p:sp>
      <p:sp>
        <p:nvSpPr>
          <p:cNvPr id="8" name="Slide Number Placeholder 3"/>
          <p:cNvSpPr txBox="1">
            <a:spLocks/>
          </p:cNvSpPr>
          <p:nvPr/>
        </p:nvSpPr>
        <p:spPr>
          <a:xfrm>
            <a:off x="8305800" y="116418"/>
            <a:ext cx="685800" cy="366183"/>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0DE52833-AA86-4A2A-BE92-B88BF138A35F}" type="slidenum">
              <a:rPr lang="en-US" sz="1200" smtClean="0">
                <a:solidFill>
                  <a:srgbClr val="553278"/>
                </a:solidFill>
              </a:rPr>
              <a:pPr algn="r" fontAlgn="auto">
                <a:spcBef>
                  <a:spcPts val="0"/>
                </a:spcBef>
                <a:spcAft>
                  <a:spcPts val="0"/>
                </a:spcAft>
                <a:defRPr/>
              </a:pPr>
              <a:t>‹#›</a:t>
            </a:fld>
            <a:endParaRPr lang="en-US" sz="1200" dirty="0">
              <a:solidFill>
                <a:srgbClr val="553278"/>
              </a:solidFill>
            </a:endParaRPr>
          </a:p>
        </p:txBody>
      </p:sp>
    </p:spTree>
    <p:extLst>
      <p:ext uri="{BB962C8B-B14F-4D97-AF65-F5344CB8AC3E}">
        <p14:creationId xmlns:p14="http://schemas.microsoft.com/office/powerpoint/2010/main" val="2791997169"/>
      </p:ext>
    </p:extLst>
  </p:cSld>
  <p:clrMap bg1="lt1" tx1="dk1" bg2="lt2" tx2="dk2" accent1="accent1" accent2="accent2" accent3="accent3" accent4="accent4" accent5="accent5" accent6="accent6" hlink="hlink" folHlink="folHlink"/>
  <p:sldLayoutIdLst>
    <p:sldLayoutId id="2147483713"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108200"/>
            <a:ext cx="5334000" cy="36576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p:nvSpPr>
        <p:spPr>
          <a:xfrm>
            <a:off x="0" y="2053938"/>
            <a:ext cx="5334000" cy="108525"/>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Date Placeholder 1"/>
          <p:cNvSpPr txBox="1">
            <a:spLocks/>
          </p:cNvSpPr>
          <p:nvPr/>
        </p:nvSpPr>
        <p:spPr>
          <a:xfrm>
            <a:off x="152400" y="117474"/>
            <a:ext cx="2133600" cy="365125"/>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E140F40-957F-429B-BF36-B42CA41DE130}" type="datetime4">
              <a:rPr lang="en-US" sz="1200" smtClean="0">
                <a:solidFill>
                  <a:srgbClr val="002D73"/>
                </a:solidFill>
              </a:rPr>
              <a:pPr/>
              <a:t>October 9, 2015</a:t>
            </a:fld>
            <a:endParaRPr lang="en-US" sz="1200" dirty="0">
              <a:solidFill>
                <a:srgbClr val="002D73"/>
              </a:solidFill>
            </a:endParaRPr>
          </a:p>
        </p:txBody>
      </p:sp>
      <p:sp>
        <p:nvSpPr>
          <p:cNvPr id="13" name="Slide Number Placeholder 3"/>
          <p:cNvSpPr txBox="1">
            <a:spLocks/>
          </p:cNvSpPr>
          <p:nvPr/>
        </p:nvSpPr>
        <p:spPr>
          <a:xfrm>
            <a:off x="8305800" y="117474"/>
            <a:ext cx="685800" cy="365125"/>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solidFill>
                  <a:srgbClr val="002D73"/>
                </a:solidFill>
              </a:rPr>
              <a:pPr/>
              <a:t>‹#›</a:t>
            </a:fld>
            <a:endParaRPr lang="en-US" sz="1200" dirty="0">
              <a:solidFill>
                <a:srgbClr val="002D73"/>
              </a:solidFill>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29400" y="6141637"/>
            <a:ext cx="2133600" cy="427888"/>
          </a:xfrm>
          <a:prstGeom prst="rect">
            <a:avLst/>
          </a:prstGeom>
        </p:spPr>
      </p:pic>
    </p:spTree>
    <p:extLst>
      <p:ext uri="{BB962C8B-B14F-4D97-AF65-F5344CB8AC3E}">
        <p14:creationId xmlns:p14="http://schemas.microsoft.com/office/powerpoint/2010/main" val="3530595807"/>
      </p:ext>
    </p:extLst>
  </p:cSld>
  <p:clrMap bg1="lt1" tx1="dk1" bg2="lt2" tx2="dk2" accent1="accent1" accent2="accent2" accent3="accent3" accent4="accent4" accent5="accent5" accent6="accent6" hlink="hlink" folHlink="folHlink"/>
  <p:sldLayoutIdLst>
    <p:sldLayoutId id="2147483678"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83126"/>
            <a:ext cx="9144000" cy="399473"/>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3" name="Date Placeholder 1"/>
          <p:cNvSpPr txBox="1">
            <a:spLocks/>
          </p:cNvSpPr>
          <p:nvPr/>
        </p:nvSpPr>
        <p:spPr>
          <a:xfrm>
            <a:off x="152400" y="117474"/>
            <a:ext cx="2133600" cy="365125"/>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E140F40-957F-429B-BF36-B42CA41DE130}" type="datetime4">
              <a:rPr lang="en-US" sz="1200" smtClean="0"/>
              <a:pPr/>
              <a:t>October 9, 2015</a:t>
            </a:fld>
            <a:endParaRPr lang="en-US" sz="1200" dirty="0"/>
          </a:p>
        </p:txBody>
      </p:sp>
      <p:sp>
        <p:nvSpPr>
          <p:cNvPr id="24" name="Slide Number Placeholder 3"/>
          <p:cNvSpPr txBox="1">
            <a:spLocks/>
          </p:cNvSpPr>
          <p:nvPr/>
        </p:nvSpPr>
        <p:spPr>
          <a:xfrm>
            <a:off x="8305800" y="117474"/>
            <a:ext cx="685800" cy="365125"/>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dirty="0"/>
          </a:p>
        </p:txBody>
      </p:sp>
      <p:sp>
        <p:nvSpPr>
          <p:cNvPr id="25" name="Rectangle 24"/>
          <p:cNvSpPr/>
          <p:nvPr/>
        </p:nvSpPr>
        <p:spPr>
          <a:xfrm>
            <a:off x="0" y="-25400"/>
            <a:ext cx="9144000" cy="108525"/>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29400" y="6141637"/>
            <a:ext cx="2133600" cy="427888"/>
          </a:xfrm>
          <a:prstGeom prst="rect">
            <a:avLst/>
          </a:prstGeom>
        </p:spPr>
      </p:pic>
    </p:spTree>
    <p:extLst>
      <p:ext uri="{BB962C8B-B14F-4D97-AF65-F5344CB8AC3E}">
        <p14:creationId xmlns:p14="http://schemas.microsoft.com/office/powerpoint/2010/main" val="1818332592"/>
      </p:ext>
    </p:extLst>
  </p:cSld>
  <p:clrMap bg1="lt1" tx1="dk1" bg2="lt2" tx2="dk2" accent1="accent1" accent2="accent2" accent3="accent3" accent4="accent4" accent5="accent5" accent6="accent6" hlink="hlink" folHlink="folHlink"/>
  <p:sldLayoutIdLst>
    <p:sldLayoutId id="2147483680" r:id="rId1"/>
  </p:sldLayoutIdLst>
  <p:timing>
    <p:tnLst>
      <p:par>
        <p:cTn id="1" dur="indefinite" restart="never" nodeType="tmRoot"/>
      </p:par>
    </p:tnLst>
  </p:timing>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5167"/>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1"/>
            <a:ext cx="8229600" cy="452543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1"/>
            <a:ext cx="2133600" cy="366183"/>
          </a:xfrm>
          <a:prstGeom prst="rect">
            <a:avLst/>
          </a:prstGeom>
        </p:spPr>
        <p:txBody>
          <a:bodyPr vert="horz" lIns="91440" tIns="45720" rIns="91440" bIns="45720" rtlCol="0" anchor="ctr"/>
          <a:lstStyle>
            <a:lvl1pPr algn="l">
              <a:defRPr sz="1200">
                <a:solidFill>
                  <a:schemeClr val="tx1">
                    <a:tint val="75000"/>
                  </a:schemeClr>
                </a:solidFill>
              </a:defRPr>
            </a:lvl1pPr>
          </a:lstStyle>
          <a:p>
            <a:fld id="{ACED0365-0D65-4032-85A6-BECCAB4E9A68}" type="datetimeFigureOut">
              <a:rPr lang="en-US" smtClean="0"/>
              <a:t>10/9/2015</a:t>
            </a:fld>
            <a:endParaRPr lang="en-US"/>
          </a:p>
        </p:txBody>
      </p:sp>
      <p:sp>
        <p:nvSpPr>
          <p:cNvPr id="5" name="Footer Placeholder 4"/>
          <p:cNvSpPr>
            <a:spLocks noGrp="1"/>
          </p:cNvSpPr>
          <p:nvPr>
            <p:ph type="ftr" sz="quarter" idx="3"/>
          </p:nvPr>
        </p:nvSpPr>
        <p:spPr>
          <a:xfrm>
            <a:off x="3124200" y="6356351"/>
            <a:ext cx="2895600" cy="36618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6183"/>
          </a:xfrm>
          <a:prstGeom prst="rect">
            <a:avLst/>
          </a:prstGeom>
        </p:spPr>
        <p:txBody>
          <a:bodyPr vert="horz" lIns="91440" tIns="45720" rIns="91440" bIns="45720" rtlCol="0" anchor="ctr"/>
          <a:lstStyle>
            <a:lvl1pPr algn="r">
              <a:defRPr sz="1200">
                <a:solidFill>
                  <a:schemeClr val="tx1">
                    <a:tint val="75000"/>
                  </a:schemeClr>
                </a:solidFill>
              </a:defRPr>
            </a:lvl1pPr>
          </a:lstStyle>
          <a:p>
            <a:fld id="{A7754AA7-8025-408E-B296-E2B43FE08638}" type="slidenum">
              <a:rPr lang="en-US" smtClean="0"/>
              <a:t>‹#›</a:t>
            </a:fld>
            <a:endParaRPr lang="en-US"/>
          </a:p>
        </p:txBody>
      </p:sp>
      <p:sp>
        <p:nvSpPr>
          <p:cNvPr id="7" name="Rectangle 6"/>
          <p:cNvSpPr/>
          <p:nvPr/>
        </p:nvSpPr>
        <p:spPr>
          <a:xfrm>
            <a:off x="0" y="83126"/>
            <a:ext cx="9144000" cy="399473"/>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Date Placeholder 1"/>
          <p:cNvSpPr txBox="1">
            <a:spLocks/>
          </p:cNvSpPr>
          <p:nvPr/>
        </p:nvSpPr>
        <p:spPr>
          <a:xfrm>
            <a:off x="152400" y="117474"/>
            <a:ext cx="2133600" cy="365125"/>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E140F40-957F-429B-BF36-B42CA41DE130}" type="datetime4">
              <a:rPr lang="en-US" sz="1200" smtClean="0"/>
              <a:pPr/>
              <a:t>October 9, 2015</a:t>
            </a:fld>
            <a:endParaRPr lang="en-US" sz="1200" dirty="0"/>
          </a:p>
        </p:txBody>
      </p:sp>
      <p:sp>
        <p:nvSpPr>
          <p:cNvPr id="9" name="Slide Number Placeholder 3"/>
          <p:cNvSpPr txBox="1">
            <a:spLocks/>
          </p:cNvSpPr>
          <p:nvPr/>
        </p:nvSpPr>
        <p:spPr>
          <a:xfrm>
            <a:off x="8305800" y="117474"/>
            <a:ext cx="685800" cy="365125"/>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dirty="0"/>
          </a:p>
        </p:txBody>
      </p:sp>
      <p:sp>
        <p:nvSpPr>
          <p:cNvPr id="10" name="Rectangle 9"/>
          <p:cNvSpPr/>
          <p:nvPr/>
        </p:nvSpPr>
        <p:spPr>
          <a:xfrm>
            <a:off x="0" y="-25400"/>
            <a:ext cx="9144000" cy="108525"/>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2" name="Picture 1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7315200" y="6016634"/>
            <a:ext cx="1447800" cy="512685"/>
          </a:xfrm>
          <a:prstGeom prst="rect">
            <a:avLst/>
          </a:prstGeom>
        </p:spPr>
      </p:pic>
    </p:spTree>
    <p:extLst>
      <p:ext uri="{BB962C8B-B14F-4D97-AF65-F5344CB8AC3E}">
        <p14:creationId xmlns:p14="http://schemas.microsoft.com/office/powerpoint/2010/main" val="80050337"/>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0" name="Date Placeholder 1"/>
          <p:cNvSpPr txBox="1">
            <a:spLocks/>
          </p:cNvSpPr>
          <p:nvPr/>
        </p:nvSpPr>
        <p:spPr>
          <a:xfrm>
            <a:off x="457200" y="5257800"/>
            <a:ext cx="2133600" cy="36618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5E140F40-957F-429B-BF36-B42CA41DE130}" type="datetime4">
              <a:rPr lang="en-US" sz="1400" smtClean="0"/>
              <a:pPr fontAlgn="auto">
                <a:spcBef>
                  <a:spcPts val="0"/>
                </a:spcBef>
                <a:spcAft>
                  <a:spcPts val="0"/>
                </a:spcAft>
                <a:defRPr/>
              </a:pPr>
              <a:t>October 9, 2015</a:t>
            </a:fld>
            <a:endParaRPr lang="en-US" sz="1400" dirty="0"/>
          </a:p>
        </p:txBody>
      </p:sp>
    </p:spTree>
    <p:extLst>
      <p:ext uri="{BB962C8B-B14F-4D97-AF65-F5344CB8AC3E}">
        <p14:creationId xmlns:p14="http://schemas.microsoft.com/office/powerpoint/2010/main" val="4024071812"/>
      </p:ext>
    </p:extLst>
  </p:cSld>
  <p:clrMap bg1="lt1" tx1="dk1" bg2="lt2" tx2="dk2" accent1="accent1" accent2="accent2" accent3="accent3" accent4="accent4" accent5="accent5" accent6="accent6" hlink="hlink" folHlink="folHlink"/>
  <p:sldLayoutIdLst>
    <p:sldLayoutId id="2147483694" r:id="rId1"/>
    <p:sldLayoutId id="2147483695" r:id="rId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Date Placeholder 1"/>
          <p:cNvSpPr txBox="1">
            <a:spLocks/>
          </p:cNvSpPr>
          <p:nvPr/>
        </p:nvSpPr>
        <p:spPr>
          <a:xfrm>
            <a:off x="457200" y="5257800"/>
            <a:ext cx="2133600" cy="36618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5E140F40-957F-429B-BF36-B42CA41DE130}" type="datetime4">
              <a:rPr lang="en-US" sz="1400" smtClean="0"/>
              <a:pPr fontAlgn="auto">
                <a:spcBef>
                  <a:spcPts val="0"/>
                </a:spcBef>
                <a:spcAft>
                  <a:spcPts val="0"/>
                </a:spcAft>
                <a:defRPr/>
              </a:pPr>
              <a:t>October 9, 2015</a:t>
            </a:fld>
            <a:endParaRPr lang="en-US" sz="1400" dirty="0"/>
          </a:p>
        </p:txBody>
      </p:sp>
    </p:spTree>
    <p:extLst>
      <p:ext uri="{BB962C8B-B14F-4D97-AF65-F5344CB8AC3E}">
        <p14:creationId xmlns:p14="http://schemas.microsoft.com/office/powerpoint/2010/main" val="3914173753"/>
      </p:ext>
    </p:extLst>
  </p:cSld>
  <p:clrMap bg1="lt1" tx1="dk1" bg2="lt2" tx2="dk2" accent1="accent1" accent2="accent2" accent3="accent3" accent4="accent4" accent5="accent5" accent6="accent6" hlink="hlink" folHlink="folHlink"/>
  <p:sldLayoutIdLst>
    <p:sldLayoutId id="214748369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Date Placeholder 1"/>
          <p:cNvSpPr txBox="1">
            <a:spLocks/>
          </p:cNvSpPr>
          <p:nvPr/>
        </p:nvSpPr>
        <p:spPr>
          <a:xfrm>
            <a:off x="457200" y="5257800"/>
            <a:ext cx="2133600" cy="36618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5E140F40-957F-429B-BF36-B42CA41DE130}" type="datetime4">
              <a:rPr lang="en-US" sz="1400" smtClean="0">
                <a:solidFill>
                  <a:srgbClr val="553278"/>
                </a:solidFill>
              </a:rPr>
              <a:pPr fontAlgn="auto">
                <a:spcBef>
                  <a:spcPts val="0"/>
                </a:spcBef>
                <a:spcAft>
                  <a:spcPts val="0"/>
                </a:spcAft>
                <a:defRPr/>
              </a:pPr>
              <a:t>October 9, 2015</a:t>
            </a:fld>
            <a:endParaRPr lang="en-US" sz="1400" dirty="0">
              <a:solidFill>
                <a:srgbClr val="553278"/>
              </a:solidFill>
            </a:endParaRPr>
          </a:p>
        </p:txBody>
      </p:sp>
    </p:spTree>
    <p:extLst>
      <p:ext uri="{BB962C8B-B14F-4D97-AF65-F5344CB8AC3E}">
        <p14:creationId xmlns:p14="http://schemas.microsoft.com/office/powerpoint/2010/main" val="1793560754"/>
      </p:ext>
    </p:extLst>
  </p:cSld>
  <p:clrMap bg1="lt1" tx1="dk1" bg2="lt2" tx2="dk2" accent1="accent1" accent2="accent2" accent3="accent3" accent4="accent4" accent5="accent5" accent6="accent6" hlink="hlink" folHlink="folHlink"/>
  <p:sldLayoutIdLst>
    <p:sldLayoutId id="2147483701"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2" name="Date Placeholder 1"/>
          <p:cNvSpPr txBox="1">
            <a:spLocks/>
          </p:cNvSpPr>
          <p:nvPr/>
        </p:nvSpPr>
        <p:spPr>
          <a:xfrm>
            <a:off x="152400" y="116418"/>
            <a:ext cx="2133600" cy="366183"/>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5E140F40-957F-429B-BF36-B42CA41DE130}" type="datetime4">
              <a:rPr lang="en-US" sz="1200" smtClean="0">
                <a:solidFill>
                  <a:srgbClr val="553278"/>
                </a:solidFill>
              </a:rPr>
              <a:pPr fontAlgn="auto">
                <a:spcBef>
                  <a:spcPts val="0"/>
                </a:spcBef>
                <a:spcAft>
                  <a:spcPts val="0"/>
                </a:spcAft>
                <a:defRPr/>
              </a:pPr>
              <a:t>October 9, 2015</a:t>
            </a:fld>
            <a:endParaRPr lang="en-US" sz="1200" dirty="0">
              <a:solidFill>
                <a:srgbClr val="553278"/>
              </a:solidFill>
            </a:endParaRPr>
          </a:p>
        </p:txBody>
      </p:sp>
      <p:sp>
        <p:nvSpPr>
          <p:cNvPr id="13" name="Slide Number Placeholder 3"/>
          <p:cNvSpPr txBox="1">
            <a:spLocks/>
          </p:cNvSpPr>
          <p:nvPr/>
        </p:nvSpPr>
        <p:spPr>
          <a:xfrm>
            <a:off x="8305800" y="116418"/>
            <a:ext cx="685800" cy="366183"/>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1186494B-C929-4F44-BB8A-2CF09A963C0C}" type="slidenum">
              <a:rPr lang="en-US" sz="1200" smtClean="0">
                <a:solidFill>
                  <a:srgbClr val="553278"/>
                </a:solidFill>
              </a:rPr>
              <a:pPr algn="r" fontAlgn="auto">
                <a:spcBef>
                  <a:spcPts val="0"/>
                </a:spcBef>
                <a:spcAft>
                  <a:spcPts val="0"/>
                </a:spcAft>
                <a:defRPr/>
              </a:pPr>
              <a:t>‹#›</a:t>
            </a:fld>
            <a:endParaRPr lang="en-US" sz="1200" dirty="0">
              <a:solidFill>
                <a:srgbClr val="553278"/>
              </a:solidFill>
            </a:endParaRPr>
          </a:p>
        </p:txBody>
      </p:sp>
    </p:spTree>
    <p:extLst>
      <p:ext uri="{BB962C8B-B14F-4D97-AF65-F5344CB8AC3E}">
        <p14:creationId xmlns:p14="http://schemas.microsoft.com/office/powerpoint/2010/main" val="2521957185"/>
      </p:ext>
    </p:extLst>
  </p:cSld>
  <p:clrMap bg1="lt1" tx1="dk1" bg2="lt2" tx2="dk2" accent1="accent1" accent2="accent2" accent3="accent3" accent4="accent4" accent5="accent5" accent6="accent6" hlink="hlink" folHlink="folHlink"/>
  <p:sldLayoutIdLst>
    <p:sldLayoutId id="2147483703"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Date Placeholder 1"/>
          <p:cNvSpPr txBox="1">
            <a:spLocks/>
          </p:cNvSpPr>
          <p:nvPr/>
        </p:nvSpPr>
        <p:spPr>
          <a:xfrm>
            <a:off x="152400" y="116418"/>
            <a:ext cx="2133600" cy="366183"/>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5E140F40-957F-429B-BF36-B42CA41DE130}" type="datetime4">
              <a:rPr lang="en-US" sz="1200" smtClean="0">
                <a:solidFill>
                  <a:srgbClr val="553278"/>
                </a:solidFill>
              </a:rPr>
              <a:pPr fontAlgn="auto">
                <a:spcBef>
                  <a:spcPts val="0"/>
                </a:spcBef>
                <a:spcAft>
                  <a:spcPts val="0"/>
                </a:spcAft>
                <a:defRPr/>
              </a:pPr>
              <a:t>October 9, 2015</a:t>
            </a:fld>
            <a:endParaRPr lang="en-US" sz="1200" dirty="0">
              <a:solidFill>
                <a:srgbClr val="553278"/>
              </a:solidFill>
            </a:endParaRPr>
          </a:p>
        </p:txBody>
      </p:sp>
      <p:sp>
        <p:nvSpPr>
          <p:cNvPr id="8" name="Slide Number Placeholder 3"/>
          <p:cNvSpPr txBox="1">
            <a:spLocks/>
          </p:cNvSpPr>
          <p:nvPr/>
        </p:nvSpPr>
        <p:spPr>
          <a:xfrm>
            <a:off x="8305800" y="116418"/>
            <a:ext cx="685800" cy="366183"/>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68B7253B-3E61-4E48-9CFE-18DB104836A0}" type="slidenum">
              <a:rPr lang="en-US" sz="1200" smtClean="0">
                <a:solidFill>
                  <a:srgbClr val="553278"/>
                </a:solidFill>
              </a:rPr>
              <a:pPr algn="r" fontAlgn="auto">
                <a:spcBef>
                  <a:spcPts val="0"/>
                </a:spcBef>
                <a:spcAft>
                  <a:spcPts val="0"/>
                </a:spcAft>
                <a:defRPr/>
              </a:pPr>
              <a:t>‹#›</a:t>
            </a:fld>
            <a:endParaRPr lang="en-US" sz="1200" dirty="0">
              <a:solidFill>
                <a:srgbClr val="553278"/>
              </a:solidFill>
            </a:endParaRPr>
          </a:p>
        </p:txBody>
      </p:sp>
    </p:spTree>
    <p:extLst>
      <p:ext uri="{BB962C8B-B14F-4D97-AF65-F5344CB8AC3E}">
        <p14:creationId xmlns:p14="http://schemas.microsoft.com/office/powerpoint/2010/main" val="1463955313"/>
      </p:ext>
    </p:extLst>
  </p:cSld>
  <p:clrMap bg1="lt1" tx1="dk1" bg2="lt2" tx2="dk2" accent1="accent1" accent2="accent2" accent3="accent3" accent4="accent4" accent5="accent5" accent6="accent6" hlink="hlink" folHlink="folHlink"/>
  <p:sldLayoutIdLst>
    <p:sldLayoutId id="2147483705"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www.samhsa.gov/traumajustice/traumadefinition/index.aspx"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hyperlink" Target="http://www.yolocounty.org/home/showdocument?id=23801"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hyperlink" Target="http://www.oregonlaws.org/ors/chapter/430"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3" Type="http://schemas.openxmlformats.org/officeDocument/2006/relationships/hyperlink" Target="http://www.dmh.ms.gov/pdf/Operational%20Standards%202012.pdf" TargetMode="External"/><Relationship Id="rId2" Type="http://schemas.openxmlformats.org/officeDocument/2006/relationships/hyperlink" Target="http://dbhdd.georgia.gov/sites/dbhdd.georgia.gov/files/imported/DBHDD/Files/FY12%204th%20Quarter%20Provider%20Manual%203-30-2012.pdf" TargetMode="Externa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hyperlink" Target="http://www.azdhs.gov/bhs/guidance/catsu.pdf" TargetMode="Externa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1905000"/>
            <a:ext cx="7620000" cy="2312988"/>
          </a:xfrm>
          <a:prstGeom prst="rect">
            <a:avLst/>
          </a:prstGeom>
        </p:spPr>
        <p:txBody>
          <a:bodyPr>
            <a:noAutofit/>
          </a:bodyPr>
          <a:lstStyle/>
          <a:p>
            <a:r>
              <a:rPr lang="en-US" sz="4000" dirty="0" smtClean="0">
                <a:solidFill>
                  <a:srgbClr val="1F497D"/>
                </a:solidFill>
                <a:latin typeface="Arial" panose="020B0604020202020204" pitchFamily="34" charset="0"/>
                <a:cs typeface="Arial" panose="020B0604020202020204" pitchFamily="34" charset="0"/>
              </a:rPr>
              <a:t>Clinical Practice Guidelines for the Treatment of Adolescents with Substance Use Disorders</a:t>
            </a:r>
            <a:endParaRPr lang="en-US" sz="4000" dirty="0">
              <a:solidFill>
                <a:srgbClr val="1F497D"/>
              </a:solidFill>
              <a:latin typeface="Arial" panose="020B0604020202020204" pitchFamily="34" charset="0"/>
              <a:cs typeface="Arial" panose="020B0604020202020204" pitchFamily="34" charset="0"/>
            </a:endParaRPr>
          </a:p>
        </p:txBody>
      </p:sp>
      <p:sp>
        <p:nvSpPr>
          <p:cNvPr id="3" name="Subtitle 2"/>
          <p:cNvSpPr>
            <a:spLocks noGrp="1"/>
          </p:cNvSpPr>
          <p:nvPr>
            <p:ph type="subTitle" idx="4294967295"/>
          </p:nvPr>
        </p:nvSpPr>
        <p:spPr>
          <a:xfrm>
            <a:off x="2362200" y="5105400"/>
            <a:ext cx="5638800" cy="1524000"/>
          </a:xfrm>
          <a:prstGeom prst="rect">
            <a:avLst/>
          </a:prstGeom>
        </p:spPr>
        <p:txBody>
          <a:bodyPr/>
          <a:lstStyle/>
          <a:p>
            <a:pPr marL="0" indent="0" algn="r">
              <a:buNone/>
            </a:pPr>
            <a:r>
              <a:rPr lang="en-US" sz="1800" dirty="0" smtClean="0">
                <a:solidFill>
                  <a:schemeClr val="bg1"/>
                </a:solidFill>
                <a:latin typeface="Arial" panose="020B0604020202020204" pitchFamily="34" charset="0"/>
                <a:cs typeface="Arial" panose="020B0604020202020204" pitchFamily="34" charset="0"/>
              </a:rPr>
              <a:t>Maria L. Morris-Groves MSEd.</a:t>
            </a:r>
          </a:p>
          <a:p>
            <a:pPr marL="0" indent="0" algn="r">
              <a:buNone/>
            </a:pPr>
            <a:r>
              <a:rPr lang="en-US" sz="1800" dirty="0" smtClean="0">
                <a:solidFill>
                  <a:schemeClr val="bg1"/>
                </a:solidFill>
                <a:latin typeface="Arial" panose="020B0604020202020204" pitchFamily="34" charset="0"/>
                <a:cs typeface="Arial" panose="020B0604020202020204" pitchFamily="34" charset="0"/>
              </a:rPr>
              <a:t>Adolescent, Women and Children </a:t>
            </a:r>
            <a:r>
              <a:rPr lang="en-US" sz="1800" dirty="0" smtClean="0">
                <a:solidFill>
                  <a:schemeClr val="bg1"/>
                </a:solidFill>
                <a:latin typeface="Arial" panose="020B0604020202020204" pitchFamily="34" charset="0"/>
                <a:cs typeface="Arial" panose="020B0604020202020204" pitchFamily="34" charset="0"/>
              </a:rPr>
              <a:t>Services</a:t>
            </a:r>
          </a:p>
          <a:p>
            <a:pPr marL="0" indent="0" algn="r">
              <a:buNone/>
            </a:pPr>
            <a:r>
              <a:rPr lang="en-US" sz="1800" dirty="0" smtClean="0">
                <a:solidFill>
                  <a:schemeClr val="bg1"/>
                </a:solidFill>
                <a:latin typeface="Arial" panose="020B0604020202020204" pitchFamily="34" charset="0"/>
                <a:cs typeface="Arial" panose="020B0604020202020204" pitchFamily="34" charset="0"/>
              </a:rPr>
              <a:t>Margaret Smith MA</a:t>
            </a:r>
          </a:p>
          <a:p>
            <a:pPr marL="0" indent="0" algn="r">
              <a:buNone/>
            </a:pPr>
            <a:r>
              <a:rPr lang="en-US" sz="1800" dirty="0" smtClean="0">
                <a:solidFill>
                  <a:schemeClr val="bg1"/>
                </a:solidFill>
                <a:latin typeface="Arial" panose="020B0604020202020204" pitchFamily="34" charset="0"/>
                <a:cs typeface="Arial" panose="020B0604020202020204" pitchFamily="34" charset="0"/>
              </a:rPr>
              <a:t>Adolescent, Women and Children Services</a:t>
            </a:r>
            <a:endParaRPr lang="en-US" sz="1800" dirty="0" smtClean="0">
              <a:solidFill>
                <a:schemeClr val="bg1"/>
              </a:solidFill>
              <a:latin typeface="Arial" panose="020B0604020202020204" pitchFamily="34" charset="0"/>
              <a:cs typeface="Arial" panose="020B0604020202020204" pitchFamily="34" charset="0"/>
            </a:endParaRPr>
          </a:p>
          <a:p>
            <a:pPr marL="0" indent="0" algn="r">
              <a:buNone/>
            </a:pPr>
            <a:endParaRPr lang="en-US" dirty="0"/>
          </a:p>
        </p:txBody>
      </p:sp>
    </p:spTree>
    <p:extLst>
      <p:ext uri="{BB962C8B-B14F-4D97-AF65-F5344CB8AC3E}">
        <p14:creationId xmlns:p14="http://schemas.microsoft.com/office/powerpoint/2010/main" val="1288951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381000" y="685800"/>
            <a:ext cx="8229600" cy="1057275"/>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Cultural and Gender Competence</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381000" y="1524001"/>
            <a:ext cx="8229600" cy="4267200"/>
          </a:xfrm>
          <a:prstGeom prst="rect">
            <a:avLst/>
          </a:prstGeom>
        </p:spPr>
        <p:txBody>
          <a:bodyPr>
            <a:normAutofit lnSpcReduction="10000"/>
          </a:bodyPr>
          <a:lstStyle/>
          <a:p>
            <a:r>
              <a:rPr lang="en-US" sz="2400" dirty="0">
                <a:solidFill>
                  <a:srgbClr val="1F497D"/>
                </a:solidFill>
              </a:rPr>
              <a:t>C</a:t>
            </a:r>
            <a:r>
              <a:rPr lang="en-US" sz="2400" dirty="0" smtClean="0">
                <a:solidFill>
                  <a:srgbClr val="1F497D"/>
                </a:solidFill>
              </a:rPr>
              <a:t>ultural </a:t>
            </a:r>
            <a:r>
              <a:rPr lang="en-US" sz="2400" dirty="0">
                <a:solidFill>
                  <a:srgbClr val="1F497D"/>
                </a:solidFill>
              </a:rPr>
              <a:t>factors may affect how the adolescent responds to different interventions and </a:t>
            </a:r>
            <a:r>
              <a:rPr lang="en-US" sz="2400" dirty="0" smtClean="0">
                <a:solidFill>
                  <a:srgbClr val="1F497D"/>
                </a:solidFill>
              </a:rPr>
              <a:t>treatment modalities.</a:t>
            </a:r>
          </a:p>
          <a:p>
            <a:r>
              <a:rPr lang="en-US" sz="2400" dirty="0">
                <a:solidFill>
                  <a:srgbClr val="1F497D"/>
                </a:solidFill>
              </a:rPr>
              <a:t>Programs that are culturally and gender competent have been found to increase engagement, access, utilization, retention, and positive outcomes for </a:t>
            </a:r>
            <a:r>
              <a:rPr lang="en-US" sz="2400" dirty="0" smtClean="0">
                <a:solidFill>
                  <a:srgbClr val="1F497D"/>
                </a:solidFill>
              </a:rPr>
              <a:t>adolescents. </a:t>
            </a:r>
            <a:r>
              <a:rPr lang="en-US" sz="2400" baseline="30000" dirty="0" smtClean="0">
                <a:solidFill>
                  <a:srgbClr val="1F497D"/>
                </a:solidFill>
              </a:rPr>
              <a:t>1</a:t>
            </a:r>
          </a:p>
          <a:p>
            <a:r>
              <a:rPr lang="en-US" sz="2400" dirty="0" smtClean="0">
                <a:solidFill>
                  <a:srgbClr val="1F497D"/>
                </a:solidFill>
              </a:rPr>
              <a:t>Programs should also address disparities in access to treatment and recovery supports in different ethnic and </a:t>
            </a:r>
            <a:r>
              <a:rPr lang="en-US" sz="2400" dirty="0">
                <a:solidFill>
                  <a:srgbClr val="1F497D"/>
                </a:solidFill>
              </a:rPr>
              <a:t>racial </a:t>
            </a:r>
            <a:r>
              <a:rPr lang="en-US" sz="2400" dirty="0" smtClean="0">
                <a:solidFill>
                  <a:srgbClr val="1F497D"/>
                </a:solidFill>
              </a:rPr>
              <a:t>groups. </a:t>
            </a:r>
          </a:p>
          <a:p>
            <a:pPr lvl="1"/>
            <a:r>
              <a:rPr lang="en-US" sz="2400" dirty="0" smtClean="0">
                <a:solidFill>
                  <a:srgbClr val="1F497D"/>
                </a:solidFill>
              </a:rPr>
              <a:t>Many </a:t>
            </a:r>
            <a:r>
              <a:rPr lang="en-US" sz="2400" dirty="0">
                <a:solidFill>
                  <a:srgbClr val="1F497D"/>
                </a:solidFill>
              </a:rPr>
              <a:t>minority youth are disproportionately referred to more restrictive systems (e.g., juvenile justice and child welfare) than into specialty behavioral health or substance use treatment</a:t>
            </a:r>
            <a:r>
              <a:rPr lang="en-US" sz="1800" dirty="0">
                <a:latin typeface="Calibri" panose="020F0502020204030204" pitchFamily="34" charset="0"/>
              </a:rPr>
              <a:t>.</a:t>
            </a:r>
            <a:endParaRPr lang="en-US" sz="1800" dirty="0" smtClean="0">
              <a:latin typeface="Calibri" panose="020F0502020204030204" pitchFamily="34" charset="0"/>
            </a:endParaRPr>
          </a:p>
        </p:txBody>
      </p:sp>
      <p:sp>
        <p:nvSpPr>
          <p:cNvPr id="4" name="Footer Placeholder 3"/>
          <p:cNvSpPr>
            <a:spLocks noGrp="1"/>
          </p:cNvSpPr>
          <p:nvPr>
            <p:ph type="ftr" sz="quarter" idx="4294967295"/>
          </p:nvPr>
        </p:nvSpPr>
        <p:spPr>
          <a:xfrm>
            <a:off x="533400" y="5791201"/>
            <a:ext cx="8264525" cy="365125"/>
          </a:xfrm>
          <a:prstGeom prst="rect">
            <a:avLst/>
          </a:prstGeom>
        </p:spPr>
        <p:txBody>
          <a:bodyPr/>
          <a:lstStyle/>
          <a:p>
            <a:r>
              <a:rPr lang="en-US" baseline="30000" dirty="0" smtClean="0"/>
              <a:t>1</a:t>
            </a:r>
            <a:r>
              <a:rPr lang="en-US" dirty="0" smtClean="0"/>
              <a:t> Drug Strategies. (2003). Treating teens: A guide to adolescent drug programs. Washington, DC: Drug Strategies.</a:t>
            </a:r>
            <a:endParaRPr lang="en-US" dirty="0"/>
          </a:p>
        </p:txBody>
      </p:sp>
    </p:spTree>
    <p:extLst>
      <p:ext uri="{BB962C8B-B14F-4D97-AF65-F5344CB8AC3E}">
        <p14:creationId xmlns:p14="http://schemas.microsoft.com/office/powerpoint/2010/main" val="1557385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457200" y="685801"/>
            <a:ext cx="8229600" cy="838200"/>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Cultural and Gender Competence</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228600" y="1600200"/>
            <a:ext cx="8305800" cy="4525963"/>
          </a:xfrm>
          <a:prstGeom prst="rect">
            <a:avLst/>
          </a:prstGeom>
        </p:spPr>
        <p:txBody>
          <a:bodyPr>
            <a:normAutofit lnSpcReduction="10000"/>
          </a:bodyPr>
          <a:lstStyle/>
          <a:p>
            <a:r>
              <a:rPr lang="en-US" sz="2400" dirty="0" smtClean="0">
                <a:solidFill>
                  <a:srgbClr val="1F497D"/>
                </a:solidFill>
              </a:rPr>
              <a:t>Sample language that reflects culturally and gender competent care: </a:t>
            </a:r>
          </a:p>
          <a:p>
            <a:pPr lvl="1"/>
            <a:r>
              <a:rPr lang="en-US" sz="2000" i="1" dirty="0">
                <a:solidFill>
                  <a:srgbClr val="1F497D"/>
                </a:solidFill>
              </a:rPr>
              <a:t>Providers will train staff to address the needs of adolescents from various racial and ethnic groups, religions and spiritual affiliations, and cultural and indigenous beliefs with an emphasis on the populations in the provider’s community. This includes ensuring cultural diversity in the staff and identifying and using engagement strategies that are culturally appropriate and effective in sustaining retention in </a:t>
            </a:r>
            <a:r>
              <a:rPr lang="en-US" sz="2000" i="1" dirty="0" smtClean="0">
                <a:solidFill>
                  <a:srgbClr val="1F497D"/>
                </a:solidFill>
              </a:rPr>
              <a:t>services.</a:t>
            </a:r>
          </a:p>
          <a:p>
            <a:pPr lvl="1"/>
            <a:r>
              <a:rPr lang="en-US" sz="2000" i="1" dirty="0" smtClean="0">
                <a:solidFill>
                  <a:srgbClr val="1F497D"/>
                </a:solidFill>
              </a:rPr>
              <a:t>A </a:t>
            </a:r>
            <a:r>
              <a:rPr lang="en-US" sz="2000" i="1" dirty="0">
                <a:solidFill>
                  <a:srgbClr val="1F497D"/>
                </a:solidFill>
              </a:rPr>
              <a:t>“safe” environment will be cultivated to talk about sensitive issues; this will include having gender-matched staff and gender-specific services and therapies, including same-gender groups </a:t>
            </a:r>
            <a:r>
              <a:rPr lang="en-US" sz="2000" i="1" dirty="0" smtClean="0">
                <a:solidFill>
                  <a:srgbClr val="1F497D"/>
                </a:solidFill>
              </a:rPr>
              <a:t>and nonaggressive/non-confrontational </a:t>
            </a:r>
            <a:r>
              <a:rPr lang="en-US" sz="2000" i="1" dirty="0">
                <a:solidFill>
                  <a:srgbClr val="1F497D"/>
                </a:solidFill>
              </a:rPr>
              <a:t>therapies, which will enhance therapeutic alliances</a:t>
            </a:r>
            <a:r>
              <a:rPr lang="en-US" sz="1800" i="1" dirty="0"/>
              <a:t>. </a:t>
            </a:r>
          </a:p>
          <a:p>
            <a:pPr lvl="1"/>
            <a:endParaRPr lang="en-US" dirty="0">
              <a:latin typeface="Calibri" panose="020F0502020204030204" pitchFamily="34" charset="0"/>
            </a:endParaRPr>
          </a:p>
        </p:txBody>
      </p:sp>
    </p:spTree>
    <p:extLst>
      <p:ext uri="{BB962C8B-B14F-4D97-AF65-F5344CB8AC3E}">
        <p14:creationId xmlns:p14="http://schemas.microsoft.com/office/powerpoint/2010/main" val="4240730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0" y="685800"/>
            <a:ext cx="9144000" cy="1252537"/>
          </a:xfrm>
          <a:prstGeom prst="rect">
            <a:avLst/>
          </a:prstGeom>
        </p:spPr>
        <p:txBody>
          <a:bodyPr>
            <a:normAutofit/>
          </a:bodyPr>
          <a:lstStyle/>
          <a:p>
            <a:r>
              <a:rPr lang="en-US" sz="3200" b="1" dirty="0">
                <a:solidFill>
                  <a:srgbClr val="1F497D"/>
                </a:solidFill>
                <a:latin typeface="Arial" panose="020B0604020202020204" pitchFamily="34" charset="0"/>
                <a:cs typeface="Arial" panose="020B0604020202020204" pitchFamily="34" charset="0"/>
              </a:rPr>
              <a:t>Systems Collaboration Among Youth-Serving Agencies</a:t>
            </a:r>
          </a:p>
        </p:txBody>
      </p:sp>
      <p:sp>
        <p:nvSpPr>
          <p:cNvPr id="2" name="Content Placeholder 1"/>
          <p:cNvSpPr>
            <a:spLocks noGrp="1"/>
          </p:cNvSpPr>
          <p:nvPr>
            <p:ph idx="4294967295"/>
          </p:nvPr>
        </p:nvSpPr>
        <p:spPr>
          <a:xfrm>
            <a:off x="381000" y="1938337"/>
            <a:ext cx="7848600" cy="3776664"/>
          </a:xfrm>
          <a:prstGeom prst="rect">
            <a:avLst/>
          </a:prstGeom>
        </p:spPr>
        <p:txBody>
          <a:bodyPr>
            <a:noAutofit/>
          </a:bodyPr>
          <a:lstStyle/>
          <a:p>
            <a:r>
              <a:rPr lang="en-US" sz="2400" dirty="0">
                <a:solidFill>
                  <a:srgbClr val="1F497D"/>
                </a:solidFill>
              </a:rPr>
              <a:t>To provide the best care for adolescents, it is important to acknowledge that adolescents are provided many services by other State systems such </a:t>
            </a:r>
            <a:r>
              <a:rPr lang="en-US" sz="2400" dirty="0" smtClean="0">
                <a:solidFill>
                  <a:srgbClr val="1F497D"/>
                </a:solidFill>
              </a:rPr>
              <a:t>as:</a:t>
            </a:r>
          </a:p>
          <a:p>
            <a:pPr lvl="1"/>
            <a:r>
              <a:rPr lang="en-US" sz="2400" dirty="0" smtClean="0">
                <a:solidFill>
                  <a:srgbClr val="1F497D"/>
                </a:solidFill>
              </a:rPr>
              <a:t>Medicaid</a:t>
            </a:r>
            <a:r>
              <a:rPr lang="en-US" sz="2400" dirty="0">
                <a:solidFill>
                  <a:srgbClr val="1F497D"/>
                </a:solidFill>
              </a:rPr>
              <a:t>, </a:t>
            </a:r>
            <a:endParaRPr lang="en-US" sz="2400" dirty="0" smtClean="0">
              <a:solidFill>
                <a:srgbClr val="1F497D"/>
              </a:solidFill>
            </a:endParaRPr>
          </a:p>
          <a:p>
            <a:pPr lvl="1"/>
            <a:r>
              <a:rPr lang="en-US" sz="2400" dirty="0">
                <a:solidFill>
                  <a:srgbClr val="1F497D"/>
                </a:solidFill>
              </a:rPr>
              <a:t>M</a:t>
            </a:r>
            <a:r>
              <a:rPr lang="en-US" sz="2400" dirty="0" smtClean="0">
                <a:solidFill>
                  <a:srgbClr val="1F497D"/>
                </a:solidFill>
              </a:rPr>
              <a:t>ental </a:t>
            </a:r>
            <a:r>
              <a:rPr lang="en-US" sz="2400" dirty="0">
                <a:solidFill>
                  <a:srgbClr val="1F497D"/>
                </a:solidFill>
              </a:rPr>
              <a:t>health, </a:t>
            </a:r>
            <a:endParaRPr lang="en-US" sz="2400" dirty="0" smtClean="0">
              <a:solidFill>
                <a:srgbClr val="1F497D"/>
              </a:solidFill>
            </a:endParaRPr>
          </a:p>
          <a:p>
            <a:pPr lvl="1"/>
            <a:r>
              <a:rPr lang="en-US" sz="2400" dirty="0">
                <a:solidFill>
                  <a:srgbClr val="1F497D"/>
                </a:solidFill>
              </a:rPr>
              <a:t>P</a:t>
            </a:r>
            <a:r>
              <a:rPr lang="en-US" sz="2400" dirty="0" smtClean="0">
                <a:solidFill>
                  <a:srgbClr val="1F497D"/>
                </a:solidFill>
              </a:rPr>
              <a:t>hysical </a:t>
            </a:r>
            <a:r>
              <a:rPr lang="en-US" sz="2400" dirty="0">
                <a:solidFill>
                  <a:srgbClr val="1F497D"/>
                </a:solidFill>
              </a:rPr>
              <a:t>health care, </a:t>
            </a:r>
            <a:endParaRPr lang="en-US" sz="2400" dirty="0" smtClean="0">
              <a:solidFill>
                <a:srgbClr val="1F497D"/>
              </a:solidFill>
            </a:endParaRPr>
          </a:p>
          <a:p>
            <a:pPr lvl="1"/>
            <a:r>
              <a:rPr lang="en-US" sz="2400" dirty="0">
                <a:solidFill>
                  <a:srgbClr val="1F497D"/>
                </a:solidFill>
              </a:rPr>
              <a:t>C</a:t>
            </a:r>
            <a:r>
              <a:rPr lang="en-US" sz="2400" dirty="0" smtClean="0">
                <a:solidFill>
                  <a:srgbClr val="1F497D"/>
                </a:solidFill>
              </a:rPr>
              <a:t>hild </a:t>
            </a:r>
            <a:r>
              <a:rPr lang="en-US" sz="2400" dirty="0">
                <a:solidFill>
                  <a:srgbClr val="1F497D"/>
                </a:solidFill>
              </a:rPr>
              <a:t>welfare, </a:t>
            </a:r>
            <a:endParaRPr lang="en-US" sz="2400" dirty="0" smtClean="0">
              <a:solidFill>
                <a:srgbClr val="1F497D"/>
              </a:solidFill>
            </a:endParaRPr>
          </a:p>
          <a:p>
            <a:pPr lvl="1"/>
            <a:r>
              <a:rPr lang="en-US" sz="2400" dirty="0">
                <a:solidFill>
                  <a:srgbClr val="1F497D"/>
                </a:solidFill>
              </a:rPr>
              <a:t>J</a:t>
            </a:r>
            <a:r>
              <a:rPr lang="en-US" sz="2400" dirty="0" smtClean="0">
                <a:solidFill>
                  <a:srgbClr val="1F497D"/>
                </a:solidFill>
              </a:rPr>
              <a:t>uvenile </a:t>
            </a:r>
            <a:r>
              <a:rPr lang="en-US" sz="2400" dirty="0">
                <a:solidFill>
                  <a:srgbClr val="1F497D"/>
                </a:solidFill>
              </a:rPr>
              <a:t>justice, </a:t>
            </a:r>
            <a:endParaRPr lang="en-US" sz="2400" dirty="0" smtClean="0">
              <a:solidFill>
                <a:srgbClr val="1F497D"/>
              </a:solidFill>
            </a:endParaRPr>
          </a:p>
          <a:p>
            <a:pPr lvl="1"/>
            <a:r>
              <a:rPr lang="en-US" sz="2400" dirty="0" smtClean="0">
                <a:solidFill>
                  <a:srgbClr val="1F497D"/>
                </a:solidFill>
              </a:rPr>
              <a:t>Education</a:t>
            </a:r>
            <a:r>
              <a:rPr lang="en-US" sz="2400" dirty="0" smtClean="0"/>
              <a:t>. </a:t>
            </a:r>
          </a:p>
        </p:txBody>
      </p:sp>
    </p:spTree>
    <p:extLst>
      <p:ext uri="{BB962C8B-B14F-4D97-AF65-F5344CB8AC3E}">
        <p14:creationId xmlns:p14="http://schemas.microsoft.com/office/powerpoint/2010/main" val="2159292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304800" y="685800"/>
            <a:ext cx="8382000" cy="1295400"/>
          </a:xfrm>
          <a:prstGeom prst="rect">
            <a:avLst/>
          </a:prstGeom>
        </p:spPr>
        <p:txBody>
          <a:bodyPr>
            <a:normAutofit/>
          </a:bodyPr>
          <a:lstStyle/>
          <a:p>
            <a:r>
              <a:rPr lang="en-US" sz="3200" b="1" dirty="0">
                <a:solidFill>
                  <a:srgbClr val="1F497D"/>
                </a:solidFill>
                <a:latin typeface="Arial" panose="020B0604020202020204" pitchFamily="34" charset="0"/>
                <a:cs typeface="Arial" panose="020B0604020202020204" pitchFamily="34" charset="0"/>
              </a:rPr>
              <a:t>Systems Collaboration Among Youth-Serving Agencies</a:t>
            </a:r>
          </a:p>
        </p:txBody>
      </p:sp>
      <p:sp>
        <p:nvSpPr>
          <p:cNvPr id="2" name="Content Placeholder 1"/>
          <p:cNvSpPr>
            <a:spLocks noGrp="1"/>
          </p:cNvSpPr>
          <p:nvPr>
            <p:ph idx="4294967295"/>
          </p:nvPr>
        </p:nvSpPr>
        <p:spPr>
          <a:xfrm>
            <a:off x="76200" y="1981200"/>
            <a:ext cx="8839200" cy="4144963"/>
          </a:xfrm>
          <a:prstGeom prst="rect">
            <a:avLst/>
          </a:prstGeom>
        </p:spPr>
        <p:txBody>
          <a:bodyPr/>
          <a:lstStyle/>
          <a:p>
            <a:r>
              <a:rPr lang="en-US" sz="2400" dirty="0" smtClean="0">
                <a:solidFill>
                  <a:srgbClr val="1F497D"/>
                </a:solidFill>
              </a:rPr>
              <a:t>When working with adolescents involved in other systems, there </a:t>
            </a:r>
            <a:r>
              <a:rPr lang="en-US" sz="2400" dirty="0">
                <a:solidFill>
                  <a:srgbClr val="1F497D"/>
                </a:solidFill>
              </a:rPr>
              <a:t>are opportunities to link </a:t>
            </a:r>
            <a:r>
              <a:rPr lang="en-US" sz="2400" dirty="0" smtClean="0">
                <a:solidFill>
                  <a:srgbClr val="1F497D"/>
                </a:solidFill>
              </a:rPr>
              <a:t>them to </a:t>
            </a:r>
            <a:r>
              <a:rPr lang="en-US" sz="2400" dirty="0">
                <a:solidFill>
                  <a:srgbClr val="1F497D"/>
                </a:solidFill>
              </a:rPr>
              <a:t>SUD services when </a:t>
            </a:r>
            <a:r>
              <a:rPr lang="en-US" sz="2400" dirty="0" smtClean="0">
                <a:solidFill>
                  <a:srgbClr val="1F497D"/>
                </a:solidFill>
              </a:rPr>
              <a:t>appropriate. Interagency </a:t>
            </a:r>
            <a:r>
              <a:rPr lang="en-US" sz="2400" dirty="0">
                <a:solidFill>
                  <a:srgbClr val="1F497D"/>
                </a:solidFill>
              </a:rPr>
              <a:t>agreements or memoranda of understanding (MOU) can help to facilitate cross-agency partnerships to better serve these adolescents</a:t>
            </a:r>
            <a:r>
              <a:rPr lang="en-US" dirty="0">
                <a:latin typeface="Calibri" panose="020F0502020204030204" pitchFamily="34" charset="0"/>
              </a:rPr>
              <a:t>.</a:t>
            </a:r>
          </a:p>
          <a:p>
            <a:r>
              <a:rPr lang="en-US" sz="2400" dirty="0">
                <a:solidFill>
                  <a:srgbClr val="1F497D"/>
                </a:solidFill>
              </a:rPr>
              <a:t>Sample language that reflects systems collaboration among youth-serving agencies</a:t>
            </a:r>
            <a:r>
              <a:rPr lang="en-US" dirty="0"/>
              <a:t>: </a:t>
            </a:r>
          </a:p>
          <a:p>
            <a:pPr lvl="1"/>
            <a:r>
              <a:rPr lang="en-US" sz="1200" i="1" dirty="0">
                <a:solidFill>
                  <a:srgbClr val="1F497D"/>
                </a:solidFill>
              </a:rPr>
              <a:t>SSAs at the State/territory or tribal levels will collaborate with other adolescent-serving systems or agencies to address the comprehensive needs of adolescents with SUDs and their families.</a:t>
            </a:r>
          </a:p>
          <a:p>
            <a:pPr lvl="1"/>
            <a:r>
              <a:rPr lang="en-US" sz="1200" i="1" dirty="0">
                <a:solidFill>
                  <a:srgbClr val="1F497D"/>
                </a:solidFill>
              </a:rPr>
              <a:t>SSAs will educate other adolescent-serving systems or agencies on services available to adolescents with SUDs.</a:t>
            </a:r>
          </a:p>
          <a:p>
            <a:pPr lvl="1"/>
            <a:r>
              <a:rPr lang="en-US" sz="1200" i="1" dirty="0">
                <a:solidFill>
                  <a:srgbClr val="1F497D"/>
                </a:solidFill>
              </a:rPr>
              <a:t>SSAs will seek to identify and coordinate with resources provided to adolescents by other systems or agencies to develop a coordinated continuum of care through partnerships and strong linkages</a:t>
            </a:r>
            <a:endParaRPr lang="en-US" sz="1200" dirty="0">
              <a:solidFill>
                <a:srgbClr val="1F497D"/>
              </a:solidFill>
            </a:endParaRPr>
          </a:p>
        </p:txBody>
      </p:sp>
    </p:spTree>
    <p:extLst>
      <p:ext uri="{BB962C8B-B14F-4D97-AF65-F5344CB8AC3E}">
        <p14:creationId xmlns:p14="http://schemas.microsoft.com/office/powerpoint/2010/main" val="1471496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609600" y="685800"/>
            <a:ext cx="7620000" cy="904875"/>
          </a:xfrm>
          <a:prstGeom prst="rect">
            <a:avLst/>
          </a:prstGeom>
        </p:spPr>
        <p:txBody>
          <a:bodyPr/>
          <a:lstStyle/>
          <a:p>
            <a:r>
              <a:rPr lang="en-US" sz="3200" b="1" dirty="0">
                <a:solidFill>
                  <a:srgbClr val="1F497D"/>
                </a:solidFill>
                <a:latin typeface="Arial" panose="020B0604020202020204" pitchFamily="34" charset="0"/>
                <a:cs typeface="Arial" panose="020B0604020202020204" pitchFamily="34" charset="0"/>
              </a:rPr>
              <a:t>Integrated Care</a:t>
            </a:r>
          </a:p>
        </p:txBody>
      </p:sp>
      <p:sp>
        <p:nvSpPr>
          <p:cNvPr id="2" name="Content Placeholder 1"/>
          <p:cNvSpPr>
            <a:spLocks noGrp="1"/>
          </p:cNvSpPr>
          <p:nvPr>
            <p:ph idx="4294967295"/>
          </p:nvPr>
        </p:nvSpPr>
        <p:spPr>
          <a:xfrm>
            <a:off x="152400" y="1590676"/>
            <a:ext cx="8839200" cy="4124324"/>
          </a:xfrm>
          <a:prstGeom prst="rect">
            <a:avLst/>
          </a:prstGeom>
        </p:spPr>
        <p:txBody>
          <a:bodyPr/>
          <a:lstStyle/>
          <a:p>
            <a:r>
              <a:rPr lang="en-US" sz="2000" dirty="0">
                <a:solidFill>
                  <a:srgbClr val="1F497D"/>
                </a:solidFill>
              </a:rPr>
              <a:t>Integrated SUD treatment for adolescents </a:t>
            </a:r>
            <a:r>
              <a:rPr lang="en-US" sz="2000" dirty="0" smtClean="0">
                <a:solidFill>
                  <a:srgbClr val="1F497D"/>
                </a:solidFill>
              </a:rPr>
              <a:t>addresses </a:t>
            </a:r>
            <a:r>
              <a:rPr lang="en-US" sz="2000" dirty="0">
                <a:solidFill>
                  <a:srgbClr val="1F497D"/>
                </a:solidFill>
              </a:rPr>
              <a:t>both the integration of treatment for substance use and co-occurring mental health disorders and the integration of adolescent SUD treatment and primary care services that may include primary pediatric care needs, reproductive health needs, or issues of abuse and neglect</a:t>
            </a:r>
            <a:r>
              <a:rPr lang="en-US" sz="2000" dirty="0" smtClean="0">
                <a:solidFill>
                  <a:srgbClr val="1F497D"/>
                </a:solidFill>
              </a:rPr>
              <a:t>.</a:t>
            </a:r>
          </a:p>
          <a:p>
            <a:r>
              <a:rPr lang="en-US" sz="2000" dirty="0">
                <a:solidFill>
                  <a:srgbClr val="1F497D"/>
                </a:solidFill>
              </a:rPr>
              <a:t>Adolescent SUD treatment providers work together with adolescents and their families to ensure access to primary care services, either directly or through coordinated referral and linkages to appropriate service providers.</a:t>
            </a:r>
          </a:p>
          <a:p>
            <a:r>
              <a:rPr lang="en-US" sz="2000" dirty="0">
                <a:solidFill>
                  <a:srgbClr val="1F497D"/>
                </a:solidFill>
              </a:rPr>
              <a:t>Systems should use common data and assessment tools, train substance abuse and mental health staff in each other’s disciplines, and use flexible funding mechanisms to address adolescents’ SUD needs in a coordinated way. </a:t>
            </a:r>
            <a:r>
              <a:rPr lang="en-US" sz="2000" baseline="30000" dirty="0">
                <a:solidFill>
                  <a:srgbClr val="1F497D"/>
                </a:solidFill>
              </a:rPr>
              <a:t>1</a:t>
            </a:r>
          </a:p>
          <a:p>
            <a:endParaRPr lang="en-US" sz="2000" dirty="0">
              <a:solidFill>
                <a:srgbClr val="1F497D"/>
              </a:solidFill>
            </a:endParaRPr>
          </a:p>
        </p:txBody>
      </p:sp>
      <p:sp>
        <p:nvSpPr>
          <p:cNvPr id="4" name="Rectangle 3"/>
          <p:cNvSpPr/>
          <p:nvPr/>
        </p:nvSpPr>
        <p:spPr>
          <a:xfrm rot="10800000" flipV="1">
            <a:off x="381000" y="5799440"/>
            <a:ext cx="6324600" cy="984885"/>
          </a:xfrm>
          <a:prstGeom prst="rect">
            <a:avLst/>
          </a:prstGeom>
        </p:spPr>
        <p:txBody>
          <a:bodyPr wrap="square">
            <a:spAutoFit/>
          </a:bodyPr>
          <a:lstStyle/>
          <a:p>
            <a:r>
              <a:rPr lang="en-US" baseline="30000" dirty="0"/>
              <a:t>1</a:t>
            </a:r>
            <a:r>
              <a:rPr lang="en-US" dirty="0"/>
              <a:t> </a:t>
            </a:r>
            <a:r>
              <a:rPr lang="en-US" sz="1100" dirty="0"/>
              <a:t>National Association of State Mental Health Program Directors and National Association of State Alcohol and Drug Abuse Directors. (1999). </a:t>
            </a:r>
            <a:r>
              <a:rPr lang="en-US" sz="1100" i="1" dirty="0"/>
              <a:t>Final report of the first national dialogue of the Joint NASMHPD-NASADAD Task Force on Co-Occurring Disorders</a:t>
            </a:r>
            <a:r>
              <a:rPr lang="en-US" sz="1100" dirty="0"/>
              <a:t>. Nation al dialogue on co-occurring mental health and substance abuse disorders, June 16–17, 1998. Alexandria, VA:</a:t>
            </a:r>
            <a:r>
              <a:rPr lang="en-US" dirty="0"/>
              <a:t> </a:t>
            </a:r>
            <a:r>
              <a:rPr lang="en-US" sz="1100" dirty="0">
                <a:latin typeface="Arial" panose="020B0604020202020204" pitchFamily="34" charset="0"/>
                <a:cs typeface="Arial" panose="020B0604020202020204" pitchFamily="34" charset="0"/>
              </a:rPr>
              <a:t>Authors.</a:t>
            </a:r>
          </a:p>
        </p:txBody>
      </p:sp>
    </p:spTree>
    <p:extLst>
      <p:ext uri="{BB962C8B-B14F-4D97-AF65-F5344CB8AC3E}">
        <p14:creationId xmlns:p14="http://schemas.microsoft.com/office/powerpoint/2010/main" val="4092586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914400" y="609601"/>
            <a:ext cx="7315200" cy="838200"/>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Integrated Care</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228600" y="1295400"/>
            <a:ext cx="8610600" cy="4830763"/>
          </a:xfrm>
          <a:prstGeom prst="rect">
            <a:avLst/>
          </a:prstGeom>
        </p:spPr>
        <p:txBody>
          <a:bodyPr>
            <a:normAutofit/>
          </a:bodyPr>
          <a:lstStyle/>
          <a:p>
            <a:r>
              <a:rPr lang="en-US" sz="2600" dirty="0" smtClean="0">
                <a:solidFill>
                  <a:srgbClr val="1F497D"/>
                </a:solidFill>
              </a:rPr>
              <a:t>Sample language that reflects integrated care: </a:t>
            </a:r>
          </a:p>
          <a:p>
            <a:pPr lvl="1"/>
            <a:r>
              <a:rPr lang="en-US" sz="2200" i="1" dirty="0">
                <a:solidFill>
                  <a:srgbClr val="1F497D"/>
                </a:solidFill>
              </a:rPr>
              <a:t>Providers will “commit to the concept of one team with one plan for one person” in whatever way this works for the </a:t>
            </a:r>
            <a:r>
              <a:rPr lang="en-US" sz="2200" i="1" dirty="0" smtClean="0">
                <a:solidFill>
                  <a:srgbClr val="1F497D"/>
                </a:solidFill>
              </a:rPr>
              <a:t>treatment providers</a:t>
            </a:r>
            <a:r>
              <a:rPr lang="en-US" i="1" dirty="0" smtClean="0">
                <a:latin typeface="Calibri" panose="020F0502020204030204" pitchFamily="34" charset="0"/>
              </a:rPr>
              <a:t>.</a:t>
            </a:r>
          </a:p>
          <a:p>
            <a:pPr lvl="2"/>
            <a:r>
              <a:rPr lang="en-US" sz="1900" i="1" dirty="0">
                <a:solidFill>
                  <a:srgbClr val="1F497D"/>
                </a:solidFill>
              </a:rPr>
              <a:t>Ideally, this will be accomplished within a single, integrated system or individualized treatment and recovery service plans that incorporate input from family and significant others in the adolescent’s life and multiple youth-serving agencies with which the adolescent may be </a:t>
            </a:r>
            <a:r>
              <a:rPr lang="en-US" sz="1900" i="1" dirty="0" smtClean="0">
                <a:solidFill>
                  <a:srgbClr val="1F497D"/>
                </a:solidFill>
              </a:rPr>
              <a:t>involved</a:t>
            </a:r>
            <a:r>
              <a:rPr lang="en-US" i="1" dirty="0" smtClean="0">
                <a:latin typeface="Calibri" panose="020F0502020204030204" pitchFamily="34" charset="0"/>
              </a:rPr>
              <a:t>.</a:t>
            </a:r>
          </a:p>
          <a:p>
            <a:pPr lvl="1"/>
            <a:r>
              <a:rPr lang="en-US" sz="2200" i="1" dirty="0">
                <a:solidFill>
                  <a:srgbClr val="1F497D"/>
                </a:solidFill>
              </a:rPr>
              <a:t>Providers will receive ongoing education and training regarding the gender-specific prevalence, etiology, signs/symptoms, and treatment of co-occurring mental and/or physical health disorders.</a:t>
            </a:r>
          </a:p>
        </p:txBody>
      </p:sp>
    </p:spTree>
    <p:extLst>
      <p:ext uri="{BB962C8B-B14F-4D97-AF65-F5344CB8AC3E}">
        <p14:creationId xmlns:p14="http://schemas.microsoft.com/office/powerpoint/2010/main" val="10098884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1066800" y="762000"/>
            <a:ext cx="7162800" cy="828675"/>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Trauma-Informed Care</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342900" y="1447801"/>
            <a:ext cx="8610600" cy="4552664"/>
          </a:xfrm>
          <a:prstGeom prst="rect">
            <a:avLst/>
          </a:prstGeom>
        </p:spPr>
        <p:txBody>
          <a:bodyPr>
            <a:normAutofit fontScale="92500" lnSpcReduction="10000"/>
          </a:bodyPr>
          <a:lstStyle/>
          <a:p>
            <a:r>
              <a:rPr lang="en-US" sz="2800" dirty="0">
                <a:solidFill>
                  <a:srgbClr val="1F497D"/>
                </a:solidFill>
              </a:rPr>
              <a:t>When an adolescent experiences trauma, especially repetitive trauma, it significantly increases the likelihood he or she may develop </a:t>
            </a:r>
            <a:r>
              <a:rPr lang="en-US" sz="2800" dirty="0" smtClean="0">
                <a:solidFill>
                  <a:srgbClr val="1F497D"/>
                </a:solidFill>
              </a:rPr>
              <a:t>a </a:t>
            </a:r>
            <a:r>
              <a:rPr lang="en-US" sz="2800" dirty="0">
                <a:solidFill>
                  <a:srgbClr val="1F497D"/>
                </a:solidFill>
              </a:rPr>
              <a:t>SUD</a:t>
            </a:r>
            <a:r>
              <a:rPr lang="en-US" sz="2800" dirty="0" smtClean="0">
                <a:solidFill>
                  <a:srgbClr val="1F497D"/>
                </a:solidFill>
              </a:rPr>
              <a:t>. </a:t>
            </a:r>
          </a:p>
          <a:p>
            <a:pPr marL="0" indent="0">
              <a:buNone/>
            </a:pPr>
            <a:endParaRPr lang="en-US" sz="2800" dirty="0" smtClean="0">
              <a:solidFill>
                <a:srgbClr val="1F497D"/>
              </a:solidFill>
            </a:endParaRPr>
          </a:p>
          <a:p>
            <a:r>
              <a:rPr lang="en-US" sz="2800" dirty="0" smtClean="0">
                <a:solidFill>
                  <a:srgbClr val="1F497D"/>
                </a:solidFill>
              </a:rPr>
              <a:t>Inversely, adolescents with SUDs are more likely to experience trauma than adolescents without a SUD. </a:t>
            </a:r>
          </a:p>
          <a:p>
            <a:pPr marL="0" indent="0">
              <a:buNone/>
            </a:pPr>
            <a:endParaRPr lang="en-US" sz="2800" dirty="0" smtClean="0">
              <a:solidFill>
                <a:srgbClr val="1F497D"/>
              </a:solidFill>
            </a:endParaRPr>
          </a:p>
          <a:p>
            <a:r>
              <a:rPr lang="en-US" sz="2800" dirty="0" smtClean="0">
                <a:solidFill>
                  <a:srgbClr val="1F497D"/>
                </a:solidFill>
              </a:rPr>
              <a:t>It </a:t>
            </a:r>
            <a:r>
              <a:rPr lang="en-US" sz="2800" dirty="0">
                <a:solidFill>
                  <a:srgbClr val="1F497D"/>
                </a:solidFill>
              </a:rPr>
              <a:t>is important to acknowledge the role trauma plays in the lives of adolescents and their </a:t>
            </a:r>
            <a:r>
              <a:rPr lang="en-US" sz="2800" dirty="0" smtClean="0">
                <a:solidFill>
                  <a:srgbClr val="1F497D"/>
                </a:solidFill>
              </a:rPr>
              <a:t>families, due to the complex linkages between violence, trauma, victimization, and the development of SUDs</a:t>
            </a:r>
            <a:r>
              <a:rPr lang="en-US" dirty="0" smtClean="0">
                <a:latin typeface="Calibri" panose="020F0502020204030204" pitchFamily="34" charset="0"/>
              </a:rPr>
              <a:t>.</a:t>
            </a:r>
            <a:endParaRPr lang="en-US" dirty="0">
              <a:latin typeface="Calibri" panose="020F0502020204030204" pitchFamily="34" charset="0"/>
            </a:endParaRPr>
          </a:p>
        </p:txBody>
      </p:sp>
    </p:spTree>
    <p:extLst>
      <p:ext uri="{BB962C8B-B14F-4D97-AF65-F5344CB8AC3E}">
        <p14:creationId xmlns:p14="http://schemas.microsoft.com/office/powerpoint/2010/main" val="204590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762000" y="685800"/>
            <a:ext cx="7467600" cy="904875"/>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Trauma-Informed Care</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457200" y="1447801"/>
            <a:ext cx="7883525" cy="3886200"/>
          </a:xfrm>
          <a:prstGeom prst="rect">
            <a:avLst/>
          </a:prstGeom>
        </p:spPr>
        <p:txBody>
          <a:bodyPr>
            <a:normAutofit/>
          </a:bodyPr>
          <a:lstStyle/>
          <a:p>
            <a:r>
              <a:rPr lang="en-US" sz="2400" dirty="0">
                <a:solidFill>
                  <a:srgbClr val="1F497D"/>
                </a:solidFill>
              </a:rPr>
              <a:t>Trauma-informed care can be described as an “approach to organizing treatment that integrates an understanding of the impact and consequences of trauma into all clinical interventions as well as all aspects of organizational </a:t>
            </a:r>
            <a:r>
              <a:rPr lang="en-US" sz="2400" dirty="0" smtClean="0">
                <a:solidFill>
                  <a:srgbClr val="1F497D"/>
                </a:solidFill>
              </a:rPr>
              <a:t>function.” </a:t>
            </a:r>
            <a:r>
              <a:rPr lang="en-US" sz="2400" baseline="30000" dirty="0" smtClean="0">
                <a:solidFill>
                  <a:srgbClr val="1F497D"/>
                </a:solidFill>
              </a:rPr>
              <a:t>1</a:t>
            </a:r>
          </a:p>
          <a:p>
            <a:pPr marL="0" indent="0">
              <a:buNone/>
            </a:pPr>
            <a:endParaRPr lang="en-US" sz="2400" baseline="30000" dirty="0" smtClean="0">
              <a:solidFill>
                <a:srgbClr val="1F497D"/>
              </a:solidFill>
            </a:endParaRPr>
          </a:p>
          <a:p>
            <a:r>
              <a:rPr lang="en-US" sz="2400" dirty="0" smtClean="0">
                <a:solidFill>
                  <a:srgbClr val="1F497D"/>
                </a:solidFill>
              </a:rPr>
              <a:t>A </a:t>
            </a:r>
            <a:r>
              <a:rPr lang="en-US" sz="2400" dirty="0">
                <a:solidFill>
                  <a:srgbClr val="1F497D"/>
                </a:solidFill>
              </a:rPr>
              <a:t>trauma-informed approach seeks to avoid </a:t>
            </a:r>
            <a:r>
              <a:rPr lang="en-US" sz="2400" dirty="0" smtClean="0">
                <a:solidFill>
                  <a:srgbClr val="1F497D"/>
                </a:solidFill>
              </a:rPr>
              <a:t>re-traumatization </a:t>
            </a:r>
            <a:r>
              <a:rPr lang="en-US" sz="2400" dirty="0">
                <a:solidFill>
                  <a:srgbClr val="1F497D"/>
                </a:solidFill>
              </a:rPr>
              <a:t>by taking a “safety first” and “do no harm” </a:t>
            </a:r>
            <a:r>
              <a:rPr lang="en-US" sz="2400" dirty="0" smtClean="0">
                <a:solidFill>
                  <a:srgbClr val="1F497D"/>
                </a:solidFill>
              </a:rPr>
              <a:t>approach. </a:t>
            </a:r>
            <a:r>
              <a:rPr lang="en-US" sz="2400" baseline="30000" dirty="0" smtClean="0">
                <a:solidFill>
                  <a:srgbClr val="1F497D"/>
                </a:solidFill>
              </a:rPr>
              <a:t>2</a:t>
            </a:r>
            <a:endParaRPr lang="en-US" sz="2400" baseline="30000" dirty="0">
              <a:solidFill>
                <a:srgbClr val="1F497D"/>
              </a:solidFill>
            </a:endParaRPr>
          </a:p>
        </p:txBody>
      </p:sp>
      <p:sp>
        <p:nvSpPr>
          <p:cNvPr id="4" name="Footer Placeholder 3"/>
          <p:cNvSpPr>
            <a:spLocks noGrp="1"/>
          </p:cNvSpPr>
          <p:nvPr>
            <p:ph type="ftr" sz="quarter" idx="4294967295"/>
          </p:nvPr>
        </p:nvSpPr>
        <p:spPr>
          <a:xfrm>
            <a:off x="381000" y="5334002"/>
            <a:ext cx="7959725" cy="1050924"/>
          </a:xfrm>
          <a:prstGeom prst="rect">
            <a:avLst/>
          </a:prstGeom>
        </p:spPr>
        <p:txBody>
          <a:bodyPr/>
          <a:lstStyle/>
          <a:p>
            <a:r>
              <a:rPr lang="en-US" sz="1200" baseline="30000" dirty="0" smtClean="0">
                <a:latin typeface="Arial" panose="020B0604020202020204" pitchFamily="34" charset="0"/>
                <a:cs typeface="Arial" panose="020B0604020202020204" pitchFamily="34" charset="0"/>
              </a:rPr>
              <a:t>1 </a:t>
            </a:r>
            <a:r>
              <a:rPr lang="en-US" sz="1600" baseline="30000" dirty="0" smtClean="0">
                <a:latin typeface="Arial" panose="020B0604020202020204" pitchFamily="34" charset="0"/>
                <a:cs typeface="Arial" panose="020B0604020202020204" pitchFamily="34" charset="0"/>
              </a:rPr>
              <a:t>Delaware Division of Prevention and Behavioral Health Services. (2011). Treatment provider manual. Wilmington, DE: Delaware Division of Prevention and Behavioral Health Services.</a:t>
            </a:r>
          </a:p>
          <a:p>
            <a:r>
              <a:rPr lang="en-US" sz="1600" baseline="30000" dirty="0" smtClean="0">
                <a:latin typeface="Arial" panose="020B0604020202020204" pitchFamily="34" charset="0"/>
                <a:cs typeface="Arial" panose="020B0604020202020204" pitchFamily="34" charset="0"/>
              </a:rPr>
              <a:t>2 Substance Abuse and Mental Health Services Administration. (2012c). </a:t>
            </a:r>
            <a:r>
              <a:rPr lang="en-US" sz="1600" baseline="30000" dirty="0">
                <a:latin typeface="Arial" panose="020B0604020202020204" pitchFamily="34" charset="0"/>
                <a:cs typeface="Arial" panose="020B0604020202020204" pitchFamily="34" charset="0"/>
              </a:rPr>
              <a:t>Trauma definition. Retrieved from </a:t>
            </a:r>
            <a:r>
              <a:rPr lang="en-US" sz="1600" baseline="30000" dirty="0">
                <a:latin typeface="Arial" panose="020B0604020202020204" pitchFamily="34" charset="0"/>
                <a:cs typeface="Arial" panose="020B0604020202020204" pitchFamily="34" charset="0"/>
                <a:hlinkClick r:id="rId3"/>
              </a:rPr>
              <a:t>http://</a:t>
            </a:r>
            <a:r>
              <a:rPr lang="en-US" sz="1600" baseline="30000" dirty="0" smtClean="0">
                <a:latin typeface="Arial" panose="020B0604020202020204" pitchFamily="34" charset="0"/>
                <a:cs typeface="Arial" panose="020B0604020202020204" pitchFamily="34" charset="0"/>
                <a:hlinkClick r:id="rId3"/>
              </a:rPr>
              <a:t>www.samhsa.gov/traumajustice/traumadefinition/index.aspx</a:t>
            </a:r>
            <a:endParaRPr lang="en-US" sz="1600" baseline="30000" dirty="0" smtClean="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2453376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914400" y="533400"/>
            <a:ext cx="7315200" cy="1057275"/>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Trauma-Informed Care</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7495" y="1219200"/>
            <a:ext cx="9136505" cy="4754563"/>
          </a:xfrm>
          <a:prstGeom prst="rect">
            <a:avLst/>
          </a:prstGeom>
        </p:spPr>
        <p:txBody>
          <a:bodyPr>
            <a:normAutofit lnSpcReduction="10000"/>
          </a:bodyPr>
          <a:lstStyle/>
          <a:p>
            <a:r>
              <a:rPr lang="en-US" sz="2400" dirty="0" smtClean="0">
                <a:solidFill>
                  <a:srgbClr val="1F497D"/>
                </a:solidFill>
              </a:rPr>
              <a:t>Sample language that reflects trauma-informed care</a:t>
            </a:r>
            <a:r>
              <a:rPr lang="en-US" sz="2400" dirty="0" smtClean="0">
                <a:solidFill>
                  <a:srgbClr val="1F497D"/>
                </a:solidFill>
                <a:latin typeface="Calibri" panose="020F0502020204030204" pitchFamily="34" charset="0"/>
              </a:rPr>
              <a:t>:</a:t>
            </a:r>
          </a:p>
          <a:p>
            <a:pPr lvl="1"/>
            <a:r>
              <a:rPr lang="en-US" sz="2200" i="1" dirty="0">
                <a:solidFill>
                  <a:srgbClr val="1F497D"/>
                </a:solidFill>
              </a:rPr>
              <a:t>Trauma‐specific services will include evidence-based and promising practices that directly address the effect of trauma and facilitate recovery and healing</a:t>
            </a:r>
            <a:r>
              <a:rPr lang="en-US" sz="2200" i="1" dirty="0" smtClean="0">
                <a:solidFill>
                  <a:srgbClr val="1F497D"/>
                </a:solidFill>
              </a:rPr>
              <a:t>.</a:t>
            </a:r>
          </a:p>
          <a:p>
            <a:pPr marL="457200" lvl="1" indent="0">
              <a:buNone/>
            </a:pPr>
            <a:endParaRPr lang="en-US" sz="2200" i="1" dirty="0" smtClean="0">
              <a:solidFill>
                <a:srgbClr val="1F497D"/>
              </a:solidFill>
            </a:endParaRPr>
          </a:p>
          <a:p>
            <a:pPr lvl="1"/>
            <a:r>
              <a:rPr lang="en-US" sz="2200" i="1" dirty="0">
                <a:solidFill>
                  <a:srgbClr val="1F497D"/>
                </a:solidFill>
              </a:rPr>
              <a:t> Providers will not require that adolescents retell the details of their traumatic experience(s</a:t>
            </a:r>
            <a:r>
              <a:rPr lang="en-US" sz="2200" i="1" dirty="0" smtClean="0">
                <a:solidFill>
                  <a:srgbClr val="1F497D"/>
                </a:solidFill>
              </a:rPr>
              <a:t>).</a:t>
            </a:r>
          </a:p>
          <a:p>
            <a:pPr marL="457200" lvl="1" indent="0">
              <a:buNone/>
            </a:pPr>
            <a:endParaRPr lang="en-US" sz="2200" i="1" dirty="0" smtClean="0">
              <a:solidFill>
                <a:srgbClr val="1F497D"/>
              </a:solidFill>
            </a:endParaRPr>
          </a:p>
          <a:p>
            <a:pPr lvl="1"/>
            <a:r>
              <a:rPr lang="en-US" sz="2200" i="1" dirty="0">
                <a:solidFill>
                  <a:srgbClr val="1F497D"/>
                </a:solidFill>
              </a:rPr>
              <a:t>Providers will make efforts to prevent the use of seclusion and restraint, recognizing these coercive practices are not therapeutic and can be retraumatizing. Seclusion and restraint should be used only as a last resort if the safety of the adolescent or staff is at risk</a:t>
            </a:r>
            <a:r>
              <a:rPr lang="en-US" i="1" dirty="0">
                <a:latin typeface="Calibri" panose="020F0502020204030204" pitchFamily="34" charset="0"/>
              </a:rPr>
              <a:t>.</a:t>
            </a:r>
          </a:p>
        </p:txBody>
      </p:sp>
    </p:spTree>
    <p:extLst>
      <p:ext uri="{BB962C8B-B14F-4D97-AF65-F5344CB8AC3E}">
        <p14:creationId xmlns:p14="http://schemas.microsoft.com/office/powerpoint/2010/main" val="5779344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1143000" y="685800"/>
            <a:ext cx="7086600" cy="904875"/>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Youth-Guided Care</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342900" y="1371600"/>
            <a:ext cx="8686800" cy="4754563"/>
          </a:xfrm>
          <a:prstGeom prst="rect">
            <a:avLst/>
          </a:prstGeom>
        </p:spPr>
        <p:txBody>
          <a:bodyPr>
            <a:normAutofit fontScale="92500" lnSpcReduction="20000"/>
          </a:bodyPr>
          <a:lstStyle/>
          <a:p>
            <a:r>
              <a:rPr lang="en-US" sz="2400" dirty="0">
                <a:solidFill>
                  <a:srgbClr val="1F497D"/>
                </a:solidFill>
              </a:rPr>
              <a:t>“Youth-guided care” refers to a system in which adolescents are involved in all aspects of their care through a client- or patient- or person-centered care approach</a:t>
            </a:r>
            <a:r>
              <a:rPr lang="en-US" sz="2400" dirty="0" smtClean="0">
                <a:solidFill>
                  <a:srgbClr val="1F497D"/>
                </a:solidFill>
              </a:rPr>
              <a:t>.</a:t>
            </a:r>
          </a:p>
          <a:p>
            <a:r>
              <a:rPr lang="en-US" sz="2400" dirty="0" smtClean="0">
                <a:solidFill>
                  <a:srgbClr val="1F497D"/>
                </a:solidFill>
              </a:rPr>
              <a:t>Treatment plans and service delivery are individualized to meet </a:t>
            </a:r>
            <a:r>
              <a:rPr lang="en-US" sz="2400" dirty="0">
                <a:solidFill>
                  <a:srgbClr val="1F497D"/>
                </a:solidFill>
              </a:rPr>
              <a:t>the adolescents’ needs, and </a:t>
            </a:r>
            <a:r>
              <a:rPr lang="en-US" sz="2400" dirty="0" smtClean="0">
                <a:solidFill>
                  <a:srgbClr val="1F497D"/>
                </a:solidFill>
              </a:rPr>
              <a:t>youth-guided </a:t>
            </a:r>
            <a:r>
              <a:rPr lang="en-US" sz="2400" dirty="0">
                <a:solidFill>
                  <a:srgbClr val="1F497D"/>
                </a:solidFill>
              </a:rPr>
              <a:t>care builds on the natural supports, strengths, resiliencies, and perspectives of the </a:t>
            </a:r>
            <a:r>
              <a:rPr lang="en-US" sz="2400" dirty="0" smtClean="0">
                <a:solidFill>
                  <a:srgbClr val="1F497D"/>
                </a:solidFill>
              </a:rPr>
              <a:t>adolescent.</a:t>
            </a:r>
          </a:p>
          <a:p>
            <a:pPr lvl="0"/>
            <a:r>
              <a:rPr lang="en-US" sz="2100" dirty="0">
                <a:solidFill>
                  <a:srgbClr val="1F497D"/>
                </a:solidFill>
              </a:rPr>
              <a:t>Sample language that reflects youth-guided care: </a:t>
            </a:r>
          </a:p>
          <a:p>
            <a:pPr lvl="1"/>
            <a:r>
              <a:rPr lang="en-US" sz="1800" i="1" dirty="0">
                <a:solidFill>
                  <a:srgbClr val="1F497D"/>
                </a:solidFill>
              </a:rPr>
              <a:t>Youth-guided care will be based on the unique circumstances and events that contributed to the adolescent’s SUD that may influence his or her treatment and recovery.</a:t>
            </a:r>
          </a:p>
          <a:p>
            <a:pPr lvl="1"/>
            <a:r>
              <a:rPr lang="en-US" sz="1800" i="1" dirty="0">
                <a:solidFill>
                  <a:srgbClr val="1F497D"/>
                </a:solidFill>
              </a:rPr>
              <a:t>The entire treatment process will involve the adolescent as a full partner and will focus on measurable goals and resiliency building, with specific timeframes identified by the adolescent, his or her family, and the provider.</a:t>
            </a:r>
          </a:p>
          <a:p>
            <a:pPr lvl="1"/>
            <a:r>
              <a:rPr lang="en-US" sz="1800" i="1" dirty="0">
                <a:solidFill>
                  <a:srgbClr val="1F497D"/>
                </a:solidFill>
              </a:rPr>
              <a:t>Treatment plans will be developed in conjunction with the adolescent and his or her family and involve the adolescent in recognizing and appreciating his or her unique strengths and assets and clarifying needs</a:t>
            </a:r>
            <a:r>
              <a:rPr lang="en-US" sz="1500" i="1" dirty="0">
                <a:solidFill>
                  <a:srgbClr val="1F497D"/>
                </a:solidFill>
              </a:rPr>
              <a:t>.</a:t>
            </a:r>
          </a:p>
          <a:p>
            <a:endParaRPr lang="en-US" sz="2400" dirty="0">
              <a:solidFill>
                <a:srgbClr val="1F497D"/>
              </a:solidFill>
            </a:endParaRPr>
          </a:p>
        </p:txBody>
      </p:sp>
    </p:spTree>
    <p:extLst>
      <p:ext uri="{BB962C8B-B14F-4D97-AF65-F5344CB8AC3E}">
        <p14:creationId xmlns:p14="http://schemas.microsoft.com/office/powerpoint/2010/main" val="2472276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914400" y="685800"/>
            <a:ext cx="7315200" cy="904875"/>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Today’s</a:t>
            </a:r>
            <a:r>
              <a:rPr lang="en-US" sz="3200" b="1" dirty="0" smtClean="0">
                <a:latin typeface="Arial" panose="020B0604020202020204" pitchFamily="34" charset="0"/>
                <a:cs typeface="Arial" panose="020B0604020202020204" pitchFamily="34" charset="0"/>
              </a:rPr>
              <a:t> Discussion</a:t>
            </a:r>
            <a:endParaRPr lang="en-US" sz="3200" b="1" dirty="0">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228600" y="1590675"/>
            <a:ext cx="8534400" cy="4535488"/>
          </a:xfrm>
          <a:prstGeom prst="rect">
            <a:avLst/>
          </a:prstGeom>
        </p:spPr>
        <p:txBody>
          <a:bodyPr/>
          <a:lstStyle/>
          <a:p>
            <a:r>
              <a:rPr lang="en-US" sz="2400" dirty="0" smtClean="0">
                <a:solidFill>
                  <a:srgbClr val="1F497D"/>
                </a:solidFill>
              </a:rPr>
              <a:t>An overview of the National Association of State Alcohol and Drug Abuse Directors</a:t>
            </a:r>
            <a:r>
              <a:rPr lang="en-US" sz="2400" dirty="0" smtClean="0"/>
              <a:t>:</a:t>
            </a:r>
            <a:r>
              <a:rPr lang="en-US" sz="2400" dirty="0">
                <a:solidFill>
                  <a:srgbClr val="1F497D"/>
                </a:solidFill>
              </a:rPr>
              <a:t> The </a:t>
            </a:r>
            <a:r>
              <a:rPr lang="en-US" sz="2400" i="1" dirty="0">
                <a:solidFill>
                  <a:srgbClr val="1F497D"/>
                </a:solidFill>
              </a:rPr>
              <a:t>State Adolescent Substance Use Disorder Treatment &amp; Recovery Practice Guide </a:t>
            </a:r>
            <a:endParaRPr lang="en-US" sz="2400" i="1" dirty="0" smtClean="0">
              <a:solidFill>
                <a:srgbClr val="1F497D"/>
              </a:solidFill>
            </a:endParaRPr>
          </a:p>
          <a:p>
            <a:pPr marL="0" indent="0">
              <a:buNone/>
            </a:pPr>
            <a:endParaRPr lang="en-US" sz="2400" i="1" dirty="0" smtClean="0">
              <a:solidFill>
                <a:srgbClr val="1F497D"/>
              </a:solidFill>
            </a:endParaRPr>
          </a:p>
          <a:p>
            <a:r>
              <a:rPr lang="en-US" sz="2400" dirty="0" smtClean="0">
                <a:solidFill>
                  <a:srgbClr val="1F497D"/>
                </a:solidFill>
              </a:rPr>
              <a:t>Discussion of the Importance of Clinical Practice Standards</a:t>
            </a:r>
          </a:p>
          <a:p>
            <a:endParaRPr lang="en-US" sz="2400" dirty="0" smtClean="0">
              <a:solidFill>
                <a:srgbClr val="1F497D"/>
              </a:solidFill>
            </a:endParaRPr>
          </a:p>
          <a:p>
            <a:r>
              <a:rPr lang="en-US" sz="2400" dirty="0" smtClean="0">
                <a:solidFill>
                  <a:srgbClr val="1F497D"/>
                </a:solidFill>
              </a:rPr>
              <a:t>Our Plan for Development</a:t>
            </a:r>
            <a:endParaRPr lang="en-US" sz="2400" dirty="0"/>
          </a:p>
        </p:txBody>
      </p:sp>
    </p:spTree>
    <p:extLst>
      <p:ext uri="{BB962C8B-B14F-4D97-AF65-F5344CB8AC3E}">
        <p14:creationId xmlns:p14="http://schemas.microsoft.com/office/powerpoint/2010/main" val="38947656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304800" y="762000"/>
            <a:ext cx="7924800" cy="1143000"/>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Family-Centered Care</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457200" y="1333500"/>
            <a:ext cx="7408862" cy="4525963"/>
          </a:xfrm>
          <a:prstGeom prst="rect">
            <a:avLst/>
          </a:prstGeom>
        </p:spPr>
        <p:txBody>
          <a:bodyPr>
            <a:normAutofit/>
          </a:bodyPr>
          <a:lstStyle/>
          <a:p>
            <a:r>
              <a:rPr lang="en-US" sz="2400" dirty="0">
                <a:solidFill>
                  <a:srgbClr val="1F497D"/>
                </a:solidFill>
              </a:rPr>
              <a:t>Family plays an important part in adolescent treatment and </a:t>
            </a:r>
            <a:r>
              <a:rPr lang="en-US" sz="2400" dirty="0" smtClean="0">
                <a:solidFill>
                  <a:srgbClr val="1F497D"/>
                </a:solidFill>
              </a:rPr>
              <a:t>recovery, and it is important to include family members as </a:t>
            </a:r>
            <a:r>
              <a:rPr lang="en-US" sz="2400" dirty="0">
                <a:solidFill>
                  <a:srgbClr val="1F497D"/>
                </a:solidFill>
              </a:rPr>
              <a:t>a part of the “</a:t>
            </a:r>
            <a:r>
              <a:rPr lang="en-US" sz="2400" dirty="0" smtClean="0">
                <a:solidFill>
                  <a:srgbClr val="1F497D"/>
                </a:solidFill>
              </a:rPr>
              <a:t>team.” </a:t>
            </a:r>
          </a:p>
          <a:p>
            <a:r>
              <a:rPr lang="en-US" sz="2400" dirty="0" smtClean="0">
                <a:solidFill>
                  <a:srgbClr val="1F497D"/>
                </a:solidFill>
              </a:rPr>
              <a:t>In family-centered care, family members’ needs are considered a part </a:t>
            </a:r>
            <a:r>
              <a:rPr lang="en-US" sz="2400" dirty="0">
                <a:solidFill>
                  <a:srgbClr val="1F497D"/>
                </a:solidFill>
              </a:rPr>
              <a:t>of adolescent SUD services</a:t>
            </a:r>
            <a:r>
              <a:rPr lang="en-US" sz="2400" dirty="0" smtClean="0">
                <a:solidFill>
                  <a:srgbClr val="1F497D"/>
                </a:solidFill>
              </a:rPr>
              <a:t>.</a:t>
            </a:r>
          </a:p>
          <a:p>
            <a:r>
              <a:rPr lang="en-US" sz="2400" dirty="0">
                <a:solidFill>
                  <a:srgbClr val="1F497D"/>
                </a:solidFill>
              </a:rPr>
              <a:t>Family engagement can improve treatment outcomes for the adolescent, prevent or reduce SUDs across generations by increasing parenting skills, and help facilitate environmental </a:t>
            </a:r>
            <a:r>
              <a:rPr lang="en-US" sz="2400" dirty="0" smtClean="0">
                <a:solidFill>
                  <a:srgbClr val="1F497D"/>
                </a:solidFill>
              </a:rPr>
              <a:t>ch</a:t>
            </a:r>
            <a:r>
              <a:rPr lang="en-US" sz="2400" dirty="0" smtClean="0">
                <a:solidFill>
                  <a:srgbClr val="1F497D"/>
                </a:solidFill>
                <a:latin typeface="Calibri" panose="020F0502020204030204" pitchFamily="34" charset="0"/>
              </a:rPr>
              <a:t>ange. </a:t>
            </a:r>
            <a:r>
              <a:rPr lang="en-US" sz="2400" baseline="30000" dirty="0" smtClean="0">
                <a:solidFill>
                  <a:srgbClr val="1F497D"/>
                </a:solidFill>
                <a:latin typeface="Calibri" panose="020F0502020204030204" pitchFamily="34" charset="0"/>
              </a:rPr>
              <a:t>1</a:t>
            </a:r>
            <a:endParaRPr lang="en-US" sz="2400" baseline="30000" dirty="0">
              <a:solidFill>
                <a:srgbClr val="1F497D"/>
              </a:solidFill>
              <a:latin typeface="Calibri" panose="020F0502020204030204" pitchFamily="34" charset="0"/>
            </a:endParaRPr>
          </a:p>
        </p:txBody>
      </p:sp>
      <p:sp>
        <p:nvSpPr>
          <p:cNvPr id="4" name="Footer Placeholder 3"/>
          <p:cNvSpPr>
            <a:spLocks noGrp="1"/>
          </p:cNvSpPr>
          <p:nvPr>
            <p:ph type="ftr" sz="quarter" idx="4294967295"/>
          </p:nvPr>
        </p:nvSpPr>
        <p:spPr>
          <a:xfrm>
            <a:off x="228600" y="5257800"/>
            <a:ext cx="8264525" cy="1357313"/>
          </a:xfrm>
          <a:prstGeom prst="rect">
            <a:avLst/>
          </a:prstGeom>
        </p:spPr>
        <p:txBody>
          <a:bodyPr/>
          <a:lstStyle/>
          <a:p>
            <a:pPr indent="-457200"/>
            <a:r>
              <a:rPr lang="en-US" sz="1200" dirty="0" smtClean="0">
                <a:latin typeface="Arial" panose="020B0604020202020204" pitchFamily="34" charset="0"/>
                <a:cs typeface="Arial" panose="020B0604020202020204" pitchFamily="34" charset="0"/>
              </a:rPr>
              <a:t>1 Center for Substance Abuse Treatment. (1999). Treatment of adolescents with substance use </a:t>
            </a:r>
            <a:r>
              <a:rPr lang="en-US" sz="1200" dirty="0">
                <a:latin typeface="Arial" panose="020B0604020202020204" pitchFamily="34" charset="0"/>
                <a:cs typeface="Arial" panose="020B0604020202020204" pitchFamily="34" charset="0"/>
              </a:rPr>
              <a:t>disorders. Treatment Improvement Protocol (TIP) Series 32. HHS Publication No. (SMA) 99-3283. Rockville, MD: Substance Abuse and Mental Health Services Administration.</a:t>
            </a:r>
          </a:p>
        </p:txBody>
      </p:sp>
    </p:spTree>
    <p:extLst>
      <p:ext uri="{BB962C8B-B14F-4D97-AF65-F5344CB8AC3E}">
        <p14:creationId xmlns:p14="http://schemas.microsoft.com/office/powerpoint/2010/main" val="13778020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609600" y="609600"/>
            <a:ext cx="7543800" cy="1252537"/>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Family-Centered Care</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0" y="1235868"/>
            <a:ext cx="8991600" cy="4830763"/>
          </a:xfrm>
          <a:prstGeom prst="rect">
            <a:avLst/>
          </a:prstGeom>
        </p:spPr>
        <p:txBody>
          <a:bodyPr>
            <a:normAutofit fontScale="85000" lnSpcReduction="20000"/>
          </a:bodyPr>
          <a:lstStyle/>
          <a:p>
            <a:r>
              <a:rPr lang="en-US" sz="2800" dirty="0" smtClean="0">
                <a:solidFill>
                  <a:srgbClr val="1F497D"/>
                </a:solidFill>
              </a:rPr>
              <a:t>Sample language that reflects family-centered care</a:t>
            </a:r>
            <a:r>
              <a:rPr lang="en-US" sz="3500" dirty="0" smtClean="0">
                <a:solidFill>
                  <a:srgbClr val="1F497D"/>
                </a:solidFill>
              </a:rPr>
              <a:t>: </a:t>
            </a:r>
          </a:p>
          <a:p>
            <a:pPr lvl="1"/>
            <a:r>
              <a:rPr lang="en-US" i="1" dirty="0">
                <a:solidFill>
                  <a:srgbClr val="1F497D"/>
                </a:solidFill>
              </a:rPr>
              <a:t>Providers will adopt a broad definition of family that includes family of origin or of choice</a:t>
            </a:r>
            <a:r>
              <a:rPr lang="en-US" i="1" dirty="0" smtClean="0">
                <a:solidFill>
                  <a:srgbClr val="1F497D"/>
                </a:solidFill>
              </a:rPr>
              <a:t>.</a:t>
            </a:r>
          </a:p>
          <a:p>
            <a:pPr lvl="1"/>
            <a:r>
              <a:rPr lang="en-US" i="1" dirty="0">
                <a:solidFill>
                  <a:srgbClr val="1F497D"/>
                </a:solidFill>
              </a:rPr>
              <a:t>Programs will create a family-friendly environment that encourages adolescents and families to engage in recovery efforts. To the maximum extent possible, services will be adolescent and family driven or directed and will treat family members as shared </a:t>
            </a:r>
            <a:r>
              <a:rPr lang="en-US" i="1" dirty="0" smtClean="0">
                <a:solidFill>
                  <a:srgbClr val="1F497D"/>
                </a:solidFill>
              </a:rPr>
              <a:t>decision makers </a:t>
            </a:r>
            <a:r>
              <a:rPr lang="en-US" i="1" dirty="0">
                <a:solidFill>
                  <a:srgbClr val="1F497D"/>
                </a:solidFill>
              </a:rPr>
              <a:t>in assessment, treatment planning, recovery support services, and clinical activities (e.g., family therapy and other services as identified by the goals and needs of the adolescent and family</a:t>
            </a:r>
            <a:r>
              <a:rPr lang="en-US" i="1" dirty="0" smtClean="0">
                <a:solidFill>
                  <a:srgbClr val="1F497D"/>
                </a:solidFill>
              </a:rPr>
              <a:t>).</a:t>
            </a:r>
          </a:p>
          <a:p>
            <a:pPr lvl="1"/>
            <a:r>
              <a:rPr lang="en-US" i="1" dirty="0">
                <a:solidFill>
                  <a:srgbClr val="1F497D"/>
                </a:solidFill>
              </a:rPr>
              <a:t>Providers will offer family members support services in accordance with the goals determined by the family u</a:t>
            </a:r>
            <a:r>
              <a:rPr lang="en-US" i="1" dirty="0"/>
              <a:t>nit.</a:t>
            </a:r>
          </a:p>
        </p:txBody>
      </p:sp>
    </p:spTree>
    <p:extLst>
      <p:ext uri="{BB962C8B-B14F-4D97-AF65-F5344CB8AC3E}">
        <p14:creationId xmlns:p14="http://schemas.microsoft.com/office/powerpoint/2010/main" val="6620411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228600" y="609600"/>
            <a:ext cx="8229600" cy="1057275"/>
          </a:xfrm>
          <a:prstGeom prst="rect">
            <a:avLst/>
          </a:prstGeom>
        </p:spPr>
        <p:txBody>
          <a:bodyPr>
            <a:normAutofit/>
          </a:bodyPr>
          <a:lstStyle/>
          <a:p>
            <a:r>
              <a:rPr lang="en-US" sz="3200" b="1" dirty="0" smtClean="0">
                <a:solidFill>
                  <a:srgbClr val="1F497D"/>
                </a:solidFill>
                <a:latin typeface="Arial" panose="020B0604020202020204" pitchFamily="34" charset="0"/>
                <a:cs typeface="Arial" panose="020B0604020202020204" pitchFamily="34" charset="0"/>
              </a:rPr>
              <a:t>Recovery-Oriented Systems of Care</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638969" y="1219200"/>
            <a:ext cx="7408862" cy="3451225"/>
          </a:xfrm>
          <a:prstGeom prst="rect">
            <a:avLst/>
          </a:prstGeom>
        </p:spPr>
        <p:txBody>
          <a:bodyPr>
            <a:normAutofit fontScale="92500" lnSpcReduction="20000"/>
          </a:bodyPr>
          <a:lstStyle/>
          <a:p>
            <a:endParaRPr lang="en-US" sz="2400" dirty="0" smtClean="0">
              <a:solidFill>
                <a:srgbClr val="1F497D"/>
              </a:solidFill>
            </a:endParaRPr>
          </a:p>
          <a:p>
            <a:r>
              <a:rPr lang="en-US" sz="2400" dirty="0" smtClean="0">
                <a:solidFill>
                  <a:srgbClr val="1F497D"/>
                </a:solidFill>
              </a:rPr>
              <a:t>One </a:t>
            </a:r>
            <a:r>
              <a:rPr lang="en-US" sz="2400" dirty="0" smtClean="0">
                <a:solidFill>
                  <a:srgbClr val="1F497D"/>
                </a:solidFill>
              </a:rPr>
              <a:t>of the most important elements of treatment is providing support or building relationships that promote recovery. </a:t>
            </a:r>
            <a:endParaRPr lang="en-US" sz="2400" dirty="0" smtClean="0">
              <a:solidFill>
                <a:srgbClr val="1F497D"/>
              </a:solidFill>
            </a:endParaRPr>
          </a:p>
          <a:p>
            <a:pPr marL="0" indent="0">
              <a:buNone/>
            </a:pPr>
            <a:endParaRPr lang="en-US" sz="2400" dirty="0" smtClean="0">
              <a:solidFill>
                <a:srgbClr val="1F497D"/>
              </a:solidFill>
            </a:endParaRPr>
          </a:p>
          <a:p>
            <a:r>
              <a:rPr lang="en-US" sz="2400" dirty="0" smtClean="0">
                <a:solidFill>
                  <a:srgbClr val="1F497D"/>
                </a:solidFill>
              </a:rPr>
              <a:t>Recovery-oriented </a:t>
            </a:r>
            <a:r>
              <a:rPr lang="en-US" sz="2400" dirty="0">
                <a:solidFill>
                  <a:srgbClr val="1F497D"/>
                </a:solidFill>
              </a:rPr>
              <a:t>systems of care (ROSC) for youth support youth-guided and self-directed approaches to care that build on the strengths and resilience of adolescents, their families, and communities to take responsibility for their sustained health, wellness, and recovery from </a:t>
            </a:r>
            <a:r>
              <a:rPr lang="en-US" sz="2400" dirty="0" smtClean="0">
                <a:solidFill>
                  <a:srgbClr val="1F497D"/>
                </a:solidFill>
              </a:rPr>
              <a:t>SUDs. </a:t>
            </a:r>
            <a:r>
              <a:rPr lang="en-US" sz="2400" baseline="30000" dirty="0" smtClean="0">
                <a:solidFill>
                  <a:srgbClr val="1F497D"/>
                </a:solidFill>
              </a:rPr>
              <a:t>1</a:t>
            </a:r>
            <a:r>
              <a:rPr lang="en-US" sz="2400" dirty="0" smtClean="0">
                <a:solidFill>
                  <a:srgbClr val="1F497D"/>
                </a:solidFill>
              </a:rPr>
              <a:t> </a:t>
            </a:r>
            <a:endParaRPr lang="en-US" sz="2400" dirty="0">
              <a:solidFill>
                <a:srgbClr val="1F497D"/>
              </a:solidFill>
            </a:endParaRPr>
          </a:p>
        </p:txBody>
      </p:sp>
      <p:sp>
        <p:nvSpPr>
          <p:cNvPr id="4" name="Footer Placeholder 3"/>
          <p:cNvSpPr>
            <a:spLocks noGrp="1"/>
          </p:cNvSpPr>
          <p:nvPr>
            <p:ph type="ftr" sz="quarter" idx="4294967295"/>
          </p:nvPr>
        </p:nvSpPr>
        <p:spPr>
          <a:xfrm>
            <a:off x="457200" y="5410200"/>
            <a:ext cx="7807325" cy="1204913"/>
          </a:xfrm>
          <a:prstGeom prst="rect">
            <a:avLst/>
          </a:prstGeom>
        </p:spPr>
        <p:txBody>
          <a:bodyPr/>
          <a:lstStyle/>
          <a:p>
            <a:r>
              <a:rPr lang="en-US" sz="1400" dirty="0">
                <a:latin typeface="Arial" panose="020B0604020202020204" pitchFamily="34" charset="0"/>
                <a:cs typeface="Arial" panose="020B0604020202020204" pitchFamily="34" charset="0"/>
              </a:rPr>
              <a:t>1 Substance Abuse and Mental Health Services Administration. (2009). Designing a recovery-oriented care model for adolescents and transition age youth with substance use or co-occurring mental health disorders. Rockville, MD: U.S. Department of Health and Human Services.</a:t>
            </a:r>
          </a:p>
        </p:txBody>
      </p:sp>
    </p:spTree>
    <p:extLst>
      <p:ext uri="{BB962C8B-B14F-4D97-AF65-F5344CB8AC3E}">
        <p14:creationId xmlns:p14="http://schemas.microsoft.com/office/powerpoint/2010/main" val="35495345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381000" y="609600"/>
            <a:ext cx="8229600" cy="904875"/>
          </a:xfrm>
          <a:prstGeom prst="rect">
            <a:avLst/>
          </a:prstGeom>
        </p:spPr>
        <p:txBody>
          <a:bodyPr>
            <a:normAutofit/>
          </a:bodyPr>
          <a:lstStyle/>
          <a:p>
            <a:r>
              <a:rPr lang="en-US" sz="3200" b="1" dirty="0" smtClean="0">
                <a:solidFill>
                  <a:srgbClr val="1F497D"/>
                </a:solidFill>
                <a:latin typeface="Arial" panose="020B0604020202020204" pitchFamily="34" charset="0"/>
                <a:cs typeface="Arial" panose="020B0604020202020204" pitchFamily="34" charset="0"/>
              </a:rPr>
              <a:t>Recovery-Oriented Systems of Care</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76200" y="1514476"/>
            <a:ext cx="9067800" cy="4611688"/>
          </a:xfrm>
          <a:prstGeom prst="rect">
            <a:avLst/>
          </a:prstGeom>
        </p:spPr>
        <p:txBody>
          <a:bodyPr>
            <a:normAutofit fontScale="85000" lnSpcReduction="20000"/>
          </a:bodyPr>
          <a:lstStyle/>
          <a:p>
            <a:r>
              <a:rPr lang="en-US" sz="2800" dirty="0" smtClean="0">
                <a:solidFill>
                  <a:srgbClr val="1F497D"/>
                </a:solidFill>
              </a:rPr>
              <a:t>Sample language that reflects a recovery-oriented system of care: </a:t>
            </a:r>
            <a:endParaRPr lang="en-US" sz="2800" dirty="0">
              <a:solidFill>
                <a:srgbClr val="1F497D"/>
              </a:solidFill>
            </a:endParaRPr>
          </a:p>
          <a:p>
            <a:pPr lvl="1"/>
            <a:r>
              <a:rPr lang="en-US" i="1" dirty="0" smtClean="0">
                <a:solidFill>
                  <a:srgbClr val="1F497D"/>
                </a:solidFill>
              </a:rPr>
              <a:t>Providers </a:t>
            </a:r>
            <a:r>
              <a:rPr lang="en-US" i="1" dirty="0">
                <a:solidFill>
                  <a:srgbClr val="1F497D"/>
                </a:solidFill>
              </a:rPr>
              <a:t>will offer developmentally, culturally, and gender-appropriate care and a choice of services that can be used in recovery efforts and in supporting or building relationships that promote recovery. </a:t>
            </a:r>
          </a:p>
          <a:p>
            <a:pPr lvl="1"/>
            <a:r>
              <a:rPr lang="en-US" i="1" dirty="0" smtClean="0">
                <a:solidFill>
                  <a:srgbClr val="1F497D"/>
                </a:solidFill>
              </a:rPr>
              <a:t>Providers </a:t>
            </a:r>
            <a:r>
              <a:rPr lang="en-US" i="1" dirty="0">
                <a:solidFill>
                  <a:srgbClr val="1F497D"/>
                </a:solidFill>
              </a:rPr>
              <a:t>will assist the adolescent in defining what wellness in recovery means for them and supporting the attainment of wellness. </a:t>
            </a:r>
            <a:endParaRPr lang="en-US" i="1" dirty="0" smtClean="0">
              <a:solidFill>
                <a:srgbClr val="1F497D"/>
              </a:solidFill>
            </a:endParaRPr>
          </a:p>
          <a:p>
            <a:pPr lvl="1"/>
            <a:r>
              <a:rPr lang="en-US" i="1" dirty="0" smtClean="0">
                <a:solidFill>
                  <a:srgbClr val="1F497D"/>
                </a:solidFill>
              </a:rPr>
              <a:t>Providers </a:t>
            </a:r>
            <a:r>
              <a:rPr lang="en-US" i="1" dirty="0">
                <a:solidFill>
                  <a:srgbClr val="1F497D"/>
                </a:solidFill>
              </a:rPr>
              <a:t>will encourage the use of peer recovery groups and mentors/coaches, which enhance development of skills and reasoning abilities and assist in establishing new drug refusal skills, relapse prevention techniques, and anger management skills.</a:t>
            </a:r>
          </a:p>
          <a:p>
            <a:pPr lvl="1"/>
            <a:endParaRPr lang="en-US" dirty="0"/>
          </a:p>
          <a:p>
            <a:pPr lvl="1"/>
            <a:endParaRPr lang="en-US" dirty="0"/>
          </a:p>
        </p:txBody>
      </p:sp>
    </p:spTree>
    <p:extLst>
      <p:ext uri="{BB962C8B-B14F-4D97-AF65-F5344CB8AC3E}">
        <p14:creationId xmlns:p14="http://schemas.microsoft.com/office/powerpoint/2010/main" val="6243370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304800" y="685800"/>
            <a:ext cx="8229600" cy="1252537"/>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Evidence-Based Practices</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0" y="1524000"/>
            <a:ext cx="9144000" cy="4602163"/>
          </a:xfrm>
          <a:prstGeom prst="rect">
            <a:avLst/>
          </a:prstGeom>
        </p:spPr>
        <p:txBody>
          <a:bodyPr>
            <a:normAutofit/>
          </a:bodyPr>
          <a:lstStyle/>
          <a:p>
            <a:r>
              <a:rPr lang="en-US" sz="2400" dirty="0">
                <a:solidFill>
                  <a:srgbClr val="1F497D"/>
                </a:solidFill>
              </a:rPr>
              <a:t>Implementing developmentally and age-appropriate EBPs for adolescents with SUDs is recommended to maximize positive treatment </a:t>
            </a:r>
            <a:r>
              <a:rPr lang="en-US" sz="2400" dirty="0" smtClean="0">
                <a:solidFill>
                  <a:srgbClr val="1F497D"/>
                </a:solidFill>
              </a:rPr>
              <a:t>outcomes, improve family functioning, and reduce the risk of progression to more severe behavioral and substance use problems in adolescents. </a:t>
            </a:r>
            <a:endParaRPr lang="en-US" sz="2400" dirty="0" smtClean="0">
              <a:solidFill>
                <a:srgbClr val="1F497D"/>
              </a:solidFill>
            </a:endParaRPr>
          </a:p>
          <a:p>
            <a:pPr marL="0" indent="0">
              <a:buNone/>
            </a:pPr>
            <a:endParaRPr lang="en-US" sz="2400" dirty="0" smtClean="0">
              <a:solidFill>
                <a:srgbClr val="1F497D"/>
              </a:solidFill>
            </a:endParaRPr>
          </a:p>
          <a:p>
            <a:r>
              <a:rPr lang="en-US" sz="2400" dirty="0" smtClean="0">
                <a:solidFill>
                  <a:srgbClr val="1F497D"/>
                </a:solidFill>
              </a:rPr>
              <a:t>It is important to implement EBPs with the </a:t>
            </a:r>
            <a:r>
              <a:rPr lang="en-US" sz="2400" dirty="0">
                <a:solidFill>
                  <a:srgbClr val="1F497D"/>
                </a:solidFill>
              </a:rPr>
              <a:t>adolescent’s and family’s cultural background in mind</a:t>
            </a:r>
            <a:r>
              <a:rPr lang="en-US" sz="2400" dirty="0" smtClean="0">
                <a:solidFill>
                  <a:srgbClr val="1F497D"/>
                </a:solidFill>
              </a:rPr>
              <a:t>.</a:t>
            </a:r>
          </a:p>
          <a:p>
            <a:pPr marL="0" indent="0">
              <a:buNone/>
            </a:pPr>
            <a:endParaRPr lang="en-US" sz="2400" dirty="0" smtClean="0">
              <a:solidFill>
                <a:srgbClr val="1F497D"/>
              </a:solidFill>
            </a:endParaRPr>
          </a:p>
          <a:p>
            <a:r>
              <a:rPr lang="en-US" sz="2400" dirty="0" smtClean="0">
                <a:solidFill>
                  <a:srgbClr val="1F497D"/>
                </a:solidFill>
              </a:rPr>
              <a:t>“</a:t>
            </a:r>
            <a:r>
              <a:rPr lang="en-US" sz="2400" dirty="0">
                <a:solidFill>
                  <a:srgbClr val="1F497D"/>
                </a:solidFill>
              </a:rPr>
              <a:t>Promising practices” may also be considered, particularly because there is not an EBP for every population.</a:t>
            </a:r>
          </a:p>
        </p:txBody>
      </p:sp>
    </p:spTree>
    <p:extLst>
      <p:ext uri="{BB962C8B-B14F-4D97-AF65-F5344CB8AC3E}">
        <p14:creationId xmlns:p14="http://schemas.microsoft.com/office/powerpoint/2010/main" val="19153165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457200" y="685800"/>
            <a:ext cx="8229600" cy="1252537"/>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Evidence-Based Practices</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0" y="1447800"/>
            <a:ext cx="9144000" cy="4678363"/>
          </a:xfrm>
          <a:prstGeom prst="rect">
            <a:avLst/>
          </a:prstGeom>
        </p:spPr>
        <p:txBody>
          <a:bodyPr/>
          <a:lstStyle/>
          <a:p>
            <a:r>
              <a:rPr lang="en-US" sz="2400" dirty="0">
                <a:solidFill>
                  <a:srgbClr val="1F497D"/>
                </a:solidFill>
              </a:rPr>
              <a:t>Examples of EBPs include screening tools, assessment tools, counseling, family counseling, group counseling practices, and use of medications in treatment. EBPs are one component of </a:t>
            </a:r>
            <a:r>
              <a:rPr lang="en-US" sz="2400" dirty="0" smtClean="0">
                <a:solidFill>
                  <a:srgbClr val="1F497D"/>
                </a:solidFill>
              </a:rPr>
              <a:t>the </a:t>
            </a:r>
            <a:r>
              <a:rPr lang="en-US" sz="2400" dirty="0">
                <a:solidFill>
                  <a:srgbClr val="1F497D"/>
                </a:solidFill>
              </a:rPr>
              <a:t>continuum of care provided to youth in SUD treatment</a:t>
            </a:r>
            <a:r>
              <a:rPr lang="en-US" dirty="0" smtClean="0">
                <a:latin typeface="Calibri" panose="020F0502020204030204" pitchFamily="34" charset="0"/>
              </a:rPr>
              <a:t>.</a:t>
            </a:r>
          </a:p>
          <a:p>
            <a:pPr marL="0" indent="0">
              <a:buNone/>
            </a:pPr>
            <a:endParaRPr lang="en-US" sz="1000" dirty="0" smtClean="0"/>
          </a:p>
          <a:p>
            <a:pPr lvl="0"/>
            <a:r>
              <a:rPr lang="en-US" sz="2200" dirty="0">
                <a:solidFill>
                  <a:srgbClr val="1F497D"/>
                </a:solidFill>
              </a:rPr>
              <a:t>Sample language that reflects use of evidence-based practices in adolescent treatment: </a:t>
            </a:r>
          </a:p>
          <a:p>
            <a:pPr lvl="1"/>
            <a:r>
              <a:rPr lang="en-US" sz="1600" i="1" dirty="0">
                <a:solidFill>
                  <a:srgbClr val="1F497D"/>
                </a:solidFill>
              </a:rPr>
              <a:t>Providers will have an understanding of models and theories of SUDs and behavioral, psychological, physical, and social effects of psychoactive substances. They will also remain up to date on current research and evidence-based and best practices for adolescent treatment and recovery.</a:t>
            </a:r>
          </a:p>
          <a:p>
            <a:pPr lvl="1"/>
            <a:r>
              <a:rPr lang="en-US" sz="1600" i="1" dirty="0">
                <a:solidFill>
                  <a:srgbClr val="1F497D"/>
                </a:solidFill>
              </a:rPr>
              <a:t>To use EBPs effectively, providers will ensure staff members are adequately trained and qualified to implement the practices with fidelity and have the appropriate supervision.</a:t>
            </a:r>
          </a:p>
          <a:p>
            <a:pPr lvl="1"/>
            <a:r>
              <a:rPr lang="en-US" sz="1600" i="1" dirty="0">
                <a:solidFill>
                  <a:srgbClr val="1F497D"/>
                </a:solidFill>
              </a:rPr>
              <a:t>Providers will use EBPs that are age, gender, developmentally, and culturally appropriate as identified by national or State-level EBP clearinghouses (e.g., EBPs listed in SAMHSA’s National Registry of Evidence-Based Programs and Practices</a:t>
            </a:r>
            <a:endParaRPr lang="en-US" dirty="0">
              <a:solidFill>
                <a:srgbClr val="1F497D"/>
              </a:solidFill>
            </a:endParaRPr>
          </a:p>
        </p:txBody>
      </p:sp>
    </p:spTree>
    <p:extLst>
      <p:ext uri="{BB962C8B-B14F-4D97-AF65-F5344CB8AC3E}">
        <p14:creationId xmlns:p14="http://schemas.microsoft.com/office/powerpoint/2010/main" val="22669901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276600"/>
            <a:ext cx="4876800" cy="769441"/>
          </a:xfrm>
          <a:prstGeom prst="rect">
            <a:avLst/>
          </a:prstGeom>
          <a:noFill/>
        </p:spPr>
        <p:txBody>
          <a:bodyPr wrap="square" rtlCol="0">
            <a:spAutoFit/>
          </a:bodyPr>
          <a:lstStyle/>
          <a:p>
            <a:r>
              <a:rPr lang="en-US" sz="4400" dirty="0" smtClean="0">
                <a:solidFill>
                  <a:schemeClr val="bg1"/>
                </a:solidFill>
                <a:latin typeface="Arial" panose="020B0604020202020204" pitchFamily="34" charset="0"/>
                <a:cs typeface="Arial" panose="020B0604020202020204" pitchFamily="34" charset="0"/>
              </a:rPr>
              <a:t>Service Elements</a:t>
            </a:r>
            <a:endParaRPr lang="en-US" sz="4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634684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228600" y="609600"/>
            <a:ext cx="8001000" cy="981075"/>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Service Elements</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524669" y="1447800"/>
            <a:ext cx="7408862" cy="4343400"/>
          </a:xfrm>
          <a:prstGeom prst="rect">
            <a:avLst/>
          </a:prstGeom>
        </p:spPr>
        <p:txBody>
          <a:bodyPr>
            <a:noAutofit/>
          </a:bodyPr>
          <a:lstStyle/>
          <a:p>
            <a:r>
              <a:rPr lang="en-US" sz="2400" dirty="0" smtClean="0">
                <a:solidFill>
                  <a:srgbClr val="1F497D"/>
                </a:solidFill>
              </a:rPr>
              <a:t>Service elements are services found in State treatment and recovery systems, which are delivered by the providers (e.g. SUD </a:t>
            </a:r>
            <a:r>
              <a:rPr lang="en-US" sz="2400" dirty="0">
                <a:solidFill>
                  <a:srgbClr val="1F497D"/>
                </a:solidFill>
              </a:rPr>
              <a:t>treatment/recovery services </a:t>
            </a:r>
            <a:r>
              <a:rPr lang="en-US" sz="2400" dirty="0" smtClean="0">
                <a:solidFill>
                  <a:srgbClr val="1F497D"/>
                </a:solidFill>
              </a:rPr>
              <a:t>providers) and may be overseen/funded by designated State authorities. </a:t>
            </a:r>
          </a:p>
          <a:p>
            <a:pPr lvl="0">
              <a:buClr>
                <a:srgbClr val="629DD1"/>
              </a:buClr>
            </a:pPr>
            <a:endParaRPr lang="en-US" sz="2400" dirty="0" smtClean="0">
              <a:solidFill>
                <a:srgbClr val="1F497D"/>
              </a:solidFill>
            </a:endParaRPr>
          </a:p>
          <a:p>
            <a:pPr lvl="0">
              <a:buClr>
                <a:srgbClr val="629DD1"/>
              </a:buClr>
            </a:pPr>
            <a:r>
              <a:rPr lang="en-US" sz="2400" dirty="0" smtClean="0">
                <a:solidFill>
                  <a:srgbClr val="1F497D"/>
                </a:solidFill>
              </a:rPr>
              <a:t>This </a:t>
            </a:r>
            <a:r>
              <a:rPr lang="en-US" sz="2400" dirty="0">
                <a:solidFill>
                  <a:srgbClr val="1F497D"/>
                </a:solidFill>
              </a:rPr>
              <a:t>section of the guide is divided into four distinct elements, which are further broken down into related services:</a:t>
            </a:r>
          </a:p>
          <a:p>
            <a:pPr lvl="1">
              <a:buClr>
                <a:srgbClr val="629DD1"/>
              </a:buClr>
            </a:pPr>
            <a:r>
              <a:rPr lang="en-US" sz="2400" dirty="0">
                <a:solidFill>
                  <a:srgbClr val="1F497D"/>
                </a:solidFill>
              </a:rPr>
              <a:t>Screening, Assessment, and Planning</a:t>
            </a:r>
          </a:p>
          <a:p>
            <a:pPr lvl="1">
              <a:buClr>
                <a:srgbClr val="629DD1"/>
              </a:buClr>
            </a:pPr>
            <a:r>
              <a:rPr lang="en-US" sz="2400" dirty="0">
                <a:solidFill>
                  <a:srgbClr val="1F497D"/>
                </a:solidFill>
              </a:rPr>
              <a:t>Medication Assisted Withdrawal</a:t>
            </a:r>
          </a:p>
          <a:p>
            <a:pPr lvl="1">
              <a:buClr>
                <a:srgbClr val="629DD1"/>
              </a:buClr>
            </a:pPr>
            <a:r>
              <a:rPr lang="en-US" sz="2400" dirty="0">
                <a:solidFill>
                  <a:srgbClr val="1F497D"/>
                </a:solidFill>
              </a:rPr>
              <a:t>Treatment Services</a:t>
            </a:r>
          </a:p>
          <a:p>
            <a:pPr lvl="1">
              <a:buClr>
                <a:srgbClr val="629DD1"/>
              </a:buClr>
            </a:pPr>
            <a:r>
              <a:rPr lang="en-US" sz="2400" dirty="0">
                <a:solidFill>
                  <a:srgbClr val="1F497D"/>
                </a:solidFill>
              </a:rPr>
              <a:t>Recovery Services </a:t>
            </a:r>
          </a:p>
          <a:p>
            <a:endParaRPr lang="en-US" sz="2400" dirty="0" smtClean="0">
              <a:latin typeface="Calibri" panose="020F0502020204030204" pitchFamily="34" charset="0"/>
            </a:endParaRPr>
          </a:p>
          <a:p>
            <a:pPr marL="0" indent="0">
              <a:buNone/>
            </a:pPr>
            <a:endParaRPr lang="en-US" sz="2400" dirty="0" smtClean="0"/>
          </a:p>
          <a:p>
            <a:endParaRPr lang="en-US" sz="2400" dirty="0" smtClean="0"/>
          </a:p>
          <a:p>
            <a:endParaRPr lang="en-US" sz="2400" dirty="0"/>
          </a:p>
        </p:txBody>
      </p:sp>
    </p:spTree>
    <p:extLst>
      <p:ext uri="{BB962C8B-B14F-4D97-AF65-F5344CB8AC3E}">
        <p14:creationId xmlns:p14="http://schemas.microsoft.com/office/powerpoint/2010/main" val="17893618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304800" y="609600"/>
            <a:ext cx="8229600" cy="1371600"/>
          </a:xfrm>
          <a:prstGeom prst="rect">
            <a:avLst/>
          </a:prstGeom>
        </p:spPr>
        <p:txBody>
          <a:bodyPr>
            <a:normAutofit/>
          </a:bodyPr>
          <a:lstStyle/>
          <a:p>
            <a:r>
              <a:rPr lang="en-US" sz="3200" b="1" dirty="0" smtClean="0">
                <a:latin typeface="Arial" panose="020B0604020202020204" pitchFamily="34" charset="0"/>
                <a:cs typeface="Arial" panose="020B0604020202020204" pitchFamily="34" charset="0"/>
              </a:rPr>
              <a:t> </a:t>
            </a:r>
            <a:r>
              <a:rPr lang="en-US" sz="3200" b="1" dirty="0" smtClean="0">
                <a:solidFill>
                  <a:srgbClr val="1F497D"/>
                </a:solidFill>
                <a:latin typeface="Arial" panose="020B0604020202020204" pitchFamily="34" charset="0"/>
                <a:cs typeface="Arial" panose="020B0604020202020204" pitchFamily="34" charset="0"/>
              </a:rPr>
              <a:t>Screening, Assessment, and Planning</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76200" y="1524000"/>
            <a:ext cx="9220200" cy="4602163"/>
          </a:xfrm>
          <a:prstGeom prst="rect">
            <a:avLst/>
          </a:prstGeom>
        </p:spPr>
        <p:txBody>
          <a:bodyPr/>
          <a:lstStyle/>
          <a:p>
            <a:r>
              <a:rPr lang="en-US" sz="2400" i="1" dirty="0" smtClean="0">
                <a:solidFill>
                  <a:srgbClr val="1F497D"/>
                </a:solidFill>
              </a:rPr>
              <a:t>Screening, Assessment, and Planning </a:t>
            </a:r>
            <a:r>
              <a:rPr lang="en-US" sz="2400" dirty="0" smtClean="0">
                <a:solidFill>
                  <a:srgbClr val="1F497D"/>
                </a:solidFill>
              </a:rPr>
              <a:t>has been broken down into the various services:</a:t>
            </a:r>
          </a:p>
          <a:p>
            <a:pPr lvl="2"/>
            <a:r>
              <a:rPr lang="en-US" dirty="0" smtClean="0">
                <a:solidFill>
                  <a:srgbClr val="1F497D"/>
                </a:solidFill>
              </a:rPr>
              <a:t>Outreach, Engagement, and Retention</a:t>
            </a:r>
          </a:p>
          <a:p>
            <a:pPr lvl="2"/>
            <a:r>
              <a:rPr lang="en-US" dirty="0" smtClean="0">
                <a:solidFill>
                  <a:srgbClr val="1F497D"/>
                </a:solidFill>
              </a:rPr>
              <a:t>Screening</a:t>
            </a:r>
          </a:p>
          <a:p>
            <a:pPr lvl="2"/>
            <a:r>
              <a:rPr lang="en-US" dirty="0" smtClean="0">
                <a:solidFill>
                  <a:srgbClr val="1F497D"/>
                </a:solidFill>
              </a:rPr>
              <a:t>Assessment</a:t>
            </a:r>
          </a:p>
          <a:p>
            <a:pPr lvl="2"/>
            <a:r>
              <a:rPr lang="en-US" dirty="0" smtClean="0">
                <a:solidFill>
                  <a:srgbClr val="1F497D"/>
                </a:solidFill>
              </a:rPr>
              <a:t>Treatment and Recovery Planning</a:t>
            </a:r>
          </a:p>
          <a:p>
            <a:pPr lvl="2"/>
            <a:r>
              <a:rPr lang="en-US" dirty="0" smtClean="0">
                <a:solidFill>
                  <a:srgbClr val="1F497D"/>
                </a:solidFill>
              </a:rPr>
              <a:t>Physical Health: Education, Screening, and Referral</a:t>
            </a:r>
          </a:p>
          <a:p>
            <a:pPr lvl="2"/>
            <a:r>
              <a:rPr lang="en-US" dirty="0" smtClean="0">
                <a:solidFill>
                  <a:srgbClr val="1F497D"/>
                </a:solidFill>
              </a:rPr>
              <a:t>Case Management and Care Coordination</a:t>
            </a:r>
            <a:endParaRPr lang="en-US" dirty="0">
              <a:solidFill>
                <a:srgbClr val="1F497D"/>
              </a:solidFill>
            </a:endParaRPr>
          </a:p>
        </p:txBody>
      </p:sp>
    </p:spTree>
    <p:extLst>
      <p:ext uri="{BB962C8B-B14F-4D97-AF65-F5344CB8AC3E}">
        <p14:creationId xmlns:p14="http://schemas.microsoft.com/office/powerpoint/2010/main" val="1990291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381000" y="685800"/>
            <a:ext cx="7848600" cy="904875"/>
          </a:xfrm>
          <a:prstGeom prst="rect">
            <a:avLst/>
          </a:prstGeom>
        </p:spPr>
        <p:txBody>
          <a:bodyPr>
            <a:normAutofit/>
          </a:bodyPr>
          <a:lstStyle/>
          <a:p>
            <a:r>
              <a:rPr lang="en-US" sz="3200" b="1" dirty="0" smtClean="0">
                <a:solidFill>
                  <a:srgbClr val="1F497D"/>
                </a:solidFill>
                <a:latin typeface="Arial" panose="020B0604020202020204" pitchFamily="34" charset="0"/>
                <a:cs typeface="Arial" panose="020B0604020202020204" pitchFamily="34" charset="0"/>
              </a:rPr>
              <a:t>Outreach, Engagement, and Retention</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0" y="1219200"/>
            <a:ext cx="9144000" cy="4906963"/>
          </a:xfrm>
          <a:prstGeom prst="rect">
            <a:avLst/>
          </a:prstGeom>
        </p:spPr>
        <p:txBody>
          <a:bodyPr>
            <a:normAutofit/>
          </a:bodyPr>
          <a:lstStyle/>
          <a:p>
            <a:r>
              <a:rPr lang="en-US" sz="2400" dirty="0">
                <a:solidFill>
                  <a:srgbClr val="1F497D"/>
                </a:solidFill>
              </a:rPr>
              <a:t>Outreach, engagement, and retention efforts are made throughout the adolescent’s treatment and recovery to create access to the continuum of care, complete an appropriate course of treatment, and support recovery</a:t>
            </a:r>
            <a:r>
              <a:rPr lang="en-US" sz="2400" dirty="0" smtClean="0">
                <a:solidFill>
                  <a:srgbClr val="1F497D"/>
                </a:solidFill>
              </a:rPr>
              <a:t>.</a:t>
            </a:r>
          </a:p>
          <a:p>
            <a:pPr lvl="1"/>
            <a:r>
              <a:rPr lang="en-US" sz="2400" dirty="0">
                <a:solidFill>
                  <a:srgbClr val="1F497D"/>
                </a:solidFill>
              </a:rPr>
              <a:t>Outreach efforts identify adolescents who could benefit from services and provide them with access to care. </a:t>
            </a:r>
            <a:endParaRPr lang="en-US" sz="2400" dirty="0" smtClean="0">
              <a:solidFill>
                <a:srgbClr val="1F497D"/>
              </a:solidFill>
            </a:endParaRPr>
          </a:p>
          <a:p>
            <a:pPr lvl="1"/>
            <a:r>
              <a:rPr lang="en-US" sz="2400" dirty="0" smtClean="0">
                <a:solidFill>
                  <a:srgbClr val="1F497D"/>
                </a:solidFill>
              </a:rPr>
              <a:t>Effective </a:t>
            </a:r>
            <a:r>
              <a:rPr lang="en-US" sz="2400" dirty="0">
                <a:solidFill>
                  <a:srgbClr val="1F497D"/>
                </a:solidFill>
              </a:rPr>
              <a:t>outreach can help engage adolescents to enter treatment. </a:t>
            </a:r>
            <a:endParaRPr lang="en-US" sz="2400" dirty="0" smtClean="0">
              <a:solidFill>
                <a:srgbClr val="1F497D"/>
              </a:solidFill>
            </a:endParaRPr>
          </a:p>
          <a:p>
            <a:pPr lvl="1"/>
            <a:r>
              <a:rPr lang="en-US" sz="2400" dirty="0" smtClean="0">
                <a:solidFill>
                  <a:srgbClr val="1F497D"/>
                </a:solidFill>
              </a:rPr>
              <a:t>When </a:t>
            </a:r>
            <a:r>
              <a:rPr lang="en-US" sz="2400" dirty="0">
                <a:solidFill>
                  <a:srgbClr val="1F497D"/>
                </a:solidFill>
              </a:rPr>
              <a:t>an adolescent is engaged in services, he or she is more likely to attend, participate in, be retained in, and complete treatment.</a:t>
            </a:r>
          </a:p>
        </p:txBody>
      </p:sp>
    </p:spTree>
    <p:extLst>
      <p:ext uri="{BB962C8B-B14F-4D97-AF65-F5344CB8AC3E}">
        <p14:creationId xmlns:p14="http://schemas.microsoft.com/office/powerpoint/2010/main" val="3217721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1066799" y="609601"/>
            <a:ext cx="7170295" cy="838200"/>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Background</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89941" y="1426566"/>
            <a:ext cx="8915400" cy="5791199"/>
          </a:xfrm>
          <a:prstGeom prst="rect">
            <a:avLst/>
          </a:prstGeom>
        </p:spPr>
        <p:txBody>
          <a:bodyPr/>
          <a:lstStyle/>
          <a:p>
            <a:pPr lvl="0">
              <a:buClr>
                <a:srgbClr val="4F81BD"/>
              </a:buClr>
            </a:pPr>
            <a:r>
              <a:rPr lang="en-US" sz="2000" dirty="0">
                <a:solidFill>
                  <a:srgbClr val="1F497D"/>
                </a:solidFill>
              </a:rPr>
              <a:t>Substance use disorders (SUDs) among adolescents pose a challenge for Single State Authorities (SSAs</a:t>
            </a:r>
            <a:r>
              <a:rPr lang="en-US" sz="2000" dirty="0" smtClean="0">
                <a:solidFill>
                  <a:srgbClr val="1F497D"/>
                </a:solidFill>
              </a:rPr>
              <a:t>) and Treatment Providers.</a:t>
            </a:r>
          </a:p>
          <a:p>
            <a:pPr marL="0" lvl="0" indent="0">
              <a:buClr>
                <a:srgbClr val="4F81BD"/>
              </a:buClr>
              <a:buNone/>
            </a:pPr>
            <a:endParaRPr lang="en-US" sz="2000" dirty="0">
              <a:solidFill>
                <a:srgbClr val="1F497D"/>
              </a:solidFill>
            </a:endParaRPr>
          </a:p>
          <a:p>
            <a:pPr lvl="0">
              <a:buClr>
                <a:srgbClr val="4F81BD"/>
              </a:buClr>
            </a:pPr>
            <a:r>
              <a:rPr lang="en-US" sz="2000" dirty="0">
                <a:solidFill>
                  <a:srgbClr val="1F497D"/>
                </a:solidFill>
              </a:rPr>
              <a:t>Due to the differences in development and emotional growth between adolescents and adults, adolescent treatment services and recovery supports require different expertise and guidance compared to traditional adult treatment services</a:t>
            </a:r>
            <a:r>
              <a:rPr lang="en-US" sz="2000" dirty="0" smtClean="0">
                <a:solidFill>
                  <a:srgbClr val="1F497D"/>
                </a:solidFill>
              </a:rPr>
              <a:t>.</a:t>
            </a:r>
          </a:p>
          <a:p>
            <a:pPr marL="0" lvl="0" indent="0">
              <a:buClr>
                <a:srgbClr val="4F81BD"/>
              </a:buClr>
              <a:buNone/>
            </a:pPr>
            <a:endParaRPr lang="en-US" sz="2000" dirty="0">
              <a:solidFill>
                <a:srgbClr val="1F497D"/>
              </a:solidFill>
            </a:endParaRPr>
          </a:p>
          <a:p>
            <a:pPr lvl="0">
              <a:buClr>
                <a:srgbClr val="4F81BD"/>
              </a:buClr>
            </a:pPr>
            <a:r>
              <a:rPr lang="en-US" sz="2000" dirty="0" smtClean="0">
                <a:solidFill>
                  <a:srgbClr val="1F497D"/>
                </a:solidFill>
              </a:rPr>
              <a:t>NASADAD and its Federal and State partners collaborated on developing a guidance document, which included enlisting the assistance of State Youth Substance Abuse Coordinators and information from the State.</a:t>
            </a:r>
          </a:p>
          <a:p>
            <a:pPr marL="0" lvl="0" indent="0">
              <a:buClr>
                <a:srgbClr val="4F81BD"/>
              </a:buClr>
              <a:buNone/>
            </a:pPr>
            <a:endParaRPr lang="en-US" sz="2000" dirty="0">
              <a:solidFill>
                <a:srgbClr val="1F497D"/>
              </a:solidFill>
            </a:endParaRPr>
          </a:p>
        </p:txBody>
      </p:sp>
    </p:spTree>
    <p:extLst>
      <p:ext uri="{BB962C8B-B14F-4D97-AF65-F5344CB8AC3E}">
        <p14:creationId xmlns:p14="http://schemas.microsoft.com/office/powerpoint/2010/main" val="1598999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380756" y="609600"/>
            <a:ext cx="8229600" cy="1252537"/>
          </a:xfrm>
          <a:prstGeom prst="rect">
            <a:avLst/>
          </a:prstGeom>
        </p:spPr>
        <p:txBody>
          <a:bodyPr>
            <a:normAutofit/>
          </a:bodyPr>
          <a:lstStyle/>
          <a:p>
            <a:r>
              <a:rPr lang="en-US" sz="3200" b="1" dirty="0">
                <a:solidFill>
                  <a:srgbClr val="1F497D"/>
                </a:solidFill>
                <a:latin typeface="Calibri" panose="020F0502020204030204" pitchFamily="34" charset="0"/>
              </a:rPr>
              <a:t>Outreach, Engagement, and Retention</a:t>
            </a:r>
          </a:p>
        </p:txBody>
      </p:sp>
      <p:sp>
        <p:nvSpPr>
          <p:cNvPr id="2" name="Content Placeholder 1"/>
          <p:cNvSpPr>
            <a:spLocks noGrp="1"/>
          </p:cNvSpPr>
          <p:nvPr>
            <p:ph idx="4294967295"/>
          </p:nvPr>
        </p:nvSpPr>
        <p:spPr>
          <a:xfrm>
            <a:off x="76200" y="1371601"/>
            <a:ext cx="9067800" cy="4267200"/>
          </a:xfrm>
          <a:prstGeom prst="rect">
            <a:avLst/>
          </a:prstGeom>
        </p:spPr>
        <p:txBody>
          <a:bodyPr>
            <a:normAutofit/>
          </a:bodyPr>
          <a:lstStyle/>
          <a:p>
            <a:r>
              <a:rPr lang="en-US" sz="2400" dirty="0">
                <a:solidFill>
                  <a:srgbClr val="1F497D"/>
                </a:solidFill>
              </a:rPr>
              <a:t>Methods of outreach may include linkages to and the education of other public systems (e.g., schools, child welfare, and juvenile justice) and community-based </a:t>
            </a:r>
            <a:r>
              <a:rPr lang="en-US" sz="2400" dirty="0" smtClean="0">
                <a:solidFill>
                  <a:srgbClr val="1F497D"/>
                </a:solidFill>
              </a:rPr>
              <a:t>organizations. </a:t>
            </a:r>
            <a:r>
              <a:rPr lang="en-US" sz="2400" baseline="30000" dirty="0" smtClean="0">
                <a:solidFill>
                  <a:srgbClr val="1F497D"/>
                </a:solidFill>
              </a:rPr>
              <a:t>1</a:t>
            </a:r>
          </a:p>
          <a:p>
            <a:pPr marL="0" indent="0">
              <a:buNone/>
            </a:pPr>
            <a:r>
              <a:rPr lang="en-US" sz="2400" dirty="0" smtClean="0">
                <a:solidFill>
                  <a:srgbClr val="1F497D"/>
                </a:solidFill>
              </a:rPr>
              <a:t> </a:t>
            </a:r>
            <a:endParaRPr lang="en-US" sz="2400" dirty="0" smtClean="0">
              <a:solidFill>
                <a:srgbClr val="1F497D"/>
              </a:solidFill>
            </a:endParaRPr>
          </a:p>
          <a:p>
            <a:r>
              <a:rPr lang="en-US" sz="2400" dirty="0">
                <a:solidFill>
                  <a:srgbClr val="1F497D"/>
                </a:solidFill>
              </a:rPr>
              <a:t>Strategies for engagement and retention include orientation; reminder calls; multiple ways to connect adolescents, their family, and members of their treatment team; building trust and dialogue; using mentoring organizations; assistance from faith-based organizations; and the acknowledgement of relapse as a part of </a:t>
            </a:r>
            <a:r>
              <a:rPr lang="en-US" sz="2400" dirty="0" smtClean="0">
                <a:solidFill>
                  <a:srgbClr val="1F497D"/>
                </a:solidFill>
              </a:rPr>
              <a:t>recovery. </a:t>
            </a:r>
            <a:r>
              <a:rPr lang="en-US" sz="2400" baseline="30000" dirty="0" smtClean="0">
                <a:solidFill>
                  <a:srgbClr val="1F497D"/>
                </a:solidFill>
              </a:rPr>
              <a:t>2</a:t>
            </a:r>
            <a:endParaRPr lang="en-US" sz="2400" baseline="30000" dirty="0">
              <a:solidFill>
                <a:srgbClr val="1F497D"/>
              </a:solidFill>
            </a:endParaRPr>
          </a:p>
        </p:txBody>
      </p:sp>
      <p:sp>
        <p:nvSpPr>
          <p:cNvPr id="4" name="Footer Placeholder 3"/>
          <p:cNvSpPr>
            <a:spLocks noGrp="1"/>
          </p:cNvSpPr>
          <p:nvPr>
            <p:ph type="ftr" sz="quarter" idx="4294967295"/>
          </p:nvPr>
        </p:nvSpPr>
        <p:spPr>
          <a:xfrm>
            <a:off x="172793" y="5181600"/>
            <a:ext cx="8645525" cy="365125"/>
          </a:xfrm>
          <a:prstGeom prst="rect">
            <a:avLst/>
          </a:prstGeom>
        </p:spPr>
        <p:txBody>
          <a:bodyPr/>
          <a:lstStyle/>
          <a:p>
            <a:r>
              <a:rPr lang="en-US" sz="1200" dirty="0" smtClean="0">
                <a:latin typeface="Arial" panose="020B0604020202020204" pitchFamily="34" charset="0"/>
                <a:cs typeface="Arial" panose="020B0604020202020204" pitchFamily="34" charset="0"/>
              </a:rPr>
              <a:t>1 California Department of Alcohol and Drug Programs. (2002). </a:t>
            </a:r>
            <a:r>
              <a:rPr lang="en-US" sz="1200" i="1" dirty="0" smtClean="0">
                <a:latin typeface="Arial" panose="020B0604020202020204" pitchFamily="34" charset="0"/>
                <a:cs typeface="Arial" panose="020B0604020202020204" pitchFamily="34" charset="0"/>
              </a:rPr>
              <a:t>Youth treatment guidelines (ADP Publication No. 8566). </a:t>
            </a:r>
            <a:r>
              <a:rPr lang="en-US" sz="1200" dirty="0" smtClean="0">
                <a:latin typeface="Arial" panose="020B0604020202020204" pitchFamily="34" charset="0"/>
                <a:cs typeface="Arial" panose="020B0604020202020204" pitchFamily="34" charset="0"/>
              </a:rPr>
              <a:t>Sacramento, CA: ADP Resource Center. 	Retrieved from 	</a:t>
            </a:r>
            <a:r>
              <a:rPr lang="en-US" sz="1200" dirty="0" smtClean="0">
                <a:latin typeface="Arial" panose="020B0604020202020204" pitchFamily="34" charset="0"/>
                <a:cs typeface="Arial" panose="020B0604020202020204" pitchFamily="34" charset="0"/>
                <a:hlinkClick r:id="rId3"/>
              </a:rPr>
              <a:t>http://www.yolocounty.org/home/showdocument?id=23801</a:t>
            </a:r>
            <a:endParaRPr lang="en-US" sz="1200" dirty="0" smtClean="0">
              <a:latin typeface="Arial" panose="020B060402020202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2 Center for Substance Abuse Treatment. (1999). </a:t>
            </a:r>
            <a:r>
              <a:rPr lang="en-US" sz="1200" i="1" dirty="0">
                <a:latin typeface="Arial" panose="020B0604020202020204" pitchFamily="34" charset="0"/>
                <a:cs typeface="Arial" panose="020B0604020202020204" pitchFamily="34" charset="0"/>
              </a:rPr>
              <a:t>Screening and assessing adolescents for substance use disorder. </a:t>
            </a:r>
            <a:r>
              <a:rPr lang="en-US" sz="1200" dirty="0">
                <a:latin typeface="Arial" panose="020B0604020202020204" pitchFamily="34" charset="0"/>
                <a:cs typeface="Arial" panose="020B0604020202020204" pitchFamily="34" charset="0"/>
              </a:rPr>
              <a:t>Treatment Improvement Protocol (TIP) Series </a:t>
            </a:r>
            <a:r>
              <a:rPr lang="en-US" sz="1200" dirty="0" smtClean="0">
                <a:latin typeface="Arial" panose="020B0604020202020204" pitchFamily="34" charset="0"/>
                <a:cs typeface="Arial" panose="020B0604020202020204" pitchFamily="34" charset="0"/>
              </a:rPr>
              <a:t>	31</a:t>
            </a:r>
            <a:r>
              <a:rPr lang="en-US" sz="1200" dirty="0">
                <a:latin typeface="Arial" panose="020B0604020202020204" pitchFamily="34" charset="0"/>
                <a:cs typeface="Arial" panose="020B0604020202020204" pitchFamily="34" charset="0"/>
              </a:rPr>
              <a:t>. HHS </a:t>
            </a:r>
            <a:r>
              <a:rPr lang="en-US" sz="1200" dirty="0" smtClean="0">
                <a:latin typeface="Arial" panose="020B0604020202020204" pitchFamily="34" charset="0"/>
                <a:cs typeface="Arial" panose="020B0604020202020204" pitchFamily="34" charset="0"/>
              </a:rPr>
              <a:t>Publication No</a:t>
            </a:r>
            <a:r>
              <a:rPr lang="en-US" sz="1200" dirty="0">
                <a:latin typeface="Arial" panose="020B0604020202020204" pitchFamily="34" charset="0"/>
                <a:cs typeface="Arial" panose="020B0604020202020204" pitchFamily="34" charset="0"/>
              </a:rPr>
              <a:t>. (SMA) 99-3283. Rockville, MD: Substance Abuse and Mental Health Services Administration.</a:t>
            </a:r>
          </a:p>
        </p:txBody>
      </p:sp>
    </p:spTree>
    <p:extLst>
      <p:ext uri="{BB962C8B-B14F-4D97-AF65-F5344CB8AC3E}">
        <p14:creationId xmlns:p14="http://schemas.microsoft.com/office/powerpoint/2010/main" val="2006534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33400" y="609600"/>
            <a:ext cx="8153400" cy="981075"/>
          </a:xfrm>
          <a:prstGeom prst="rect">
            <a:avLst/>
          </a:prstGeom>
        </p:spPr>
        <p:txBody>
          <a:bodyPr>
            <a:normAutofit/>
          </a:bodyPr>
          <a:lstStyle/>
          <a:p>
            <a:r>
              <a:rPr lang="en-US" sz="3200" b="1" dirty="0" smtClean="0">
                <a:solidFill>
                  <a:srgbClr val="1F497D"/>
                </a:solidFill>
                <a:latin typeface="Arial" panose="020B0604020202020204" pitchFamily="34" charset="0"/>
                <a:cs typeface="Arial" panose="020B0604020202020204" pitchFamily="34" charset="0"/>
              </a:rPr>
              <a:t>Outreach, Engagement, and Retention</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0" y="1371600"/>
            <a:ext cx="9144000" cy="4754563"/>
          </a:xfrm>
          <a:prstGeom prst="rect">
            <a:avLst/>
          </a:prstGeom>
        </p:spPr>
        <p:txBody>
          <a:bodyPr/>
          <a:lstStyle/>
          <a:p>
            <a:r>
              <a:rPr lang="en-US" sz="2400" dirty="0" smtClean="0">
                <a:solidFill>
                  <a:srgbClr val="1F497D"/>
                </a:solidFill>
              </a:rPr>
              <a:t>Providers can increase engagement and retention by understanding gender differences in disease etiology (both SUDs and co-occurring mental health disorders) and </a:t>
            </a:r>
            <a:r>
              <a:rPr lang="en-US" sz="2400" dirty="0">
                <a:solidFill>
                  <a:srgbClr val="1F497D"/>
                </a:solidFill>
              </a:rPr>
              <a:t>treatment preference and </a:t>
            </a:r>
            <a:r>
              <a:rPr lang="en-US" sz="2400" dirty="0" smtClean="0">
                <a:solidFill>
                  <a:srgbClr val="1F497D"/>
                </a:solidFill>
              </a:rPr>
              <a:t>effectiveness. </a:t>
            </a:r>
            <a:endParaRPr lang="en-US" sz="2400" dirty="0" smtClean="0">
              <a:solidFill>
                <a:srgbClr val="1F497D"/>
              </a:solidFill>
            </a:endParaRPr>
          </a:p>
          <a:p>
            <a:pPr marL="0" indent="0">
              <a:buNone/>
            </a:pPr>
            <a:endParaRPr lang="en-US" sz="2400" dirty="0" smtClean="0">
              <a:solidFill>
                <a:srgbClr val="1F497D"/>
              </a:solidFill>
            </a:endParaRPr>
          </a:p>
          <a:p>
            <a:r>
              <a:rPr lang="en-US" sz="2400" dirty="0">
                <a:solidFill>
                  <a:srgbClr val="1F497D"/>
                </a:solidFill>
              </a:rPr>
              <a:t>Providers </a:t>
            </a:r>
            <a:r>
              <a:rPr lang="en-US" sz="2400" dirty="0" smtClean="0">
                <a:solidFill>
                  <a:srgbClr val="1F497D"/>
                </a:solidFill>
              </a:rPr>
              <a:t>can also </a:t>
            </a:r>
            <a:r>
              <a:rPr lang="en-US" sz="2400" dirty="0">
                <a:solidFill>
                  <a:srgbClr val="1F497D"/>
                </a:solidFill>
              </a:rPr>
              <a:t>increase engagement and retention by reducing barriers to care such as by providing transportation and childcare.</a:t>
            </a:r>
          </a:p>
        </p:txBody>
      </p:sp>
    </p:spTree>
    <p:extLst>
      <p:ext uri="{BB962C8B-B14F-4D97-AF65-F5344CB8AC3E}">
        <p14:creationId xmlns:p14="http://schemas.microsoft.com/office/powerpoint/2010/main" val="3534862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33400" y="533400"/>
            <a:ext cx="7696200" cy="1219200"/>
          </a:xfrm>
          <a:prstGeom prst="rect">
            <a:avLst/>
          </a:prstGeom>
        </p:spPr>
        <p:txBody>
          <a:bodyPr>
            <a:normAutofit/>
          </a:bodyPr>
          <a:lstStyle/>
          <a:p>
            <a:r>
              <a:rPr lang="en-US" sz="3200" b="1" dirty="0" smtClean="0">
                <a:solidFill>
                  <a:srgbClr val="1F497D"/>
                </a:solidFill>
                <a:latin typeface="Calibri" panose="020F0502020204030204" pitchFamily="34" charset="0"/>
              </a:rPr>
              <a:t>Outreach, Engagement, and Retention</a:t>
            </a:r>
            <a:endParaRPr lang="en-US" sz="3200" b="1" dirty="0">
              <a:solidFill>
                <a:srgbClr val="1F497D"/>
              </a:solidFill>
              <a:latin typeface="Calibri" panose="020F0502020204030204" pitchFamily="34" charset="0"/>
            </a:endParaRPr>
          </a:p>
        </p:txBody>
      </p:sp>
      <p:sp>
        <p:nvSpPr>
          <p:cNvPr id="2" name="Content Placeholder 1"/>
          <p:cNvSpPr>
            <a:spLocks noGrp="1"/>
          </p:cNvSpPr>
          <p:nvPr>
            <p:ph idx="4294967295"/>
          </p:nvPr>
        </p:nvSpPr>
        <p:spPr>
          <a:xfrm>
            <a:off x="568569" y="1295400"/>
            <a:ext cx="7408862" cy="5181600"/>
          </a:xfrm>
          <a:prstGeom prst="rect">
            <a:avLst/>
          </a:prstGeom>
        </p:spPr>
        <p:txBody>
          <a:bodyPr>
            <a:normAutofit fontScale="32500" lnSpcReduction="20000"/>
          </a:bodyPr>
          <a:lstStyle/>
          <a:p>
            <a:r>
              <a:rPr lang="en-US" sz="6200" dirty="0" smtClean="0">
                <a:solidFill>
                  <a:srgbClr val="1F497D"/>
                </a:solidFill>
              </a:rPr>
              <a:t>Sample language that reflects outreach, engagement, and retention</a:t>
            </a:r>
            <a:r>
              <a:rPr lang="en-US" sz="6200" b="1" dirty="0" smtClean="0"/>
              <a:t>: </a:t>
            </a:r>
          </a:p>
          <a:p>
            <a:pPr lvl="1"/>
            <a:r>
              <a:rPr lang="en-US" sz="5500" dirty="0">
                <a:solidFill>
                  <a:srgbClr val="1F497D"/>
                </a:solidFill>
              </a:rPr>
              <a:t>Outreach efforts will include linkages to partner agencies where adolescents may already be accessing services (e.g., schools, child welfare, employment services) as a source </a:t>
            </a:r>
            <a:r>
              <a:rPr lang="en-US" sz="5500" dirty="0" smtClean="0">
                <a:solidFill>
                  <a:srgbClr val="1F497D"/>
                </a:solidFill>
              </a:rPr>
              <a:t>for identification </a:t>
            </a:r>
            <a:r>
              <a:rPr lang="en-US" sz="5500" dirty="0">
                <a:solidFill>
                  <a:srgbClr val="1F497D"/>
                </a:solidFill>
              </a:rPr>
              <a:t>of adolescents with SUDs and as a locus for referral to treatment (California Department of Alcohol and Drug Programs, 2002). Providers will also consult with experts on outreach efforts appropriate for students with a learning or physical disability</a:t>
            </a:r>
            <a:r>
              <a:rPr lang="en-US" sz="5500" dirty="0" smtClean="0">
                <a:solidFill>
                  <a:srgbClr val="1F497D"/>
                </a:solidFill>
              </a:rPr>
              <a:t>.</a:t>
            </a:r>
          </a:p>
          <a:p>
            <a:pPr lvl="1"/>
            <a:r>
              <a:rPr lang="en-US" sz="5500" dirty="0">
                <a:solidFill>
                  <a:srgbClr val="1F497D"/>
                </a:solidFill>
              </a:rPr>
              <a:t>When appropriate, providers will make intensive outreach efforts to engage the family, caregivers, and/or identified positive peer and adult supports while the adolescent is in treatment</a:t>
            </a:r>
            <a:r>
              <a:rPr lang="en-US" sz="5500" dirty="0" smtClean="0">
                <a:solidFill>
                  <a:srgbClr val="1F497D"/>
                </a:solidFill>
              </a:rPr>
              <a:t>.</a:t>
            </a:r>
          </a:p>
          <a:p>
            <a:pPr lvl="1"/>
            <a:r>
              <a:rPr lang="en-US" sz="5500" dirty="0">
                <a:solidFill>
                  <a:srgbClr val="1F497D"/>
                </a:solidFill>
              </a:rPr>
              <a:t>Engagement and retention efforts for adolescents will include technology (e.g., cell phones, social media), recovery coaching, and peer mentoring. Providers will also help adolescents develop their own technology safety plan to help them make good decisions that reduce their vulnerability to harassment, </a:t>
            </a:r>
            <a:r>
              <a:rPr lang="en-US" sz="5500" dirty="0" smtClean="0">
                <a:solidFill>
                  <a:srgbClr val="1F497D"/>
                </a:solidFill>
              </a:rPr>
              <a:t>over disclosure, </a:t>
            </a:r>
            <a:r>
              <a:rPr lang="en-US" sz="5500" dirty="0">
                <a:solidFill>
                  <a:srgbClr val="1F497D"/>
                </a:solidFill>
              </a:rPr>
              <a:t>and predators.</a:t>
            </a:r>
          </a:p>
        </p:txBody>
      </p:sp>
    </p:spTree>
    <p:extLst>
      <p:ext uri="{BB962C8B-B14F-4D97-AF65-F5344CB8AC3E}">
        <p14:creationId xmlns:p14="http://schemas.microsoft.com/office/powerpoint/2010/main" val="34799984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837956" y="609600"/>
            <a:ext cx="7467600" cy="1252537"/>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Screening</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0" y="1295401"/>
            <a:ext cx="9144000" cy="4267200"/>
          </a:xfrm>
          <a:prstGeom prst="rect">
            <a:avLst/>
          </a:prstGeom>
        </p:spPr>
        <p:txBody>
          <a:bodyPr>
            <a:normAutofit/>
          </a:bodyPr>
          <a:lstStyle/>
          <a:p>
            <a:r>
              <a:rPr lang="en-US" dirty="0">
                <a:latin typeface="Calibri" panose="020F0502020204030204" pitchFamily="34" charset="0"/>
              </a:rPr>
              <a:t>“</a:t>
            </a:r>
            <a:r>
              <a:rPr lang="en-US" sz="2600" dirty="0">
                <a:solidFill>
                  <a:srgbClr val="1F497D"/>
                </a:solidFill>
              </a:rPr>
              <a:t>Screening is the first step to finding the appropriate kind of help for [adolescents] with substance abuse and other problems. Treatment experts recommend that programs use standard screening instruments which have been rigorously evaluated for reliability and </a:t>
            </a:r>
            <a:r>
              <a:rPr lang="en-US" sz="2600" dirty="0" smtClean="0">
                <a:solidFill>
                  <a:srgbClr val="1F497D"/>
                </a:solidFill>
              </a:rPr>
              <a:t>validity.” </a:t>
            </a:r>
            <a:r>
              <a:rPr lang="en-US" sz="2600" baseline="30000" dirty="0" smtClean="0">
                <a:solidFill>
                  <a:srgbClr val="1F497D"/>
                </a:solidFill>
              </a:rPr>
              <a:t>1</a:t>
            </a:r>
          </a:p>
          <a:p>
            <a:pPr marL="0" indent="0">
              <a:buNone/>
            </a:pPr>
            <a:endParaRPr lang="en-US" sz="2600" baseline="30000" dirty="0" smtClean="0">
              <a:solidFill>
                <a:srgbClr val="1F497D"/>
              </a:solidFill>
            </a:endParaRPr>
          </a:p>
          <a:p>
            <a:r>
              <a:rPr lang="en-US" sz="2600" dirty="0" smtClean="0">
                <a:solidFill>
                  <a:srgbClr val="1F497D"/>
                </a:solidFill>
              </a:rPr>
              <a:t>The </a:t>
            </a:r>
            <a:r>
              <a:rPr lang="en-US" sz="2600" dirty="0">
                <a:solidFill>
                  <a:srgbClr val="1F497D"/>
                </a:solidFill>
              </a:rPr>
              <a:t>purpose of screening is not to diagnose; rather, screening determines whether adolescents should be recommended for an assessment and/or interventions</a:t>
            </a:r>
            <a:r>
              <a:rPr lang="en-US" dirty="0">
                <a:latin typeface="Calibri" panose="020F0502020204030204" pitchFamily="34" charset="0"/>
              </a:rPr>
              <a:t>.</a:t>
            </a:r>
          </a:p>
        </p:txBody>
      </p:sp>
      <p:sp>
        <p:nvSpPr>
          <p:cNvPr id="4" name="Footer Placeholder 3"/>
          <p:cNvSpPr>
            <a:spLocks noGrp="1"/>
          </p:cNvSpPr>
          <p:nvPr>
            <p:ph type="ftr" sz="quarter" idx="4294967295"/>
          </p:nvPr>
        </p:nvSpPr>
        <p:spPr>
          <a:xfrm>
            <a:off x="401393" y="5562601"/>
            <a:ext cx="8340725" cy="365125"/>
          </a:xfrm>
          <a:prstGeom prst="rect">
            <a:avLst/>
          </a:prstGeom>
        </p:spPr>
        <p:txBody>
          <a:bodyPr/>
          <a:lstStyle/>
          <a:p>
            <a:r>
              <a:rPr lang="en-US" sz="1200" dirty="0" smtClean="0">
                <a:latin typeface="Arial" panose="020B0604020202020204" pitchFamily="34" charset="0"/>
                <a:cs typeface="Arial" panose="020B0604020202020204" pitchFamily="34" charset="0"/>
              </a:rPr>
              <a:t>1 Drug Strategies. (2003). </a:t>
            </a:r>
            <a:r>
              <a:rPr lang="en-US" sz="1200" i="1" dirty="0" smtClean="0">
                <a:latin typeface="Arial" panose="020B0604020202020204" pitchFamily="34" charset="0"/>
                <a:cs typeface="Arial" panose="020B0604020202020204" pitchFamily="34" charset="0"/>
              </a:rPr>
              <a:t>Treating teens: A guide to adolescent drug programs</a:t>
            </a:r>
            <a:r>
              <a:rPr lang="en-US" sz="1200" dirty="0" smtClean="0">
                <a:latin typeface="Arial" panose="020B0604020202020204" pitchFamily="34" charset="0"/>
                <a:cs typeface="Arial" panose="020B0604020202020204" pitchFamily="34" charset="0"/>
              </a:rPr>
              <a:t>. Washington, DC: Drug Strategies</a:t>
            </a:r>
            <a:r>
              <a:rPr lang="en-US" dirty="0" smtClean="0"/>
              <a:t>.</a:t>
            </a:r>
            <a:endParaRPr lang="en-US" dirty="0"/>
          </a:p>
        </p:txBody>
      </p:sp>
    </p:spTree>
    <p:extLst>
      <p:ext uri="{BB962C8B-B14F-4D97-AF65-F5344CB8AC3E}">
        <p14:creationId xmlns:p14="http://schemas.microsoft.com/office/powerpoint/2010/main" val="323059610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685800" y="533400"/>
            <a:ext cx="7543800" cy="762000"/>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Screening</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0" y="1143000"/>
            <a:ext cx="9144000" cy="4983163"/>
          </a:xfrm>
          <a:prstGeom prst="rect">
            <a:avLst/>
          </a:prstGeom>
        </p:spPr>
        <p:txBody>
          <a:bodyPr>
            <a:normAutofit fontScale="70000" lnSpcReduction="20000"/>
          </a:bodyPr>
          <a:lstStyle/>
          <a:p>
            <a:endParaRPr lang="en-US" sz="3100" b="1" dirty="0" smtClean="0">
              <a:solidFill>
                <a:srgbClr val="1F497D"/>
              </a:solidFill>
            </a:endParaRPr>
          </a:p>
          <a:p>
            <a:r>
              <a:rPr lang="en-US" sz="3100" b="1" dirty="0" smtClean="0">
                <a:solidFill>
                  <a:srgbClr val="1F497D"/>
                </a:solidFill>
              </a:rPr>
              <a:t>Sample </a:t>
            </a:r>
            <a:r>
              <a:rPr lang="en-US" sz="3100" b="1" dirty="0" smtClean="0">
                <a:solidFill>
                  <a:srgbClr val="1F497D"/>
                </a:solidFill>
              </a:rPr>
              <a:t>language that reflects screening:</a:t>
            </a:r>
          </a:p>
          <a:p>
            <a:pPr lvl="1"/>
            <a:r>
              <a:rPr lang="en-US" sz="3100" dirty="0">
                <a:solidFill>
                  <a:srgbClr val="1F497D"/>
                </a:solidFill>
              </a:rPr>
              <a:t>Adolescents identified to be at high risk for SUDs will be screened with a trauma-sensitive tool designed for adolescents to uncover indicators of substance use and related problems. Adolescents with possible SUDs as identified through the screening will be referred for a more comprehensive assessment for SUDs</a:t>
            </a:r>
            <a:r>
              <a:rPr lang="en-US" sz="3100" dirty="0" smtClean="0">
                <a:solidFill>
                  <a:srgbClr val="1F497D"/>
                </a:solidFill>
              </a:rPr>
              <a:t>.</a:t>
            </a:r>
          </a:p>
          <a:p>
            <a:pPr lvl="1"/>
            <a:r>
              <a:rPr lang="en-US" sz="3100" dirty="0">
                <a:solidFill>
                  <a:srgbClr val="1F497D"/>
                </a:solidFill>
              </a:rPr>
              <a:t>The screening will be developmentally appropriate, short, simple, and easy to administer and interpret to enable a wide variety of professionals to screen adolescents</a:t>
            </a:r>
            <a:r>
              <a:rPr lang="en-US" sz="3100" dirty="0" smtClean="0">
                <a:solidFill>
                  <a:srgbClr val="1F497D"/>
                </a:solidFill>
              </a:rPr>
              <a:t>.</a:t>
            </a:r>
          </a:p>
          <a:p>
            <a:pPr lvl="1"/>
            <a:r>
              <a:rPr lang="en-US" sz="3100" dirty="0">
                <a:solidFill>
                  <a:srgbClr val="1F497D"/>
                </a:solidFill>
              </a:rPr>
              <a:t>Professionals and individuals who work with adolescents “[will] also be able to screen and detect possible substance use and refer youth to further assessment. Many health and judicial professionals [will] have screening expertise, including school counselors, street youth workers, probation officers, and </a:t>
            </a:r>
            <a:r>
              <a:rPr lang="en-US" sz="3100" dirty="0" smtClean="0">
                <a:solidFill>
                  <a:srgbClr val="1F497D"/>
                </a:solidFill>
              </a:rPr>
              <a:t>pediatric</a:t>
            </a:r>
            <a:r>
              <a:rPr lang="en-US" dirty="0" smtClean="0">
                <a:latin typeface="Calibri" panose="020F0502020204030204" pitchFamily="34" charset="0"/>
              </a:rPr>
              <a:t>ians.” </a:t>
            </a:r>
            <a:r>
              <a:rPr lang="en-US" baseline="30000" dirty="0" smtClean="0">
                <a:latin typeface="Calibri" panose="020F0502020204030204" pitchFamily="34" charset="0"/>
              </a:rPr>
              <a:t>1</a:t>
            </a:r>
            <a:endParaRPr lang="en-US" baseline="30000" dirty="0">
              <a:latin typeface="Calibri" panose="020F0502020204030204" pitchFamily="34" charset="0"/>
            </a:endParaRPr>
          </a:p>
        </p:txBody>
      </p:sp>
      <p:sp>
        <p:nvSpPr>
          <p:cNvPr id="4" name="Footer Placeholder 3"/>
          <p:cNvSpPr>
            <a:spLocks noGrp="1"/>
          </p:cNvSpPr>
          <p:nvPr>
            <p:ph type="ftr" sz="quarter" idx="4294967295"/>
          </p:nvPr>
        </p:nvSpPr>
        <p:spPr>
          <a:xfrm>
            <a:off x="304800" y="5638800"/>
            <a:ext cx="8340725" cy="976313"/>
          </a:xfrm>
          <a:prstGeom prst="rect">
            <a:avLst/>
          </a:prstGeom>
        </p:spPr>
        <p:txBody>
          <a:bodyPr/>
          <a:lstStyle/>
          <a:p>
            <a:r>
              <a:rPr lang="en-US" dirty="0" smtClean="0"/>
              <a:t>1 </a:t>
            </a:r>
            <a:r>
              <a:rPr lang="en-US" sz="1200" dirty="0" smtClean="0">
                <a:latin typeface="Arial" panose="020B0604020202020204" pitchFamily="34" charset="0"/>
                <a:cs typeface="Arial" panose="020B0604020202020204" pitchFamily="34" charset="0"/>
              </a:rPr>
              <a:t>Center for Substance Abuse Treatment. (1999). </a:t>
            </a:r>
            <a:r>
              <a:rPr lang="en-US" sz="1200" i="1" dirty="0" smtClean="0">
                <a:latin typeface="Arial" panose="020B0604020202020204" pitchFamily="34" charset="0"/>
                <a:cs typeface="Arial" panose="020B0604020202020204" pitchFamily="34" charset="0"/>
              </a:rPr>
              <a:t>Screening and assessing adolescents for substance use disorder</a:t>
            </a:r>
            <a:r>
              <a:rPr lang="en-US" sz="1200" dirty="0" smtClean="0">
                <a:latin typeface="Arial" panose="020B0604020202020204" pitchFamily="34" charset="0"/>
                <a:cs typeface="Arial" panose="020B0604020202020204" pitchFamily="34" charset="0"/>
              </a:rPr>
              <a:t>. Treatment Improvement Protocol (TIP) 	Series 31. HHS Publication No. (SMA) 99-3283. Rockville, MD: Substance Abuse and Mental Health Services Administration.</a:t>
            </a:r>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817281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465931" y="762001"/>
            <a:ext cx="8001000" cy="609600"/>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Assessment</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762000" y="1524000"/>
            <a:ext cx="7408862" cy="4304323"/>
          </a:xfrm>
          <a:prstGeom prst="rect">
            <a:avLst/>
          </a:prstGeom>
        </p:spPr>
        <p:txBody>
          <a:bodyPr/>
          <a:lstStyle/>
          <a:p>
            <a:r>
              <a:rPr lang="en-US" sz="2400" dirty="0">
                <a:solidFill>
                  <a:srgbClr val="1F497D"/>
                </a:solidFill>
              </a:rPr>
              <a:t>If indicated by the initial screening process, a client is referred to </a:t>
            </a:r>
            <a:r>
              <a:rPr lang="en-US" sz="2400" dirty="0" smtClean="0">
                <a:solidFill>
                  <a:srgbClr val="1F497D"/>
                </a:solidFill>
              </a:rPr>
              <a:t>assessment.</a:t>
            </a:r>
          </a:p>
          <a:p>
            <a:r>
              <a:rPr lang="en-US" sz="2400" dirty="0" smtClean="0">
                <a:solidFill>
                  <a:srgbClr val="1F497D"/>
                </a:solidFill>
              </a:rPr>
              <a:t>Assessment is used </a:t>
            </a:r>
            <a:r>
              <a:rPr lang="en-US" sz="2400" dirty="0">
                <a:solidFill>
                  <a:srgbClr val="1F497D"/>
                </a:solidFill>
              </a:rPr>
              <a:t>to identify the level of severity and appropriate level of care, to help define services the individual adolescent needs, and to provide appropriate referrals as needed. </a:t>
            </a:r>
            <a:endParaRPr lang="en-US" sz="2400" dirty="0" smtClean="0">
              <a:solidFill>
                <a:srgbClr val="1F497D"/>
              </a:solidFill>
            </a:endParaRPr>
          </a:p>
          <a:p>
            <a:r>
              <a:rPr lang="en-US" sz="2400" dirty="0" smtClean="0">
                <a:solidFill>
                  <a:srgbClr val="1F497D"/>
                </a:solidFill>
              </a:rPr>
              <a:t>The </a:t>
            </a:r>
            <a:r>
              <a:rPr lang="en-US" sz="2400" dirty="0">
                <a:solidFill>
                  <a:srgbClr val="1F497D"/>
                </a:solidFill>
              </a:rPr>
              <a:t>information gathered from an assessment is used to create the treatment and recovery plan.</a:t>
            </a:r>
          </a:p>
        </p:txBody>
      </p:sp>
    </p:spTree>
    <p:extLst>
      <p:ext uri="{BB962C8B-B14F-4D97-AF65-F5344CB8AC3E}">
        <p14:creationId xmlns:p14="http://schemas.microsoft.com/office/powerpoint/2010/main" val="42239044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685800" y="762000"/>
            <a:ext cx="7543800" cy="828675"/>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Assessment</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439615" y="1590675"/>
            <a:ext cx="8170985" cy="4535488"/>
          </a:xfrm>
          <a:prstGeom prst="rect">
            <a:avLst/>
          </a:prstGeom>
        </p:spPr>
        <p:txBody>
          <a:bodyPr>
            <a:normAutofit/>
          </a:bodyPr>
          <a:lstStyle/>
          <a:p>
            <a:r>
              <a:rPr lang="en-US" sz="2400" dirty="0">
                <a:solidFill>
                  <a:srgbClr val="1F497D"/>
                </a:solidFill>
              </a:rPr>
              <a:t>Effective assessments are culturally sensitive, gender specific, and trauma informed. </a:t>
            </a:r>
            <a:endParaRPr lang="en-US" sz="2400" dirty="0" smtClean="0">
              <a:solidFill>
                <a:srgbClr val="1F497D"/>
              </a:solidFill>
            </a:endParaRPr>
          </a:p>
          <a:p>
            <a:r>
              <a:rPr lang="en-US" sz="2400" dirty="0">
                <a:solidFill>
                  <a:srgbClr val="1F497D"/>
                </a:solidFill>
              </a:rPr>
              <a:t>It is important for providers to allow adolescents to self-identify with regard to gender identity and sexual orientation during the assessment process. </a:t>
            </a:r>
            <a:endParaRPr lang="en-US" sz="2400" dirty="0" smtClean="0">
              <a:solidFill>
                <a:srgbClr val="1F497D"/>
              </a:solidFill>
            </a:endParaRPr>
          </a:p>
          <a:p>
            <a:r>
              <a:rPr lang="en-US" sz="2400" dirty="0" smtClean="0">
                <a:solidFill>
                  <a:srgbClr val="1F497D"/>
                </a:solidFill>
              </a:rPr>
              <a:t>Assessments capture </a:t>
            </a:r>
            <a:r>
              <a:rPr lang="en-US" sz="2400" dirty="0">
                <a:solidFill>
                  <a:srgbClr val="1F497D"/>
                </a:solidFill>
              </a:rPr>
              <a:t>information on substance use, developmental status, educational experiences, sexual orientation, trauma history, mental health and physical health status, legal involvement, and family and relationships</a:t>
            </a:r>
            <a:r>
              <a:rPr lang="en-US" sz="2400" dirty="0" smtClean="0">
                <a:solidFill>
                  <a:srgbClr val="1F497D"/>
                </a:solidFill>
              </a:rPr>
              <a:t>.</a:t>
            </a:r>
          </a:p>
        </p:txBody>
      </p:sp>
    </p:spTree>
    <p:extLst>
      <p:ext uri="{BB962C8B-B14F-4D97-AF65-F5344CB8AC3E}">
        <p14:creationId xmlns:p14="http://schemas.microsoft.com/office/powerpoint/2010/main" val="36207509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1066800" y="533400"/>
            <a:ext cx="7162800" cy="1057275"/>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Assessment</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381000" y="1295401"/>
            <a:ext cx="7848600" cy="4876800"/>
          </a:xfrm>
          <a:prstGeom prst="rect">
            <a:avLst/>
          </a:prstGeom>
        </p:spPr>
        <p:txBody>
          <a:bodyPr>
            <a:normAutofit fontScale="62500" lnSpcReduction="20000"/>
          </a:bodyPr>
          <a:lstStyle/>
          <a:p>
            <a:r>
              <a:rPr lang="en-US" sz="3400" dirty="0" smtClean="0">
                <a:solidFill>
                  <a:srgbClr val="1F497D"/>
                </a:solidFill>
              </a:rPr>
              <a:t>Sample language that reflects assessment: </a:t>
            </a:r>
          </a:p>
          <a:p>
            <a:pPr lvl="1"/>
            <a:r>
              <a:rPr lang="en-US" sz="3200" dirty="0">
                <a:solidFill>
                  <a:srgbClr val="1F497D"/>
                </a:solidFill>
              </a:rPr>
              <a:t>Assessment is an ongoing process that will be trauma informed, comprehensive, multifaceted, and culturally and developmentally appropriate for each adolescent admitted to treatment</a:t>
            </a:r>
            <a:r>
              <a:rPr lang="en-US" sz="3200" dirty="0" smtClean="0">
                <a:solidFill>
                  <a:srgbClr val="1F497D"/>
                </a:solidFill>
              </a:rPr>
              <a:t>.</a:t>
            </a:r>
          </a:p>
          <a:p>
            <a:pPr lvl="1"/>
            <a:r>
              <a:rPr lang="en-US" sz="3200" dirty="0">
                <a:solidFill>
                  <a:srgbClr val="1F497D"/>
                </a:solidFill>
              </a:rPr>
              <a:t>The assessment will include questions that identify the strengths, resiliencies, natural supports, and interests of the adolescent to accurately assess the adolescent’s unique abilities that will assist in his or her recovery</a:t>
            </a:r>
            <a:r>
              <a:rPr lang="en-US" sz="3200" dirty="0" smtClean="0">
                <a:solidFill>
                  <a:srgbClr val="1F497D"/>
                </a:solidFill>
              </a:rPr>
              <a:t>.</a:t>
            </a:r>
          </a:p>
          <a:p>
            <a:pPr lvl="1"/>
            <a:r>
              <a:rPr lang="en-US" sz="3200" dirty="0">
                <a:solidFill>
                  <a:srgbClr val="1F497D"/>
                </a:solidFill>
              </a:rPr>
              <a:t>The provider will assess for substance use (including tobacco/nicotine use); co-occurring mental health disorders; physical health; cognitive, social, and affective development; family, peer, and romantic relationships; trauma; current or past emotional, physical, or sexual abuse; suicidality; and safety. If an adolescent evidences a high risk of danger to self or others, the program will address the issue immediately if capable or make a referral to an appropriate source and appropriate family members and/or guardians will be notified.</a:t>
            </a:r>
          </a:p>
        </p:txBody>
      </p:sp>
    </p:spTree>
    <p:extLst>
      <p:ext uri="{BB962C8B-B14F-4D97-AF65-F5344CB8AC3E}">
        <p14:creationId xmlns:p14="http://schemas.microsoft.com/office/powerpoint/2010/main" val="31578939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914400" y="685800"/>
            <a:ext cx="7315200" cy="904875"/>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Treatment and Recovery Planning</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381000" y="1371600"/>
            <a:ext cx="8763000" cy="4754563"/>
          </a:xfrm>
          <a:prstGeom prst="rect">
            <a:avLst/>
          </a:prstGeom>
        </p:spPr>
        <p:txBody>
          <a:bodyPr>
            <a:normAutofit/>
          </a:bodyPr>
          <a:lstStyle/>
          <a:p>
            <a:r>
              <a:rPr lang="en-US" sz="2400" dirty="0">
                <a:solidFill>
                  <a:srgbClr val="1F497D"/>
                </a:solidFill>
              </a:rPr>
              <a:t>A treatment and recovery plan serves as a roadmap for treatment and recovery support service delivery. </a:t>
            </a:r>
            <a:endParaRPr lang="en-US" sz="2400" dirty="0" smtClean="0">
              <a:solidFill>
                <a:srgbClr val="1F497D"/>
              </a:solidFill>
            </a:endParaRPr>
          </a:p>
          <a:p>
            <a:r>
              <a:rPr lang="en-US" sz="2400" dirty="0" smtClean="0">
                <a:solidFill>
                  <a:srgbClr val="1F497D"/>
                </a:solidFill>
              </a:rPr>
              <a:t>Treatment </a:t>
            </a:r>
            <a:r>
              <a:rPr lang="en-US" sz="2400" dirty="0">
                <a:solidFill>
                  <a:srgbClr val="1F497D"/>
                </a:solidFill>
              </a:rPr>
              <a:t>and recovery plans are strengths based, youth guided, and based on an individual assessment, with involvement from the adolescent, his or her family, and other involved entities (e.g</a:t>
            </a:r>
            <a:r>
              <a:rPr lang="en-US" sz="2400" dirty="0" smtClean="0">
                <a:solidFill>
                  <a:srgbClr val="1F497D"/>
                </a:solidFill>
              </a:rPr>
              <a:t>., juvenile </a:t>
            </a:r>
            <a:r>
              <a:rPr lang="en-US" sz="2400" dirty="0">
                <a:solidFill>
                  <a:srgbClr val="1F497D"/>
                </a:solidFill>
              </a:rPr>
              <a:t>justice, child welfare, schools) as appropriate.</a:t>
            </a:r>
          </a:p>
        </p:txBody>
      </p:sp>
    </p:spTree>
    <p:extLst>
      <p:ext uri="{BB962C8B-B14F-4D97-AF65-F5344CB8AC3E}">
        <p14:creationId xmlns:p14="http://schemas.microsoft.com/office/powerpoint/2010/main" val="33578664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304800" y="685801"/>
            <a:ext cx="8229600" cy="533400"/>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Treatment and Recovery </a:t>
            </a:r>
            <a:r>
              <a:rPr lang="en-US" sz="3200" b="1" dirty="0" smtClean="0">
                <a:solidFill>
                  <a:srgbClr val="1F497D"/>
                </a:solidFill>
                <a:latin typeface="Arial" panose="020B0604020202020204" pitchFamily="34" charset="0"/>
                <a:cs typeface="Arial" panose="020B0604020202020204" pitchFamily="34" charset="0"/>
              </a:rPr>
              <a:t>Planning</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304800" y="1219200"/>
            <a:ext cx="8610600" cy="4906963"/>
          </a:xfrm>
          <a:prstGeom prst="rect">
            <a:avLst/>
          </a:prstGeom>
        </p:spPr>
        <p:txBody>
          <a:bodyPr>
            <a:normAutofit fontScale="62500" lnSpcReduction="20000"/>
          </a:bodyPr>
          <a:lstStyle/>
          <a:p>
            <a:endParaRPr lang="en-US" sz="3100" b="1" dirty="0" smtClean="0">
              <a:solidFill>
                <a:srgbClr val="1F497D"/>
              </a:solidFill>
            </a:endParaRPr>
          </a:p>
          <a:p>
            <a:r>
              <a:rPr lang="en-US" sz="3100" b="1" dirty="0" smtClean="0">
                <a:solidFill>
                  <a:srgbClr val="1F497D"/>
                </a:solidFill>
              </a:rPr>
              <a:t>Sample </a:t>
            </a:r>
            <a:r>
              <a:rPr lang="en-US" sz="3100" b="1" dirty="0" smtClean="0">
                <a:solidFill>
                  <a:srgbClr val="1F497D"/>
                </a:solidFill>
              </a:rPr>
              <a:t>languages that reflects treatment and recovery planning</a:t>
            </a:r>
            <a:r>
              <a:rPr lang="en-US" b="1" dirty="0" smtClean="0">
                <a:latin typeface="Calibri" panose="020F0502020204030204" pitchFamily="34" charset="0"/>
              </a:rPr>
              <a:t>:</a:t>
            </a:r>
          </a:p>
          <a:p>
            <a:pPr lvl="1"/>
            <a:r>
              <a:rPr lang="en-US" sz="3100" dirty="0">
                <a:solidFill>
                  <a:srgbClr val="1F497D"/>
                </a:solidFill>
              </a:rPr>
              <a:t>The treatment and recovery plan will be developed in collaboration with the adolescent and his or her family or other supportive adults based on his or her unique strengths, assets, and needs</a:t>
            </a:r>
            <a:r>
              <a:rPr lang="en-US" sz="3100" dirty="0" smtClean="0">
                <a:solidFill>
                  <a:srgbClr val="1F497D"/>
                </a:solidFill>
              </a:rPr>
              <a:t>.</a:t>
            </a:r>
          </a:p>
          <a:p>
            <a:pPr lvl="1"/>
            <a:r>
              <a:rPr lang="en-US" sz="3100" dirty="0" smtClean="0">
                <a:solidFill>
                  <a:srgbClr val="1F497D"/>
                </a:solidFill>
              </a:rPr>
              <a:t>During </a:t>
            </a:r>
            <a:r>
              <a:rPr lang="en-US" sz="3100" dirty="0">
                <a:solidFill>
                  <a:srgbClr val="1F497D"/>
                </a:solidFill>
              </a:rPr>
              <a:t>the treatment and recovery planning process, the adolescent and his or her family will identify recovery goals (desired outcomes) that reflect how they define progress and support needs (e.g., the adolescent developing positive relationships, reduced substance use and abuse symptoms, school retention, improvement of family relationships</a:t>
            </a:r>
            <a:r>
              <a:rPr lang="en-US" sz="3100" dirty="0" smtClean="0">
                <a:solidFill>
                  <a:srgbClr val="1F497D"/>
                </a:solidFill>
              </a:rPr>
              <a:t>).</a:t>
            </a:r>
          </a:p>
          <a:p>
            <a:pPr lvl="1"/>
            <a:r>
              <a:rPr lang="en-US" sz="3100" dirty="0">
                <a:solidFill>
                  <a:srgbClr val="1F497D"/>
                </a:solidFill>
              </a:rPr>
              <a:t>The strategies and services specified in the plan will include identification of the individuals providing treatment, an expected timetable for achieving youth-guided goals and objectives, where treatment is to take place, and when the plan will be reviewed</a:t>
            </a:r>
            <a:r>
              <a:rPr lang="en-US" dirty="0">
                <a:latin typeface="Calibri" panose="020F0502020204030204" pitchFamily="34" charset="0"/>
              </a:rPr>
              <a:t>.</a:t>
            </a:r>
          </a:p>
        </p:txBody>
      </p:sp>
    </p:spTree>
    <p:extLst>
      <p:ext uri="{BB962C8B-B14F-4D97-AF65-F5344CB8AC3E}">
        <p14:creationId xmlns:p14="http://schemas.microsoft.com/office/powerpoint/2010/main" val="3736084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838200" y="838200"/>
            <a:ext cx="7391400" cy="990600"/>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Overview of The Practice Guide</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152400" y="1600201"/>
            <a:ext cx="8763000" cy="3708556"/>
          </a:xfrm>
          <a:prstGeom prst="rect">
            <a:avLst/>
          </a:prstGeom>
        </p:spPr>
        <p:txBody>
          <a:bodyPr>
            <a:normAutofit fontScale="92500" lnSpcReduction="10000"/>
          </a:bodyPr>
          <a:lstStyle/>
          <a:p>
            <a:pPr lvl="0">
              <a:buClr>
                <a:srgbClr val="4F81BD"/>
              </a:buClr>
            </a:pPr>
            <a:endParaRPr lang="en-US" sz="1600" dirty="0">
              <a:solidFill>
                <a:srgbClr val="1F497D"/>
              </a:solidFill>
              <a:latin typeface="Calibri" panose="020F0502020204030204" pitchFamily="34" charset="0"/>
            </a:endParaRPr>
          </a:p>
          <a:p>
            <a:pPr lvl="0">
              <a:buClr>
                <a:srgbClr val="4F81BD"/>
              </a:buClr>
            </a:pPr>
            <a:r>
              <a:rPr lang="en-US" sz="2600" dirty="0">
                <a:solidFill>
                  <a:srgbClr val="1F497D"/>
                </a:solidFill>
              </a:rPr>
              <a:t>The guidance document was divided into three broad sections:</a:t>
            </a:r>
          </a:p>
          <a:p>
            <a:pPr lvl="1">
              <a:buClr>
                <a:srgbClr val="4F81BD"/>
              </a:buClr>
            </a:pPr>
            <a:r>
              <a:rPr lang="en-US" sz="2600" dirty="0">
                <a:solidFill>
                  <a:srgbClr val="1F497D"/>
                </a:solidFill>
              </a:rPr>
              <a:t>Overarching principles of care;</a:t>
            </a:r>
          </a:p>
          <a:p>
            <a:pPr lvl="1">
              <a:buClr>
                <a:srgbClr val="4F81BD"/>
              </a:buClr>
            </a:pPr>
            <a:r>
              <a:rPr lang="en-US" sz="2600" dirty="0">
                <a:solidFill>
                  <a:srgbClr val="1F497D"/>
                </a:solidFill>
              </a:rPr>
              <a:t>Service elements, including screening, assessment, and treatment and recovery services;</a:t>
            </a:r>
          </a:p>
          <a:p>
            <a:pPr lvl="1">
              <a:buClr>
                <a:srgbClr val="4F81BD"/>
              </a:buClr>
            </a:pPr>
            <a:r>
              <a:rPr lang="en-US" sz="2600" dirty="0">
                <a:solidFill>
                  <a:srgbClr val="1F497D"/>
                </a:solidFill>
              </a:rPr>
              <a:t>And administrative considerations for States</a:t>
            </a:r>
          </a:p>
          <a:p>
            <a:pPr lvl="1">
              <a:buClr>
                <a:srgbClr val="4F81BD"/>
              </a:buClr>
            </a:pPr>
            <a:endParaRPr lang="en-US" sz="2600" dirty="0">
              <a:solidFill>
                <a:srgbClr val="1F497D"/>
              </a:solidFill>
            </a:endParaRPr>
          </a:p>
          <a:p>
            <a:pPr lvl="0">
              <a:buClr>
                <a:srgbClr val="4F81BD"/>
              </a:buClr>
            </a:pPr>
            <a:r>
              <a:rPr lang="en-US" sz="2600" dirty="0">
                <a:solidFill>
                  <a:srgbClr val="1F497D"/>
                </a:solidFill>
              </a:rPr>
              <a:t>This presentation </a:t>
            </a:r>
            <a:r>
              <a:rPr lang="en-US" sz="2600" dirty="0" smtClean="0">
                <a:solidFill>
                  <a:srgbClr val="1F497D"/>
                </a:solidFill>
              </a:rPr>
              <a:t>will discuss the Overarching Principles of Care and the Service Elements</a:t>
            </a:r>
            <a:endParaRPr lang="en-US" sz="2600" dirty="0">
              <a:solidFill>
                <a:srgbClr val="1F497D"/>
              </a:solidFill>
            </a:endParaRPr>
          </a:p>
        </p:txBody>
      </p:sp>
    </p:spTree>
    <p:extLst>
      <p:ext uri="{BB962C8B-B14F-4D97-AF65-F5344CB8AC3E}">
        <p14:creationId xmlns:p14="http://schemas.microsoft.com/office/powerpoint/2010/main" val="13467883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0" y="609600"/>
            <a:ext cx="8991600" cy="1447800"/>
          </a:xfrm>
          <a:prstGeom prst="rect">
            <a:avLst/>
          </a:prstGeom>
        </p:spPr>
        <p:txBody>
          <a:bodyPr>
            <a:normAutofit/>
          </a:bodyPr>
          <a:lstStyle/>
          <a:p>
            <a:r>
              <a:rPr lang="en-US" sz="3200" b="1" dirty="0">
                <a:solidFill>
                  <a:srgbClr val="1F497D"/>
                </a:solidFill>
                <a:latin typeface="Arial" panose="020B0604020202020204" pitchFamily="34" charset="0"/>
                <a:cs typeface="Arial" panose="020B0604020202020204" pitchFamily="34" charset="0"/>
              </a:rPr>
              <a:t>Physical Health: Education, Screening, and Referral</a:t>
            </a:r>
          </a:p>
        </p:txBody>
      </p:sp>
      <p:sp>
        <p:nvSpPr>
          <p:cNvPr id="2" name="Content Placeholder 1"/>
          <p:cNvSpPr>
            <a:spLocks noGrp="1"/>
          </p:cNvSpPr>
          <p:nvPr>
            <p:ph idx="4294967295"/>
          </p:nvPr>
        </p:nvSpPr>
        <p:spPr>
          <a:xfrm>
            <a:off x="17585" y="1600201"/>
            <a:ext cx="9144000" cy="4038600"/>
          </a:xfrm>
          <a:prstGeom prst="rect">
            <a:avLst/>
          </a:prstGeom>
        </p:spPr>
        <p:txBody>
          <a:bodyPr>
            <a:normAutofit/>
          </a:bodyPr>
          <a:lstStyle/>
          <a:p>
            <a:r>
              <a:rPr lang="en-US" sz="2400" dirty="0" smtClean="0">
                <a:solidFill>
                  <a:srgbClr val="1F497D"/>
                </a:solidFill>
              </a:rPr>
              <a:t>It is </a:t>
            </a:r>
            <a:r>
              <a:rPr lang="en-US" sz="2400" dirty="0">
                <a:solidFill>
                  <a:srgbClr val="1F497D"/>
                </a:solidFill>
              </a:rPr>
              <a:t>important to provide access to appropriate medical care for adolescents entering treatment </a:t>
            </a:r>
            <a:r>
              <a:rPr lang="en-US" sz="2400" dirty="0" smtClean="0">
                <a:solidFill>
                  <a:srgbClr val="1F497D"/>
                </a:solidFill>
              </a:rPr>
              <a:t>because </a:t>
            </a:r>
            <a:r>
              <a:rPr lang="en-US" sz="2400" dirty="0">
                <a:solidFill>
                  <a:srgbClr val="1F497D"/>
                </a:solidFill>
              </a:rPr>
              <a:t>SUDs often co-occur with physical health </a:t>
            </a:r>
            <a:r>
              <a:rPr lang="en-US" sz="2400" dirty="0" smtClean="0">
                <a:solidFill>
                  <a:srgbClr val="1F497D"/>
                </a:solidFill>
              </a:rPr>
              <a:t>conditions.</a:t>
            </a:r>
          </a:p>
          <a:p>
            <a:r>
              <a:rPr lang="en-US" sz="2400" dirty="0" smtClean="0">
                <a:solidFill>
                  <a:srgbClr val="1F497D"/>
                </a:solidFill>
              </a:rPr>
              <a:t>Adolescents </a:t>
            </a:r>
            <a:r>
              <a:rPr lang="en-US" sz="2400" dirty="0">
                <a:solidFill>
                  <a:srgbClr val="1F497D"/>
                </a:solidFill>
              </a:rPr>
              <a:t>being treated for SUDs have a significantly higher prevalence of several medical conditions (e.g., asthma, pain conditions, sleep disorders) that could </a:t>
            </a:r>
            <a:r>
              <a:rPr lang="en-US" sz="2400" dirty="0" smtClean="0">
                <a:solidFill>
                  <a:srgbClr val="1F497D"/>
                </a:solidFill>
              </a:rPr>
              <a:t>be ameliorated </a:t>
            </a:r>
            <a:r>
              <a:rPr lang="en-US" sz="2400" dirty="0">
                <a:solidFill>
                  <a:srgbClr val="1F497D"/>
                </a:solidFill>
              </a:rPr>
              <a:t>by physical </a:t>
            </a:r>
            <a:r>
              <a:rPr lang="en-US" sz="2400" dirty="0" smtClean="0">
                <a:solidFill>
                  <a:srgbClr val="1F497D"/>
                </a:solidFill>
              </a:rPr>
              <a:t>interventions. </a:t>
            </a:r>
            <a:r>
              <a:rPr lang="en-US" sz="2400" baseline="30000" dirty="0" smtClean="0">
                <a:solidFill>
                  <a:srgbClr val="1F497D"/>
                </a:solidFill>
              </a:rPr>
              <a:t>1</a:t>
            </a:r>
          </a:p>
          <a:p>
            <a:r>
              <a:rPr lang="en-US" sz="2400" dirty="0" smtClean="0">
                <a:solidFill>
                  <a:srgbClr val="1F497D"/>
                </a:solidFill>
              </a:rPr>
              <a:t>Part of </a:t>
            </a:r>
            <a:r>
              <a:rPr lang="en-US" sz="2400" dirty="0">
                <a:solidFill>
                  <a:srgbClr val="1F497D"/>
                </a:solidFill>
              </a:rPr>
              <a:t>the adolescent's assessment </a:t>
            </a:r>
            <a:r>
              <a:rPr lang="en-US" sz="2400" dirty="0" smtClean="0">
                <a:solidFill>
                  <a:srgbClr val="1F497D"/>
                </a:solidFill>
              </a:rPr>
              <a:t>should include </a:t>
            </a:r>
            <a:r>
              <a:rPr lang="en-US" sz="2400" dirty="0">
                <a:solidFill>
                  <a:srgbClr val="1F497D"/>
                </a:solidFill>
              </a:rPr>
              <a:t>identification of physical health issues and subsequent referral to relevant providers, services, and supports</a:t>
            </a:r>
            <a:r>
              <a:rPr lang="en-US" dirty="0">
                <a:latin typeface="Calibri" panose="020F0502020204030204" pitchFamily="34" charset="0"/>
              </a:rPr>
              <a:t>.</a:t>
            </a:r>
          </a:p>
        </p:txBody>
      </p:sp>
      <p:sp>
        <p:nvSpPr>
          <p:cNvPr id="4" name="Footer Placeholder 3"/>
          <p:cNvSpPr>
            <a:spLocks noGrp="1"/>
          </p:cNvSpPr>
          <p:nvPr>
            <p:ph type="ftr" sz="quarter" idx="4294967295"/>
          </p:nvPr>
        </p:nvSpPr>
        <p:spPr>
          <a:xfrm>
            <a:off x="17585" y="5638801"/>
            <a:ext cx="8364415" cy="976312"/>
          </a:xfrm>
          <a:prstGeom prst="rect">
            <a:avLst/>
          </a:prstGeom>
        </p:spPr>
        <p:txBody>
          <a:bodyPr/>
          <a:lstStyle/>
          <a:p>
            <a:r>
              <a:rPr lang="en-US" sz="1100" dirty="0" smtClean="0">
                <a:solidFill>
                  <a:srgbClr val="1F497D"/>
                </a:solidFill>
                <a:latin typeface="Arial" panose="020B0604020202020204" pitchFamily="34" charset="0"/>
                <a:cs typeface="Arial" panose="020B0604020202020204" pitchFamily="34" charset="0"/>
              </a:rPr>
              <a:t>1 Substance Abuse and Mental Health Services Administration. (2013). </a:t>
            </a:r>
            <a:r>
              <a:rPr lang="en-US" sz="1100" i="1" dirty="0" smtClean="0">
                <a:solidFill>
                  <a:srgbClr val="1F497D"/>
                </a:solidFill>
                <a:latin typeface="Arial" panose="020B0604020202020204" pitchFamily="34" charset="0"/>
                <a:cs typeface="Arial" panose="020B0604020202020204" pitchFamily="34" charset="0"/>
              </a:rPr>
              <a:t>What does the research tell us about good and modern treatment and recovery services </a:t>
            </a:r>
            <a:r>
              <a:rPr lang="en-US" sz="1100" i="1" dirty="0" smtClean="0">
                <a:solidFill>
                  <a:srgbClr val="1F497D"/>
                </a:solidFill>
                <a:latin typeface="Arial" panose="020B0604020202020204" pitchFamily="34" charset="0"/>
                <a:cs typeface="Arial" panose="020B0604020202020204" pitchFamily="34" charset="0"/>
              </a:rPr>
              <a:t>for </a:t>
            </a:r>
            <a:r>
              <a:rPr lang="en-US" sz="1100" i="1" dirty="0" smtClean="0">
                <a:solidFill>
                  <a:srgbClr val="1F497D"/>
                </a:solidFill>
                <a:latin typeface="Arial" panose="020B0604020202020204" pitchFamily="34" charset="0"/>
                <a:cs typeface="Arial" panose="020B0604020202020204" pitchFamily="34" charset="0"/>
              </a:rPr>
              <a:t>youth with substance use disorders?</a:t>
            </a:r>
            <a:r>
              <a:rPr lang="en-US" sz="1100" dirty="0" smtClean="0">
                <a:solidFill>
                  <a:srgbClr val="1F497D"/>
                </a:solidFill>
                <a:latin typeface="Arial" panose="020B0604020202020204" pitchFamily="34" charset="0"/>
                <a:cs typeface="Arial" panose="020B0604020202020204" pitchFamily="34" charset="0"/>
              </a:rPr>
              <a:t> Report of the SAMHSA Technical Expert Panel, December 5–6</a:t>
            </a:r>
            <a:r>
              <a:rPr lang="en-US" sz="1100" dirty="0">
                <a:solidFill>
                  <a:srgbClr val="1F497D"/>
                </a:solidFill>
                <a:latin typeface="Arial" panose="020B0604020202020204" pitchFamily="34" charset="0"/>
                <a:cs typeface="Arial" panose="020B0604020202020204" pitchFamily="34" charset="0"/>
              </a:rPr>
              <a:t>, 2011. Rockville, </a:t>
            </a:r>
            <a:r>
              <a:rPr lang="en-US" sz="1100" dirty="0" smtClean="0">
                <a:solidFill>
                  <a:srgbClr val="1F497D"/>
                </a:solidFill>
                <a:latin typeface="Arial" panose="020B0604020202020204" pitchFamily="34" charset="0"/>
                <a:cs typeface="Arial" panose="020B0604020202020204" pitchFamily="34" charset="0"/>
              </a:rPr>
              <a:t>MD: Substance </a:t>
            </a:r>
            <a:r>
              <a:rPr lang="en-US" sz="1100" dirty="0">
                <a:solidFill>
                  <a:srgbClr val="1F497D"/>
                </a:solidFill>
                <a:latin typeface="Arial" panose="020B0604020202020204" pitchFamily="34" charset="0"/>
                <a:cs typeface="Arial" panose="020B0604020202020204" pitchFamily="34" charset="0"/>
              </a:rPr>
              <a:t>Abuse and Mental Health Services Administration</a:t>
            </a:r>
            <a:r>
              <a:rPr lang="en-US" dirty="0"/>
              <a:t>.</a:t>
            </a:r>
          </a:p>
        </p:txBody>
      </p:sp>
    </p:spTree>
    <p:extLst>
      <p:ext uri="{BB962C8B-B14F-4D97-AF65-F5344CB8AC3E}">
        <p14:creationId xmlns:p14="http://schemas.microsoft.com/office/powerpoint/2010/main" val="178381439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381000" y="533400"/>
            <a:ext cx="7848600" cy="1057275"/>
          </a:xfrm>
          <a:prstGeom prst="rect">
            <a:avLst/>
          </a:prstGeom>
        </p:spPr>
        <p:txBody>
          <a:bodyPr>
            <a:normAutofit/>
          </a:bodyPr>
          <a:lstStyle/>
          <a:p>
            <a:r>
              <a:rPr lang="en-US" sz="2800" b="1" dirty="0">
                <a:solidFill>
                  <a:srgbClr val="1F497D"/>
                </a:solidFill>
                <a:latin typeface="Arial" panose="020B0604020202020204" pitchFamily="34" charset="0"/>
                <a:cs typeface="Arial" panose="020B0604020202020204" pitchFamily="34" charset="0"/>
              </a:rPr>
              <a:t>Physical Health: Education, Screening, and Referral</a:t>
            </a:r>
          </a:p>
        </p:txBody>
      </p:sp>
      <p:sp>
        <p:nvSpPr>
          <p:cNvPr id="2" name="Content Placeholder 1"/>
          <p:cNvSpPr>
            <a:spLocks noGrp="1"/>
          </p:cNvSpPr>
          <p:nvPr>
            <p:ph idx="4294967295"/>
          </p:nvPr>
        </p:nvSpPr>
        <p:spPr>
          <a:xfrm>
            <a:off x="0" y="1371600"/>
            <a:ext cx="8915400" cy="4678363"/>
          </a:xfrm>
          <a:prstGeom prst="rect">
            <a:avLst/>
          </a:prstGeom>
        </p:spPr>
        <p:txBody>
          <a:bodyPr>
            <a:normAutofit fontScale="70000" lnSpcReduction="20000"/>
          </a:bodyPr>
          <a:lstStyle/>
          <a:p>
            <a:r>
              <a:rPr lang="en-US" sz="3100" b="1" dirty="0" smtClean="0">
                <a:solidFill>
                  <a:srgbClr val="1F497D"/>
                </a:solidFill>
                <a:latin typeface="Calibri" panose="020F0502020204030204" pitchFamily="34" charset="0"/>
              </a:rPr>
              <a:t>Sample language that reflects education, screening, and referral in regards to physical health: </a:t>
            </a:r>
          </a:p>
          <a:p>
            <a:pPr lvl="1"/>
            <a:r>
              <a:rPr lang="en-US" dirty="0">
                <a:solidFill>
                  <a:srgbClr val="1F497D"/>
                </a:solidFill>
              </a:rPr>
              <a:t>Comprehensive assessments will include a screening of the adolescent’s medical status, including medical history</a:t>
            </a:r>
            <a:r>
              <a:rPr lang="en-US" dirty="0" smtClean="0">
                <a:solidFill>
                  <a:srgbClr val="1F497D"/>
                </a:solidFill>
              </a:rPr>
              <a:t>.</a:t>
            </a:r>
          </a:p>
          <a:p>
            <a:pPr lvl="1"/>
            <a:r>
              <a:rPr lang="en-US" dirty="0">
                <a:solidFill>
                  <a:srgbClr val="1F497D"/>
                </a:solidFill>
              </a:rPr>
              <a:t>Appropriately trained and educated providers will screen or refer adolescents for screening of existing physical health conditions and assess for behaviors that may place the adolescent’s physical health at risk. The screening will pay particular attention to the identification of conditions that co-occur more commonly in individuals with SUDs (e.g., fetal alcohol spectrum disorders, HIV, hepatitis, liver/kidney disease, chronic pain, sexually transmitted infections [STIs], tuberculosis</a:t>
            </a:r>
            <a:r>
              <a:rPr lang="en-US" dirty="0" smtClean="0">
                <a:solidFill>
                  <a:srgbClr val="1F497D"/>
                </a:solidFill>
              </a:rPr>
              <a:t>).</a:t>
            </a:r>
          </a:p>
          <a:p>
            <a:pPr lvl="1"/>
            <a:r>
              <a:rPr lang="en-US" dirty="0">
                <a:solidFill>
                  <a:srgbClr val="1F497D"/>
                </a:solidFill>
              </a:rPr>
              <a:t>Providers will establish partnerships with medical organizations or practitioners equipped to address the physical health needs of adolescents (e.g., primary care physicians, dentists, optometrists, gynecologists, obstetricians) to facilitate any necessary referrals.</a:t>
            </a:r>
          </a:p>
        </p:txBody>
      </p:sp>
    </p:spTree>
    <p:extLst>
      <p:ext uri="{BB962C8B-B14F-4D97-AF65-F5344CB8AC3E}">
        <p14:creationId xmlns:p14="http://schemas.microsoft.com/office/powerpoint/2010/main" val="8210227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152400" y="685800"/>
            <a:ext cx="8382000" cy="1133475"/>
          </a:xfrm>
          <a:prstGeom prst="rect">
            <a:avLst/>
          </a:prstGeom>
        </p:spPr>
        <p:txBody>
          <a:bodyPr>
            <a:normAutofit/>
          </a:bodyPr>
          <a:lstStyle/>
          <a:p>
            <a:r>
              <a:rPr lang="en-US" sz="3200" b="1" dirty="0" smtClean="0">
                <a:solidFill>
                  <a:srgbClr val="1F497D"/>
                </a:solidFill>
                <a:latin typeface="Arial" panose="020B0604020202020204" pitchFamily="34" charset="0"/>
                <a:cs typeface="Arial" panose="020B0604020202020204" pitchFamily="34" charset="0"/>
              </a:rPr>
              <a:t>Case Management and Care Coordination</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0" y="1447800"/>
            <a:ext cx="9144000" cy="4678363"/>
          </a:xfrm>
          <a:prstGeom prst="rect">
            <a:avLst/>
          </a:prstGeom>
        </p:spPr>
        <p:txBody>
          <a:bodyPr/>
          <a:lstStyle/>
          <a:p>
            <a:r>
              <a:rPr lang="en-US" sz="2400" dirty="0">
                <a:solidFill>
                  <a:srgbClr val="1F497D"/>
                </a:solidFill>
              </a:rPr>
              <a:t>Effective adolescent services coordinate with the adolescent’s family and with professionals from the various systems with which he or she interacts (e.g., mental health, physical health care, education, social services, child welfare, juvenile justice</a:t>
            </a:r>
            <a:r>
              <a:rPr lang="en-US" sz="2400" dirty="0" smtClean="0">
                <a:solidFill>
                  <a:srgbClr val="1F497D"/>
                </a:solidFill>
              </a:rPr>
              <a:t>).</a:t>
            </a:r>
          </a:p>
          <a:p>
            <a:pPr marL="0" indent="0">
              <a:buNone/>
            </a:pPr>
            <a:endParaRPr lang="en-US" sz="2400" dirty="0" smtClean="0">
              <a:solidFill>
                <a:srgbClr val="1F497D"/>
              </a:solidFill>
            </a:endParaRPr>
          </a:p>
          <a:p>
            <a:r>
              <a:rPr lang="en-US" sz="2400" dirty="0">
                <a:solidFill>
                  <a:srgbClr val="1F497D"/>
                </a:solidFill>
              </a:rPr>
              <a:t>Coordinated care facilitates cross-agency collaboration by establishing linkages and maximizing resources, thereby increasing access to services</a:t>
            </a:r>
            <a:r>
              <a:rPr lang="en-US" sz="2400" dirty="0" smtClean="0">
                <a:solidFill>
                  <a:srgbClr val="1F497D"/>
                </a:solidFill>
              </a:rPr>
              <a:t>.</a:t>
            </a:r>
          </a:p>
        </p:txBody>
      </p:sp>
    </p:spTree>
    <p:extLst>
      <p:ext uri="{BB962C8B-B14F-4D97-AF65-F5344CB8AC3E}">
        <p14:creationId xmlns:p14="http://schemas.microsoft.com/office/powerpoint/2010/main" val="211508512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381000" y="609600"/>
            <a:ext cx="8534400" cy="1252537"/>
          </a:xfrm>
          <a:prstGeom prst="rect">
            <a:avLst/>
          </a:prstGeom>
        </p:spPr>
        <p:txBody>
          <a:bodyPr>
            <a:normAutofit/>
          </a:bodyPr>
          <a:lstStyle/>
          <a:p>
            <a:r>
              <a:rPr lang="en-US" sz="3200" b="1" dirty="0" smtClean="0">
                <a:solidFill>
                  <a:srgbClr val="1F497D"/>
                </a:solidFill>
                <a:latin typeface="Arial" panose="020B0604020202020204" pitchFamily="34" charset="0"/>
                <a:cs typeface="Arial" panose="020B0604020202020204" pitchFamily="34" charset="0"/>
              </a:rPr>
              <a:t>Case Management and Care Coordination</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0" y="1371600"/>
            <a:ext cx="9144000" cy="4754563"/>
          </a:xfrm>
          <a:prstGeom prst="rect">
            <a:avLst/>
          </a:prstGeom>
        </p:spPr>
        <p:txBody>
          <a:bodyPr>
            <a:normAutofit fontScale="85000" lnSpcReduction="20000"/>
          </a:bodyPr>
          <a:lstStyle/>
          <a:p>
            <a:r>
              <a:rPr lang="en-US" sz="3100" b="1" dirty="0" smtClean="0">
                <a:solidFill>
                  <a:srgbClr val="1F497D"/>
                </a:solidFill>
              </a:rPr>
              <a:t>Sample language that reflects case management and care coordination:</a:t>
            </a:r>
            <a:endParaRPr lang="en-US" sz="3100" b="1" dirty="0">
              <a:solidFill>
                <a:srgbClr val="1F497D"/>
              </a:solidFill>
            </a:endParaRPr>
          </a:p>
          <a:p>
            <a:pPr lvl="1"/>
            <a:r>
              <a:rPr lang="en-US" sz="2600" dirty="0">
                <a:solidFill>
                  <a:srgbClr val="1F497D"/>
                </a:solidFill>
              </a:rPr>
              <a:t>Each adolescent and his or her family will receive case management and/or care coordination services from the SUD treatment system. </a:t>
            </a:r>
          </a:p>
          <a:p>
            <a:pPr lvl="1"/>
            <a:r>
              <a:rPr lang="en-US" sz="2600" dirty="0" smtClean="0">
                <a:solidFill>
                  <a:srgbClr val="1F497D"/>
                </a:solidFill>
              </a:rPr>
              <a:t>Case </a:t>
            </a:r>
            <a:r>
              <a:rPr lang="en-US" sz="2600" dirty="0">
                <a:solidFill>
                  <a:srgbClr val="1F497D"/>
                </a:solidFill>
              </a:rPr>
              <a:t>management/care coordination may also include interfacing with the services and systems the adolescent’s parent or other family members are involved with such as parenting programs, child welfare agencies, and probation. </a:t>
            </a:r>
            <a:endParaRPr lang="en-US" sz="2600" dirty="0" smtClean="0">
              <a:solidFill>
                <a:srgbClr val="1F497D"/>
              </a:solidFill>
            </a:endParaRPr>
          </a:p>
          <a:p>
            <a:pPr lvl="1"/>
            <a:r>
              <a:rPr lang="en-US" sz="2600" dirty="0">
                <a:solidFill>
                  <a:srgbClr val="1F497D"/>
                </a:solidFill>
              </a:rPr>
              <a:t>Case managers and/or care coordinators will be familiar with adolescent-serving agencies/systems and other community resources, both formal and informal, to effectively facilitate access to other systems. Providers will help ensure the adolescent and his or her family are educated on health care options in the community. This may include assisting with the coordination of transportation and scheduling medical appointment</a:t>
            </a:r>
            <a:r>
              <a:rPr lang="en-US" dirty="0">
                <a:latin typeface="Calibri" panose="020F0502020204030204" pitchFamily="34" charset="0"/>
              </a:rPr>
              <a:t>s.</a:t>
            </a:r>
          </a:p>
          <a:p>
            <a:pPr lvl="1"/>
            <a:endParaRPr lang="en-US" dirty="0"/>
          </a:p>
          <a:p>
            <a:pPr lvl="1"/>
            <a:endParaRPr lang="en-US" dirty="0"/>
          </a:p>
        </p:txBody>
      </p:sp>
    </p:spTree>
    <p:extLst>
      <p:ext uri="{BB962C8B-B14F-4D97-AF65-F5344CB8AC3E}">
        <p14:creationId xmlns:p14="http://schemas.microsoft.com/office/powerpoint/2010/main" val="184308424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381000" y="762000"/>
            <a:ext cx="8229600" cy="752475"/>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 </a:t>
            </a:r>
            <a:r>
              <a:rPr lang="en-US" sz="3200" b="1" dirty="0" smtClean="0">
                <a:solidFill>
                  <a:srgbClr val="1F497D"/>
                </a:solidFill>
                <a:latin typeface="Arial" panose="020B0604020202020204" pitchFamily="34" charset="0"/>
                <a:cs typeface="Arial" panose="020B0604020202020204" pitchFamily="34" charset="0"/>
              </a:rPr>
              <a:t>Medication-Assisted Withdrawal</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0" y="1514476"/>
            <a:ext cx="8610600" cy="4611688"/>
          </a:xfrm>
          <a:prstGeom prst="rect">
            <a:avLst/>
          </a:prstGeom>
        </p:spPr>
        <p:txBody>
          <a:bodyPr>
            <a:normAutofit/>
          </a:bodyPr>
          <a:lstStyle/>
          <a:p>
            <a:r>
              <a:rPr lang="en-US" sz="2600" dirty="0">
                <a:solidFill>
                  <a:srgbClr val="1F497D"/>
                </a:solidFill>
              </a:rPr>
              <a:t>Medication-assisted withdrawal, also referred to as “detoxification,” is the process of ridding the body of a substance on which a person is physically dependent and addresses the attenuation of the physiological and psychological features of withdrawal syndromes</a:t>
            </a:r>
            <a:r>
              <a:rPr lang="en-US" sz="2600" dirty="0" smtClean="0">
                <a:solidFill>
                  <a:srgbClr val="1F497D"/>
                </a:solidFill>
              </a:rPr>
              <a:t>.</a:t>
            </a:r>
          </a:p>
          <a:p>
            <a:pPr marL="0" indent="0">
              <a:buNone/>
            </a:pPr>
            <a:endParaRPr lang="en-US" sz="2600" dirty="0" smtClean="0">
              <a:solidFill>
                <a:srgbClr val="1F497D"/>
              </a:solidFill>
            </a:endParaRPr>
          </a:p>
          <a:p>
            <a:r>
              <a:rPr lang="en-US" sz="2600" dirty="0">
                <a:solidFill>
                  <a:srgbClr val="1F497D"/>
                </a:solidFill>
              </a:rPr>
              <a:t>Medication-assisted withdrawal interrupts the momentum of habitual compulsive use in individuals diagnosed with a severe SUD and sets the stage for treatment engagement and patient role induction</a:t>
            </a:r>
            <a:r>
              <a:rPr lang="en-US" dirty="0">
                <a:latin typeface="Calibri" panose="020F0502020204030204" pitchFamily="34" charset="0"/>
              </a:rPr>
              <a:t>.</a:t>
            </a:r>
          </a:p>
        </p:txBody>
      </p:sp>
    </p:spTree>
    <p:extLst>
      <p:ext uri="{BB962C8B-B14F-4D97-AF65-F5344CB8AC3E}">
        <p14:creationId xmlns:p14="http://schemas.microsoft.com/office/powerpoint/2010/main" val="405721845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838200" y="609600"/>
            <a:ext cx="7391400" cy="981075"/>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Medication-Assisted Withdrawal</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304800" y="1219200"/>
            <a:ext cx="7895492" cy="5410200"/>
          </a:xfrm>
          <a:prstGeom prst="rect">
            <a:avLst/>
          </a:prstGeom>
        </p:spPr>
        <p:txBody>
          <a:bodyPr>
            <a:normAutofit fontScale="47500" lnSpcReduction="20000"/>
          </a:bodyPr>
          <a:lstStyle/>
          <a:p>
            <a:r>
              <a:rPr lang="en-US" sz="4600" dirty="0">
                <a:solidFill>
                  <a:srgbClr val="1F497D"/>
                </a:solidFill>
              </a:rPr>
              <a:t>Substances that produce physical dependence and may require medication-assisted withdrawal currently include </a:t>
            </a:r>
            <a:r>
              <a:rPr lang="en-US" sz="4600" dirty="0" smtClean="0">
                <a:solidFill>
                  <a:srgbClr val="1F497D"/>
                </a:solidFill>
              </a:rPr>
              <a:t>opioids</a:t>
            </a:r>
            <a:r>
              <a:rPr lang="en-US" sz="4600" dirty="0">
                <a:solidFill>
                  <a:srgbClr val="1F497D"/>
                </a:solidFill>
              </a:rPr>
              <a:t>, alcohol, and </a:t>
            </a:r>
            <a:r>
              <a:rPr lang="en-US" sz="4600" dirty="0" smtClean="0">
                <a:solidFill>
                  <a:srgbClr val="1F497D"/>
                </a:solidFill>
              </a:rPr>
              <a:t>benzodiazepines.</a:t>
            </a:r>
          </a:p>
          <a:p>
            <a:r>
              <a:rPr lang="en-US" sz="4600" dirty="0">
                <a:solidFill>
                  <a:srgbClr val="1F497D"/>
                </a:solidFill>
              </a:rPr>
              <a:t>Medication-assisted withdrawal may be delivered in either inpatient settings </a:t>
            </a:r>
            <a:r>
              <a:rPr lang="en-US" sz="4600" dirty="0" smtClean="0">
                <a:solidFill>
                  <a:srgbClr val="1F497D"/>
                </a:solidFill>
              </a:rPr>
              <a:t>or </a:t>
            </a:r>
            <a:r>
              <a:rPr lang="en-US" sz="4600" dirty="0">
                <a:solidFill>
                  <a:srgbClr val="1F497D"/>
                </a:solidFill>
              </a:rPr>
              <a:t>through community-based programs (i.e., ambulatory </a:t>
            </a:r>
            <a:r>
              <a:rPr lang="en-US" sz="4600" dirty="0" smtClean="0">
                <a:solidFill>
                  <a:srgbClr val="1F497D"/>
                </a:solidFill>
              </a:rPr>
              <a:t>detoxification). </a:t>
            </a:r>
          </a:p>
          <a:p>
            <a:r>
              <a:rPr lang="en-US" sz="4600" dirty="0">
                <a:solidFill>
                  <a:srgbClr val="1F497D"/>
                </a:solidFill>
              </a:rPr>
              <a:t>A</a:t>
            </a:r>
            <a:r>
              <a:rPr lang="en-US" sz="4600" dirty="0" smtClean="0">
                <a:solidFill>
                  <a:srgbClr val="1F497D"/>
                </a:solidFill>
              </a:rPr>
              <a:t>mbulatory </a:t>
            </a:r>
            <a:r>
              <a:rPr lang="en-US" sz="4600" dirty="0">
                <a:solidFill>
                  <a:srgbClr val="1F497D"/>
                </a:solidFill>
              </a:rPr>
              <a:t>detoxification should be reserved for those with uncomplicated SUDs who can be safely withdrawn from the substance on which they are physiologically </a:t>
            </a:r>
            <a:r>
              <a:rPr lang="en-US" sz="4600" dirty="0" smtClean="0">
                <a:solidFill>
                  <a:srgbClr val="1F497D"/>
                </a:solidFill>
              </a:rPr>
              <a:t>dependent</a:t>
            </a:r>
            <a:r>
              <a:rPr lang="en-US" sz="4600" dirty="0" smtClean="0">
                <a:latin typeface="Calibri" panose="020F0502020204030204" pitchFamily="34" charset="0"/>
              </a:rPr>
              <a:t>. </a:t>
            </a:r>
            <a:endParaRPr lang="en-US" sz="4600" dirty="0" smtClean="0">
              <a:latin typeface="Calibri" panose="020F0502020204030204" pitchFamily="34" charset="0"/>
            </a:endParaRPr>
          </a:p>
          <a:p>
            <a:r>
              <a:rPr lang="en-US" sz="4600" b="1" dirty="0">
                <a:solidFill>
                  <a:srgbClr val="1F497D"/>
                </a:solidFill>
              </a:rPr>
              <a:t>Sample language that reflects medication-assisted withdrawal:</a:t>
            </a:r>
          </a:p>
          <a:p>
            <a:pPr lvl="1"/>
            <a:r>
              <a:rPr lang="en-US" sz="3300" dirty="0">
                <a:solidFill>
                  <a:srgbClr val="1F497D"/>
                </a:solidFill>
              </a:rPr>
              <a:t>Medication-assisted withdrawal will be considered as appropriate for adolescents using substances that produce physical dependence.</a:t>
            </a:r>
          </a:p>
          <a:p>
            <a:pPr lvl="1"/>
            <a:r>
              <a:rPr lang="en-US" sz="3300" dirty="0">
                <a:solidFill>
                  <a:srgbClr val="1F497D"/>
                </a:solidFill>
              </a:rPr>
              <a:t>SUD treatment providers who are not capable of delivering medication-assisted withdrawal will refer to a capable provider.</a:t>
            </a:r>
          </a:p>
          <a:p>
            <a:pPr lvl="1"/>
            <a:r>
              <a:rPr lang="en-US" sz="3300" dirty="0">
                <a:solidFill>
                  <a:srgbClr val="1F497D"/>
                </a:solidFill>
              </a:rPr>
              <a:t>SUD treatment providers will consult with the medication-assisted withdrawal providers and facilitate the adolescent’s continued treatment after withdrawal.</a:t>
            </a:r>
          </a:p>
          <a:p>
            <a:endParaRPr lang="en-US" sz="3300" dirty="0" smtClean="0">
              <a:solidFill>
                <a:srgbClr val="1F497D"/>
              </a:solidFill>
            </a:endParaRPr>
          </a:p>
          <a:p>
            <a:endParaRPr lang="en-US" dirty="0"/>
          </a:p>
        </p:txBody>
      </p:sp>
    </p:spTree>
    <p:extLst>
      <p:ext uri="{BB962C8B-B14F-4D97-AF65-F5344CB8AC3E}">
        <p14:creationId xmlns:p14="http://schemas.microsoft.com/office/powerpoint/2010/main" val="237599033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685800" y="685800"/>
            <a:ext cx="7543800" cy="904875"/>
          </a:xfrm>
          <a:prstGeom prst="rect">
            <a:avLst/>
          </a:prstGeom>
        </p:spPr>
        <p:txBody>
          <a:bodyPr/>
          <a:lstStyle/>
          <a:p>
            <a:r>
              <a:rPr lang="en-US" dirty="0" smtClean="0">
                <a:latin typeface="Calibri" panose="020F0502020204030204" pitchFamily="34" charset="0"/>
              </a:rPr>
              <a:t> </a:t>
            </a:r>
            <a:r>
              <a:rPr lang="en-US" sz="3200" b="1" dirty="0" smtClean="0">
                <a:solidFill>
                  <a:srgbClr val="1F497D"/>
                </a:solidFill>
                <a:latin typeface="Arial" panose="020B0604020202020204" pitchFamily="34" charset="0"/>
                <a:cs typeface="Arial" panose="020B0604020202020204" pitchFamily="34" charset="0"/>
              </a:rPr>
              <a:t>Treatment Services</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533400" y="1590675"/>
            <a:ext cx="7408862" cy="3451225"/>
          </a:xfrm>
          <a:prstGeom prst="rect">
            <a:avLst/>
          </a:prstGeom>
        </p:spPr>
        <p:txBody>
          <a:bodyPr>
            <a:noAutofit/>
          </a:bodyPr>
          <a:lstStyle/>
          <a:p>
            <a:pPr marL="0" indent="0">
              <a:buNone/>
            </a:pPr>
            <a:r>
              <a:rPr lang="en-US" sz="2400" i="1" dirty="0" smtClean="0">
                <a:solidFill>
                  <a:srgbClr val="1F497D"/>
                </a:solidFill>
              </a:rPr>
              <a:t>Treatment Services</a:t>
            </a:r>
            <a:r>
              <a:rPr lang="en-US" sz="2400" dirty="0" smtClean="0">
                <a:solidFill>
                  <a:srgbClr val="1F497D"/>
                </a:solidFill>
              </a:rPr>
              <a:t> have been broken down into the various services:</a:t>
            </a:r>
          </a:p>
          <a:p>
            <a:pPr lvl="2"/>
            <a:r>
              <a:rPr lang="en-US" sz="2000" dirty="0" smtClean="0">
                <a:solidFill>
                  <a:srgbClr val="1F497D"/>
                </a:solidFill>
              </a:rPr>
              <a:t>Levels of Care</a:t>
            </a:r>
          </a:p>
          <a:p>
            <a:pPr lvl="2"/>
            <a:r>
              <a:rPr lang="en-US" sz="2000" dirty="0" smtClean="0">
                <a:solidFill>
                  <a:srgbClr val="1F497D"/>
                </a:solidFill>
              </a:rPr>
              <a:t>Substance Use Disorder Counseling</a:t>
            </a:r>
          </a:p>
          <a:p>
            <a:pPr lvl="3"/>
            <a:r>
              <a:rPr lang="en-US" dirty="0" smtClean="0">
                <a:solidFill>
                  <a:srgbClr val="1F497D"/>
                </a:solidFill>
              </a:rPr>
              <a:t>Individual Counseling</a:t>
            </a:r>
          </a:p>
          <a:p>
            <a:pPr lvl="3"/>
            <a:r>
              <a:rPr lang="en-US" dirty="0" smtClean="0">
                <a:solidFill>
                  <a:srgbClr val="1F497D"/>
                </a:solidFill>
              </a:rPr>
              <a:t>Family Counseling</a:t>
            </a:r>
          </a:p>
          <a:p>
            <a:pPr lvl="3"/>
            <a:r>
              <a:rPr lang="en-US" dirty="0" smtClean="0">
                <a:solidFill>
                  <a:srgbClr val="1F497D"/>
                </a:solidFill>
              </a:rPr>
              <a:t>Group Therapies</a:t>
            </a:r>
          </a:p>
          <a:p>
            <a:pPr lvl="2"/>
            <a:r>
              <a:rPr lang="en-US" sz="2000" dirty="0" smtClean="0">
                <a:solidFill>
                  <a:srgbClr val="1F497D"/>
                </a:solidFill>
              </a:rPr>
              <a:t>Delivery of Services for Co-Occurring Substance Use and Mental Health Disorders</a:t>
            </a:r>
          </a:p>
          <a:p>
            <a:pPr lvl="2"/>
            <a:r>
              <a:rPr lang="en-US" sz="2000" dirty="0" smtClean="0">
                <a:solidFill>
                  <a:srgbClr val="1F497D"/>
                </a:solidFill>
              </a:rPr>
              <a:t>Use of Medications in Treatment</a:t>
            </a:r>
            <a:endParaRPr lang="en-US" sz="2000" dirty="0">
              <a:solidFill>
                <a:srgbClr val="1F497D"/>
              </a:solidFill>
            </a:endParaRPr>
          </a:p>
        </p:txBody>
      </p:sp>
    </p:spTree>
    <p:extLst>
      <p:ext uri="{BB962C8B-B14F-4D97-AF65-F5344CB8AC3E}">
        <p14:creationId xmlns:p14="http://schemas.microsoft.com/office/powerpoint/2010/main" val="39405310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457200" y="609600"/>
            <a:ext cx="8229600" cy="981075"/>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Levels of Care</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381000" y="1066800"/>
            <a:ext cx="7789862" cy="3679825"/>
          </a:xfrm>
          <a:prstGeom prst="rect">
            <a:avLst/>
          </a:prstGeom>
        </p:spPr>
        <p:txBody>
          <a:bodyPr/>
          <a:lstStyle/>
          <a:p>
            <a:r>
              <a:rPr lang="en-US" sz="2000" dirty="0" smtClean="0">
                <a:solidFill>
                  <a:srgbClr val="1F497D"/>
                </a:solidFill>
              </a:rPr>
              <a:t>Appropriate levels of care, which are determined by an assessment, should help frame treatment planning as well as identifying the service type and frequency of service delivery. </a:t>
            </a:r>
          </a:p>
          <a:p>
            <a:r>
              <a:rPr lang="en-US" sz="2000" dirty="0">
                <a:solidFill>
                  <a:srgbClr val="1F497D"/>
                </a:solidFill>
              </a:rPr>
              <a:t>Levels of care may include outpatient, intensive outpatient, partial hospitalization, residential, inpatient, continuing care, and recovery support </a:t>
            </a:r>
            <a:r>
              <a:rPr lang="en-US" sz="2000" dirty="0" smtClean="0">
                <a:solidFill>
                  <a:srgbClr val="1F497D"/>
                </a:solidFill>
              </a:rPr>
              <a:t>services</a:t>
            </a:r>
            <a:r>
              <a:rPr lang="en-US" sz="2000" dirty="0" smtClean="0">
                <a:solidFill>
                  <a:srgbClr val="1F497D"/>
                </a:solidFill>
              </a:rPr>
              <a:t>.</a:t>
            </a:r>
          </a:p>
          <a:p>
            <a:r>
              <a:rPr lang="en-US" sz="2000" dirty="0">
                <a:solidFill>
                  <a:srgbClr val="1F497D"/>
                </a:solidFill>
              </a:rPr>
              <a:t>There are mixed findings on which treatment modalities work best for which adolescents with SUDs.</a:t>
            </a:r>
          </a:p>
          <a:p>
            <a:r>
              <a:rPr lang="en-US" sz="2000" dirty="0">
                <a:solidFill>
                  <a:srgbClr val="1F497D"/>
                </a:solidFill>
              </a:rPr>
              <a:t>Adolescents may need to move back and forth along the continuum of treatment services, using different intensities of service and recovery support services as their symptom severity changes. </a:t>
            </a:r>
            <a:r>
              <a:rPr lang="en-US" sz="2000" baseline="30000" dirty="0">
                <a:solidFill>
                  <a:srgbClr val="1F497D"/>
                </a:solidFill>
              </a:rPr>
              <a:t>1</a:t>
            </a:r>
          </a:p>
          <a:p>
            <a:r>
              <a:rPr lang="en-US" sz="2000" dirty="0">
                <a:solidFill>
                  <a:srgbClr val="1F497D"/>
                </a:solidFill>
              </a:rPr>
              <a:t>It is important to have a range of treatment models and a comprehensive continuum of care for adolescents with SUDs. </a:t>
            </a:r>
            <a:r>
              <a:rPr lang="en-US" sz="2000" baseline="30000" dirty="0">
                <a:solidFill>
                  <a:srgbClr val="1F497D"/>
                </a:solidFill>
              </a:rPr>
              <a:t>2</a:t>
            </a:r>
            <a:r>
              <a:rPr lang="en-US" sz="2000" dirty="0">
                <a:solidFill>
                  <a:srgbClr val="1F497D"/>
                </a:solidFill>
              </a:rPr>
              <a:t> </a:t>
            </a:r>
          </a:p>
          <a:p>
            <a:pPr marL="0" lvl="0" indent="0">
              <a:spcBef>
                <a:spcPts val="0"/>
              </a:spcBef>
              <a:buNone/>
            </a:pPr>
            <a:endParaRPr lang="en-US" sz="1050" dirty="0" smtClean="0">
              <a:solidFill>
                <a:prstClr val="black"/>
              </a:solidFill>
            </a:endParaRPr>
          </a:p>
          <a:p>
            <a:pPr marL="0" lvl="0" indent="0">
              <a:spcBef>
                <a:spcPts val="0"/>
              </a:spcBef>
              <a:buNone/>
            </a:pPr>
            <a:r>
              <a:rPr lang="en-US" sz="1000" dirty="0" smtClean="0">
                <a:solidFill>
                  <a:prstClr val="black"/>
                </a:solidFill>
              </a:rPr>
              <a:t>1 </a:t>
            </a:r>
            <a:r>
              <a:rPr lang="en-US" sz="1000" dirty="0">
                <a:solidFill>
                  <a:prstClr val="black"/>
                </a:solidFill>
              </a:rPr>
              <a:t>Whitmore, E., Sakai, J., &amp; Riggs, P. (2010). </a:t>
            </a:r>
            <a:r>
              <a:rPr lang="en-US" sz="1000" i="1" dirty="0">
                <a:solidFill>
                  <a:prstClr val="black"/>
                </a:solidFill>
              </a:rPr>
              <a:t>Practice guidelines for adolescents with co-occurring substance use and psychiatric disorders</a:t>
            </a:r>
            <a:r>
              <a:rPr lang="en-US" sz="1000" dirty="0">
                <a:solidFill>
                  <a:prstClr val="black"/>
                </a:solidFill>
              </a:rPr>
              <a:t>. Denver, CO: </a:t>
            </a:r>
            <a:r>
              <a:rPr lang="en-US" sz="1000" dirty="0" smtClean="0">
                <a:solidFill>
                  <a:prstClr val="black"/>
                </a:solidFill>
              </a:rPr>
              <a:t>Department </a:t>
            </a:r>
            <a:r>
              <a:rPr lang="en-US" sz="1000" dirty="0">
                <a:solidFill>
                  <a:prstClr val="black"/>
                </a:solidFill>
              </a:rPr>
              <a:t>of Human Services.</a:t>
            </a:r>
          </a:p>
          <a:p>
            <a:pPr marL="0" lvl="0" indent="0">
              <a:spcBef>
                <a:spcPts val="0"/>
              </a:spcBef>
              <a:buNone/>
            </a:pPr>
            <a:r>
              <a:rPr lang="en-US" sz="1000" dirty="0">
                <a:solidFill>
                  <a:prstClr val="black"/>
                </a:solidFill>
              </a:rPr>
              <a:t>2 Substance Abuse and Mental Health Services Administration. (2013). </a:t>
            </a:r>
            <a:r>
              <a:rPr lang="en-US" sz="1000" i="1" dirty="0">
                <a:solidFill>
                  <a:prstClr val="black"/>
                </a:solidFill>
              </a:rPr>
              <a:t>What does the research tell us about good and modern treatment and recovery </a:t>
            </a:r>
            <a:r>
              <a:rPr lang="en-US" sz="1000" i="1" dirty="0" smtClean="0">
                <a:solidFill>
                  <a:prstClr val="black"/>
                </a:solidFill>
              </a:rPr>
              <a:t>services </a:t>
            </a:r>
            <a:r>
              <a:rPr lang="en-US" sz="1000" i="1" dirty="0">
                <a:solidFill>
                  <a:prstClr val="black"/>
                </a:solidFill>
              </a:rPr>
              <a:t>for youth with substance use disorders?</a:t>
            </a:r>
            <a:r>
              <a:rPr lang="en-US" sz="1000" dirty="0">
                <a:solidFill>
                  <a:prstClr val="black"/>
                </a:solidFill>
              </a:rPr>
              <a:t> Report of the SAMHSA Technical Expert Panel, December 5–6, 2011. Rockville, MD:</a:t>
            </a:r>
          </a:p>
          <a:p>
            <a:pPr marL="0" lvl="0" indent="0">
              <a:spcBef>
                <a:spcPts val="0"/>
              </a:spcBef>
              <a:buNone/>
            </a:pPr>
            <a:r>
              <a:rPr lang="en-US" sz="1050" dirty="0">
                <a:solidFill>
                  <a:prstClr val="black"/>
                </a:solidFill>
              </a:rPr>
              <a:t>	</a:t>
            </a:r>
            <a:endParaRPr lang="en-US" sz="2400" dirty="0">
              <a:solidFill>
                <a:srgbClr val="1F497D"/>
              </a:solidFill>
            </a:endParaRPr>
          </a:p>
        </p:txBody>
      </p:sp>
    </p:spTree>
    <p:extLst>
      <p:ext uri="{BB962C8B-B14F-4D97-AF65-F5344CB8AC3E}">
        <p14:creationId xmlns:p14="http://schemas.microsoft.com/office/powerpoint/2010/main" val="302808851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609600" y="609600"/>
            <a:ext cx="7772400" cy="1252537"/>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Levels of Care</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152400" y="1143000"/>
            <a:ext cx="8991600" cy="4983163"/>
          </a:xfrm>
          <a:prstGeom prst="rect">
            <a:avLst/>
          </a:prstGeom>
        </p:spPr>
        <p:txBody>
          <a:bodyPr>
            <a:normAutofit fontScale="85000" lnSpcReduction="20000"/>
          </a:bodyPr>
          <a:lstStyle/>
          <a:p>
            <a:r>
              <a:rPr lang="en-US" sz="2800" b="1" dirty="0" smtClean="0">
                <a:solidFill>
                  <a:srgbClr val="1F497D"/>
                </a:solidFill>
              </a:rPr>
              <a:t>Sample language that reflects levels of care:</a:t>
            </a:r>
          </a:p>
          <a:p>
            <a:pPr lvl="1"/>
            <a:r>
              <a:rPr lang="en-US" sz="2600" dirty="0">
                <a:solidFill>
                  <a:srgbClr val="1F497D"/>
                </a:solidFill>
              </a:rPr>
              <a:t>Providers will use the current edition of the ASAM criteria (</a:t>
            </a:r>
            <a:r>
              <a:rPr lang="en-US" sz="2600" dirty="0" err="1">
                <a:solidFill>
                  <a:srgbClr val="1F497D"/>
                </a:solidFill>
              </a:rPr>
              <a:t>Mee</a:t>
            </a:r>
            <a:r>
              <a:rPr lang="en-US" sz="2600" dirty="0">
                <a:solidFill>
                  <a:srgbClr val="1F497D"/>
                </a:solidFill>
              </a:rPr>
              <a:t>-Lee, Shulman, Fishman, Gastfriend, &amp; Griffith, 2013), State-specific placement criteria, or another validated set of criteria to determine the level of care for adolescents. These criteria will be used for admission, determination of continued care, and discharge</a:t>
            </a:r>
            <a:r>
              <a:rPr lang="en-US" sz="2600" dirty="0" smtClean="0">
                <a:solidFill>
                  <a:srgbClr val="1F497D"/>
                </a:solidFill>
              </a:rPr>
              <a:t>.</a:t>
            </a:r>
          </a:p>
          <a:p>
            <a:pPr lvl="1"/>
            <a:r>
              <a:rPr lang="en-US" sz="2600" dirty="0">
                <a:solidFill>
                  <a:srgbClr val="1F497D"/>
                </a:solidFill>
              </a:rPr>
              <a:t>Providers will actively coordinate with relevant adolescent-serving agencies (e.g., schools) to provide needed services along the continuum of care and to promote recovery and resiliency.</a:t>
            </a:r>
          </a:p>
          <a:p>
            <a:pPr lvl="1"/>
            <a:r>
              <a:rPr lang="en-US" sz="2600" dirty="0" smtClean="0">
                <a:solidFill>
                  <a:srgbClr val="1F497D"/>
                </a:solidFill>
              </a:rPr>
              <a:t>There </a:t>
            </a:r>
            <a:r>
              <a:rPr lang="en-US" sz="2600" dirty="0">
                <a:solidFill>
                  <a:srgbClr val="1F497D"/>
                </a:solidFill>
              </a:rPr>
              <a:t>will be an ongoing review process that takes into account the adolescent’s progress and changes in his or her environment that affect determination of best level of care. The adolescent will be able to move back and forth along the continuum of care based on these reviews</a:t>
            </a:r>
            <a:r>
              <a:rPr lang="en-US" sz="2600" dirty="0"/>
              <a:t>.</a:t>
            </a:r>
          </a:p>
        </p:txBody>
      </p:sp>
    </p:spTree>
    <p:extLst>
      <p:ext uri="{BB962C8B-B14F-4D97-AF65-F5344CB8AC3E}">
        <p14:creationId xmlns:p14="http://schemas.microsoft.com/office/powerpoint/2010/main" val="226696066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457200" y="704912"/>
            <a:ext cx="8229600" cy="1252537"/>
          </a:xfrm>
          <a:prstGeom prst="rect">
            <a:avLst/>
          </a:prstGeom>
        </p:spPr>
        <p:txBody>
          <a:bodyPr>
            <a:normAutofit/>
          </a:bodyPr>
          <a:lstStyle/>
          <a:p>
            <a:r>
              <a:rPr lang="en-US" sz="3200" b="1" dirty="0" smtClean="0">
                <a:solidFill>
                  <a:srgbClr val="1F497D"/>
                </a:solidFill>
                <a:latin typeface="Arial" panose="020B0604020202020204" pitchFamily="34" charset="0"/>
                <a:cs typeface="Arial" panose="020B0604020202020204" pitchFamily="34" charset="0"/>
              </a:rPr>
              <a:t>Substance Use Disorder Counseling: Individual Counseling</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228600" y="1676400"/>
            <a:ext cx="8686800" cy="4449763"/>
          </a:xfrm>
          <a:prstGeom prst="rect">
            <a:avLst/>
          </a:prstGeom>
        </p:spPr>
        <p:txBody>
          <a:bodyPr>
            <a:normAutofit fontScale="92500"/>
          </a:bodyPr>
          <a:lstStyle/>
          <a:p>
            <a:r>
              <a:rPr lang="en-US" sz="2400" dirty="0">
                <a:solidFill>
                  <a:srgbClr val="1F497D"/>
                </a:solidFill>
              </a:rPr>
              <a:t>SUD counseling takes a collaborative approach that is culturally relevant, trauma informed, and gender </a:t>
            </a:r>
            <a:r>
              <a:rPr lang="en-US" sz="2400" dirty="0" smtClean="0">
                <a:solidFill>
                  <a:srgbClr val="1F497D"/>
                </a:solidFill>
              </a:rPr>
              <a:t>specific.</a:t>
            </a:r>
          </a:p>
          <a:p>
            <a:r>
              <a:rPr lang="en-US" sz="2400" dirty="0">
                <a:solidFill>
                  <a:srgbClr val="1F497D"/>
                </a:solidFill>
              </a:rPr>
              <a:t>SUD counseling is </a:t>
            </a:r>
            <a:r>
              <a:rPr lang="en-US" sz="2400" dirty="0" smtClean="0">
                <a:solidFill>
                  <a:srgbClr val="1F497D"/>
                </a:solidFill>
              </a:rPr>
              <a:t>respectful of the adolescent’s: </a:t>
            </a:r>
          </a:p>
          <a:p>
            <a:pPr lvl="1"/>
            <a:r>
              <a:rPr lang="en-US" sz="2400" dirty="0" smtClean="0">
                <a:solidFill>
                  <a:srgbClr val="1F497D"/>
                </a:solidFill>
              </a:rPr>
              <a:t>Ability to </a:t>
            </a:r>
            <a:r>
              <a:rPr lang="en-US" sz="2400" dirty="0">
                <a:solidFill>
                  <a:srgbClr val="1F497D"/>
                </a:solidFill>
              </a:rPr>
              <a:t>guide how he or she addresses issues of alcohol and drug use (e.g., illicit drug use, use of prescription drugs</a:t>
            </a:r>
            <a:r>
              <a:rPr lang="en-US" sz="2400" dirty="0" smtClean="0">
                <a:solidFill>
                  <a:srgbClr val="1F497D"/>
                </a:solidFill>
              </a:rPr>
              <a:t>) </a:t>
            </a:r>
          </a:p>
          <a:p>
            <a:pPr lvl="1"/>
            <a:r>
              <a:rPr lang="en-US" sz="2400" dirty="0" smtClean="0">
                <a:solidFill>
                  <a:srgbClr val="1F497D"/>
                </a:solidFill>
              </a:rPr>
              <a:t>Motivation</a:t>
            </a:r>
          </a:p>
          <a:p>
            <a:pPr lvl="1"/>
            <a:r>
              <a:rPr lang="en-US" sz="2400" dirty="0">
                <a:solidFill>
                  <a:srgbClr val="1F497D"/>
                </a:solidFill>
              </a:rPr>
              <a:t>S</a:t>
            </a:r>
            <a:r>
              <a:rPr lang="en-US" sz="2400" dirty="0" smtClean="0">
                <a:solidFill>
                  <a:srgbClr val="1F497D"/>
                </a:solidFill>
              </a:rPr>
              <a:t>kills </a:t>
            </a:r>
            <a:r>
              <a:rPr lang="en-US" sz="2400" dirty="0">
                <a:solidFill>
                  <a:srgbClr val="1F497D"/>
                </a:solidFill>
              </a:rPr>
              <a:t>needed to resist drug </a:t>
            </a:r>
            <a:r>
              <a:rPr lang="en-US" sz="2400" dirty="0" smtClean="0">
                <a:solidFill>
                  <a:srgbClr val="1F497D"/>
                </a:solidFill>
              </a:rPr>
              <a:t>use</a:t>
            </a:r>
          </a:p>
          <a:p>
            <a:pPr lvl="1"/>
            <a:r>
              <a:rPr lang="en-US" sz="2400" dirty="0">
                <a:solidFill>
                  <a:srgbClr val="1F497D"/>
                </a:solidFill>
              </a:rPr>
              <a:t>R</a:t>
            </a:r>
            <a:r>
              <a:rPr lang="en-US" sz="2400" dirty="0" smtClean="0">
                <a:solidFill>
                  <a:srgbClr val="1F497D"/>
                </a:solidFill>
              </a:rPr>
              <a:t>eplacement </a:t>
            </a:r>
            <a:r>
              <a:rPr lang="en-US" sz="2400" dirty="0">
                <a:solidFill>
                  <a:srgbClr val="1F497D"/>
                </a:solidFill>
              </a:rPr>
              <a:t>of drug-using activities with constructive and rewarding non-drug-using </a:t>
            </a:r>
            <a:r>
              <a:rPr lang="en-US" sz="2400" dirty="0" smtClean="0">
                <a:solidFill>
                  <a:srgbClr val="1F497D"/>
                </a:solidFill>
              </a:rPr>
              <a:t>activities</a:t>
            </a:r>
          </a:p>
          <a:p>
            <a:pPr lvl="1"/>
            <a:r>
              <a:rPr lang="en-US" sz="2400" dirty="0" smtClean="0">
                <a:solidFill>
                  <a:srgbClr val="1F497D"/>
                </a:solidFill>
              </a:rPr>
              <a:t>Improvement </a:t>
            </a:r>
            <a:r>
              <a:rPr lang="en-US" sz="2400" dirty="0">
                <a:solidFill>
                  <a:srgbClr val="1F497D"/>
                </a:solidFill>
              </a:rPr>
              <a:t>of problem-solving abilities, self-esteem, and </a:t>
            </a:r>
            <a:r>
              <a:rPr lang="en-US" sz="2400" dirty="0" smtClean="0">
                <a:solidFill>
                  <a:srgbClr val="1F497D"/>
                </a:solidFill>
              </a:rPr>
              <a:t>ident</a:t>
            </a:r>
            <a:r>
              <a:rPr lang="en-US" dirty="0" smtClean="0">
                <a:solidFill>
                  <a:srgbClr val="1F497D"/>
                </a:solidFill>
                <a:latin typeface="Calibri" panose="020F0502020204030204" pitchFamily="34" charset="0"/>
              </a:rPr>
              <a:t>ity</a:t>
            </a:r>
            <a:r>
              <a:rPr lang="en-US" baseline="30000" dirty="0" smtClean="0">
                <a:solidFill>
                  <a:srgbClr val="1F497D"/>
                </a:solidFill>
                <a:latin typeface="Calibri" panose="020F0502020204030204" pitchFamily="34" charset="0"/>
              </a:rPr>
              <a:t>1</a:t>
            </a:r>
            <a:endParaRPr lang="en-US" baseline="30000" dirty="0">
              <a:solidFill>
                <a:srgbClr val="1F497D"/>
              </a:solidFill>
              <a:latin typeface="Calibri" panose="020F0502020204030204" pitchFamily="34" charset="0"/>
            </a:endParaRPr>
          </a:p>
        </p:txBody>
      </p:sp>
      <p:sp>
        <p:nvSpPr>
          <p:cNvPr id="4" name="Footer Placeholder 3"/>
          <p:cNvSpPr>
            <a:spLocks noGrp="1"/>
          </p:cNvSpPr>
          <p:nvPr>
            <p:ph type="ftr" sz="quarter" idx="4294967295"/>
          </p:nvPr>
        </p:nvSpPr>
        <p:spPr>
          <a:xfrm>
            <a:off x="0" y="5791200"/>
            <a:ext cx="8340725" cy="823913"/>
          </a:xfrm>
          <a:prstGeom prst="rect">
            <a:avLst/>
          </a:prstGeom>
        </p:spPr>
        <p:txBody>
          <a:bodyPr/>
          <a:lstStyle/>
          <a:p>
            <a:r>
              <a:rPr lang="en-US" sz="1200" dirty="0" smtClean="0">
                <a:solidFill>
                  <a:srgbClr val="1F497D"/>
                </a:solidFill>
                <a:latin typeface="Arial" panose="020B0604020202020204" pitchFamily="34" charset="0"/>
                <a:cs typeface="Arial" panose="020B0604020202020204" pitchFamily="34" charset="0"/>
              </a:rPr>
              <a:t>1 Oregon Legislative Counsel Committee. (2011). </a:t>
            </a:r>
            <a:r>
              <a:rPr lang="en-US" sz="1200" i="1" dirty="0" smtClean="0">
                <a:solidFill>
                  <a:srgbClr val="1F497D"/>
                </a:solidFill>
                <a:latin typeface="Arial" panose="020B0604020202020204" pitchFamily="34" charset="0"/>
                <a:cs typeface="Arial" panose="020B0604020202020204" pitchFamily="34" charset="0"/>
              </a:rPr>
              <a:t>Chapter 430: Alcohol and drug treatment programs</a:t>
            </a:r>
            <a:r>
              <a:rPr lang="en-US" sz="1200" dirty="0" smtClean="0">
                <a:solidFill>
                  <a:srgbClr val="1F497D"/>
                </a:solidFill>
                <a:latin typeface="Arial" panose="020B0604020202020204" pitchFamily="34" charset="0"/>
                <a:cs typeface="Arial" panose="020B0604020202020204" pitchFamily="34" charset="0"/>
              </a:rPr>
              <a:t>. Retrieved from </a:t>
            </a:r>
            <a:r>
              <a:rPr lang="en-US" sz="1200" dirty="0" smtClean="0">
                <a:solidFill>
                  <a:srgbClr val="1F497D"/>
                </a:solidFill>
                <a:latin typeface="Arial" panose="020B0604020202020204" pitchFamily="34" charset="0"/>
                <a:cs typeface="Arial" panose="020B0604020202020204" pitchFamily="34" charset="0"/>
                <a:hlinkClick r:id="rId2"/>
              </a:rPr>
              <a:t>http</a:t>
            </a:r>
            <a:r>
              <a:rPr lang="en-US" sz="1200" dirty="0" smtClean="0">
                <a:solidFill>
                  <a:srgbClr val="1F497D"/>
                </a:solidFill>
                <a:latin typeface="Arial" panose="020B0604020202020204" pitchFamily="34" charset="0"/>
                <a:cs typeface="Arial" panose="020B0604020202020204" pitchFamily="34" charset="0"/>
                <a:hlinkClick r:id="rId2"/>
              </a:rPr>
              <a:t>://www.oregonlaws.org/ors/chapter/430</a:t>
            </a:r>
            <a:endParaRPr lang="en-US" sz="1200" dirty="0" smtClean="0">
              <a:solidFill>
                <a:srgbClr val="1F497D"/>
              </a:solidFill>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6870231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352800"/>
            <a:ext cx="4495800" cy="1446550"/>
          </a:xfrm>
          <a:prstGeom prst="rect">
            <a:avLst/>
          </a:prstGeom>
          <a:noFill/>
        </p:spPr>
        <p:txBody>
          <a:bodyPr wrap="square" rtlCol="0">
            <a:spAutoFit/>
          </a:bodyPr>
          <a:lstStyle/>
          <a:p>
            <a:r>
              <a:rPr lang="en-US" sz="4400" dirty="0" smtClean="0">
                <a:solidFill>
                  <a:schemeClr val="bg1"/>
                </a:solidFill>
                <a:latin typeface="Arial" panose="020B0604020202020204" pitchFamily="34" charset="0"/>
                <a:cs typeface="Arial" panose="020B0604020202020204" pitchFamily="34" charset="0"/>
              </a:rPr>
              <a:t>Overarching   	Principles</a:t>
            </a:r>
            <a:endParaRPr lang="en-US" sz="4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436368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381000" y="609600"/>
            <a:ext cx="7848600" cy="981075"/>
          </a:xfrm>
          <a:prstGeom prst="rect">
            <a:avLst/>
          </a:prstGeom>
        </p:spPr>
        <p:txBody>
          <a:bodyPr>
            <a:noAutofit/>
          </a:bodyPr>
          <a:lstStyle/>
          <a:p>
            <a:r>
              <a:rPr lang="en-US" sz="3200" b="1" dirty="0">
                <a:solidFill>
                  <a:srgbClr val="1F497D"/>
                </a:solidFill>
                <a:latin typeface="Arial" panose="020B0604020202020204" pitchFamily="34" charset="0"/>
                <a:cs typeface="Arial" panose="020B0604020202020204" pitchFamily="34" charset="0"/>
              </a:rPr>
              <a:t>Substance Use Disorder Counseling: Individual Counseling</a:t>
            </a:r>
          </a:p>
        </p:txBody>
      </p:sp>
      <p:sp>
        <p:nvSpPr>
          <p:cNvPr id="2" name="Content Placeholder 1"/>
          <p:cNvSpPr>
            <a:spLocks noGrp="1"/>
          </p:cNvSpPr>
          <p:nvPr>
            <p:ph idx="4294967295"/>
          </p:nvPr>
        </p:nvSpPr>
        <p:spPr>
          <a:xfrm>
            <a:off x="152400" y="1752599"/>
            <a:ext cx="8763000" cy="4373563"/>
          </a:xfrm>
          <a:prstGeom prst="rect">
            <a:avLst/>
          </a:prstGeom>
        </p:spPr>
        <p:txBody>
          <a:bodyPr>
            <a:normAutofit fontScale="77500" lnSpcReduction="20000"/>
          </a:bodyPr>
          <a:lstStyle/>
          <a:p>
            <a:r>
              <a:rPr lang="en-US" sz="3100" b="1" dirty="0" smtClean="0">
                <a:solidFill>
                  <a:srgbClr val="1F497D"/>
                </a:solidFill>
              </a:rPr>
              <a:t>Sample language that reflects individual SUD counseling: </a:t>
            </a:r>
          </a:p>
          <a:p>
            <a:pPr lvl="1"/>
            <a:r>
              <a:rPr lang="en-US" sz="2600" dirty="0">
                <a:solidFill>
                  <a:srgbClr val="1F497D"/>
                </a:solidFill>
              </a:rPr>
              <a:t>Individual counseling sessions will be provided for adolescents upon admission to treatment, on a scheduled ongoing basis to be outlined in the adolescent’s treatment and recovery plan, in situations of crisis intervention and during recovery/discharge planning. When an </a:t>
            </a:r>
            <a:r>
              <a:rPr lang="en-US" sz="2600" dirty="0" smtClean="0">
                <a:solidFill>
                  <a:srgbClr val="1F497D"/>
                </a:solidFill>
              </a:rPr>
              <a:t>adolescent requests </a:t>
            </a:r>
            <a:r>
              <a:rPr lang="en-US" sz="2600" dirty="0">
                <a:solidFill>
                  <a:srgbClr val="1F497D"/>
                </a:solidFill>
              </a:rPr>
              <a:t>additional individual counseling sessions, these requests will be met to the extent possible.</a:t>
            </a:r>
          </a:p>
          <a:p>
            <a:pPr lvl="1"/>
            <a:r>
              <a:rPr lang="en-US" sz="2600" dirty="0" smtClean="0">
                <a:solidFill>
                  <a:srgbClr val="1F497D"/>
                </a:solidFill>
              </a:rPr>
              <a:t>Each </a:t>
            </a:r>
            <a:r>
              <a:rPr lang="en-US" sz="2600" dirty="0">
                <a:solidFill>
                  <a:srgbClr val="1F497D"/>
                </a:solidFill>
              </a:rPr>
              <a:t>adolescent will be assigned a primary counselor who is part of the youth’s treatment team. The counselor will use a developmentally and culturally appropriate, gender-specific, strengths-based, and evidence-based approach to working with the adolescent and be responsible for gaining his or her emotional trust and assisting the adolescent in the development of goals for his or her recove</a:t>
            </a:r>
            <a:r>
              <a:rPr lang="en-US" sz="2600" dirty="0"/>
              <a:t>ry</a:t>
            </a:r>
            <a:r>
              <a:rPr lang="en-US" sz="2600" dirty="0" smtClean="0"/>
              <a:t>.</a:t>
            </a:r>
          </a:p>
          <a:p>
            <a:pPr lvl="1"/>
            <a:endParaRPr lang="en-US" dirty="0"/>
          </a:p>
        </p:txBody>
      </p:sp>
    </p:spTree>
    <p:extLst>
      <p:ext uri="{BB962C8B-B14F-4D97-AF65-F5344CB8AC3E}">
        <p14:creationId xmlns:p14="http://schemas.microsoft.com/office/powerpoint/2010/main" val="37838684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457200" y="762000"/>
            <a:ext cx="8229600" cy="828675"/>
          </a:xfrm>
          <a:prstGeom prst="rect">
            <a:avLst/>
          </a:prstGeom>
        </p:spPr>
        <p:txBody>
          <a:bodyPr>
            <a:noAutofit/>
          </a:bodyPr>
          <a:lstStyle/>
          <a:p>
            <a:r>
              <a:rPr lang="en-US" sz="3200" b="1" dirty="0" smtClean="0">
                <a:solidFill>
                  <a:srgbClr val="1F497D"/>
                </a:solidFill>
                <a:latin typeface="Arial" panose="020B0604020202020204" pitchFamily="34" charset="0"/>
                <a:cs typeface="Arial" panose="020B0604020202020204" pitchFamily="34" charset="0"/>
              </a:rPr>
              <a:t>Substance Use Disorder Counseling: Family Counseling</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152400" y="1981201"/>
            <a:ext cx="8991600" cy="3962400"/>
          </a:xfrm>
          <a:prstGeom prst="rect">
            <a:avLst/>
          </a:prstGeom>
        </p:spPr>
        <p:txBody>
          <a:bodyPr>
            <a:normAutofit fontScale="92500" lnSpcReduction="10000"/>
          </a:bodyPr>
          <a:lstStyle/>
          <a:p>
            <a:r>
              <a:rPr lang="en-US" sz="2400" dirty="0">
                <a:solidFill>
                  <a:srgbClr val="1F497D"/>
                </a:solidFill>
              </a:rPr>
              <a:t>For many adolescents, family factors may play an important role in the development of their SUD</a:t>
            </a:r>
            <a:r>
              <a:rPr lang="en-US" sz="2400" dirty="0" smtClean="0">
                <a:solidFill>
                  <a:srgbClr val="1F497D"/>
                </a:solidFill>
              </a:rPr>
              <a:t>.</a:t>
            </a:r>
          </a:p>
          <a:p>
            <a:r>
              <a:rPr lang="en-US" sz="2400" dirty="0">
                <a:solidFill>
                  <a:srgbClr val="1F497D"/>
                </a:solidFill>
              </a:rPr>
              <a:t>Adolescents may be from complex, blended, or troubled families; therefore, identification of family members (of origin or of choice) is an important element of family counseling</a:t>
            </a:r>
            <a:r>
              <a:rPr lang="en-US" sz="2400" dirty="0" smtClean="0">
                <a:solidFill>
                  <a:srgbClr val="1F497D"/>
                </a:solidFill>
              </a:rPr>
              <a:t>.</a:t>
            </a:r>
          </a:p>
          <a:p>
            <a:r>
              <a:rPr lang="en-US" sz="2400" dirty="0" smtClean="0">
                <a:solidFill>
                  <a:srgbClr val="1F497D"/>
                </a:solidFill>
              </a:rPr>
              <a:t>Identifying ways </a:t>
            </a:r>
            <a:r>
              <a:rPr lang="en-US" sz="2400" dirty="0">
                <a:solidFill>
                  <a:srgbClr val="1F497D"/>
                </a:solidFill>
              </a:rPr>
              <a:t>in which these family members can participate in the adolescent’s treatment and recovery is crucial in establishing family supports for adolescents</a:t>
            </a:r>
            <a:r>
              <a:rPr lang="en-US" sz="2400" dirty="0" smtClean="0">
                <a:solidFill>
                  <a:srgbClr val="1F497D"/>
                </a:solidFill>
              </a:rPr>
              <a:t>.</a:t>
            </a:r>
          </a:p>
          <a:p>
            <a:r>
              <a:rPr lang="en-US" sz="2400" dirty="0">
                <a:solidFill>
                  <a:srgbClr val="1F497D"/>
                </a:solidFill>
              </a:rPr>
              <a:t>Family counseling helps address strained familial relationships, improves communication, boosts parents’ or caregivers’ skills and confidence, and develops a support system for the adolescent with an SUD and for the family as a whole. </a:t>
            </a:r>
            <a:r>
              <a:rPr lang="en-US" sz="2400" baseline="30000" dirty="0">
                <a:solidFill>
                  <a:srgbClr val="1F497D"/>
                </a:solidFill>
              </a:rPr>
              <a:t>1</a:t>
            </a:r>
            <a:endParaRPr lang="en-US" sz="2400" dirty="0">
              <a:solidFill>
                <a:srgbClr val="1F497D"/>
              </a:solidFill>
            </a:endParaRPr>
          </a:p>
        </p:txBody>
      </p:sp>
      <p:sp>
        <p:nvSpPr>
          <p:cNvPr id="4" name="Rectangle 3"/>
          <p:cNvSpPr/>
          <p:nvPr/>
        </p:nvSpPr>
        <p:spPr>
          <a:xfrm>
            <a:off x="304800" y="5943601"/>
            <a:ext cx="6400800" cy="861774"/>
          </a:xfrm>
          <a:prstGeom prst="rect">
            <a:avLst/>
          </a:prstGeom>
        </p:spPr>
        <p:txBody>
          <a:bodyPr wrap="square">
            <a:spAutoFit/>
          </a:bodyPr>
          <a:lstStyle/>
          <a:p>
            <a:r>
              <a:rPr lang="en-US" sz="1000" dirty="0">
                <a:latin typeface="Arial" panose="020B0604020202020204" pitchFamily="34" charset="0"/>
                <a:cs typeface="Arial" panose="020B0604020202020204" pitchFamily="34" charset="0"/>
              </a:rPr>
              <a:t>1 Georgia Department of Behavioral Health and Developmental Disabilities. (2011). </a:t>
            </a:r>
            <a:r>
              <a:rPr lang="en-US" sz="1000" i="1" dirty="0">
                <a:latin typeface="Arial" panose="020B0604020202020204" pitchFamily="34" charset="0"/>
                <a:cs typeface="Arial" panose="020B0604020202020204" pitchFamily="34" charset="0"/>
              </a:rPr>
              <a:t>Provider manual for community mental health, developmental </a:t>
            </a:r>
            <a:r>
              <a:rPr lang="en-US" sz="1000" i="1" dirty="0" smtClean="0">
                <a:latin typeface="Arial" panose="020B0604020202020204" pitchFamily="34" charset="0"/>
                <a:cs typeface="Arial" panose="020B0604020202020204" pitchFamily="34" charset="0"/>
              </a:rPr>
              <a:t>disabilities</a:t>
            </a:r>
            <a:r>
              <a:rPr lang="en-US" sz="1000" i="1" dirty="0">
                <a:latin typeface="Arial" panose="020B0604020202020204" pitchFamily="34" charset="0"/>
                <a:cs typeface="Arial" panose="020B0604020202020204" pitchFamily="34" charset="0"/>
              </a:rPr>
              <a:t>, and addictive diseases providers</a:t>
            </a:r>
            <a:r>
              <a:rPr lang="en-US" sz="1000" dirty="0">
                <a:latin typeface="Arial" panose="020B0604020202020204" pitchFamily="34" charset="0"/>
                <a:cs typeface="Arial" panose="020B0604020202020204" pitchFamily="34" charset="0"/>
              </a:rPr>
              <a:t>. Atlanta, GA: Georgia Department of Behavioral Health and Developmental </a:t>
            </a:r>
            <a:r>
              <a:rPr lang="en-US" sz="1000" dirty="0" smtClean="0">
                <a:latin typeface="Arial" panose="020B0604020202020204" pitchFamily="34" charset="0"/>
                <a:cs typeface="Arial" panose="020B0604020202020204" pitchFamily="34" charset="0"/>
              </a:rPr>
              <a:t>Disabilities. Retrieved </a:t>
            </a:r>
            <a:r>
              <a:rPr lang="en-US" sz="1000" dirty="0">
                <a:latin typeface="Arial" panose="020B0604020202020204" pitchFamily="34" charset="0"/>
                <a:cs typeface="Arial" panose="020B0604020202020204" pitchFamily="34" charset="0"/>
              </a:rPr>
              <a:t>from </a:t>
            </a:r>
            <a:r>
              <a:rPr lang="en-US" sz="1000" dirty="0" smtClean="0">
                <a:latin typeface="Arial" panose="020B0604020202020204" pitchFamily="34" charset="0"/>
                <a:cs typeface="Arial" panose="020B0604020202020204" pitchFamily="34" charset="0"/>
              </a:rPr>
              <a:t>http</a:t>
            </a:r>
            <a:r>
              <a:rPr lang="en-US" sz="1000" dirty="0">
                <a:latin typeface="Arial" panose="020B0604020202020204" pitchFamily="34" charset="0"/>
                <a:cs typeface="Arial" panose="020B0604020202020204" pitchFamily="34" charset="0"/>
              </a:rPr>
              <a:t>://dbhdd.georgia.gov/sites/dbhdd.georgia.gov/files/imported/DBHDD/Files/FY12%204th%20Quarter%20Provider%20Manual%203-30-2012.pdf </a:t>
            </a:r>
          </a:p>
        </p:txBody>
      </p:sp>
    </p:spTree>
    <p:extLst>
      <p:ext uri="{BB962C8B-B14F-4D97-AF65-F5344CB8AC3E}">
        <p14:creationId xmlns:p14="http://schemas.microsoft.com/office/powerpoint/2010/main" val="268213217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0" y="338138"/>
            <a:ext cx="8229600" cy="1252537"/>
          </a:xfrm>
          <a:prstGeom prst="rect">
            <a:avLst/>
          </a:prstGeom>
        </p:spPr>
        <p:txBody>
          <a:bodyPr>
            <a:normAutofit fontScale="90000"/>
          </a:bodyPr>
          <a:lstStyle/>
          <a:p>
            <a:r>
              <a:rPr lang="en-US" dirty="0" smtClean="0">
                <a:latin typeface="Calibri" panose="020F0502020204030204" pitchFamily="34" charset="0"/>
              </a:rPr>
              <a:t>Substance Use Disorder Counseling: Family Counseling</a:t>
            </a:r>
            <a:endParaRPr lang="en-US" dirty="0">
              <a:latin typeface="Calibri" panose="020F0502020204030204" pitchFamily="34" charset="0"/>
            </a:endParaRPr>
          </a:p>
        </p:txBody>
      </p:sp>
      <p:sp>
        <p:nvSpPr>
          <p:cNvPr id="2" name="Content Placeholder 1"/>
          <p:cNvSpPr>
            <a:spLocks noGrp="1"/>
          </p:cNvSpPr>
          <p:nvPr>
            <p:ph idx="4294967295"/>
          </p:nvPr>
        </p:nvSpPr>
        <p:spPr>
          <a:xfrm>
            <a:off x="1735138" y="2674938"/>
            <a:ext cx="7408862" cy="3451225"/>
          </a:xfrm>
          <a:prstGeom prst="rect">
            <a:avLst/>
          </a:prstGeom>
        </p:spPr>
        <p:txBody>
          <a:bodyPr>
            <a:normAutofit fontScale="62500" lnSpcReduction="20000"/>
          </a:bodyPr>
          <a:lstStyle/>
          <a:p>
            <a:r>
              <a:rPr lang="en-US" b="1" dirty="0" smtClean="0">
                <a:latin typeface="Calibri" panose="020F0502020204030204" pitchFamily="34" charset="0"/>
              </a:rPr>
              <a:t>Sample language that reflects family SUD counseling:</a:t>
            </a:r>
          </a:p>
          <a:p>
            <a:pPr lvl="1"/>
            <a:r>
              <a:rPr lang="en-US" dirty="0">
                <a:latin typeface="Calibri" panose="020F0502020204030204" pitchFamily="34" charset="0"/>
              </a:rPr>
              <a:t>Providers will work with each adolescent to identify family relationships (of origin or choice) and what family members to involve in </a:t>
            </a:r>
            <a:r>
              <a:rPr lang="en-US" dirty="0" smtClean="0">
                <a:latin typeface="Calibri" panose="020F0502020204030204" pitchFamily="34" charset="0"/>
              </a:rPr>
              <a:t>services.</a:t>
            </a:r>
          </a:p>
          <a:p>
            <a:pPr lvl="1"/>
            <a:r>
              <a:rPr lang="en-US" dirty="0" smtClean="0">
                <a:latin typeface="Calibri" panose="020F0502020204030204" pitchFamily="34" charset="0"/>
              </a:rPr>
              <a:t>Family </a:t>
            </a:r>
            <a:r>
              <a:rPr lang="en-US" dirty="0">
                <a:latin typeface="Calibri" panose="020F0502020204030204" pitchFamily="34" charset="0"/>
              </a:rPr>
              <a:t>counseling addresses family dynamics and may focus on skill building, encouraging awareness of the parents’ needs, changing communication styles, facilitating changes to the household environment, and encouraging steps to build resiliency in their </a:t>
            </a:r>
            <a:r>
              <a:rPr lang="en-US" dirty="0" smtClean="0">
                <a:latin typeface="Calibri" panose="020F0502020204030204" pitchFamily="34" charset="0"/>
              </a:rPr>
              <a:t>child(</a:t>
            </a:r>
            <a:r>
              <a:rPr lang="en-US" dirty="0" err="1" smtClean="0">
                <a:latin typeface="Calibri" panose="020F0502020204030204" pitchFamily="34" charset="0"/>
              </a:rPr>
              <a:t>ren</a:t>
            </a:r>
            <a:r>
              <a:rPr lang="en-US" dirty="0" smtClean="0">
                <a:latin typeface="Calibri" panose="020F0502020204030204" pitchFamily="34" charset="0"/>
              </a:rPr>
              <a:t>). </a:t>
            </a:r>
            <a:r>
              <a:rPr lang="en-US" baseline="30000" dirty="0" smtClean="0">
                <a:latin typeface="Calibri" panose="020F0502020204030204" pitchFamily="34" charset="0"/>
              </a:rPr>
              <a:t>1</a:t>
            </a:r>
          </a:p>
          <a:p>
            <a:pPr lvl="1"/>
            <a:r>
              <a:rPr lang="en-US" dirty="0" smtClean="0">
                <a:latin typeface="Calibri" panose="020F0502020204030204" pitchFamily="34" charset="0"/>
              </a:rPr>
              <a:t>Providers will offer engagement services to help the adolescent’s family members connect and participate in services. When necessary, individual outreach, telemedicine, home visiting, or childcare may be provided to engage family members (see “Outreach, Engagement, and Retention” section for additional information). </a:t>
            </a:r>
          </a:p>
          <a:p>
            <a:pPr lvl="1"/>
            <a:endParaRPr lang="en-US" dirty="0"/>
          </a:p>
          <a:p>
            <a:pPr lvl="1"/>
            <a:endParaRPr lang="en-US" dirty="0"/>
          </a:p>
        </p:txBody>
      </p:sp>
      <p:sp>
        <p:nvSpPr>
          <p:cNvPr id="4" name="Footer Placeholder 3"/>
          <p:cNvSpPr>
            <a:spLocks noGrp="1"/>
          </p:cNvSpPr>
          <p:nvPr>
            <p:ph type="ftr" sz="quarter" idx="4294967295"/>
          </p:nvPr>
        </p:nvSpPr>
        <p:spPr>
          <a:xfrm>
            <a:off x="0" y="6249988"/>
            <a:ext cx="8645525" cy="365125"/>
          </a:xfrm>
          <a:prstGeom prst="rect">
            <a:avLst/>
          </a:prstGeom>
        </p:spPr>
        <p:txBody>
          <a:bodyPr/>
          <a:lstStyle/>
          <a:p>
            <a:r>
              <a:rPr lang="en-US" dirty="0" smtClean="0"/>
              <a:t>1 </a:t>
            </a:r>
            <a:r>
              <a:rPr lang="en-US" dirty="0"/>
              <a:t>Center for Substance Abuse Treatment. (1999). </a:t>
            </a:r>
            <a:r>
              <a:rPr lang="en-US" i="1" dirty="0"/>
              <a:t>Treatment of adolescents with substance use disorders</a:t>
            </a:r>
            <a:r>
              <a:rPr lang="en-US" dirty="0"/>
              <a:t>. </a:t>
            </a:r>
            <a:r>
              <a:rPr lang="en-US" dirty="0" smtClean="0"/>
              <a:t>Treatment </a:t>
            </a:r>
            <a:r>
              <a:rPr lang="en-US" dirty="0"/>
              <a:t>Improvement Protocol (TIP) Series 32. HHS </a:t>
            </a:r>
            <a:r>
              <a:rPr lang="en-US" dirty="0" smtClean="0"/>
              <a:t>	Publication </a:t>
            </a:r>
            <a:r>
              <a:rPr lang="en-US" dirty="0"/>
              <a:t>No. (SMA) 99-3283. Rockville, MD: Substance Abuse and Mental Health  </a:t>
            </a:r>
            <a:r>
              <a:rPr lang="en-US" dirty="0" smtClean="0"/>
              <a:t>Services </a:t>
            </a:r>
            <a:r>
              <a:rPr lang="en-US" dirty="0"/>
              <a:t>Administration. </a:t>
            </a:r>
          </a:p>
        </p:txBody>
      </p:sp>
    </p:spTree>
    <p:extLst>
      <p:ext uri="{BB962C8B-B14F-4D97-AF65-F5344CB8AC3E}">
        <p14:creationId xmlns:p14="http://schemas.microsoft.com/office/powerpoint/2010/main" val="134605069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228600" y="609600"/>
            <a:ext cx="8493125" cy="1252537"/>
          </a:xfrm>
          <a:prstGeom prst="rect">
            <a:avLst/>
          </a:prstGeom>
        </p:spPr>
        <p:txBody>
          <a:bodyPr>
            <a:normAutofit/>
          </a:bodyPr>
          <a:lstStyle/>
          <a:p>
            <a:r>
              <a:rPr lang="en-US" sz="3200" b="1" dirty="0" smtClean="0">
                <a:solidFill>
                  <a:srgbClr val="1F497D"/>
                </a:solidFill>
                <a:latin typeface="Arial" panose="020B0604020202020204" pitchFamily="34" charset="0"/>
                <a:cs typeface="Arial" panose="020B0604020202020204" pitchFamily="34" charset="0"/>
              </a:rPr>
              <a:t>Substance Use Disorder Counseling: Group Therapies</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0" y="1524001"/>
            <a:ext cx="9138138" cy="3505199"/>
          </a:xfrm>
          <a:prstGeom prst="rect">
            <a:avLst/>
          </a:prstGeom>
        </p:spPr>
        <p:txBody>
          <a:bodyPr>
            <a:normAutofit lnSpcReduction="10000"/>
          </a:bodyPr>
          <a:lstStyle/>
          <a:p>
            <a:r>
              <a:rPr lang="en-US" sz="2400" dirty="0">
                <a:solidFill>
                  <a:srgbClr val="1F497D"/>
                </a:solidFill>
              </a:rPr>
              <a:t>Adolescent identity formation is influenced by interactions with peers</a:t>
            </a:r>
            <a:r>
              <a:rPr lang="en-US" sz="2400" dirty="0" smtClean="0">
                <a:solidFill>
                  <a:srgbClr val="1F497D"/>
                </a:solidFill>
              </a:rPr>
              <a:t>.</a:t>
            </a:r>
          </a:p>
          <a:p>
            <a:r>
              <a:rPr lang="en-US" sz="2400" dirty="0">
                <a:solidFill>
                  <a:srgbClr val="1F497D"/>
                </a:solidFill>
              </a:rPr>
              <a:t>For adolescents, group therapy can be a way to build healthy relationships, experience positive peer reinforcement, and bond within a culture of recovery. </a:t>
            </a:r>
            <a:endParaRPr lang="en-US" sz="2400" dirty="0" smtClean="0">
              <a:solidFill>
                <a:srgbClr val="1F497D"/>
              </a:solidFill>
            </a:endParaRPr>
          </a:p>
          <a:p>
            <a:r>
              <a:rPr lang="en-US" sz="2400" dirty="0">
                <a:solidFill>
                  <a:srgbClr val="1F497D"/>
                </a:solidFill>
              </a:rPr>
              <a:t>Group therapies can be </a:t>
            </a:r>
            <a:r>
              <a:rPr lang="en-US" sz="2400" dirty="0" smtClean="0">
                <a:solidFill>
                  <a:srgbClr val="1F497D"/>
                </a:solidFill>
              </a:rPr>
              <a:t>psych-educational</a:t>
            </a:r>
            <a:r>
              <a:rPr lang="en-US" sz="2400" dirty="0">
                <a:solidFill>
                  <a:srgbClr val="1F497D"/>
                </a:solidFill>
              </a:rPr>
              <a:t>, cognitive-behavioral, therapeutic, or focused on relapse prevention. All group therapies should reflect the adolescent’s treatment and recovery goals and </a:t>
            </a:r>
            <a:r>
              <a:rPr lang="en-US" sz="2400" dirty="0" smtClean="0">
                <a:solidFill>
                  <a:srgbClr val="1F497D"/>
                </a:solidFill>
              </a:rPr>
              <a:t>objectives. </a:t>
            </a:r>
            <a:r>
              <a:rPr lang="en-US" sz="2400" baseline="30000" dirty="0" smtClean="0">
                <a:solidFill>
                  <a:srgbClr val="1F497D"/>
                </a:solidFill>
              </a:rPr>
              <a:t>1</a:t>
            </a:r>
            <a:endParaRPr lang="en-US" sz="2400" baseline="30000" dirty="0">
              <a:solidFill>
                <a:srgbClr val="1F497D"/>
              </a:solidFill>
            </a:endParaRPr>
          </a:p>
        </p:txBody>
      </p:sp>
      <p:sp>
        <p:nvSpPr>
          <p:cNvPr id="4" name="Footer Placeholder 3"/>
          <p:cNvSpPr>
            <a:spLocks noGrp="1"/>
          </p:cNvSpPr>
          <p:nvPr>
            <p:ph type="ftr" sz="quarter" idx="4294967295"/>
          </p:nvPr>
        </p:nvSpPr>
        <p:spPr>
          <a:xfrm>
            <a:off x="304800" y="5334001"/>
            <a:ext cx="8416925" cy="762000"/>
          </a:xfrm>
          <a:prstGeom prst="rect">
            <a:avLst/>
          </a:prstGeom>
        </p:spPr>
        <p:txBody>
          <a:bodyPr/>
          <a:lstStyle/>
          <a:p>
            <a:r>
              <a:rPr lang="en-US" sz="1200" dirty="0" smtClean="0">
                <a:latin typeface="Arial" panose="020B0604020202020204" pitchFamily="34" charset="0"/>
                <a:cs typeface="Arial" panose="020B0604020202020204" pitchFamily="34" charset="0"/>
              </a:rPr>
              <a:t>1 </a:t>
            </a:r>
            <a:r>
              <a:rPr lang="en-US" sz="1200" dirty="0">
                <a:latin typeface="Arial" panose="020B0604020202020204" pitchFamily="34" charset="0"/>
                <a:cs typeface="Arial" panose="020B0604020202020204" pitchFamily="34" charset="0"/>
              </a:rPr>
              <a:t>Center for Substance Abuse Treatment. (2009). </a:t>
            </a:r>
            <a:r>
              <a:rPr lang="en-US" sz="1200" i="1" dirty="0">
                <a:latin typeface="Arial" panose="020B0604020202020204" pitchFamily="34" charset="0"/>
                <a:cs typeface="Arial" panose="020B0604020202020204" pitchFamily="34" charset="0"/>
              </a:rPr>
              <a:t>Substance abuse treatment: Group therapy. </a:t>
            </a:r>
            <a:r>
              <a:rPr lang="en-US" sz="1200" dirty="0">
                <a:latin typeface="Arial" panose="020B0604020202020204" pitchFamily="34" charset="0"/>
                <a:cs typeface="Arial" panose="020B0604020202020204" pitchFamily="34" charset="0"/>
              </a:rPr>
              <a:t>Treatment Improvement Protocol (TIP) Series 41. HHS Publication </a:t>
            </a:r>
            <a:r>
              <a:rPr lang="en-US" sz="1200" dirty="0" smtClean="0">
                <a:latin typeface="Arial" panose="020B0604020202020204" pitchFamily="34" charset="0"/>
                <a:cs typeface="Arial" panose="020B0604020202020204" pitchFamily="34" charset="0"/>
              </a:rPr>
              <a:t>No</a:t>
            </a:r>
            <a:r>
              <a:rPr lang="en-US" sz="1200" dirty="0">
                <a:latin typeface="Arial" panose="020B0604020202020204" pitchFamily="34" charset="0"/>
                <a:cs typeface="Arial" panose="020B0604020202020204" pitchFamily="34" charset="0"/>
              </a:rPr>
              <a:t>. (SMA) 12-3991. Rockville, MD: Substance Abuse and Mental Health Services Administration.</a:t>
            </a:r>
            <a:r>
              <a:rPr lang="en-US" dirty="0"/>
              <a:t> </a:t>
            </a:r>
          </a:p>
        </p:txBody>
      </p:sp>
    </p:spTree>
    <p:extLst>
      <p:ext uri="{BB962C8B-B14F-4D97-AF65-F5344CB8AC3E}">
        <p14:creationId xmlns:p14="http://schemas.microsoft.com/office/powerpoint/2010/main" val="1105371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381000" y="762000"/>
            <a:ext cx="7848600" cy="828675"/>
          </a:xfrm>
          <a:prstGeom prst="rect">
            <a:avLst/>
          </a:prstGeom>
        </p:spPr>
        <p:txBody>
          <a:bodyPr>
            <a:noAutofit/>
          </a:bodyPr>
          <a:lstStyle/>
          <a:p>
            <a:r>
              <a:rPr lang="en-US" sz="3200" b="1" dirty="0" smtClean="0">
                <a:solidFill>
                  <a:srgbClr val="1F497D"/>
                </a:solidFill>
                <a:latin typeface="Arial" panose="020B0604020202020204" pitchFamily="34" charset="0"/>
                <a:cs typeface="Arial" panose="020B0604020202020204" pitchFamily="34" charset="0"/>
              </a:rPr>
              <a:t>Substance Use Disorder Counseling: Group Therapies</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228600" y="1733183"/>
            <a:ext cx="8915400" cy="4421188"/>
          </a:xfrm>
          <a:prstGeom prst="rect">
            <a:avLst/>
          </a:prstGeom>
        </p:spPr>
        <p:txBody>
          <a:bodyPr>
            <a:normAutofit fontScale="77500" lnSpcReduction="20000"/>
          </a:bodyPr>
          <a:lstStyle/>
          <a:p>
            <a:r>
              <a:rPr lang="en-US" sz="2800" b="1" dirty="0" smtClean="0">
                <a:solidFill>
                  <a:srgbClr val="1F497D"/>
                </a:solidFill>
                <a:latin typeface="Calibri" panose="020F0502020204030204" pitchFamily="34" charset="0"/>
              </a:rPr>
              <a:t>Sample language that reflects group SUD therapy:</a:t>
            </a:r>
          </a:p>
          <a:p>
            <a:pPr lvl="1"/>
            <a:r>
              <a:rPr lang="en-US" sz="3100" dirty="0">
                <a:solidFill>
                  <a:srgbClr val="1F497D"/>
                </a:solidFill>
              </a:rPr>
              <a:t>Group counseling sessions will meet the client-to-staff ratio as designated by State regulation or requirement and the recommendations of the developer or purveyor of the group counseling type (e.g., group size</a:t>
            </a:r>
            <a:r>
              <a:rPr lang="en-US" sz="3100" dirty="0" smtClean="0">
                <a:solidFill>
                  <a:srgbClr val="1F497D"/>
                </a:solidFill>
              </a:rPr>
              <a:t>).</a:t>
            </a:r>
          </a:p>
          <a:p>
            <a:pPr lvl="1"/>
            <a:r>
              <a:rPr lang="en-US" sz="3100" dirty="0">
                <a:solidFill>
                  <a:srgbClr val="1F497D"/>
                </a:solidFill>
              </a:rPr>
              <a:t>Prior to placing adolescents in specific group therapy sessions (e.g., prevention based or educational), the provider (e.g., case manager or counselor) will properly screen participants for SUDs and match the participants to appropriate </a:t>
            </a:r>
            <a:r>
              <a:rPr lang="en-US" sz="3100" dirty="0" smtClean="0">
                <a:solidFill>
                  <a:srgbClr val="1F497D"/>
                </a:solidFill>
              </a:rPr>
              <a:t>group(s).</a:t>
            </a:r>
            <a:r>
              <a:rPr lang="en-US" sz="3100" baseline="30000" dirty="0" smtClean="0">
                <a:solidFill>
                  <a:srgbClr val="1F497D"/>
                </a:solidFill>
              </a:rPr>
              <a:t>1</a:t>
            </a:r>
          </a:p>
          <a:p>
            <a:pPr lvl="1"/>
            <a:r>
              <a:rPr lang="en-US" sz="3100" dirty="0" smtClean="0">
                <a:solidFill>
                  <a:srgbClr val="1F497D"/>
                </a:solidFill>
              </a:rPr>
              <a:t>When </a:t>
            </a:r>
            <a:r>
              <a:rPr lang="en-US" sz="3100" dirty="0">
                <a:solidFill>
                  <a:srgbClr val="1F497D"/>
                </a:solidFill>
              </a:rPr>
              <a:t>possible and appropriate, providers will offer separate groups for girls, boys, and LGBTQI </a:t>
            </a:r>
            <a:r>
              <a:rPr lang="en-US" sz="3100" dirty="0" smtClean="0">
                <a:solidFill>
                  <a:srgbClr val="1F497D"/>
                </a:solidFill>
              </a:rPr>
              <a:t>youth</a:t>
            </a:r>
            <a:r>
              <a:rPr lang="en-US" sz="3100" dirty="0">
                <a:solidFill>
                  <a:srgbClr val="1F497D"/>
                </a:solidFill>
              </a:rPr>
              <a:t>. All groups will be trauma informed and sensitive to issues of gender, cultural norms, and sexual orientation. </a:t>
            </a:r>
          </a:p>
          <a:p>
            <a:pPr lvl="1"/>
            <a:endParaRPr lang="en-US" dirty="0"/>
          </a:p>
        </p:txBody>
      </p:sp>
      <p:sp>
        <p:nvSpPr>
          <p:cNvPr id="4" name="Footer Placeholder 3"/>
          <p:cNvSpPr>
            <a:spLocks noGrp="1"/>
          </p:cNvSpPr>
          <p:nvPr>
            <p:ph type="ftr" sz="quarter" idx="4294967295"/>
          </p:nvPr>
        </p:nvSpPr>
        <p:spPr>
          <a:xfrm>
            <a:off x="1" y="6154372"/>
            <a:ext cx="6629400" cy="460742"/>
          </a:xfrm>
          <a:prstGeom prst="rect">
            <a:avLst/>
          </a:prstGeom>
        </p:spPr>
        <p:txBody>
          <a:bodyPr/>
          <a:lstStyle/>
          <a:p>
            <a:r>
              <a:rPr lang="en-US" sz="1100" dirty="0">
                <a:latin typeface="Arial" panose="020B0604020202020204" pitchFamily="34" charset="0"/>
                <a:cs typeface="Arial" panose="020B0604020202020204" pitchFamily="34" charset="0"/>
              </a:rPr>
              <a:t>1 Center for Substance Abuse Treatment. (2009). </a:t>
            </a:r>
            <a:r>
              <a:rPr lang="en-US" sz="1100" i="1" dirty="0">
                <a:latin typeface="Arial" panose="020B0604020202020204" pitchFamily="34" charset="0"/>
                <a:cs typeface="Arial" panose="020B0604020202020204" pitchFamily="34" charset="0"/>
              </a:rPr>
              <a:t>Substance abuse treatment: Group therapy</a:t>
            </a:r>
            <a:r>
              <a:rPr lang="en-US" sz="1100" dirty="0">
                <a:latin typeface="Arial" panose="020B0604020202020204" pitchFamily="34" charset="0"/>
                <a:cs typeface="Arial" panose="020B0604020202020204" pitchFamily="34" charset="0"/>
              </a:rPr>
              <a:t>. Treatment Improvement Protocol (TIP) Series 41. HHS </a:t>
            </a:r>
            <a:r>
              <a:rPr lang="en-US" sz="1100" dirty="0" smtClean="0">
                <a:latin typeface="Arial" panose="020B0604020202020204" pitchFamily="34" charset="0"/>
                <a:cs typeface="Arial" panose="020B0604020202020204" pitchFamily="34" charset="0"/>
              </a:rPr>
              <a:t>Publication </a:t>
            </a:r>
            <a:r>
              <a:rPr lang="en-US" sz="1100" dirty="0" smtClean="0">
                <a:latin typeface="Arial" panose="020B0604020202020204" pitchFamily="34" charset="0"/>
                <a:cs typeface="Arial" panose="020B0604020202020204" pitchFamily="34" charset="0"/>
              </a:rPr>
              <a:t>No</a:t>
            </a:r>
            <a:r>
              <a:rPr lang="en-US" sz="1100" dirty="0">
                <a:latin typeface="Arial" panose="020B0604020202020204" pitchFamily="34" charset="0"/>
                <a:cs typeface="Arial" panose="020B0604020202020204" pitchFamily="34" charset="0"/>
              </a:rPr>
              <a:t>. (SMA) 12-3991. Rockville, MD: Substance Abuse and Mental Health Services Administration. </a:t>
            </a:r>
          </a:p>
          <a:p>
            <a:endParaRPr lang="en-US" dirty="0"/>
          </a:p>
        </p:txBody>
      </p:sp>
    </p:spTree>
    <p:extLst>
      <p:ext uri="{BB962C8B-B14F-4D97-AF65-F5344CB8AC3E}">
        <p14:creationId xmlns:p14="http://schemas.microsoft.com/office/powerpoint/2010/main" val="124297290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0" y="533400"/>
            <a:ext cx="8839200" cy="1143000"/>
          </a:xfrm>
          <a:prstGeom prst="rect">
            <a:avLst/>
          </a:prstGeom>
        </p:spPr>
        <p:txBody>
          <a:bodyPr>
            <a:noAutofit/>
          </a:bodyPr>
          <a:lstStyle/>
          <a:p>
            <a:r>
              <a:rPr lang="en-US" sz="3200" b="1" dirty="0">
                <a:solidFill>
                  <a:srgbClr val="1F497D"/>
                </a:solidFill>
                <a:latin typeface="Arial" panose="020B0604020202020204" pitchFamily="34" charset="0"/>
                <a:cs typeface="Arial" panose="020B0604020202020204" pitchFamily="34" charset="0"/>
              </a:rPr>
              <a:t>Delivery of Services for Co-Occurring Substance Use and Mental Health Disorders</a:t>
            </a:r>
          </a:p>
        </p:txBody>
      </p:sp>
      <p:sp>
        <p:nvSpPr>
          <p:cNvPr id="2" name="Content Placeholder 1"/>
          <p:cNvSpPr>
            <a:spLocks noGrp="1"/>
          </p:cNvSpPr>
          <p:nvPr>
            <p:ph idx="4294967295"/>
          </p:nvPr>
        </p:nvSpPr>
        <p:spPr>
          <a:xfrm>
            <a:off x="152400" y="1752600"/>
            <a:ext cx="8839200" cy="4678363"/>
          </a:xfrm>
          <a:prstGeom prst="rect">
            <a:avLst/>
          </a:prstGeom>
        </p:spPr>
        <p:txBody>
          <a:bodyPr>
            <a:normAutofit fontScale="55000" lnSpcReduction="20000"/>
          </a:bodyPr>
          <a:lstStyle/>
          <a:p>
            <a:r>
              <a:rPr lang="en-US" dirty="0" smtClean="0">
                <a:solidFill>
                  <a:srgbClr val="1F497D"/>
                </a:solidFill>
              </a:rPr>
              <a:t>More than half of the adolescents who are in treatment for SUDs have </a:t>
            </a:r>
            <a:r>
              <a:rPr lang="en-US" dirty="0">
                <a:solidFill>
                  <a:srgbClr val="1F497D"/>
                </a:solidFill>
              </a:rPr>
              <a:t>co-occurring mental health disorders (e.g., depression, anxiety, conduct disorder, posttraumatic stress disorder</a:t>
            </a:r>
            <a:r>
              <a:rPr lang="en-US" dirty="0" smtClean="0">
                <a:solidFill>
                  <a:srgbClr val="1F497D"/>
                </a:solidFill>
              </a:rPr>
              <a:t>).</a:t>
            </a:r>
          </a:p>
          <a:p>
            <a:r>
              <a:rPr lang="en-US" dirty="0">
                <a:solidFill>
                  <a:srgbClr val="1F497D"/>
                </a:solidFill>
              </a:rPr>
              <a:t>Programs </a:t>
            </a:r>
            <a:r>
              <a:rPr lang="en-US" dirty="0" smtClean="0">
                <a:solidFill>
                  <a:srgbClr val="1F497D"/>
                </a:solidFill>
              </a:rPr>
              <a:t>should provide </a:t>
            </a:r>
            <a:r>
              <a:rPr lang="en-US" dirty="0">
                <a:solidFill>
                  <a:srgbClr val="1F497D"/>
                </a:solidFill>
              </a:rPr>
              <a:t>developmentally appropriate and trauma-informed co-occurring substance use and mental health services on site or address them through collaboration with nearby qualified adolescent-serving agencies with which linkages have been established</a:t>
            </a:r>
            <a:r>
              <a:rPr lang="en-US" dirty="0" smtClean="0">
                <a:solidFill>
                  <a:srgbClr val="1F497D"/>
                </a:solidFill>
              </a:rPr>
              <a:t>.</a:t>
            </a:r>
          </a:p>
          <a:p>
            <a:r>
              <a:rPr lang="en-US" sz="3600" b="1" dirty="0">
                <a:solidFill>
                  <a:srgbClr val="1F497D"/>
                </a:solidFill>
              </a:rPr>
              <a:t>Sample language that reflects delivering services for adolescents with co-occurring substance use and mental health disorders</a:t>
            </a:r>
            <a:r>
              <a:rPr lang="en-US" sz="2900" b="1" dirty="0">
                <a:solidFill>
                  <a:srgbClr val="1F497D"/>
                </a:solidFill>
              </a:rPr>
              <a:t>: </a:t>
            </a:r>
          </a:p>
          <a:p>
            <a:pPr lvl="1"/>
            <a:r>
              <a:rPr lang="en-US" sz="2900" dirty="0">
                <a:solidFill>
                  <a:srgbClr val="1F497D"/>
                </a:solidFill>
              </a:rPr>
              <a:t>SUD treatment settings will include screening of co-occurring mental health disorders at the time of intake and provide referrals for assessments for adolescents who screen positive.</a:t>
            </a:r>
          </a:p>
          <a:p>
            <a:pPr lvl="1"/>
            <a:r>
              <a:rPr lang="en-US" sz="2900" dirty="0">
                <a:solidFill>
                  <a:srgbClr val="1F497D"/>
                </a:solidFill>
              </a:rPr>
              <a:t>Comprehensive co-occurring treatment will address other contributing factors that may be implicated in the etiology of, treatment of, and recovery from co-occurring disorders. These factors include gender; sexual orientation; abuse, neglect, and domestic violence; familial substance and mental health issues; neighborhood, community, and peer factors; and legal, school, and vocational issues.</a:t>
            </a:r>
          </a:p>
          <a:p>
            <a:pPr lvl="1"/>
            <a:r>
              <a:rPr lang="en-US" sz="2900" dirty="0">
                <a:solidFill>
                  <a:srgbClr val="1F497D"/>
                </a:solidFill>
              </a:rPr>
              <a:t>Providers will support and encourage participation in integrated treatment and coordinated care for co-occurring disorders and work collaboratively among systems and services and family or other supportive adults as much as </a:t>
            </a:r>
            <a:r>
              <a:rPr lang="en-US" sz="2900" dirty="0" smtClean="0">
                <a:solidFill>
                  <a:srgbClr val="1F497D"/>
                </a:solidFill>
              </a:rPr>
              <a:t>possible.</a:t>
            </a:r>
            <a:endParaRPr lang="en-US" sz="2900" dirty="0">
              <a:solidFill>
                <a:srgbClr val="1F497D"/>
              </a:solidFill>
            </a:endParaRPr>
          </a:p>
        </p:txBody>
      </p:sp>
    </p:spTree>
    <p:extLst>
      <p:ext uri="{BB962C8B-B14F-4D97-AF65-F5344CB8AC3E}">
        <p14:creationId xmlns:p14="http://schemas.microsoft.com/office/powerpoint/2010/main" val="417134290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381000" y="762001"/>
            <a:ext cx="8229600" cy="685800"/>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Use of Medications in Treatment</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76200" y="1371600"/>
            <a:ext cx="9067800" cy="5181600"/>
          </a:xfrm>
          <a:prstGeom prst="rect">
            <a:avLst/>
          </a:prstGeom>
        </p:spPr>
        <p:txBody>
          <a:bodyPr>
            <a:normAutofit fontScale="70000" lnSpcReduction="20000"/>
          </a:bodyPr>
          <a:lstStyle/>
          <a:p>
            <a:r>
              <a:rPr lang="en-US" sz="3100" dirty="0">
                <a:solidFill>
                  <a:srgbClr val="1F497D"/>
                </a:solidFill>
              </a:rPr>
              <a:t>Physicians (or other appropriate prescribers as identified by State regulations) with knowledge of SUD and addiction medications can assess adolescents and, when clinically indicated, </a:t>
            </a:r>
            <a:r>
              <a:rPr lang="en-US" sz="3100" dirty="0" smtClean="0">
                <a:solidFill>
                  <a:srgbClr val="1F497D"/>
                </a:solidFill>
              </a:rPr>
              <a:t>educate adolescents </a:t>
            </a:r>
            <a:r>
              <a:rPr lang="en-US" sz="3100" dirty="0">
                <a:solidFill>
                  <a:srgbClr val="1F497D"/>
                </a:solidFill>
              </a:rPr>
              <a:t>and their families on the role of medication-assisted treatment as a complement to other therapeutic services (e.g., counseling, case management). </a:t>
            </a:r>
            <a:endParaRPr lang="en-US" sz="3100" dirty="0" smtClean="0">
              <a:solidFill>
                <a:srgbClr val="1F497D"/>
              </a:solidFill>
            </a:endParaRPr>
          </a:p>
          <a:p>
            <a:r>
              <a:rPr lang="en-US" sz="3100" dirty="0">
                <a:solidFill>
                  <a:srgbClr val="1F497D"/>
                </a:solidFill>
              </a:rPr>
              <a:t>There are currently three medications available to treat opioid addiction: </a:t>
            </a:r>
          </a:p>
          <a:p>
            <a:pPr lvl="1"/>
            <a:r>
              <a:rPr lang="en-US" sz="3100" dirty="0">
                <a:solidFill>
                  <a:srgbClr val="1F497D"/>
                </a:solidFill>
              </a:rPr>
              <a:t>Buprenorphine, </a:t>
            </a:r>
          </a:p>
          <a:p>
            <a:pPr lvl="1"/>
            <a:r>
              <a:rPr lang="en-US" sz="3100" dirty="0">
                <a:solidFill>
                  <a:srgbClr val="1F497D"/>
                </a:solidFill>
              </a:rPr>
              <a:t>Naltrexone, </a:t>
            </a:r>
          </a:p>
          <a:p>
            <a:pPr lvl="1"/>
            <a:r>
              <a:rPr lang="en-US" sz="3100" dirty="0">
                <a:solidFill>
                  <a:srgbClr val="1F497D"/>
                </a:solidFill>
              </a:rPr>
              <a:t>and methadone.</a:t>
            </a:r>
          </a:p>
          <a:p>
            <a:r>
              <a:rPr lang="en-US" sz="3100" dirty="0">
                <a:solidFill>
                  <a:srgbClr val="1F497D"/>
                </a:solidFill>
              </a:rPr>
              <a:t>The effectiveness of buprenorphine products for adolescents under the age of 16 has not been established. </a:t>
            </a:r>
          </a:p>
          <a:p>
            <a:r>
              <a:rPr lang="en-US" sz="3100" dirty="0">
                <a:solidFill>
                  <a:srgbClr val="1F497D"/>
                </a:solidFill>
              </a:rPr>
              <a:t>However, medication-assisted treatment with buprenorphine should be considered part of the menu of treatment options for adolescents over 16</a:t>
            </a:r>
            <a:endParaRPr lang="en-US" sz="3100" dirty="0" smtClean="0">
              <a:solidFill>
                <a:srgbClr val="1F497D"/>
              </a:solidFill>
            </a:endParaRPr>
          </a:p>
        </p:txBody>
      </p:sp>
    </p:spTree>
    <p:extLst>
      <p:ext uri="{BB962C8B-B14F-4D97-AF65-F5344CB8AC3E}">
        <p14:creationId xmlns:p14="http://schemas.microsoft.com/office/powerpoint/2010/main" val="1654647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381000" y="685801"/>
            <a:ext cx="8229600" cy="685800"/>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Use of Medications in Treatment</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0" y="1365739"/>
            <a:ext cx="9144000" cy="5339861"/>
          </a:xfrm>
          <a:prstGeom prst="rect">
            <a:avLst/>
          </a:prstGeom>
        </p:spPr>
        <p:txBody>
          <a:bodyPr/>
          <a:lstStyle/>
          <a:p>
            <a:r>
              <a:rPr lang="en-US" sz="2000" dirty="0">
                <a:solidFill>
                  <a:srgbClr val="1F497D"/>
                </a:solidFill>
              </a:rPr>
              <a:t>Decisions about starting medication-assisted treatment should be made jointly with the adolescent and the family whenever appropriate.</a:t>
            </a:r>
          </a:p>
          <a:p>
            <a:r>
              <a:rPr lang="en-US" sz="2000" dirty="0">
                <a:solidFill>
                  <a:srgbClr val="1F497D"/>
                </a:solidFill>
              </a:rPr>
              <a:t>If medication is prescribed or dispensed, close monitoring of adherence and side effects is needed, particularly if the adolescent is also taking medications for a co-occurring physical or mental disorder(s</a:t>
            </a:r>
            <a:r>
              <a:rPr lang="en-US" sz="2000" dirty="0" smtClean="0">
                <a:solidFill>
                  <a:srgbClr val="1F497D"/>
                </a:solidFill>
              </a:rPr>
              <a:t>).</a:t>
            </a:r>
          </a:p>
          <a:p>
            <a:r>
              <a:rPr lang="en-US" sz="1400" b="1" dirty="0">
                <a:solidFill>
                  <a:srgbClr val="1F497D"/>
                </a:solidFill>
              </a:rPr>
              <a:t>Sample language that reflects using medications in treatment: </a:t>
            </a:r>
          </a:p>
          <a:p>
            <a:pPr lvl="1"/>
            <a:r>
              <a:rPr lang="en-US" sz="1400" dirty="0">
                <a:solidFill>
                  <a:srgbClr val="1F497D"/>
                </a:solidFill>
              </a:rPr>
              <a:t>Research on medication-assisted treatment for adolescents is a newer field of inquiry than for adults. Therefore, the informed consent process will include a detailed rationale and full disclosure of risks and benefits for treating adolescents with medication (e.g., potential side effects, potential adverse reactions, expected outcomes). These considerations will be discussed with the adolescents and their families when contemplating use of medications in treatment. Treatment agreements are suggested for all buprenorphine-treated patients, including adolescents.</a:t>
            </a:r>
          </a:p>
          <a:p>
            <a:pPr lvl="1"/>
            <a:r>
              <a:rPr lang="en-US" sz="1400" dirty="0">
                <a:solidFill>
                  <a:srgbClr val="1F497D"/>
                </a:solidFill>
              </a:rPr>
              <a:t>Close monitoring of adherence and side effects will be conducted, particularly if the adolescent is also taking medications for a co-occurring physical or mental health disorder(s). The provider will monitor for side effects and will work with the prescribing physician or pharmacist to review possible side effects. </a:t>
            </a:r>
          </a:p>
          <a:p>
            <a:pPr lvl="1"/>
            <a:r>
              <a:rPr lang="en-US" sz="1400" dirty="0">
                <a:solidFill>
                  <a:srgbClr val="1F497D"/>
                </a:solidFill>
              </a:rPr>
              <a:t>The provider will work with the adolescent and family or supportive adults to designate a “trial period” to closely monitor the adolescent’s use of the medication and determine if the medication is aiding the adolescent’s recovery.</a:t>
            </a:r>
          </a:p>
          <a:p>
            <a:endParaRPr lang="en-US" sz="2400" dirty="0">
              <a:solidFill>
                <a:srgbClr val="1F497D"/>
              </a:solidFill>
            </a:endParaRPr>
          </a:p>
        </p:txBody>
      </p:sp>
    </p:spTree>
    <p:extLst>
      <p:ext uri="{BB962C8B-B14F-4D97-AF65-F5344CB8AC3E}">
        <p14:creationId xmlns:p14="http://schemas.microsoft.com/office/powerpoint/2010/main" val="20984837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457200" y="685800"/>
            <a:ext cx="7772400" cy="904875"/>
          </a:xfrm>
          <a:prstGeom prst="rect">
            <a:avLst/>
          </a:prstGeom>
        </p:spPr>
        <p:txBody>
          <a:bodyPr/>
          <a:lstStyle/>
          <a:p>
            <a:r>
              <a:rPr lang="en-US" dirty="0" smtClean="0">
                <a:latin typeface="Calibri" panose="020F0502020204030204" pitchFamily="34" charset="0"/>
              </a:rPr>
              <a:t> </a:t>
            </a:r>
            <a:r>
              <a:rPr lang="en-US" sz="3200" b="1" dirty="0" smtClean="0">
                <a:solidFill>
                  <a:srgbClr val="1F497D"/>
                </a:solidFill>
                <a:latin typeface="Arial" panose="020B0604020202020204" pitchFamily="34" charset="0"/>
                <a:cs typeface="Arial" panose="020B0604020202020204" pitchFamily="34" charset="0"/>
              </a:rPr>
              <a:t>Recovery Services</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23446" y="1371600"/>
            <a:ext cx="8915400" cy="5029200"/>
          </a:xfrm>
          <a:prstGeom prst="rect">
            <a:avLst/>
          </a:prstGeom>
        </p:spPr>
        <p:txBody>
          <a:bodyPr numCol="2"/>
          <a:lstStyle/>
          <a:p>
            <a:r>
              <a:rPr lang="en-US" sz="2400" dirty="0" smtClean="0">
                <a:solidFill>
                  <a:srgbClr val="1F497D"/>
                </a:solidFill>
              </a:rPr>
              <a:t>Recovery support services are ideally incorporated at the inception of services and continue after the adolescent has been discharged from or completed a primary treatment episode. </a:t>
            </a:r>
          </a:p>
          <a:p>
            <a:r>
              <a:rPr lang="en-US" sz="2400" dirty="0" smtClean="0">
                <a:solidFill>
                  <a:srgbClr val="1F497D"/>
                </a:solidFill>
              </a:rPr>
              <a:t>Recovery </a:t>
            </a:r>
            <a:r>
              <a:rPr lang="en-US" sz="2400" dirty="0">
                <a:solidFill>
                  <a:srgbClr val="1F497D"/>
                </a:solidFill>
              </a:rPr>
              <a:t>support services should be developmentally appropriate and tailored to each adolescent and his or her family</a:t>
            </a:r>
            <a:r>
              <a:rPr lang="en-US" sz="2400" dirty="0" smtClean="0">
                <a:solidFill>
                  <a:srgbClr val="1F497D"/>
                </a:solidFill>
              </a:rPr>
              <a:t>.</a:t>
            </a:r>
          </a:p>
          <a:p>
            <a:r>
              <a:rPr lang="en-US" sz="2400" dirty="0">
                <a:solidFill>
                  <a:srgbClr val="1F497D"/>
                </a:solidFill>
              </a:rPr>
              <a:t>Recovery services has been broken down into the various services:</a:t>
            </a:r>
          </a:p>
          <a:p>
            <a:pPr lvl="1"/>
            <a:r>
              <a:rPr lang="en-US" sz="1600" dirty="0">
                <a:solidFill>
                  <a:srgbClr val="1F497D"/>
                </a:solidFill>
              </a:rPr>
              <a:t>Continuing Care and Support</a:t>
            </a:r>
          </a:p>
          <a:p>
            <a:pPr lvl="1"/>
            <a:r>
              <a:rPr lang="en-US" sz="1600" dirty="0">
                <a:solidFill>
                  <a:srgbClr val="1F497D"/>
                </a:solidFill>
              </a:rPr>
              <a:t>Education</a:t>
            </a:r>
          </a:p>
          <a:p>
            <a:pPr lvl="1"/>
            <a:r>
              <a:rPr lang="en-US" sz="1600" dirty="0">
                <a:solidFill>
                  <a:srgbClr val="1F497D"/>
                </a:solidFill>
              </a:rPr>
              <a:t>Recreational Services and Prosocial Activities</a:t>
            </a:r>
          </a:p>
          <a:p>
            <a:pPr lvl="1"/>
            <a:r>
              <a:rPr lang="en-US" sz="1600" dirty="0">
                <a:solidFill>
                  <a:srgbClr val="1F497D"/>
                </a:solidFill>
              </a:rPr>
              <a:t>Positive Youth Development</a:t>
            </a:r>
          </a:p>
          <a:p>
            <a:pPr lvl="1"/>
            <a:r>
              <a:rPr lang="en-US" sz="1600" dirty="0">
                <a:solidFill>
                  <a:srgbClr val="1F497D"/>
                </a:solidFill>
              </a:rPr>
              <a:t>Employment/Vocational Services</a:t>
            </a:r>
          </a:p>
          <a:p>
            <a:pPr lvl="1"/>
            <a:r>
              <a:rPr lang="en-US" sz="1600" dirty="0">
                <a:solidFill>
                  <a:srgbClr val="1F497D"/>
                </a:solidFill>
              </a:rPr>
              <a:t>Transportation</a:t>
            </a:r>
          </a:p>
          <a:p>
            <a:pPr lvl="1"/>
            <a:r>
              <a:rPr lang="en-US" sz="1600" dirty="0">
                <a:solidFill>
                  <a:srgbClr val="1F497D"/>
                </a:solidFill>
              </a:rPr>
              <a:t>Housing Assistance</a:t>
            </a:r>
          </a:p>
          <a:p>
            <a:pPr lvl="1"/>
            <a:r>
              <a:rPr lang="en-US" sz="1600" dirty="0">
                <a:solidFill>
                  <a:srgbClr val="1F497D"/>
                </a:solidFill>
              </a:rPr>
              <a:t>Life </a:t>
            </a:r>
            <a:r>
              <a:rPr lang="en-US" sz="1600" dirty="0" smtClean="0">
                <a:solidFill>
                  <a:srgbClr val="1F497D"/>
                </a:solidFill>
              </a:rPr>
              <a:t>Skills</a:t>
            </a:r>
          </a:p>
          <a:p>
            <a:pPr lvl="1"/>
            <a:r>
              <a:rPr lang="en-US" sz="1600" dirty="0" smtClean="0">
                <a:solidFill>
                  <a:srgbClr val="1F497D"/>
                </a:solidFill>
              </a:rPr>
              <a:t>Pregnant </a:t>
            </a:r>
            <a:r>
              <a:rPr lang="en-US" sz="1600" dirty="0">
                <a:solidFill>
                  <a:srgbClr val="1F497D"/>
                </a:solidFill>
              </a:rPr>
              <a:t>and Parenting Adolescents</a:t>
            </a:r>
          </a:p>
          <a:p>
            <a:pPr lvl="1"/>
            <a:r>
              <a:rPr lang="en-US" sz="1600" dirty="0">
                <a:solidFill>
                  <a:srgbClr val="1F497D"/>
                </a:solidFill>
              </a:rPr>
              <a:t>Referral to Mutual Aid Groups</a:t>
            </a:r>
          </a:p>
          <a:p>
            <a:pPr lvl="1"/>
            <a:r>
              <a:rPr lang="en-US" sz="1600" dirty="0">
                <a:solidFill>
                  <a:srgbClr val="1F497D"/>
                </a:solidFill>
              </a:rPr>
              <a:t>Peer-to-Peer Recovery Coaching/Peer Mentoring</a:t>
            </a:r>
          </a:p>
          <a:p>
            <a:pPr lvl="1"/>
            <a:r>
              <a:rPr lang="en-US" sz="1600" dirty="0">
                <a:solidFill>
                  <a:srgbClr val="1F497D"/>
                </a:solidFill>
              </a:rPr>
              <a:t>Therapeutic Mentoring/Recovery Coaches</a:t>
            </a:r>
          </a:p>
          <a:p>
            <a:endParaRPr lang="en-US" sz="2400" dirty="0">
              <a:latin typeface="Calibri" panose="020F0502020204030204" pitchFamily="34" charset="0"/>
            </a:endParaRPr>
          </a:p>
        </p:txBody>
      </p:sp>
    </p:spTree>
    <p:extLst>
      <p:ext uri="{BB962C8B-B14F-4D97-AF65-F5344CB8AC3E}">
        <p14:creationId xmlns:p14="http://schemas.microsoft.com/office/powerpoint/2010/main" val="263095584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457200" y="609600"/>
            <a:ext cx="7772400" cy="981075"/>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Continuing Care and Support</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457200" y="1371600"/>
            <a:ext cx="8534400" cy="3962400"/>
          </a:xfrm>
          <a:prstGeom prst="rect">
            <a:avLst/>
          </a:prstGeom>
        </p:spPr>
        <p:txBody>
          <a:bodyPr>
            <a:normAutofit fontScale="70000" lnSpcReduction="20000"/>
          </a:bodyPr>
          <a:lstStyle/>
          <a:p>
            <a:r>
              <a:rPr lang="en-US" sz="3100" dirty="0">
                <a:solidFill>
                  <a:srgbClr val="1F497D"/>
                </a:solidFill>
              </a:rPr>
              <a:t>Continuing care and support </a:t>
            </a:r>
            <a:r>
              <a:rPr lang="en-US" sz="3100" dirty="0" smtClean="0">
                <a:solidFill>
                  <a:srgbClr val="1F497D"/>
                </a:solidFill>
              </a:rPr>
              <a:t>services:</a:t>
            </a:r>
          </a:p>
          <a:p>
            <a:pPr lvl="1"/>
            <a:r>
              <a:rPr lang="en-US" sz="3100" dirty="0">
                <a:solidFill>
                  <a:srgbClr val="1F497D"/>
                </a:solidFill>
              </a:rPr>
              <a:t>A</a:t>
            </a:r>
            <a:r>
              <a:rPr lang="en-US" sz="3100" dirty="0" smtClean="0">
                <a:solidFill>
                  <a:srgbClr val="1F497D"/>
                </a:solidFill>
              </a:rPr>
              <a:t>llow adolescents to transition smoothly from completing a treatment program to returning to the home environment.   </a:t>
            </a:r>
          </a:p>
          <a:p>
            <a:pPr lvl="1"/>
            <a:r>
              <a:rPr lang="en-US" sz="3100" dirty="0">
                <a:solidFill>
                  <a:srgbClr val="1F497D"/>
                </a:solidFill>
              </a:rPr>
              <a:t>E</a:t>
            </a:r>
            <a:r>
              <a:rPr lang="en-US" sz="3100" dirty="0" smtClean="0">
                <a:solidFill>
                  <a:srgbClr val="1F497D"/>
                </a:solidFill>
              </a:rPr>
              <a:t>mphasize </a:t>
            </a:r>
            <a:r>
              <a:rPr lang="en-US" sz="3100" dirty="0">
                <a:solidFill>
                  <a:srgbClr val="1F497D"/>
                </a:solidFill>
              </a:rPr>
              <a:t>the importance of the continuity of the relationship between the youth and the treatment </a:t>
            </a:r>
            <a:r>
              <a:rPr lang="en-US" sz="3100" dirty="0" smtClean="0">
                <a:solidFill>
                  <a:srgbClr val="1F497D"/>
                </a:solidFill>
              </a:rPr>
              <a:t>provider.</a:t>
            </a:r>
          </a:p>
          <a:p>
            <a:pPr lvl="1"/>
            <a:r>
              <a:rPr lang="en-US" sz="3100" dirty="0" smtClean="0">
                <a:solidFill>
                  <a:srgbClr val="1F497D"/>
                </a:solidFill>
              </a:rPr>
              <a:t>Reflect </a:t>
            </a:r>
            <a:r>
              <a:rPr lang="en-US" sz="3100" dirty="0">
                <a:solidFill>
                  <a:srgbClr val="1F497D"/>
                </a:solidFill>
              </a:rPr>
              <a:t>the multiple pathways to recovery based on the individual’s unique strengths, needs, preferences, experiences, and developmental stage</a:t>
            </a:r>
            <a:r>
              <a:rPr lang="en-US" sz="3100" dirty="0" smtClean="0">
                <a:solidFill>
                  <a:srgbClr val="1F497D"/>
                </a:solidFill>
              </a:rPr>
              <a:t>.</a:t>
            </a:r>
            <a:endParaRPr lang="en-US" sz="3100" dirty="0">
              <a:solidFill>
                <a:srgbClr val="1F497D"/>
              </a:solidFill>
            </a:endParaRPr>
          </a:p>
          <a:p>
            <a:r>
              <a:rPr lang="en-US" sz="3100" dirty="0">
                <a:solidFill>
                  <a:srgbClr val="1F497D"/>
                </a:solidFill>
              </a:rPr>
              <a:t>Continuing care is linked to better treatment outcomes for youth with SUDs who are exiting residential treatment.</a:t>
            </a:r>
            <a:r>
              <a:rPr lang="en-US" sz="3100" baseline="30000" dirty="0">
                <a:solidFill>
                  <a:srgbClr val="1F497D"/>
                </a:solidFill>
              </a:rPr>
              <a:t>1</a:t>
            </a:r>
          </a:p>
          <a:p>
            <a:r>
              <a:rPr lang="en-US" sz="3100" dirty="0">
                <a:solidFill>
                  <a:srgbClr val="1F497D"/>
                </a:solidFill>
              </a:rPr>
              <a:t>Participation in continuing care is based on the needs of the youth and his/her family that are determined through clinical monitoring and re-assessment.</a:t>
            </a:r>
            <a:r>
              <a:rPr lang="en-US" sz="3100" baseline="30000" dirty="0">
                <a:solidFill>
                  <a:srgbClr val="1F497D"/>
                </a:solidFill>
              </a:rPr>
              <a:t>2</a:t>
            </a:r>
          </a:p>
          <a:p>
            <a:pPr lvl="1"/>
            <a:endParaRPr lang="en-US" dirty="0">
              <a:latin typeface="Calibri" panose="020F0502020204030204" pitchFamily="34" charset="0"/>
            </a:endParaRPr>
          </a:p>
        </p:txBody>
      </p:sp>
      <p:sp>
        <p:nvSpPr>
          <p:cNvPr id="4" name="Rectangle 3"/>
          <p:cNvSpPr/>
          <p:nvPr/>
        </p:nvSpPr>
        <p:spPr>
          <a:xfrm>
            <a:off x="190500" y="5526613"/>
            <a:ext cx="8305800" cy="984885"/>
          </a:xfrm>
          <a:prstGeom prst="rect">
            <a:avLst/>
          </a:prstGeom>
        </p:spPr>
        <p:txBody>
          <a:bodyPr wrap="square">
            <a:spAutoFit/>
          </a:bodyPr>
          <a:lstStyle/>
          <a:p>
            <a:r>
              <a:rPr lang="en-US" sz="1000" dirty="0">
                <a:latin typeface="Arial" panose="020B0604020202020204" pitchFamily="34" charset="0"/>
                <a:cs typeface="Arial" panose="020B0604020202020204" pitchFamily="34" charset="0"/>
              </a:rPr>
              <a:t>1 </a:t>
            </a:r>
            <a:r>
              <a:rPr lang="en-US" sz="1000" dirty="0" err="1">
                <a:latin typeface="Arial" panose="020B0604020202020204" pitchFamily="34" charset="0"/>
                <a:cs typeface="Arial" panose="020B0604020202020204" pitchFamily="34" charset="0"/>
              </a:rPr>
              <a:t>Mandell</a:t>
            </a:r>
            <a:r>
              <a:rPr lang="en-US" sz="1000" dirty="0">
                <a:latin typeface="Arial" panose="020B0604020202020204" pitchFamily="34" charset="0"/>
                <a:cs typeface="Arial" panose="020B0604020202020204" pitchFamily="34" charset="0"/>
              </a:rPr>
              <a:t>, K., &amp; Werner, D. (2008). Guidance to states: </a:t>
            </a:r>
            <a:r>
              <a:rPr lang="en-US" sz="1000" i="1" dirty="0">
                <a:latin typeface="Arial" panose="020B0604020202020204" pitchFamily="34" charset="0"/>
                <a:cs typeface="Arial" panose="020B0604020202020204" pitchFamily="34" charset="0"/>
              </a:rPr>
              <a:t>Treatment standards for women with substance use disorders</a:t>
            </a:r>
            <a:r>
              <a:rPr lang="en-US" sz="1000" dirty="0">
                <a:latin typeface="Arial" panose="020B0604020202020204" pitchFamily="34" charset="0"/>
                <a:cs typeface="Arial" panose="020B0604020202020204" pitchFamily="34" charset="0"/>
              </a:rPr>
              <a:t>. Washington, DC: National Association </a:t>
            </a:r>
            <a:r>
              <a:rPr lang="en-US" sz="1000" dirty="0" smtClean="0">
                <a:latin typeface="Arial" panose="020B0604020202020204" pitchFamily="34" charset="0"/>
                <a:cs typeface="Arial" panose="020B0604020202020204" pitchFamily="34" charset="0"/>
              </a:rPr>
              <a:t>of </a:t>
            </a:r>
            <a:r>
              <a:rPr lang="en-US" sz="1000" dirty="0">
                <a:latin typeface="Arial" panose="020B0604020202020204" pitchFamily="34" charset="0"/>
                <a:cs typeface="Arial" panose="020B0604020202020204" pitchFamily="34" charset="0"/>
              </a:rPr>
              <a:t>State Alcohol and Drug Abuse Directors.</a:t>
            </a:r>
          </a:p>
          <a:p>
            <a:r>
              <a:rPr lang="en-US" sz="1000" dirty="0">
                <a:latin typeface="Arial" panose="020B0604020202020204" pitchFamily="34" charset="0"/>
                <a:cs typeface="Arial" panose="020B0604020202020204" pitchFamily="34" charset="0"/>
              </a:rPr>
              <a:t>2 Substance Abuse and Mental Health Services Administration. (2013). </a:t>
            </a:r>
            <a:r>
              <a:rPr lang="en-US" sz="1000" i="1" dirty="0">
                <a:latin typeface="Arial" panose="020B0604020202020204" pitchFamily="34" charset="0"/>
                <a:cs typeface="Arial" panose="020B0604020202020204" pitchFamily="34" charset="0"/>
              </a:rPr>
              <a:t>What does the research tell us about good and modern treatment and recovery </a:t>
            </a:r>
            <a:r>
              <a:rPr lang="en-US" sz="1000" i="1" dirty="0" smtClean="0">
                <a:latin typeface="Arial" panose="020B0604020202020204" pitchFamily="34" charset="0"/>
                <a:cs typeface="Arial" panose="020B0604020202020204" pitchFamily="34" charset="0"/>
              </a:rPr>
              <a:t>services </a:t>
            </a:r>
            <a:r>
              <a:rPr lang="en-US" sz="1000" i="1" dirty="0">
                <a:latin typeface="Arial" panose="020B0604020202020204" pitchFamily="34" charset="0"/>
                <a:cs typeface="Arial" panose="020B0604020202020204" pitchFamily="34" charset="0"/>
              </a:rPr>
              <a:t>for youth with substance use disorders? </a:t>
            </a:r>
            <a:r>
              <a:rPr lang="en-US" sz="1000" dirty="0">
                <a:latin typeface="Arial" panose="020B0604020202020204" pitchFamily="34" charset="0"/>
                <a:cs typeface="Arial" panose="020B0604020202020204" pitchFamily="34" charset="0"/>
              </a:rPr>
              <a:t>Report of the SAMHSA Technical Expert Panel, December 5–6, 2011. Rockville, MD:</a:t>
            </a:r>
          </a:p>
          <a:p>
            <a:r>
              <a:rPr lang="en-US" sz="1000" dirty="0" smtClean="0">
                <a:latin typeface="Arial" panose="020B0604020202020204" pitchFamily="34" charset="0"/>
                <a:cs typeface="Arial" panose="020B0604020202020204" pitchFamily="34" charset="0"/>
              </a:rPr>
              <a:t>Substance </a:t>
            </a:r>
            <a:r>
              <a:rPr lang="en-US" sz="1000" dirty="0">
                <a:latin typeface="Arial" panose="020B0604020202020204" pitchFamily="34" charset="0"/>
                <a:cs typeface="Arial" panose="020B0604020202020204" pitchFamily="34" charset="0"/>
              </a:rPr>
              <a:t>Abuse and Mental Health Services Administration</a:t>
            </a:r>
            <a:r>
              <a:rPr lang="en-US"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1188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685800" y="762000"/>
            <a:ext cx="7543800" cy="685800"/>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Overarching Principles of Care</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304800" y="1676400"/>
            <a:ext cx="8610600" cy="4449763"/>
          </a:xfrm>
          <a:prstGeom prst="rect">
            <a:avLst/>
          </a:prstGeom>
        </p:spPr>
        <p:txBody>
          <a:bodyPr>
            <a:normAutofit/>
          </a:bodyPr>
          <a:lstStyle/>
          <a:p>
            <a:r>
              <a:rPr lang="en-US" sz="2400" dirty="0" smtClean="0">
                <a:solidFill>
                  <a:srgbClr val="1F497D"/>
                </a:solidFill>
              </a:rPr>
              <a:t>Overarching principles of care express core values and principles that underlie the adolescent SUD treatment and recovery system. </a:t>
            </a:r>
          </a:p>
          <a:p>
            <a:endParaRPr lang="en-US" sz="2400" dirty="0" smtClean="0">
              <a:solidFill>
                <a:srgbClr val="1F497D"/>
              </a:solidFill>
            </a:endParaRPr>
          </a:p>
          <a:p>
            <a:r>
              <a:rPr lang="en-US" sz="2400" dirty="0" smtClean="0">
                <a:solidFill>
                  <a:srgbClr val="1F497D"/>
                </a:solidFill>
              </a:rPr>
              <a:t>The Youth Coordinators identified nine principles of care that provide a foundation for addressing the needs of adolescents with SUDs.</a:t>
            </a:r>
            <a:endParaRPr lang="en-US" sz="2400" dirty="0">
              <a:solidFill>
                <a:srgbClr val="1F497D"/>
              </a:solidFill>
            </a:endParaRPr>
          </a:p>
        </p:txBody>
      </p:sp>
    </p:spTree>
    <p:extLst>
      <p:ext uri="{BB962C8B-B14F-4D97-AF65-F5344CB8AC3E}">
        <p14:creationId xmlns:p14="http://schemas.microsoft.com/office/powerpoint/2010/main" val="166386724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609600" y="531814"/>
            <a:ext cx="7772400" cy="904875"/>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Education</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152400" y="1066799"/>
            <a:ext cx="8686800" cy="4953001"/>
          </a:xfrm>
          <a:prstGeom prst="rect">
            <a:avLst/>
          </a:prstGeom>
        </p:spPr>
        <p:txBody>
          <a:bodyPr numCol="2">
            <a:noAutofit/>
          </a:bodyPr>
          <a:lstStyle/>
          <a:p>
            <a:r>
              <a:rPr lang="en-US" sz="1800" dirty="0">
                <a:solidFill>
                  <a:srgbClr val="1F497D"/>
                </a:solidFill>
              </a:rPr>
              <a:t>Education is one of the most important factors in adolescents’ developmental paths and in their recovery from </a:t>
            </a:r>
            <a:r>
              <a:rPr lang="en-US" sz="1800" dirty="0" smtClean="0">
                <a:solidFill>
                  <a:srgbClr val="1F497D"/>
                </a:solidFill>
              </a:rPr>
              <a:t>SUDs.</a:t>
            </a:r>
          </a:p>
          <a:p>
            <a:r>
              <a:rPr lang="en-US" sz="1800" dirty="0">
                <a:solidFill>
                  <a:srgbClr val="1F497D"/>
                </a:solidFill>
              </a:rPr>
              <a:t>Schools are </a:t>
            </a:r>
            <a:r>
              <a:rPr lang="en-US" sz="1800" dirty="0" smtClean="0">
                <a:solidFill>
                  <a:srgbClr val="1F497D"/>
                </a:solidFill>
              </a:rPr>
              <a:t>a </a:t>
            </a:r>
            <a:r>
              <a:rPr lang="en-US" sz="1800" dirty="0">
                <a:solidFill>
                  <a:srgbClr val="1F497D"/>
                </a:solidFill>
              </a:rPr>
              <a:t>social environment for adolescents in which they build peer relationships and affiliations, express themselves, and engage in extracurricular </a:t>
            </a:r>
            <a:r>
              <a:rPr lang="en-US" sz="1800" dirty="0" smtClean="0">
                <a:solidFill>
                  <a:srgbClr val="1F497D"/>
                </a:solidFill>
              </a:rPr>
              <a:t>activities.</a:t>
            </a:r>
          </a:p>
          <a:p>
            <a:r>
              <a:rPr lang="en-US" sz="1800" dirty="0">
                <a:solidFill>
                  <a:srgbClr val="1F497D"/>
                </a:solidFill>
              </a:rPr>
              <a:t>Whether schooling is provided on or off site, education is fully integrated into adolescents’ treatment, and teaching staff can be considered part of the treatment </a:t>
            </a:r>
            <a:r>
              <a:rPr lang="en-US" sz="1800" dirty="0" smtClean="0">
                <a:solidFill>
                  <a:srgbClr val="1F497D"/>
                </a:solidFill>
              </a:rPr>
              <a:t>team.</a:t>
            </a:r>
            <a:r>
              <a:rPr lang="en-US" sz="1800" baseline="30000" dirty="0" smtClean="0">
                <a:solidFill>
                  <a:srgbClr val="1F497D"/>
                </a:solidFill>
              </a:rPr>
              <a:t>1</a:t>
            </a:r>
          </a:p>
          <a:p>
            <a:r>
              <a:rPr lang="en-US" sz="1800" b="1" dirty="0">
                <a:solidFill>
                  <a:srgbClr val="1F497D"/>
                </a:solidFill>
              </a:rPr>
              <a:t>Sample language that reflects education:</a:t>
            </a:r>
          </a:p>
          <a:p>
            <a:pPr lvl="1"/>
            <a:r>
              <a:rPr lang="en-US" sz="2000" dirty="0">
                <a:solidFill>
                  <a:srgbClr val="1F497D"/>
                </a:solidFill>
              </a:rPr>
              <a:t>Treatment and recovery plans will reflect the adolescent’s educational goals and objectives. </a:t>
            </a:r>
          </a:p>
          <a:p>
            <a:pPr lvl="1"/>
            <a:r>
              <a:rPr lang="en-US" sz="2000" dirty="0">
                <a:solidFill>
                  <a:srgbClr val="1F497D"/>
                </a:solidFill>
              </a:rPr>
              <a:t>With consent, providers will reach out to schools to gather information (e.g., special needs, Individualized Education Plans) and input from school staff (e.g., teachers, guidance counselors) to incorporate these goals into the adolescent’s treatment and recovery plan.</a:t>
            </a:r>
          </a:p>
          <a:p>
            <a:endParaRPr lang="en-US" sz="2400" baseline="30000" dirty="0">
              <a:solidFill>
                <a:srgbClr val="1F497D"/>
              </a:solidFill>
            </a:endParaRPr>
          </a:p>
        </p:txBody>
      </p:sp>
      <p:sp>
        <p:nvSpPr>
          <p:cNvPr id="4" name="Footer Placeholder 3"/>
          <p:cNvSpPr>
            <a:spLocks noGrp="1"/>
          </p:cNvSpPr>
          <p:nvPr>
            <p:ph type="ftr" sz="quarter" idx="4294967295"/>
          </p:nvPr>
        </p:nvSpPr>
        <p:spPr>
          <a:xfrm>
            <a:off x="1" y="6019800"/>
            <a:ext cx="6629400" cy="595313"/>
          </a:xfrm>
          <a:prstGeom prst="rect">
            <a:avLst/>
          </a:prstGeom>
        </p:spPr>
        <p:txBody>
          <a:bodyPr/>
          <a:lstStyle/>
          <a:p>
            <a:r>
              <a:rPr lang="en-US" sz="1000" dirty="0">
                <a:latin typeface="Arial" panose="020B0604020202020204" pitchFamily="34" charset="0"/>
                <a:cs typeface="Arial" panose="020B0604020202020204" pitchFamily="34" charset="0"/>
              </a:rPr>
              <a:t>1 Center for Substance Abuse Treatment. (1999). </a:t>
            </a:r>
            <a:r>
              <a:rPr lang="en-US" sz="1000" i="1" dirty="0">
                <a:latin typeface="Arial" panose="020B0604020202020204" pitchFamily="34" charset="0"/>
                <a:cs typeface="Arial" panose="020B0604020202020204" pitchFamily="34" charset="0"/>
              </a:rPr>
              <a:t>Treatment of adolescents with substance use </a:t>
            </a:r>
            <a:r>
              <a:rPr lang="en-US" sz="1000" i="1" dirty="0" smtClean="0">
                <a:latin typeface="Arial" panose="020B0604020202020204" pitchFamily="34" charset="0"/>
                <a:cs typeface="Arial" panose="020B0604020202020204" pitchFamily="34" charset="0"/>
              </a:rPr>
              <a:t>disorders</a:t>
            </a:r>
            <a:r>
              <a:rPr lang="en-US" sz="1000" dirty="0" smtClean="0">
                <a:latin typeface="Arial" panose="020B0604020202020204" pitchFamily="34" charset="0"/>
                <a:cs typeface="Arial" panose="020B0604020202020204" pitchFamily="34" charset="0"/>
              </a:rPr>
              <a:t>. Treatment </a:t>
            </a:r>
            <a:r>
              <a:rPr lang="en-US" sz="1000" dirty="0">
                <a:latin typeface="Arial" panose="020B0604020202020204" pitchFamily="34" charset="0"/>
                <a:cs typeface="Arial" panose="020B0604020202020204" pitchFamily="34" charset="0"/>
              </a:rPr>
              <a:t>Improvement Protocol (TIP) Series </a:t>
            </a:r>
            <a:r>
              <a:rPr lang="en-US" sz="1000" dirty="0" smtClean="0">
                <a:latin typeface="Arial" panose="020B0604020202020204" pitchFamily="34" charset="0"/>
                <a:cs typeface="Arial" panose="020B0604020202020204" pitchFamily="34" charset="0"/>
              </a:rPr>
              <a:t>32</a:t>
            </a:r>
            <a:r>
              <a:rPr lang="en-US" sz="1000" dirty="0">
                <a:latin typeface="Arial" panose="020B0604020202020204" pitchFamily="34" charset="0"/>
                <a:cs typeface="Arial" panose="020B0604020202020204" pitchFamily="34" charset="0"/>
              </a:rPr>
              <a:t>. HHS Publication No. (SMA) 99-3283. Rockville, MD: Substance Abuse and Mental Health Services Administration.</a:t>
            </a:r>
          </a:p>
        </p:txBody>
      </p:sp>
    </p:spTree>
    <p:extLst>
      <p:ext uri="{BB962C8B-B14F-4D97-AF65-F5344CB8AC3E}">
        <p14:creationId xmlns:p14="http://schemas.microsoft.com/office/powerpoint/2010/main" val="10859812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0" y="338138"/>
            <a:ext cx="8229600" cy="1252537"/>
          </a:xfrm>
          <a:prstGeom prst="rect">
            <a:avLst/>
          </a:prstGeom>
        </p:spPr>
        <p:txBody>
          <a:bodyPr>
            <a:normAutofit/>
          </a:bodyPr>
          <a:lstStyle/>
          <a:p>
            <a:r>
              <a:rPr lang="en-US" sz="3200" b="1" dirty="0" smtClean="0">
                <a:solidFill>
                  <a:srgbClr val="1F497D"/>
                </a:solidFill>
                <a:latin typeface="Arial" panose="020B0604020202020204" pitchFamily="34" charset="0"/>
                <a:cs typeface="Arial" panose="020B0604020202020204" pitchFamily="34" charset="0"/>
              </a:rPr>
              <a:t>Recreational Services and Prosocial Activities</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76200" y="1590675"/>
            <a:ext cx="8839200" cy="4954588"/>
          </a:xfrm>
          <a:prstGeom prst="rect">
            <a:avLst/>
          </a:prstGeom>
        </p:spPr>
        <p:txBody>
          <a:bodyPr>
            <a:normAutofit fontScale="25000" lnSpcReduction="20000"/>
          </a:bodyPr>
          <a:lstStyle/>
          <a:p>
            <a:r>
              <a:rPr lang="en-US" sz="8000" dirty="0">
                <a:solidFill>
                  <a:srgbClr val="1F497D"/>
                </a:solidFill>
              </a:rPr>
              <a:t>Development of, or reengagement in, safe and healthy recreational activities is critical for adolescents’ ongoing recovery support</a:t>
            </a:r>
            <a:r>
              <a:rPr lang="en-US" sz="8000" dirty="0" smtClean="0">
                <a:solidFill>
                  <a:srgbClr val="1F497D"/>
                </a:solidFill>
              </a:rPr>
              <a:t>.</a:t>
            </a:r>
          </a:p>
          <a:p>
            <a:r>
              <a:rPr lang="en-US" sz="8000" dirty="0" smtClean="0">
                <a:solidFill>
                  <a:srgbClr val="1F497D"/>
                </a:solidFill>
              </a:rPr>
              <a:t>Prosocial </a:t>
            </a:r>
            <a:r>
              <a:rPr lang="en-US" sz="8000" dirty="0">
                <a:solidFill>
                  <a:srgbClr val="1F497D"/>
                </a:solidFill>
              </a:rPr>
              <a:t>activities “[influence] youth engagement in continuing care and . </a:t>
            </a:r>
            <a:r>
              <a:rPr lang="en-US" sz="8000" dirty="0" smtClean="0">
                <a:solidFill>
                  <a:srgbClr val="1F497D"/>
                </a:solidFill>
              </a:rPr>
              <a:t> </a:t>
            </a:r>
            <a:r>
              <a:rPr lang="en-US" sz="8000" dirty="0">
                <a:solidFill>
                  <a:srgbClr val="1F497D"/>
                </a:solidFill>
              </a:rPr>
              <a:t>identify ways to engage youth with substance use disorders [SUDs] in positive activities </a:t>
            </a:r>
            <a:r>
              <a:rPr lang="en-US" sz="8000" dirty="0" smtClean="0">
                <a:solidFill>
                  <a:srgbClr val="1F497D"/>
                </a:solidFill>
              </a:rPr>
              <a:t>during treatment</a:t>
            </a:r>
            <a:r>
              <a:rPr lang="en-US" sz="8000" dirty="0">
                <a:solidFill>
                  <a:srgbClr val="1F497D"/>
                </a:solidFill>
              </a:rPr>
              <a:t>, continuing care, and </a:t>
            </a:r>
            <a:r>
              <a:rPr lang="en-US" sz="8000" dirty="0" smtClean="0">
                <a:solidFill>
                  <a:srgbClr val="1F497D"/>
                </a:solidFill>
              </a:rPr>
              <a:t>recovery.”</a:t>
            </a:r>
            <a:r>
              <a:rPr lang="en-US" sz="8000" baseline="30000" dirty="0" smtClean="0">
                <a:solidFill>
                  <a:srgbClr val="1F497D"/>
                </a:solidFill>
              </a:rPr>
              <a:t>1</a:t>
            </a:r>
          </a:p>
          <a:p>
            <a:r>
              <a:rPr lang="en-US" sz="8000" dirty="0">
                <a:solidFill>
                  <a:srgbClr val="1F497D"/>
                </a:solidFill>
              </a:rPr>
              <a:t>Assistance is given to adolescents to develop interests and participate in recreational and social activities that do not involve and may serve as alternatives to substance use.</a:t>
            </a:r>
          </a:p>
          <a:p>
            <a:r>
              <a:rPr lang="en-US" sz="8000" b="1" dirty="0">
                <a:solidFill>
                  <a:srgbClr val="1F497D"/>
                </a:solidFill>
              </a:rPr>
              <a:t>Sample language that reflects recreational services and prosocial activities</a:t>
            </a:r>
            <a:r>
              <a:rPr lang="en-US" sz="6200" b="1" dirty="0">
                <a:solidFill>
                  <a:srgbClr val="1F497D"/>
                </a:solidFill>
              </a:rPr>
              <a:t>: </a:t>
            </a:r>
          </a:p>
          <a:p>
            <a:pPr lvl="1"/>
            <a:r>
              <a:rPr lang="en-US" sz="7200" dirty="0">
                <a:solidFill>
                  <a:srgbClr val="1F497D"/>
                </a:solidFill>
              </a:rPr>
              <a:t>Providers will work with adolescents to help them discover their interests (e.g., hobbies, games, sports, creative ventures) and strengths through the treatment and recovery plan. </a:t>
            </a:r>
          </a:p>
          <a:p>
            <a:pPr lvl="1"/>
            <a:r>
              <a:rPr lang="en-US" sz="7200" dirty="0">
                <a:solidFill>
                  <a:srgbClr val="1F497D"/>
                </a:solidFill>
              </a:rPr>
              <a:t>Recreational and leisure activities will be used to promote prosocial behaviors, competence, and confidence in interacting and socializing with others and foster a positive attitude toward physical activities as an important component of a healthy and satisfying life or wellness</a:t>
            </a:r>
            <a:r>
              <a:rPr lang="en-US" sz="7200" dirty="0" smtClean="0">
                <a:solidFill>
                  <a:srgbClr val="1F497D"/>
                </a:solidFill>
              </a:rPr>
              <a:t>..</a:t>
            </a:r>
            <a:endParaRPr lang="en-US" sz="7200" dirty="0">
              <a:solidFill>
                <a:srgbClr val="1F497D"/>
              </a:solidFill>
            </a:endParaRPr>
          </a:p>
          <a:p>
            <a:endParaRPr lang="en-US" sz="3700" dirty="0">
              <a:latin typeface="Calibri" panose="020F0502020204030204" pitchFamily="34" charset="0"/>
            </a:endParaRPr>
          </a:p>
        </p:txBody>
      </p:sp>
      <p:sp>
        <p:nvSpPr>
          <p:cNvPr id="4" name="Footer Placeholder 3"/>
          <p:cNvSpPr>
            <a:spLocks noGrp="1"/>
          </p:cNvSpPr>
          <p:nvPr>
            <p:ph type="ftr" sz="quarter" idx="4294967295"/>
          </p:nvPr>
        </p:nvSpPr>
        <p:spPr>
          <a:xfrm>
            <a:off x="152401" y="5943600"/>
            <a:ext cx="5715000" cy="914400"/>
          </a:xfrm>
          <a:prstGeom prst="rect">
            <a:avLst/>
          </a:prstGeom>
        </p:spPr>
        <p:txBody>
          <a:bodyPr/>
          <a:lstStyle/>
          <a:p>
            <a:r>
              <a:rPr lang="en-US" sz="1000" dirty="0">
                <a:latin typeface="Arial" panose="020B0604020202020204" pitchFamily="34" charset="0"/>
                <a:cs typeface="Arial" panose="020B0604020202020204" pitchFamily="34" charset="0"/>
              </a:rPr>
              <a:t>1 Substance Abuse and Mental Health Services Administration. (2013). </a:t>
            </a:r>
            <a:r>
              <a:rPr lang="en-US" sz="1000" i="1" dirty="0">
                <a:latin typeface="Arial" panose="020B0604020202020204" pitchFamily="34" charset="0"/>
                <a:cs typeface="Arial" panose="020B0604020202020204" pitchFamily="34" charset="0"/>
              </a:rPr>
              <a:t>What does the research tell us about good and modern treatment and recovery </a:t>
            </a:r>
            <a:r>
              <a:rPr lang="en-US" sz="1000" i="1" dirty="0" smtClean="0">
                <a:latin typeface="Arial" panose="020B0604020202020204" pitchFamily="34" charset="0"/>
                <a:cs typeface="Arial" panose="020B0604020202020204" pitchFamily="34" charset="0"/>
              </a:rPr>
              <a:t>services </a:t>
            </a:r>
            <a:r>
              <a:rPr lang="en-US" sz="1000" i="1" dirty="0">
                <a:latin typeface="Arial" panose="020B0604020202020204" pitchFamily="34" charset="0"/>
                <a:cs typeface="Arial" panose="020B0604020202020204" pitchFamily="34" charset="0"/>
              </a:rPr>
              <a:t>for youth with substance use disorders?</a:t>
            </a:r>
            <a:r>
              <a:rPr lang="en-US" sz="1000" dirty="0">
                <a:latin typeface="Arial" panose="020B0604020202020204" pitchFamily="34" charset="0"/>
                <a:cs typeface="Arial" panose="020B0604020202020204" pitchFamily="34" charset="0"/>
              </a:rPr>
              <a:t> Report of the SAMHSA Technical Expert Panel, December 5–6, 2011. Rockville, </a:t>
            </a:r>
            <a:r>
              <a:rPr lang="en-US" sz="1000" dirty="0" smtClean="0">
                <a:latin typeface="Arial" panose="020B0604020202020204" pitchFamily="34" charset="0"/>
                <a:cs typeface="Arial" panose="020B0604020202020204" pitchFamily="34" charset="0"/>
              </a:rPr>
              <a:t>MD: Substance </a:t>
            </a:r>
            <a:r>
              <a:rPr lang="en-US" sz="1000" dirty="0">
                <a:latin typeface="Arial" panose="020B0604020202020204" pitchFamily="34" charset="0"/>
                <a:cs typeface="Arial" panose="020B0604020202020204" pitchFamily="34" charset="0"/>
              </a:rPr>
              <a:t>Abuse and Mental Health Services Administration.</a:t>
            </a:r>
          </a:p>
          <a:p>
            <a:r>
              <a:rPr lang="en-US" sz="1000" dirty="0" smtClean="0">
                <a:latin typeface="Arial" panose="020B0604020202020204" pitchFamily="34" charset="0"/>
                <a:cs typeface="Arial" panose="020B0604020202020204" pitchFamily="34" charset="0"/>
              </a:rPr>
              <a:t> </a:t>
            </a:r>
            <a:endParaRPr lang="en-U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225631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609600" y="533401"/>
            <a:ext cx="8229600" cy="685800"/>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Positive Youth Development</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0" y="1066800"/>
            <a:ext cx="9144000" cy="5059363"/>
          </a:xfrm>
          <a:prstGeom prst="rect">
            <a:avLst/>
          </a:prstGeom>
        </p:spPr>
        <p:txBody>
          <a:bodyPr>
            <a:normAutofit fontScale="62500" lnSpcReduction="20000"/>
          </a:bodyPr>
          <a:lstStyle/>
          <a:p>
            <a:r>
              <a:rPr lang="en-US" sz="3000" dirty="0">
                <a:solidFill>
                  <a:srgbClr val="1F497D"/>
                </a:solidFill>
              </a:rPr>
              <a:t>Positive youth development incorporates an understanding and appreciation of youth development and empowerment as the foundation of youths’ treatment and recovery</a:t>
            </a:r>
            <a:r>
              <a:rPr lang="en-US" sz="3000" dirty="0" smtClean="0">
                <a:solidFill>
                  <a:srgbClr val="1F497D"/>
                </a:solidFill>
              </a:rPr>
              <a:t>.</a:t>
            </a:r>
          </a:p>
          <a:p>
            <a:r>
              <a:rPr lang="en-US" sz="3000" dirty="0">
                <a:solidFill>
                  <a:srgbClr val="1F497D"/>
                </a:solidFill>
              </a:rPr>
              <a:t>Youth development includes opportunities that prepare adolescents to meet the challenges of adolescence and adulthood through a coordinated and progressive series of activities and experiences that assist them in becoming more socially, emotionally, physically, and cognitively </a:t>
            </a:r>
            <a:r>
              <a:rPr lang="en-US" sz="3000" dirty="0" smtClean="0">
                <a:solidFill>
                  <a:srgbClr val="1F497D"/>
                </a:solidFill>
              </a:rPr>
              <a:t>competent. </a:t>
            </a:r>
            <a:r>
              <a:rPr lang="en-US" sz="3000" baseline="30000" dirty="0" smtClean="0">
                <a:solidFill>
                  <a:srgbClr val="1F497D"/>
                </a:solidFill>
              </a:rPr>
              <a:t>1</a:t>
            </a:r>
          </a:p>
          <a:p>
            <a:r>
              <a:rPr lang="en-US" b="1" dirty="0">
                <a:solidFill>
                  <a:srgbClr val="1F497D"/>
                </a:solidFill>
                <a:latin typeface="Calibri" panose="020F0502020204030204" pitchFamily="34" charset="0"/>
              </a:rPr>
              <a:t>Sample language that reflects positive youth development:</a:t>
            </a:r>
          </a:p>
          <a:p>
            <a:pPr lvl="1"/>
            <a:r>
              <a:rPr lang="en-US" dirty="0">
                <a:solidFill>
                  <a:srgbClr val="1F497D"/>
                </a:solidFill>
                <a:latin typeface="Calibri" panose="020F0502020204030204" pitchFamily="34" charset="0"/>
              </a:rPr>
              <a:t>Youth development will include a strengths-based assessment and treatment planning process that allows the adolescent to discover his or her individual abilities and strengths, includes frequent expressions of support, and assists in developing multiple supportive relationships with responsible, caring adults.</a:t>
            </a:r>
            <a:r>
              <a:rPr lang="en-US" baseline="30000" dirty="0">
                <a:solidFill>
                  <a:srgbClr val="1F497D"/>
                </a:solidFill>
                <a:latin typeface="Calibri" panose="020F0502020204030204" pitchFamily="34" charset="0"/>
              </a:rPr>
              <a:t>1</a:t>
            </a:r>
          </a:p>
          <a:p>
            <a:pPr lvl="1"/>
            <a:r>
              <a:rPr lang="en-US" dirty="0">
                <a:solidFill>
                  <a:srgbClr val="1F497D"/>
                </a:solidFill>
                <a:latin typeface="Calibri" panose="020F0502020204030204" pitchFamily="34" charset="0"/>
              </a:rPr>
              <a:t>Providers will offer activities that tie into adolescents’ desire for social connectedness and service by including community service activities and other leadership training and activities for adolescents. </a:t>
            </a:r>
          </a:p>
          <a:p>
            <a:pPr lvl="1"/>
            <a:r>
              <a:rPr lang="en-US" dirty="0">
                <a:solidFill>
                  <a:srgbClr val="1F497D"/>
                </a:solidFill>
                <a:latin typeface="Calibri" panose="020F0502020204030204" pitchFamily="34" charset="0"/>
              </a:rPr>
              <a:t>Providers will arrange opportunities for adolescent leadership and self-sufficiency by encouraging adolescents to provide feedback on the program policies that affect them and to take leadership in planning and executing activities and projects within their treatment and recovery community</a:t>
            </a:r>
            <a:r>
              <a:rPr lang="en-US" dirty="0" smtClean="0">
                <a:solidFill>
                  <a:srgbClr val="1F497D"/>
                </a:solidFill>
                <a:latin typeface="Calibri" panose="020F0502020204030204" pitchFamily="34" charset="0"/>
              </a:rPr>
              <a:t>.</a:t>
            </a:r>
            <a:endParaRPr lang="en-US" baseline="30000" dirty="0">
              <a:solidFill>
                <a:srgbClr val="1F497D"/>
              </a:solidFill>
            </a:endParaRPr>
          </a:p>
          <a:p>
            <a:endParaRPr lang="en-US" sz="2400" baseline="30000" dirty="0">
              <a:solidFill>
                <a:srgbClr val="1F497D"/>
              </a:solidFill>
            </a:endParaRPr>
          </a:p>
        </p:txBody>
      </p:sp>
      <p:sp>
        <p:nvSpPr>
          <p:cNvPr id="4" name="Footer Placeholder 3"/>
          <p:cNvSpPr>
            <a:spLocks noGrp="1"/>
          </p:cNvSpPr>
          <p:nvPr>
            <p:ph type="ftr" sz="quarter" idx="4294967295"/>
          </p:nvPr>
        </p:nvSpPr>
        <p:spPr>
          <a:xfrm>
            <a:off x="1" y="5867400"/>
            <a:ext cx="6553200" cy="747713"/>
          </a:xfrm>
          <a:prstGeom prst="rect">
            <a:avLst/>
          </a:prstGeom>
        </p:spPr>
        <p:txBody>
          <a:bodyPr/>
          <a:lstStyle/>
          <a:p>
            <a:r>
              <a:rPr lang="en-US" sz="1200" dirty="0">
                <a:latin typeface="Arial" panose="020B0604020202020204" pitchFamily="34" charset="0"/>
                <a:cs typeface="Arial" panose="020B0604020202020204" pitchFamily="34" charset="0"/>
              </a:rPr>
              <a:t>1 Substance Abuse and Mental Health Services Administration. (2009). </a:t>
            </a:r>
            <a:r>
              <a:rPr lang="en-US" sz="1200" i="1" dirty="0">
                <a:latin typeface="Arial" panose="020B0604020202020204" pitchFamily="34" charset="0"/>
                <a:cs typeface="Arial" panose="020B0604020202020204" pitchFamily="34" charset="0"/>
              </a:rPr>
              <a:t>Designing a recovery-oriented care model for adolescents and transition age </a:t>
            </a:r>
            <a:r>
              <a:rPr lang="en-US" sz="1200" i="1" dirty="0" smtClean="0">
                <a:latin typeface="Arial" panose="020B0604020202020204" pitchFamily="34" charset="0"/>
                <a:cs typeface="Arial" panose="020B0604020202020204" pitchFamily="34" charset="0"/>
              </a:rPr>
              <a:t>youth </a:t>
            </a:r>
            <a:r>
              <a:rPr lang="en-US" sz="1200" i="1" dirty="0">
                <a:latin typeface="Arial" panose="020B0604020202020204" pitchFamily="34" charset="0"/>
                <a:cs typeface="Arial" panose="020B0604020202020204" pitchFamily="34" charset="0"/>
              </a:rPr>
              <a:t>with substance use or co-occurring mental health disorders</a:t>
            </a:r>
            <a:r>
              <a:rPr lang="en-US" sz="1200" dirty="0">
                <a:latin typeface="Arial" panose="020B0604020202020204" pitchFamily="34" charset="0"/>
                <a:cs typeface="Arial" panose="020B0604020202020204" pitchFamily="34" charset="0"/>
              </a:rPr>
              <a:t>. Rockville, MD: U.S. Department of Health and Human Services.</a:t>
            </a:r>
          </a:p>
        </p:txBody>
      </p:sp>
    </p:spTree>
    <p:extLst>
      <p:ext uri="{BB962C8B-B14F-4D97-AF65-F5344CB8AC3E}">
        <p14:creationId xmlns:p14="http://schemas.microsoft.com/office/powerpoint/2010/main" val="254981020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263525" y="762000"/>
            <a:ext cx="8229600" cy="828675"/>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Employment/Vocational Services</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263525" y="1447800"/>
            <a:ext cx="8880475" cy="4678363"/>
          </a:xfrm>
          <a:prstGeom prst="rect">
            <a:avLst/>
          </a:prstGeom>
        </p:spPr>
        <p:txBody>
          <a:bodyPr>
            <a:normAutofit fontScale="85000" lnSpcReduction="20000"/>
          </a:bodyPr>
          <a:lstStyle/>
          <a:p>
            <a:r>
              <a:rPr lang="en-US" sz="2400" dirty="0">
                <a:solidFill>
                  <a:srgbClr val="1F497D"/>
                </a:solidFill>
              </a:rPr>
              <a:t>Adolescents who have been employed before and remain employed during treatment tend to remain in treatment longer and experience more successful outcomes once </a:t>
            </a:r>
            <a:r>
              <a:rPr lang="en-US" sz="2400" dirty="0" smtClean="0">
                <a:solidFill>
                  <a:srgbClr val="1F497D"/>
                </a:solidFill>
              </a:rPr>
              <a:t>discharged.</a:t>
            </a:r>
            <a:r>
              <a:rPr lang="en-US" sz="2400" baseline="30000" dirty="0" smtClean="0">
                <a:solidFill>
                  <a:srgbClr val="1F497D"/>
                </a:solidFill>
              </a:rPr>
              <a:t>1</a:t>
            </a:r>
          </a:p>
          <a:p>
            <a:r>
              <a:rPr lang="en-US" sz="2400" dirty="0">
                <a:solidFill>
                  <a:srgbClr val="1F497D"/>
                </a:solidFill>
              </a:rPr>
              <a:t>Employment/vocational support consists of strategies to assist adolescents, as developmentally and age appropriate, in becoming ready to enter and function in the workforce, and in achieving resilience, self‐sufficiency, and improved quality of life</a:t>
            </a:r>
            <a:r>
              <a:rPr lang="en-US" sz="2400" dirty="0" smtClean="0">
                <a:solidFill>
                  <a:srgbClr val="1F497D"/>
                </a:solidFill>
              </a:rPr>
              <a:t>.</a:t>
            </a:r>
          </a:p>
          <a:p>
            <a:r>
              <a:rPr lang="en-US" sz="2300" b="1" dirty="0">
                <a:solidFill>
                  <a:srgbClr val="1F497D"/>
                </a:solidFill>
              </a:rPr>
              <a:t>Sample language that reflects employment/vocational services:</a:t>
            </a:r>
          </a:p>
          <a:p>
            <a:pPr lvl="1"/>
            <a:r>
              <a:rPr lang="en-US" sz="2300" dirty="0">
                <a:solidFill>
                  <a:srgbClr val="1F497D"/>
                </a:solidFill>
              </a:rPr>
              <a:t>The provider (through case manager or referral) will facilitate access to vocational skills development services (e.g., job shadowing or internships, résumé writing, interviewing skills) that are designed to prepare the adolescent for work. This will include exploring the importance of time management, acting responsibly, and working within the goal of an organization and offering tips for retaining a job.</a:t>
            </a:r>
          </a:p>
          <a:p>
            <a:pPr lvl="1"/>
            <a:r>
              <a:rPr lang="en-US" sz="2300" dirty="0">
                <a:solidFill>
                  <a:srgbClr val="1F497D"/>
                </a:solidFill>
              </a:rPr>
              <a:t>Youth involved in the juvenile justice system will receive education and assistance on managing their records needed to attain employment and other vocational opportunities</a:t>
            </a:r>
            <a:endParaRPr lang="en-US" sz="2400" dirty="0">
              <a:solidFill>
                <a:srgbClr val="1F497D"/>
              </a:solidFill>
            </a:endParaRPr>
          </a:p>
        </p:txBody>
      </p:sp>
      <p:sp>
        <p:nvSpPr>
          <p:cNvPr id="4" name="Footer Placeholder 3"/>
          <p:cNvSpPr>
            <a:spLocks noGrp="1"/>
          </p:cNvSpPr>
          <p:nvPr>
            <p:ph type="ftr" sz="quarter" idx="4294967295"/>
          </p:nvPr>
        </p:nvSpPr>
        <p:spPr>
          <a:xfrm>
            <a:off x="251803" y="5943600"/>
            <a:ext cx="6301398" cy="838200"/>
          </a:xfrm>
          <a:prstGeom prst="rect">
            <a:avLst/>
          </a:prstGeom>
        </p:spPr>
        <p:txBody>
          <a:bodyPr/>
          <a:lstStyle/>
          <a:p>
            <a:r>
              <a:rPr lang="en-US" sz="1200" dirty="0">
                <a:latin typeface="Arial" panose="020B0604020202020204" pitchFamily="34" charset="0"/>
                <a:cs typeface="Arial" panose="020B0604020202020204" pitchFamily="34" charset="0"/>
              </a:rPr>
              <a:t>1</a:t>
            </a:r>
            <a:r>
              <a:rPr lang="en-US" dirty="0"/>
              <a:t> </a:t>
            </a:r>
            <a:r>
              <a:rPr lang="en-US" sz="1200" dirty="0">
                <a:latin typeface="Arial" panose="020B0604020202020204" pitchFamily="34" charset="0"/>
                <a:cs typeface="Arial" panose="020B0604020202020204" pitchFamily="34" charset="0"/>
              </a:rPr>
              <a:t>Center for Substance Abuse Treatment. (2000). </a:t>
            </a:r>
            <a:r>
              <a:rPr lang="en-US" sz="1200" i="1" dirty="0">
                <a:latin typeface="Arial" panose="020B0604020202020204" pitchFamily="34" charset="0"/>
                <a:cs typeface="Arial" panose="020B0604020202020204" pitchFamily="34" charset="0"/>
              </a:rPr>
              <a:t>Integrating substance abuse treatment and vocational services</a:t>
            </a:r>
            <a:r>
              <a:rPr lang="en-US" sz="1200" dirty="0">
                <a:latin typeface="Arial" panose="020B0604020202020204" pitchFamily="34" charset="0"/>
                <a:cs typeface="Arial" panose="020B0604020202020204" pitchFamily="34" charset="0"/>
              </a:rPr>
              <a:t>. Treatment Improvement Protocol (TIP) </a:t>
            </a:r>
            <a:r>
              <a:rPr lang="en-US" sz="1200" dirty="0" smtClean="0">
                <a:latin typeface="Arial" panose="020B0604020202020204" pitchFamily="34" charset="0"/>
                <a:cs typeface="Arial" panose="020B0604020202020204" pitchFamily="34" charset="0"/>
              </a:rPr>
              <a:t>	Series </a:t>
            </a:r>
            <a:r>
              <a:rPr lang="en-US" sz="1200" dirty="0">
                <a:latin typeface="Arial" panose="020B0604020202020204" pitchFamily="34" charset="0"/>
                <a:cs typeface="Arial" panose="020B0604020202020204" pitchFamily="34" charset="0"/>
              </a:rPr>
              <a:t>38. HHS Publication No. (SMA) 06-4216. Rockville, MD: Substance Abuse and Mental Health Services Administration.</a:t>
            </a:r>
          </a:p>
        </p:txBody>
      </p:sp>
    </p:spTree>
    <p:extLst>
      <p:ext uri="{BB962C8B-B14F-4D97-AF65-F5344CB8AC3E}">
        <p14:creationId xmlns:p14="http://schemas.microsoft.com/office/powerpoint/2010/main" val="342273412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609600" y="609600"/>
            <a:ext cx="7620000" cy="981075"/>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Transportation</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0" y="1066800"/>
            <a:ext cx="9144000" cy="5059363"/>
          </a:xfrm>
          <a:prstGeom prst="rect">
            <a:avLst/>
          </a:prstGeom>
        </p:spPr>
        <p:txBody>
          <a:bodyPr/>
          <a:lstStyle/>
          <a:p>
            <a:r>
              <a:rPr lang="en-US" sz="2400" dirty="0">
                <a:solidFill>
                  <a:srgbClr val="1F497D"/>
                </a:solidFill>
              </a:rPr>
              <a:t>Access to safe, affordable transportation for adolescents with SUDs can increase their engagement and retention in treatment, aid in accessing other treatment‐related services, and assist in achieving treatment and recovery plan goals</a:t>
            </a:r>
            <a:r>
              <a:rPr lang="en-US" sz="2400" dirty="0" smtClean="0">
                <a:solidFill>
                  <a:srgbClr val="1F497D"/>
                </a:solidFill>
              </a:rPr>
              <a:t>.</a:t>
            </a:r>
          </a:p>
          <a:p>
            <a:r>
              <a:rPr lang="en-US" sz="2400" dirty="0">
                <a:solidFill>
                  <a:srgbClr val="1F497D"/>
                </a:solidFill>
              </a:rPr>
              <a:t>Transportation assistance may be accomplished in a variety of ways, including:</a:t>
            </a:r>
          </a:p>
          <a:p>
            <a:pPr lvl="1"/>
            <a:r>
              <a:rPr lang="en-US" sz="1400" dirty="0">
                <a:solidFill>
                  <a:srgbClr val="1F497D"/>
                </a:solidFill>
              </a:rPr>
              <a:t>Use of the provider’s vehicle(s) or the vehicle(s) of a person with appropriate licensure and insurance who is affiliated with the eligible provider</a:t>
            </a:r>
          </a:p>
          <a:p>
            <a:pPr lvl="1"/>
            <a:r>
              <a:rPr lang="en-US" sz="1400" dirty="0">
                <a:solidFill>
                  <a:srgbClr val="1F497D"/>
                </a:solidFill>
              </a:rPr>
              <a:t>Provision of public transportation </a:t>
            </a:r>
            <a:r>
              <a:rPr lang="en-US" sz="1400" dirty="0" smtClean="0">
                <a:solidFill>
                  <a:srgbClr val="1F497D"/>
                </a:solidFill>
              </a:rPr>
              <a:t>passes</a:t>
            </a:r>
          </a:p>
          <a:p>
            <a:pPr lvl="1"/>
            <a:r>
              <a:rPr lang="en-US" sz="1400" dirty="0" smtClean="0">
                <a:solidFill>
                  <a:srgbClr val="1F497D"/>
                </a:solidFill>
              </a:rPr>
              <a:t>Identification </a:t>
            </a:r>
            <a:r>
              <a:rPr lang="en-US" sz="1400" dirty="0">
                <a:solidFill>
                  <a:srgbClr val="1F497D"/>
                </a:solidFill>
              </a:rPr>
              <a:t>of and access to other community transportation resources</a:t>
            </a:r>
            <a:r>
              <a:rPr lang="en-US" sz="1400" dirty="0" smtClean="0">
                <a:latin typeface="Calibri" panose="020F0502020204030204" pitchFamily="34" charset="0"/>
              </a:rPr>
              <a:t>.</a:t>
            </a:r>
          </a:p>
          <a:p>
            <a:r>
              <a:rPr lang="en-US" sz="2400" dirty="0">
                <a:solidFill>
                  <a:srgbClr val="1F497D"/>
                </a:solidFill>
              </a:rPr>
              <a:t>Sample language that reflects transportation</a:t>
            </a:r>
            <a:r>
              <a:rPr lang="en-US" sz="2400" b="1" dirty="0">
                <a:solidFill>
                  <a:srgbClr val="1F497D"/>
                </a:solidFill>
              </a:rPr>
              <a:t>:</a:t>
            </a:r>
          </a:p>
          <a:p>
            <a:pPr lvl="1"/>
            <a:r>
              <a:rPr lang="en-US" sz="1400" dirty="0">
                <a:solidFill>
                  <a:srgbClr val="1F497D"/>
                </a:solidFill>
              </a:rPr>
              <a:t>Treatment programs will have policies and procedures for how adolescents will be provided transportation and by whom. </a:t>
            </a:r>
          </a:p>
          <a:p>
            <a:pPr lvl="1"/>
            <a:r>
              <a:rPr lang="en-US" sz="1400" dirty="0">
                <a:solidFill>
                  <a:srgbClr val="1F497D"/>
                </a:solidFill>
              </a:rPr>
              <a:t>Vehicles will not be labeled in a way that calls attention to the facility or the vehicle’s occupants.</a:t>
            </a:r>
          </a:p>
          <a:p>
            <a:pPr lvl="1"/>
            <a:r>
              <a:rPr lang="en-US" sz="1400" dirty="0">
                <a:solidFill>
                  <a:srgbClr val="1F497D"/>
                </a:solidFill>
              </a:rPr>
              <a:t>Providers will take into account the unique challenges frontier, rural, suburban, and urban locations face with respect to transportation, taking a “place-based” approach that focuses on how the strengths of each community can be used to facilitate care for the adolescent. When transportation is not practical, services may be delivered through e-therapy, telemedicine, or electronic means (See “Technology” section for additional information).</a:t>
            </a:r>
            <a:r>
              <a:rPr lang="en-US" sz="1400" baseline="30000" dirty="0">
                <a:solidFill>
                  <a:srgbClr val="1F497D"/>
                </a:solidFill>
              </a:rPr>
              <a:t>1</a:t>
            </a:r>
          </a:p>
          <a:p>
            <a:pPr lvl="1"/>
            <a:endParaRPr lang="en-US" dirty="0"/>
          </a:p>
          <a:p>
            <a:endParaRPr lang="en-US" sz="2000" dirty="0"/>
          </a:p>
        </p:txBody>
      </p:sp>
    </p:spTree>
    <p:extLst>
      <p:ext uri="{BB962C8B-B14F-4D97-AF65-F5344CB8AC3E}">
        <p14:creationId xmlns:p14="http://schemas.microsoft.com/office/powerpoint/2010/main" val="215320260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838200" y="609600"/>
            <a:ext cx="7391400" cy="981075"/>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Housing Assistance</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152400" y="1219200"/>
            <a:ext cx="8839200" cy="4953000"/>
          </a:xfrm>
          <a:prstGeom prst="rect">
            <a:avLst/>
          </a:prstGeom>
        </p:spPr>
        <p:txBody>
          <a:bodyPr>
            <a:normAutofit fontScale="47500" lnSpcReduction="20000"/>
          </a:bodyPr>
          <a:lstStyle/>
          <a:p>
            <a:r>
              <a:rPr lang="en-US" sz="4400" dirty="0">
                <a:solidFill>
                  <a:srgbClr val="1F497D"/>
                </a:solidFill>
              </a:rPr>
              <a:t>Access to safe, affordable, and substance‐free housing is a critical component of treatment and ongoing recovery support for adolescents and their families</a:t>
            </a:r>
            <a:r>
              <a:rPr lang="en-US" sz="4400" dirty="0" smtClean="0">
                <a:solidFill>
                  <a:srgbClr val="1F497D"/>
                </a:solidFill>
              </a:rPr>
              <a:t>.</a:t>
            </a:r>
          </a:p>
          <a:p>
            <a:r>
              <a:rPr lang="en-US" sz="4400" dirty="0">
                <a:solidFill>
                  <a:srgbClr val="1F497D"/>
                </a:solidFill>
              </a:rPr>
              <a:t>Housing support and assistance may include, but is not limited </a:t>
            </a:r>
            <a:r>
              <a:rPr lang="en-US" sz="4400" dirty="0" smtClean="0">
                <a:solidFill>
                  <a:srgbClr val="1F497D"/>
                </a:solidFill>
              </a:rPr>
              <a:t>to:</a:t>
            </a:r>
          </a:p>
          <a:p>
            <a:pPr lvl="1"/>
            <a:r>
              <a:rPr lang="en-US" sz="4400" dirty="0">
                <a:solidFill>
                  <a:srgbClr val="1F497D"/>
                </a:solidFill>
              </a:rPr>
              <a:t>H</a:t>
            </a:r>
            <a:r>
              <a:rPr lang="en-US" sz="4400" dirty="0" smtClean="0">
                <a:solidFill>
                  <a:srgbClr val="1F497D"/>
                </a:solidFill>
              </a:rPr>
              <a:t>elping </a:t>
            </a:r>
            <a:r>
              <a:rPr lang="en-US" sz="4400" dirty="0">
                <a:solidFill>
                  <a:srgbClr val="1F497D"/>
                </a:solidFill>
              </a:rPr>
              <a:t>adolescents and their families access transitional and/or permanent </a:t>
            </a:r>
            <a:r>
              <a:rPr lang="en-US" sz="4400" dirty="0" smtClean="0">
                <a:solidFill>
                  <a:srgbClr val="1F497D"/>
                </a:solidFill>
              </a:rPr>
              <a:t>housing</a:t>
            </a:r>
          </a:p>
          <a:p>
            <a:pPr lvl="1"/>
            <a:r>
              <a:rPr lang="en-US" sz="4400" dirty="0" smtClean="0">
                <a:solidFill>
                  <a:srgbClr val="1F497D"/>
                </a:solidFill>
              </a:rPr>
              <a:t>Developing </a:t>
            </a:r>
            <a:r>
              <a:rPr lang="en-US" sz="4400" dirty="0">
                <a:solidFill>
                  <a:srgbClr val="1F497D"/>
                </a:solidFill>
              </a:rPr>
              <a:t>adequate independent living </a:t>
            </a:r>
            <a:r>
              <a:rPr lang="en-US" sz="4400" dirty="0" smtClean="0">
                <a:solidFill>
                  <a:srgbClr val="1F497D"/>
                </a:solidFill>
              </a:rPr>
              <a:t>skills</a:t>
            </a:r>
          </a:p>
          <a:p>
            <a:pPr lvl="1"/>
            <a:r>
              <a:rPr lang="en-US" sz="4400" dirty="0" smtClean="0">
                <a:solidFill>
                  <a:srgbClr val="1F497D"/>
                </a:solidFill>
              </a:rPr>
              <a:t>Maintaining </a:t>
            </a:r>
            <a:r>
              <a:rPr lang="en-US" sz="4400" dirty="0">
                <a:solidFill>
                  <a:srgbClr val="1F497D"/>
                </a:solidFill>
              </a:rPr>
              <a:t>their housing and substance‐free </a:t>
            </a:r>
            <a:r>
              <a:rPr lang="en-US" sz="4400" dirty="0" smtClean="0">
                <a:solidFill>
                  <a:srgbClr val="1F497D"/>
                </a:solidFill>
              </a:rPr>
              <a:t>lifestyles</a:t>
            </a:r>
            <a:r>
              <a:rPr lang="en-US" sz="4400" baseline="30000" dirty="0" smtClean="0"/>
              <a:t>1</a:t>
            </a:r>
          </a:p>
          <a:p>
            <a:r>
              <a:rPr lang="en-US" sz="4400" b="1" dirty="0">
                <a:solidFill>
                  <a:srgbClr val="1F497D"/>
                </a:solidFill>
              </a:rPr>
              <a:t>Sample language that reflects housing assistance:</a:t>
            </a:r>
          </a:p>
          <a:p>
            <a:pPr lvl="1"/>
            <a:r>
              <a:rPr lang="en-US" sz="4200" dirty="0">
                <a:solidFill>
                  <a:srgbClr val="1F497D"/>
                </a:solidFill>
              </a:rPr>
              <a:t>Providers will partner with relevant agencies and be knowledgeable about community resources that assist adolescents and their families in accessing housing to support their recovery.</a:t>
            </a:r>
          </a:p>
          <a:p>
            <a:pPr lvl="1"/>
            <a:r>
              <a:rPr lang="en-US" sz="4200" dirty="0">
                <a:solidFill>
                  <a:srgbClr val="1F497D"/>
                </a:solidFill>
              </a:rPr>
              <a:t>Adolescents who are not able to live with families or other adult guardians will be assisted to identify alternative family-like environments such as transitional living programs within the community</a:t>
            </a:r>
            <a:endParaRPr lang="en-US" sz="4200" baseline="30000" dirty="0">
              <a:solidFill>
                <a:srgbClr val="1F497D"/>
              </a:solidFill>
            </a:endParaRPr>
          </a:p>
        </p:txBody>
      </p:sp>
      <p:sp>
        <p:nvSpPr>
          <p:cNvPr id="4" name="Footer Placeholder 3"/>
          <p:cNvSpPr>
            <a:spLocks noGrp="1"/>
          </p:cNvSpPr>
          <p:nvPr>
            <p:ph type="ftr" sz="quarter" idx="4294967295"/>
          </p:nvPr>
        </p:nvSpPr>
        <p:spPr>
          <a:xfrm>
            <a:off x="1" y="6172200"/>
            <a:ext cx="6400800" cy="442913"/>
          </a:xfrm>
          <a:prstGeom prst="rect">
            <a:avLst/>
          </a:prstGeom>
        </p:spPr>
        <p:txBody>
          <a:bodyPr/>
          <a:lstStyle/>
          <a:p>
            <a:r>
              <a:rPr lang="en-US" sz="1200" dirty="0"/>
              <a:t>1 </a:t>
            </a:r>
            <a:r>
              <a:rPr lang="en-US" sz="1200" dirty="0" err="1"/>
              <a:t>Mandell</a:t>
            </a:r>
            <a:r>
              <a:rPr lang="en-US" sz="1200" dirty="0"/>
              <a:t>, K., &amp; Werner, D. (2008). </a:t>
            </a:r>
            <a:r>
              <a:rPr lang="en-US" sz="1200" i="1" dirty="0"/>
              <a:t>Guidance to states: Treatment standards for women with substance use disorders</a:t>
            </a:r>
            <a:r>
              <a:rPr lang="en-US" sz="1200" dirty="0"/>
              <a:t>. Washington, DC: National Association </a:t>
            </a:r>
            <a:r>
              <a:rPr lang="en-US" sz="1200" dirty="0" smtClean="0"/>
              <a:t>of State </a:t>
            </a:r>
            <a:r>
              <a:rPr lang="en-US" sz="1200" dirty="0"/>
              <a:t>Alcohol and Drug Abuse Directors.</a:t>
            </a:r>
          </a:p>
        </p:txBody>
      </p:sp>
    </p:spTree>
    <p:extLst>
      <p:ext uri="{BB962C8B-B14F-4D97-AF65-F5344CB8AC3E}">
        <p14:creationId xmlns:p14="http://schemas.microsoft.com/office/powerpoint/2010/main" val="161376496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609600" y="762000"/>
            <a:ext cx="7620000" cy="828675"/>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Life Skills</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76200" y="1295400"/>
            <a:ext cx="8915399" cy="3332162"/>
          </a:xfrm>
          <a:prstGeom prst="rect">
            <a:avLst/>
          </a:prstGeom>
        </p:spPr>
        <p:txBody>
          <a:bodyPr>
            <a:normAutofit/>
          </a:bodyPr>
          <a:lstStyle/>
          <a:p>
            <a:r>
              <a:rPr lang="en-US" sz="2000" dirty="0">
                <a:solidFill>
                  <a:srgbClr val="1F497D"/>
                </a:solidFill>
              </a:rPr>
              <a:t>Life skills development is a process through which adolescents are provided with and encouraged to participate in services designed to nurture a range of skills needed for performance of everyday tasks and entry back into the community</a:t>
            </a:r>
            <a:r>
              <a:rPr lang="en-US" sz="2000" dirty="0" smtClean="0">
                <a:solidFill>
                  <a:srgbClr val="1F497D"/>
                </a:solidFill>
              </a:rPr>
              <a:t>.</a:t>
            </a:r>
          </a:p>
          <a:p>
            <a:r>
              <a:rPr lang="en-US" sz="2000" dirty="0">
                <a:solidFill>
                  <a:srgbClr val="1F497D"/>
                </a:solidFill>
              </a:rPr>
              <a:t>Life skills are interpersonal, daily living, and societal skills instrumental in attaining autonomy and in sustaining healthy living in the </a:t>
            </a:r>
            <a:r>
              <a:rPr lang="en-US" sz="2000" dirty="0" smtClean="0">
                <a:solidFill>
                  <a:srgbClr val="1F497D"/>
                </a:solidFill>
              </a:rPr>
              <a:t>community.</a:t>
            </a:r>
            <a:r>
              <a:rPr lang="en-US" sz="2000" baseline="30000" dirty="0" smtClean="0">
                <a:solidFill>
                  <a:srgbClr val="1F497D"/>
                </a:solidFill>
              </a:rPr>
              <a:t>1</a:t>
            </a:r>
          </a:p>
          <a:p>
            <a:r>
              <a:rPr lang="en-US" sz="2000" dirty="0">
                <a:solidFill>
                  <a:srgbClr val="1F497D"/>
                </a:solidFill>
              </a:rPr>
              <a:t>Because social pressure and peer networks are often associated with substance use, SUD treatment for adolescents should emphasize the skills needed to form and maintain appropriate, safe peer relationships and networks</a:t>
            </a:r>
            <a:endParaRPr lang="en-US" sz="2000" baseline="30000" dirty="0">
              <a:solidFill>
                <a:srgbClr val="1F497D"/>
              </a:solidFill>
            </a:endParaRPr>
          </a:p>
        </p:txBody>
      </p:sp>
      <p:sp>
        <p:nvSpPr>
          <p:cNvPr id="4" name="Footer Placeholder 3"/>
          <p:cNvSpPr>
            <a:spLocks noGrp="1"/>
          </p:cNvSpPr>
          <p:nvPr>
            <p:ph type="ftr" sz="quarter" idx="4294967295"/>
          </p:nvPr>
        </p:nvSpPr>
        <p:spPr>
          <a:xfrm>
            <a:off x="0" y="6249988"/>
            <a:ext cx="8340725" cy="365125"/>
          </a:xfrm>
          <a:prstGeom prst="rect">
            <a:avLst/>
          </a:prstGeom>
        </p:spPr>
        <p:txBody>
          <a:bodyPr/>
          <a:lstStyle/>
          <a:p>
            <a:r>
              <a:rPr lang="en-US" sz="1200" dirty="0"/>
              <a:t>1 </a:t>
            </a:r>
            <a:r>
              <a:rPr lang="en-US" sz="1200" dirty="0" smtClean="0"/>
              <a:t> </a:t>
            </a:r>
            <a:r>
              <a:rPr lang="en-US" sz="1200" dirty="0" err="1"/>
              <a:t>Mandell</a:t>
            </a:r>
            <a:r>
              <a:rPr lang="en-US" sz="1200" dirty="0"/>
              <a:t>, K., &amp; Werner, D. (2008). </a:t>
            </a:r>
            <a:r>
              <a:rPr lang="en-US" sz="1200" i="1" dirty="0"/>
              <a:t>Guidance to states: Treatment standards for women with substance use disorders</a:t>
            </a:r>
            <a:r>
              <a:rPr lang="en-US" sz="1200" dirty="0"/>
              <a:t>. Washington, DC: National </a:t>
            </a:r>
            <a:r>
              <a:rPr lang="en-US" sz="1200" dirty="0" smtClean="0"/>
              <a:t>	Association of State </a:t>
            </a:r>
            <a:r>
              <a:rPr lang="en-US" sz="1200" dirty="0"/>
              <a:t>Alcohol and Drug Abuse Directors.</a:t>
            </a:r>
          </a:p>
          <a:p>
            <a:endParaRPr lang="en-US" sz="1200" dirty="0"/>
          </a:p>
        </p:txBody>
      </p:sp>
    </p:spTree>
    <p:extLst>
      <p:ext uri="{BB962C8B-B14F-4D97-AF65-F5344CB8AC3E}">
        <p14:creationId xmlns:p14="http://schemas.microsoft.com/office/powerpoint/2010/main" val="303821504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862" y="565150"/>
            <a:ext cx="8229600" cy="728662"/>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Life Skills</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0" y="1066801"/>
            <a:ext cx="9144000" cy="4572000"/>
          </a:xfrm>
          <a:prstGeom prst="rect">
            <a:avLst/>
          </a:prstGeom>
        </p:spPr>
        <p:txBody>
          <a:bodyPr>
            <a:noAutofit/>
          </a:bodyPr>
          <a:lstStyle/>
          <a:p>
            <a:r>
              <a:rPr lang="en-US" sz="2000" b="1" dirty="0" smtClean="0">
                <a:solidFill>
                  <a:srgbClr val="1F497D"/>
                </a:solidFill>
              </a:rPr>
              <a:t>Sample language that reflects life skills development:</a:t>
            </a:r>
          </a:p>
          <a:p>
            <a:pPr lvl="1"/>
            <a:r>
              <a:rPr lang="en-US" sz="1800" dirty="0" smtClean="0">
                <a:solidFill>
                  <a:srgbClr val="1F497D"/>
                </a:solidFill>
              </a:rPr>
              <a:t>Life skills development will assist adolescents in learning how to self-manage triggers for substance use and self-monitor symptoms. This will involve the recognition of relapse triggers and supporting the adolescent in building natural supports to prevent relapse.</a:t>
            </a:r>
            <a:r>
              <a:rPr lang="en-US" sz="1800" baseline="30000" dirty="0" smtClean="0">
                <a:solidFill>
                  <a:srgbClr val="1F497D"/>
                </a:solidFill>
              </a:rPr>
              <a:t>1</a:t>
            </a:r>
          </a:p>
          <a:p>
            <a:pPr lvl="1"/>
            <a:r>
              <a:rPr lang="en-US" sz="1800" dirty="0" smtClean="0">
                <a:solidFill>
                  <a:srgbClr val="1F497D"/>
                </a:solidFill>
              </a:rPr>
              <a:t>The provider will offer interpersonal skill development including support in problem solving, conflict resolution, self-esteem improvement, anger management, and impulse control .</a:t>
            </a:r>
            <a:r>
              <a:rPr lang="en-US" sz="1800" baseline="30000" dirty="0" smtClean="0">
                <a:solidFill>
                  <a:srgbClr val="1F497D"/>
                </a:solidFill>
              </a:rPr>
              <a:t>2</a:t>
            </a:r>
          </a:p>
          <a:p>
            <a:pPr lvl="1"/>
            <a:r>
              <a:rPr lang="en-US" sz="1800" dirty="0" smtClean="0">
                <a:solidFill>
                  <a:srgbClr val="1F497D"/>
                </a:solidFill>
              </a:rPr>
              <a:t>As part of ongoing recovery supports, providers will educate, train, and motivate adolescents to perform routine activities of daily living (e.g., organizational skills, time management, money management, food preparation, establishing structure and routine, personal hygiene, literacy) to promote self-esteem, self-sufficiency, and independence. These services may be delivered on site or through recovery coaches/mentors, by referral, and/or with family support throughout treatment and recovery planning</a:t>
            </a:r>
            <a:r>
              <a:rPr lang="en-US" sz="2000" dirty="0" smtClean="0">
                <a:solidFill>
                  <a:srgbClr val="1F497D"/>
                </a:solidFill>
              </a:rPr>
              <a:t>.</a:t>
            </a:r>
            <a:endParaRPr lang="en-US" sz="2000" dirty="0">
              <a:solidFill>
                <a:srgbClr val="1F497D"/>
              </a:solidFill>
            </a:endParaRPr>
          </a:p>
        </p:txBody>
      </p:sp>
      <p:sp>
        <p:nvSpPr>
          <p:cNvPr id="4" name="Footer Placeholder 3"/>
          <p:cNvSpPr>
            <a:spLocks noGrp="1"/>
          </p:cNvSpPr>
          <p:nvPr>
            <p:ph type="ftr" sz="quarter" idx="4294967295"/>
          </p:nvPr>
        </p:nvSpPr>
        <p:spPr>
          <a:xfrm>
            <a:off x="249237" y="5694976"/>
            <a:ext cx="6303963" cy="608013"/>
          </a:xfrm>
          <a:prstGeom prst="rect">
            <a:avLst/>
          </a:prstGeom>
        </p:spPr>
        <p:txBody>
          <a:bodyPr/>
          <a:lstStyle/>
          <a:p>
            <a:r>
              <a:rPr lang="en-US" sz="900" dirty="0">
                <a:latin typeface="Arial" panose="020B0604020202020204" pitchFamily="34" charset="0"/>
                <a:cs typeface="Arial" panose="020B0604020202020204" pitchFamily="34" charset="0"/>
              </a:rPr>
              <a:t>1 Georgia Department of Behavioral Health and Developmental Disabilities. (2011). </a:t>
            </a:r>
            <a:r>
              <a:rPr lang="en-US" sz="900" i="1" dirty="0">
                <a:latin typeface="Arial" panose="020B0604020202020204" pitchFamily="34" charset="0"/>
                <a:cs typeface="Arial" panose="020B0604020202020204" pitchFamily="34" charset="0"/>
              </a:rPr>
              <a:t>Provider manual for community mental health, developmental </a:t>
            </a:r>
            <a:r>
              <a:rPr lang="en-US" sz="900" i="1" dirty="0" smtClean="0">
                <a:latin typeface="Arial" panose="020B0604020202020204" pitchFamily="34" charset="0"/>
                <a:cs typeface="Arial" panose="020B0604020202020204" pitchFamily="34" charset="0"/>
              </a:rPr>
              <a:t>disabilities</a:t>
            </a:r>
            <a:r>
              <a:rPr lang="en-US" sz="900" i="1" dirty="0">
                <a:latin typeface="Arial" panose="020B0604020202020204" pitchFamily="34" charset="0"/>
                <a:cs typeface="Arial" panose="020B0604020202020204" pitchFamily="34" charset="0"/>
              </a:rPr>
              <a:t>, and addictive </a:t>
            </a:r>
            <a:r>
              <a:rPr lang="en-US" sz="900" i="1" dirty="0" smtClean="0">
                <a:latin typeface="Arial" panose="020B0604020202020204" pitchFamily="34" charset="0"/>
                <a:cs typeface="Arial" panose="020B0604020202020204" pitchFamily="34" charset="0"/>
              </a:rPr>
              <a:t>	diseases </a:t>
            </a:r>
            <a:r>
              <a:rPr lang="en-US" sz="900" i="1" dirty="0">
                <a:latin typeface="Arial" panose="020B0604020202020204" pitchFamily="34" charset="0"/>
                <a:cs typeface="Arial" panose="020B0604020202020204" pitchFamily="34" charset="0"/>
              </a:rPr>
              <a:t>providers</a:t>
            </a:r>
            <a:r>
              <a:rPr lang="en-US" sz="900" dirty="0">
                <a:latin typeface="Arial" panose="020B0604020202020204" pitchFamily="34" charset="0"/>
                <a:cs typeface="Arial" panose="020B0604020202020204" pitchFamily="34" charset="0"/>
              </a:rPr>
              <a:t>. Atlanta, GA: Georgia Department of Behavioral Health and Developmental Disabilities. </a:t>
            </a:r>
            <a:r>
              <a:rPr lang="en-US" sz="900" dirty="0" smtClean="0">
                <a:latin typeface="Arial" panose="020B0604020202020204" pitchFamily="34" charset="0"/>
                <a:cs typeface="Arial" panose="020B0604020202020204" pitchFamily="34" charset="0"/>
              </a:rPr>
              <a:t>Retrieved </a:t>
            </a:r>
            <a:r>
              <a:rPr lang="en-US" sz="900" dirty="0">
                <a:latin typeface="Arial" panose="020B0604020202020204" pitchFamily="34" charset="0"/>
                <a:cs typeface="Arial" panose="020B0604020202020204" pitchFamily="34" charset="0"/>
              </a:rPr>
              <a:t>from </a:t>
            </a:r>
            <a:r>
              <a:rPr lang="en-US" sz="900" dirty="0" smtClean="0">
                <a:latin typeface="Arial" panose="020B0604020202020204" pitchFamily="34" charset="0"/>
                <a:cs typeface="Arial" panose="020B0604020202020204" pitchFamily="34" charset="0"/>
              </a:rPr>
              <a:t>	</a:t>
            </a:r>
            <a:r>
              <a:rPr lang="en-US" sz="900" dirty="0" smtClean="0">
                <a:latin typeface="Arial" panose="020B0604020202020204" pitchFamily="34" charset="0"/>
                <a:cs typeface="Arial" panose="020B0604020202020204" pitchFamily="34" charset="0"/>
                <a:hlinkClick r:id="rId2"/>
              </a:rPr>
              <a:t>http</a:t>
            </a:r>
            <a:r>
              <a:rPr lang="en-US" sz="900" dirty="0">
                <a:latin typeface="Arial" panose="020B0604020202020204" pitchFamily="34" charset="0"/>
                <a:cs typeface="Arial" panose="020B0604020202020204" pitchFamily="34" charset="0"/>
                <a:hlinkClick r:id="rId2"/>
              </a:rPr>
              <a:t>://</a:t>
            </a:r>
            <a:r>
              <a:rPr lang="en-US" sz="900" dirty="0" smtClean="0">
                <a:latin typeface="Arial" panose="020B0604020202020204" pitchFamily="34" charset="0"/>
                <a:cs typeface="Arial" panose="020B0604020202020204" pitchFamily="34" charset="0"/>
                <a:hlinkClick r:id="rId2"/>
              </a:rPr>
              <a:t>dbhdd.georgia.gov/sites/dbhdd.georgia.gov/files/imported/DBHDD/Files/FY12%204th%20Quarter%20Provider%20Manual%203-30-2012.pdf</a:t>
            </a:r>
            <a:endParaRPr lang="en-US" sz="900" dirty="0" smtClean="0">
              <a:latin typeface="Arial" panose="020B0604020202020204" pitchFamily="34" charset="0"/>
              <a:cs typeface="Arial" panose="020B0604020202020204" pitchFamily="34" charset="0"/>
            </a:endParaRPr>
          </a:p>
          <a:p>
            <a:r>
              <a:rPr lang="en-US" sz="900" dirty="0">
                <a:latin typeface="Arial" panose="020B0604020202020204" pitchFamily="34" charset="0"/>
                <a:cs typeface="Arial" panose="020B0604020202020204" pitchFamily="34" charset="0"/>
              </a:rPr>
              <a:t>2 Mississippi Department of Mental Health. (2011). </a:t>
            </a:r>
            <a:r>
              <a:rPr lang="en-US" sz="900" i="1" dirty="0">
                <a:latin typeface="Arial" panose="020B0604020202020204" pitchFamily="34" charset="0"/>
                <a:cs typeface="Arial" panose="020B0604020202020204" pitchFamily="34" charset="0"/>
              </a:rPr>
              <a:t>Operational standards for mental health, intellectual/developmental disabilities, and substance abuse community service </a:t>
            </a:r>
            <a:r>
              <a:rPr lang="en-US" sz="900" i="1" dirty="0" smtClean="0">
                <a:latin typeface="Arial" panose="020B0604020202020204" pitchFamily="34" charset="0"/>
                <a:cs typeface="Arial" panose="020B0604020202020204" pitchFamily="34" charset="0"/>
              </a:rPr>
              <a:t>	providers</a:t>
            </a:r>
            <a:r>
              <a:rPr lang="en-US" sz="900" dirty="0">
                <a:latin typeface="Arial" panose="020B0604020202020204" pitchFamily="34" charset="0"/>
                <a:cs typeface="Arial" panose="020B0604020202020204" pitchFamily="34" charset="0"/>
              </a:rPr>
              <a:t>. Jackson, MI: Mississippi Department of Mental Health. Retrieved from </a:t>
            </a:r>
            <a:r>
              <a:rPr lang="en-US" sz="900" dirty="0">
                <a:latin typeface="Arial" panose="020B0604020202020204" pitchFamily="34" charset="0"/>
                <a:cs typeface="Arial" panose="020B0604020202020204" pitchFamily="34" charset="0"/>
                <a:hlinkClick r:id="rId3"/>
              </a:rPr>
              <a:t>http://</a:t>
            </a:r>
            <a:r>
              <a:rPr lang="en-US" sz="900" dirty="0" smtClean="0">
                <a:latin typeface="Arial" panose="020B0604020202020204" pitchFamily="34" charset="0"/>
                <a:cs typeface="Arial" panose="020B0604020202020204" pitchFamily="34" charset="0"/>
                <a:hlinkClick r:id="rId3"/>
              </a:rPr>
              <a:t>www.dmh.ms.gov/pdf/Operational%20Standards%202012.p</a:t>
            </a:r>
            <a:r>
              <a:rPr lang="en-US" sz="900" dirty="0" smtClean="0">
                <a:hlinkClick r:id="rId3"/>
              </a:rPr>
              <a:t>df</a:t>
            </a:r>
            <a:r>
              <a:rPr lang="en-US" sz="900" dirty="0" smtClean="0"/>
              <a:t> </a:t>
            </a:r>
            <a:endParaRPr lang="en-US" sz="900" dirty="0"/>
          </a:p>
        </p:txBody>
      </p:sp>
    </p:spTree>
    <p:extLst>
      <p:ext uri="{BB962C8B-B14F-4D97-AF65-F5344CB8AC3E}">
        <p14:creationId xmlns:p14="http://schemas.microsoft.com/office/powerpoint/2010/main" val="419933318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685800" y="533401"/>
            <a:ext cx="7561385" cy="762000"/>
          </a:xfrm>
          <a:prstGeom prst="rect">
            <a:avLst/>
          </a:prstGeom>
        </p:spPr>
        <p:txBody>
          <a:bodyPr>
            <a:normAutofit/>
          </a:bodyPr>
          <a:lstStyle/>
          <a:p>
            <a:r>
              <a:rPr lang="en-US" sz="3200" b="1" dirty="0" smtClean="0">
                <a:solidFill>
                  <a:srgbClr val="1F497D"/>
                </a:solidFill>
                <a:latin typeface="Arial" panose="020B0604020202020204" pitchFamily="34" charset="0"/>
                <a:cs typeface="Arial" panose="020B0604020202020204" pitchFamily="34" charset="0"/>
              </a:rPr>
              <a:t>Pregnant and Parenting Adolescents</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263525" y="1277816"/>
            <a:ext cx="8229600" cy="3451225"/>
          </a:xfrm>
          <a:prstGeom prst="rect">
            <a:avLst/>
          </a:prstGeom>
        </p:spPr>
        <p:txBody>
          <a:bodyPr>
            <a:normAutofit fontScale="92500" lnSpcReduction="10000"/>
          </a:bodyPr>
          <a:lstStyle/>
          <a:p>
            <a:r>
              <a:rPr lang="en-US" sz="2400" dirty="0">
                <a:solidFill>
                  <a:srgbClr val="1F497D"/>
                </a:solidFill>
              </a:rPr>
              <a:t>Parenting adolescents (female or male) have additional responsibilities and service needs that can serve as barriers or enhancements to substance use services. </a:t>
            </a:r>
            <a:endParaRPr lang="en-US" sz="2400" dirty="0" smtClean="0">
              <a:solidFill>
                <a:srgbClr val="1F497D"/>
              </a:solidFill>
            </a:endParaRPr>
          </a:p>
          <a:p>
            <a:r>
              <a:rPr lang="en-US" sz="2400" dirty="0">
                <a:solidFill>
                  <a:srgbClr val="1F497D"/>
                </a:solidFill>
              </a:rPr>
              <a:t>They may need support in parenting, overcoming economic/educational barriers, accessing childcare, addressing intimate partner violence, and building a support peer </a:t>
            </a:r>
            <a:r>
              <a:rPr lang="en-US" sz="2400" dirty="0" smtClean="0">
                <a:solidFill>
                  <a:srgbClr val="1F497D"/>
                </a:solidFill>
              </a:rPr>
              <a:t>network.</a:t>
            </a:r>
            <a:r>
              <a:rPr lang="en-US" sz="2400" baseline="30000" dirty="0" smtClean="0">
                <a:solidFill>
                  <a:srgbClr val="1F497D"/>
                </a:solidFill>
              </a:rPr>
              <a:t>1</a:t>
            </a:r>
          </a:p>
          <a:p>
            <a:r>
              <a:rPr lang="en-US" sz="2400" dirty="0">
                <a:solidFill>
                  <a:srgbClr val="1F497D"/>
                </a:solidFill>
              </a:rPr>
              <a:t>Treatment for adolescents who are pregnant or have children is optimized when their roles as mothers or fathers are acknowledged and incorporated throughout treatment.</a:t>
            </a:r>
          </a:p>
        </p:txBody>
      </p:sp>
      <p:sp>
        <p:nvSpPr>
          <p:cNvPr id="4" name="Footer Placeholder 3"/>
          <p:cNvSpPr>
            <a:spLocks noGrp="1"/>
          </p:cNvSpPr>
          <p:nvPr>
            <p:ph type="ftr" sz="quarter" idx="4294967295"/>
          </p:nvPr>
        </p:nvSpPr>
        <p:spPr>
          <a:xfrm>
            <a:off x="-6105" y="5867400"/>
            <a:ext cx="6330706" cy="838200"/>
          </a:xfrm>
          <a:prstGeom prst="rect">
            <a:avLst/>
          </a:prstGeom>
        </p:spPr>
        <p:txBody>
          <a:bodyPr/>
          <a:lstStyle/>
          <a:p>
            <a:r>
              <a:rPr lang="en-US" sz="1100" dirty="0" smtClean="0">
                <a:latin typeface="Arial" panose="020B0604020202020204" pitchFamily="34" charset="0"/>
                <a:cs typeface="Arial" panose="020B0604020202020204" pitchFamily="34" charset="0"/>
              </a:rPr>
              <a:t>1 Arizona Department of Health Services. (2009). </a:t>
            </a:r>
            <a:r>
              <a:rPr lang="en-US" sz="1100" i="1" dirty="0" smtClean="0">
                <a:latin typeface="Arial" panose="020B0604020202020204" pitchFamily="34" charset="0"/>
                <a:cs typeface="Arial" panose="020B0604020202020204" pitchFamily="34" charset="0"/>
              </a:rPr>
              <a:t>Comprehensive assessment and treatment for substance use disorders in children and adolescents </a:t>
            </a:r>
            <a:r>
              <a:rPr lang="en-US" sz="1100" dirty="0" smtClean="0">
                <a:latin typeface="Arial" panose="020B0604020202020204" pitchFamily="34" charset="0"/>
                <a:cs typeface="Arial" panose="020B0604020202020204" pitchFamily="34" charset="0"/>
              </a:rPr>
              <a:t>(DBHS </a:t>
            </a:r>
            <a:r>
              <a:rPr lang="en-US" sz="1100" dirty="0" smtClean="0">
                <a:latin typeface="Arial" panose="020B0604020202020204" pitchFamily="34" charset="0"/>
                <a:cs typeface="Arial" panose="020B0604020202020204" pitchFamily="34" charset="0"/>
              </a:rPr>
              <a:t>Practice </a:t>
            </a:r>
            <a:r>
              <a:rPr lang="en-US" sz="1100" dirty="0" smtClean="0">
                <a:latin typeface="Arial" panose="020B0604020202020204" pitchFamily="34" charset="0"/>
                <a:cs typeface="Arial" panose="020B0604020202020204" pitchFamily="34" charset="0"/>
              </a:rPr>
              <a:t>Protocol). Phoenix, AZ: Arizona Department of Health Services. Retrieved from </a:t>
            </a:r>
            <a:r>
              <a:rPr lang="en-US" sz="1100" dirty="0" smtClean="0">
                <a:latin typeface="Arial" panose="020B0604020202020204" pitchFamily="34" charset="0"/>
                <a:cs typeface="Arial" panose="020B0604020202020204" pitchFamily="34" charset="0"/>
                <a:hlinkClick r:id="rId2"/>
              </a:rPr>
              <a:t>http://www.azdhs.gov/bhs/guidance/catsu.pdf</a:t>
            </a:r>
            <a:r>
              <a:rPr lang="en-US" sz="1100" dirty="0" smtClean="0">
                <a:latin typeface="Arial" panose="020B0604020202020204" pitchFamily="34" charset="0"/>
                <a:cs typeface="Arial" panose="020B0604020202020204" pitchFamily="34" charset="0"/>
              </a:rPr>
              <a:t> </a:t>
            </a:r>
            <a:endParaRPr lang="en-US"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7786867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304800" y="609600"/>
            <a:ext cx="8382000" cy="981075"/>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Referral to Mutual Aid Groups</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152400" y="1219200"/>
            <a:ext cx="8991600" cy="4906963"/>
          </a:xfrm>
          <a:prstGeom prst="rect">
            <a:avLst/>
          </a:prstGeom>
        </p:spPr>
        <p:txBody>
          <a:bodyPr>
            <a:normAutofit/>
          </a:bodyPr>
          <a:lstStyle/>
          <a:p>
            <a:r>
              <a:rPr lang="en-US" sz="2400" dirty="0">
                <a:solidFill>
                  <a:srgbClr val="1F497D"/>
                </a:solidFill>
              </a:rPr>
              <a:t>Mutual aid groups are available for adolescents and their families to receive social, emotional, and informational support. </a:t>
            </a:r>
            <a:endParaRPr lang="en-US" sz="2400" dirty="0" smtClean="0">
              <a:solidFill>
                <a:srgbClr val="1F497D"/>
              </a:solidFill>
            </a:endParaRPr>
          </a:p>
          <a:p>
            <a:r>
              <a:rPr lang="en-US" sz="2400" dirty="0">
                <a:solidFill>
                  <a:srgbClr val="1F497D"/>
                </a:solidFill>
              </a:rPr>
              <a:t>The personal philosophy of the adolescent should be compatible with the philosophy of the mutual aid group to which he or she is referred</a:t>
            </a:r>
            <a:r>
              <a:rPr lang="en-US" sz="2400" dirty="0" smtClean="0">
                <a:solidFill>
                  <a:srgbClr val="1F497D"/>
                </a:solidFill>
              </a:rPr>
              <a:t>.</a:t>
            </a:r>
          </a:p>
          <a:p>
            <a:pPr lvl="1"/>
            <a:r>
              <a:rPr lang="en-US" sz="2400" dirty="0">
                <a:solidFill>
                  <a:srgbClr val="1F497D"/>
                </a:solidFill>
              </a:rPr>
              <a:t>For example, providers should take into account the adolescent’s spiritual practices and religious beliefs when referring to a mutual aid group with spiritual or religious elements.</a:t>
            </a:r>
          </a:p>
        </p:txBody>
      </p:sp>
    </p:spTree>
    <p:extLst>
      <p:ext uri="{BB962C8B-B14F-4D97-AF65-F5344CB8AC3E}">
        <p14:creationId xmlns:p14="http://schemas.microsoft.com/office/powerpoint/2010/main" val="170967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609600" y="685800"/>
            <a:ext cx="7620000" cy="904875"/>
          </a:xfrm>
          <a:prstGeom prst="rect">
            <a:avLst/>
          </a:prstGeom>
        </p:spPr>
        <p:txBody>
          <a:bodyPr>
            <a:normAutofit/>
          </a:bodyPr>
          <a:lstStyle/>
          <a:p>
            <a:r>
              <a:rPr lang="en-US" sz="3200" b="1" dirty="0" smtClean="0">
                <a:solidFill>
                  <a:srgbClr val="1F497D"/>
                </a:solidFill>
                <a:latin typeface="Arial" panose="020B0604020202020204" pitchFamily="34" charset="0"/>
                <a:cs typeface="Arial" panose="020B0604020202020204" pitchFamily="34" charset="0"/>
              </a:rPr>
              <a:t>Developmentally Appropriate Care</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609600" y="1590675"/>
            <a:ext cx="8077200" cy="4535488"/>
          </a:xfrm>
          <a:prstGeom prst="rect">
            <a:avLst/>
          </a:prstGeom>
        </p:spPr>
        <p:txBody>
          <a:bodyPr>
            <a:normAutofit/>
          </a:bodyPr>
          <a:lstStyle/>
          <a:p>
            <a:r>
              <a:rPr lang="en-US" sz="2400" dirty="0">
                <a:solidFill>
                  <a:srgbClr val="1F497D"/>
                </a:solidFill>
              </a:rPr>
              <a:t>Adolescents are developmentally, physically, cognitively, emotionally, and socially different from younger children and </a:t>
            </a:r>
            <a:r>
              <a:rPr lang="en-US" sz="2400" dirty="0" smtClean="0">
                <a:solidFill>
                  <a:srgbClr val="1F497D"/>
                </a:solidFill>
              </a:rPr>
              <a:t>adults.</a:t>
            </a:r>
            <a:r>
              <a:rPr lang="en-US" sz="2400" baseline="30000" dirty="0" smtClean="0">
                <a:solidFill>
                  <a:srgbClr val="1F497D"/>
                </a:solidFill>
              </a:rPr>
              <a:t>1</a:t>
            </a:r>
          </a:p>
          <a:p>
            <a:r>
              <a:rPr lang="en-US" sz="2400" dirty="0" smtClean="0">
                <a:solidFill>
                  <a:srgbClr val="1F497D"/>
                </a:solidFill>
              </a:rPr>
              <a:t>Developmentally </a:t>
            </a:r>
            <a:r>
              <a:rPr lang="en-US" sz="2400" dirty="0">
                <a:solidFill>
                  <a:srgbClr val="1F497D"/>
                </a:solidFill>
              </a:rPr>
              <a:t>appropriate care </a:t>
            </a:r>
            <a:r>
              <a:rPr lang="en-US" sz="2400" dirty="0" smtClean="0">
                <a:solidFill>
                  <a:srgbClr val="1F497D"/>
                </a:solidFill>
              </a:rPr>
              <a:t>should take </a:t>
            </a:r>
            <a:r>
              <a:rPr lang="en-US" sz="2400" dirty="0">
                <a:solidFill>
                  <a:srgbClr val="1F497D"/>
                </a:solidFill>
              </a:rPr>
              <a:t>into </a:t>
            </a:r>
            <a:r>
              <a:rPr lang="en-US" sz="2400" dirty="0" smtClean="0">
                <a:solidFill>
                  <a:srgbClr val="1F497D"/>
                </a:solidFill>
              </a:rPr>
              <a:t>account:</a:t>
            </a:r>
          </a:p>
          <a:p>
            <a:pPr lvl="1"/>
            <a:r>
              <a:rPr lang="en-US" sz="2400" dirty="0">
                <a:solidFill>
                  <a:srgbClr val="1F497D"/>
                </a:solidFill>
              </a:rPr>
              <a:t>T</a:t>
            </a:r>
            <a:r>
              <a:rPr lang="en-US" sz="2400" dirty="0" smtClean="0">
                <a:solidFill>
                  <a:srgbClr val="1F497D"/>
                </a:solidFill>
              </a:rPr>
              <a:t>he </a:t>
            </a:r>
            <a:r>
              <a:rPr lang="en-US" sz="2400" dirty="0">
                <a:solidFill>
                  <a:srgbClr val="1F497D"/>
                </a:solidFill>
              </a:rPr>
              <a:t>distinct developmental stage of the </a:t>
            </a:r>
            <a:r>
              <a:rPr lang="en-US" sz="2400" dirty="0" smtClean="0">
                <a:solidFill>
                  <a:srgbClr val="1F497D"/>
                </a:solidFill>
              </a:rPr>
              <a:t>adolescent; </a:t>
            </a:r>
          </a:p>
          <a:p>
            <a:pPr lvl="1"/>
            <a:r>
              <a:rPr lang="en-US" sz="2400" dirty="0" smtClean="0">
                <a:solidFill>
                  <a:srgbClr val="1F497D"/>
                </a:solidFill>
              </a:rPr>
              <a:t>Any </a:t>
            </a:r>
            <a:r>
              <a:rPr lang="en-US" sz="2400" dirty="0">
                <a:solidFill>
                  <a:srgbClr val="1F497D"/>
                </a:solidFill>
              </a:rPr>
              <a:t>cognitive, social, </a:t>
            </a:r>
            <a:r>
              <a:rPr lang="en-US" sz="2400" dirty="0" smtClean="0">
                <a:solidFill>
                  <a:srgbClr val="1F497D"/>
                </a:solidFill>
              </a:rPr>
              <a:t>emotional, developmental </a:t>
            </a:r>
            <a:r>
              <a:rPr lang="en-US" sz="2400" dirty="0">
                <a:solidFill>
                  <a:srgbClr val="1F497D"/>
                </a:solidFill>
              </a:rPr>
              <a:t>delays or disabilities he or she may </a:t>
            </a:r>
            <a:r>
              <a:rPr lang="en-US" sz="2400" dirty="0" smtClean="0">
                <a:solidFill>
                  <a:srgbClr val="1F497D"/>
                </a:solidFill>
              </a:rPr>
              <a:t>have; and</a:t>
            </a:r>
          </a:p>
          <a:p>
            <a:pPr lvl="1"/>
            <a:r>
              <a:rPr lang="en-US" sz="2400" dirty="0">
                <a:solidFill>
                  <a:srgbClr val="1F497D"/>
                </a:solidFill>
              </a:rPr>
              <a:t>T</a:t>
            </a:r>
            <a:r>
              <a:rPr lang="en-US" sz="2400" dirty="0" smtClean="0">
                <a:solidFill>
                  <a:srgbClr val="1F497D"/>
                </a:solidFill>
              </a:rPr>
              <a:t>he </a:t>
            </a:r>
            <a:r>
              <a:rPr lang="en-US" sz="2400" dirty="0">
                <a:solidFill>
                  <a:srgbClr val="1F497D"/>
                </a:solidFill>
              </a:rPr>
              <a:t>physical and emotional changes that occur during </a:t>
            </a:r>
            <a:r>
              <a:rPr lang="en-US" sz="2400" dirty="0" smtClean="0">
                <a:solidFill>
                  <a:srgbClr val="1F497D"/>
                </a:solidFill>
              </a:rPr>
              <a:t>puberty, which </a:t>
            </a:r>
            <a:r>
              <a:rPr lang="en-US" sz="2400" dirty="0">
                <a:solidFill>
                  <a:srgbClr val="1F497D"/>
                </a:solidFill>
              </a:rPr>
              <a:t>vary by gender.</a:t>
            </a:r>
          </a:p>
        </p:txBody>
      </p:sp>
      <p:sp>
        <p:nvSpPr>
          <p:cNvPr id="4" name="Footer Placeholder 3"/>
          <p:cNvSpPr>
            <a:spLocks noGrp="1"/>
          </p:cNvSpPr>
          <p:nvPr>
            <p:ph type="ftr" sz="quarter" idx="4294967295"/>
          </p:nvPr>
        </p:nvSpPr>
        <p:spPr>
          <a:xfrm>
            <a:off x="304800" y="5867400"/>
            <a:ext cx="8264525" cy="747713"/>
          </a:xfrm>
          <a:prstGeom prst="rect">
            <a:avLst/>
          </a:prstGeom>
        </p:spPr>
        <p:txBody>
          <a:bodyPr/>
          <a:lstStyle/>
          <a:p>
            <a:r>
              <a:rPr lang="en-US" baseline="30000" dirty="0" smtClean="0">
                <a:latin typeface="Calibri" panose="020F0502020204030204" pitchFamily="34" charset="0"/>
              </a:rPr>
              <a:t>1</a:t>
            </a:r>
            <a:r>
              <a:rPr lang="en-US" dirty="0" smtClean="0">
                <a:latin typeface="Calibri" panose="020F0502020204030204" pitchFamily="34" charset="0"/>
              </a:rPr>
              <a:t>Drug Strategies. (2003). Treating teens: A guide to adolescent drug programs. Washington, DC: Drug Strategies.</a:t>
            </a:r>
            <a:endParaRPr lang="en-US" dirty="0">
              <a:latin typeface="Calibri" panose="020F0502020204030204" pitchFamily="34" charset="0"/>
            </a:endParaRPr>
          </a:p>
        </p:txBody>
      </p:sp>
    </p:spTree>
    <p:extLst>
      <p:ext uri="{BB962C8B-B14F-4D97-AF65-F5344CB8AC3E}">
        <p14:creationId xmlns:p14="http://schemas.microsoft.com/office/powerpoint/2010/main" val="188260883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152400" y="609600"/>
            <a:ext cx="8763000" cy="1252537"/>
          </a:xfrm>
          <a:prstGeom prst="rect">
            <a:avLst/>
          </a:prstGeom>
        </p:spPr>
        <p:txBody>
          <a:bodyPr>
            <a:normAutofit/>
          </a:bodyPr>
          <a:lstStyle/>
          <a:p>
            <a:r>
              <a:rPr lang="en-US" sz="3200" dirty="0">
                <a:solidFill>
                  <a:srgbClr val="1F497D"/>
                </a:solidFill>
                <a:latin typeface="Arial" panose="020B0604020202020204" pitchFamily="34" charset="0"/>
                <a:cs typeface="Arial" panose="020B0604020202020204" pitchFamily="34" charset="0"/>
              </a:rPr>
              <a:t>Peer-to-Peer Recovery Coaching/Peer Mentoring </a:t>
            </a:r>
          </a:p>
        </p:txBody>
      </p:sp>
      <p:sp>
        <p:nvSpPr>
          <p:cNvPr id="2" name="Content Placeholder 1"/>
          <p:cNvSpPr>
            <a:spLocks noGrp="1"/>
          </p:cNvSpPr>
          <p:nvPr>
            <p:ph idx="4294967295"/>
          </p:nvPr>
        </p:nvSpPr>
        <p:spPr>
          <a:xfrm>
            <a:off x="152400" y="1862137"/>
            <a:ext cx="8458200" cy="4767263"/>
          </a:xfrm>
          <a:prstGeom prst="rect">
            <a:avLst/>
          </a:prstGeom>
        </p:spPr>
        <p:txBody>
          <a:bodyPr>
            <a:normAutofit fontScale="70000" lnSpcReduction="20000"/>
          </a:bodyPr>
          <a:lstStyle/>
          <a:p>
            <a:r>
              <a:rPr lang="en-US" sz="2900" dirty="0">
                <a:solidFill>
                  <a:srgbClr val="1F497D"/>
                </a:solidFill>
              </a:rPr>
              <a:t>Peer mentoring may provide a set of activities that engage, educate, and support an adolescent to successfully make behavioral changes necessary to recover from disabling substance use/mental health disorder conditions</a:t>
            </a:r>
            <a:r>
              <a:rPr lang="en-US" sz="2900" dirty="0" smtClean="0">
                <a:solidFill>
                  <a:srgbClr val="1F497D"/>
                </a:solidFill>
              </a:rPr>
              <a:t>.</a:t>
            </a:r>
          </a:p>
          <a:p>
            <a:r>
              <a:rPr lang="en-US" sz="2900" dirty="0">
                <a:solidFill>
                  <a:srgbClr val="1F497D"/>
                </a:solidFill>
              </a:rPr>
              <a:t>When appropriate, peer mentors highlight personal, lived experience of recovery to build rapport, efficacy, and meaningful interactions with the adolescent receiving </a:t>
            </a:r>
            <a:r>
              <a:rPr lang="en-US" sz="2900" dirty="0">
                <a:solidFill>
                  <a:srgbClr val="1F497D"/>
                </a:solidFill>
              </a:rPr>
              <a:t>Adolescents should be matched to age-and developmentally appropriate peer mentors who are stable in their recovery.</a:t>
            </a:r>
          </a:p>
          <a:p>
            <a:r>
              <a:rPr lang="en-US" sz="2900" dirty="0">
                <a:solidFill>
                  <a:srgbClr val="1F497D"/>
                </a:solidFill>
              </a:rPr>
              <a:t>Service activities include:</a:t>
            </a:r>
          </a:p>
          <a:p>
            <a:pPr lvl="1"/>
            <a:r>
              <a:rPr lang="en-US" dirty="0">
                <a:solidFill>
                  <a:srgbClr val="1F497D"/>
                </a:solidFill>
              </a:rPr>
              <a:t>Assisting the individual in developing self-management strategies, </a:t>
            </a:r>
          </a:p>
          <a:p>
            <a:pPr lvl="1"/>
            <a:r>
              <a:rPr lang="en-US" dirty="0">
                <a:solidFill>
                  <a:srgbClr val="1F497D"/>
                </a:solidFill>
              </a:rPr>
              <a:t>Conducting one-on-one support sessions</a:t>
            </a:r>
          </a:p>
          <a:p>
            <a:pPr lvl="1"/>
            <a:r>
              <a:rPr lang="en-US" dirty="0">
                <a:solidFill>
                  <a:srgbClr val="1F497D"/>
                </a:solidFill>
              </a:rPr>
              <a:t>Organizing structured prosocial activities </a:t>
            </a:r>
          </a:p>
          <a:p>
            <a:pPr lvl="1"/>
            <a:r>
              <a:rPr lang="en-US" dirty="0">
                <a:solidFill>
                  <a:srgbClr val="1F497D"/>
                </a:solidFill>
              </a:rPr>
              <a:t>Developing goals and recovery/wellness plans </a:t>
            </a:r>
          </a:p>
          <a:p>
            <a:pPr lvl="1"/>
            <a:r>
              <a:rPr lang="en-US" dirty="0">
                <a:solidFill>
                  <a:srgbClr val="1F497D"/>
                </a:solidFill>
              </a:rPr>
              <a:t>Providing crisis support and linkage to natural supports in the workplace and other </a:t>
            </a:r>
            <a:r>
              <a:rPr lang="en-US" dirty="0" smtClean="0">
                <a:solidFill>
                  <a:srgbClr val="1F497D"/>
                </a:solidFill>
              </a:rPr>
              <a:t>environments</a:t>
            </a:r>
            <a:endParaRPr lang="en-US" baseline="30000" dirty="0">
              <a:solidFill>
                <a:srgbClr val="1F497D"/>
              </a:solidFill>
            </a:endParaRPr>
          </a:p>
        </p:txBody>
      </p:sp>
    </p:spTree>
    <p:extLst>
      <p:ext uri="{BB962C8B-B14F-4D97-AF65-F5344CB8AC3E}">
        <p14:creationId xmlns:p14="http://schemas.microsoft.com/office/powerpoint/2010/main" val="417135826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0" y="533400"/>
            <a:ext cx="8915400" cy="1057275"/>
          </a:xfrm>
          <a:prstGeom prst="rect">
            <a:avLst/>
          </a:prstGeom>
        </p:spPr>
        <p:txBody>
          <a:bodyPr>
            <a:normAutofit/>
          </a:bodyPr>
          <a:lstStyle/>
          <a:p>
            <a:r>
              <a:rPr lang="en-US" sz="3200" b="1" dirty="0" smtClean="0">
                <a:solidFill>
                  <a:srgbClr val="1F497D"/>
                </a:solidFill>
                <a:latin typeface="Arial" panose="020B0604020202020204" pitchFamily="34" charset="0"/>
                <a:cs typeface="Arial" panose="020B0604020202020204" pitchFamily="34" charset="0"/>
              </a:rPr>
              <a:t>Therapeutic Mentoring/Recovery Coaches</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228600" y="1219201"/>
            <a:ext cx="8915400" cy="3429000"/>
          </a:xfrm>
          <a:prstGeom prst="rect">
            <a:avLst/>
          </a:prstGeom>
        </p:spPr>
        <p:txBody>
          <a:bodyPr/>
          <a:lstStyle/>
          <a:p>
            <a:r>
              <a:rPr lang="en-US" sz="2400" dirty="0">
                <a:solidFill>
                  <a:srgbClr val="1F497D"/>
                </a:solidFill>
              </a:rPr>
              <a:t>Therapeutic mentoring is “a one-to-one relationship that can be in-person or technologically facilitated that is intended to increase wellness behaviors, facilitate life skills, enhance social skills, and augment a youth’s ability to function in the </a:t>
            </a:r>
            <a:r>
              <a:rPr lang="en-US" sz="2400" dirty="0" smtClean="0">
                <a:solidFill>
                  <a:srgbClr val="1F497D"/>
                </a:solidFill>
              </a:rPr>
              <a:t>community.”</a:t>
            </a:r>
            <a:r>
              <a:rPr lang="en-US" sz="2400" baseline="30000" dirty="0" smtClean="0">
                <a:solidFill>
                  <a:srgbClr val="1F497D"/>
                </a:solidFill>
              </a:rPr>
              <a:t>1</a:t>
            </a:r>
          </a:p>
          <a:p>
            <a:r>
              <a:rPr lang="en-US" sz="2400" dirty="0">
                <a:solidFill>
                  <a:srgbClr val="1F497D"/>
                </a:solidFill>
              </a:rPr>
              <a:t>Recovery coaches are one way to provide therapeutic mentoring services to adolescents with SUDs either during or after treatment.</a:t>
            </a:r>
          </a:p>
        </p:txBody>
      </p:sp>
      <p:sp>
        <p:nvSpPr>
          <p:cNvPr id="4" name="Footer Placeholder 3"/>
          <p:cNvSpPr>
            <a:spLocks noGrp="1"/>
          </p:cNvSpPr>
          <p:nvPr>
            <p:ph type="ftr" sz="quarter" idx="4294967295"/>
          </p:nvPr>
        </p:nvSpPr>
        <p:spPr>
          <a:xfrm>
            <a:off x="211015" y="6019800"/>
            <a:ext cx="5656385" cy="762000"/>
          </a:xfrm>
          <a:prstGeom prst="rect">
            <a:avLst/>
          </a:prstGeom>
        </p:spPr>
        <p:txBody>
          <a:bodyPr/>
          <a:lstStyle/>
          <a:p>
            <a:r>
              <a:rPr lang="en-US" sz="1200" dirty="0">
                <a:latin typeface="Arial" panose="020B0604020202020204" pitchFamily="34" charset="0"/>
                <a:cs typeface="Arial" panose="020B0604020202020204" pitchFamily="34" charset="0"/>
              </a:rPr>
              <a:t>1 Substance Abuse and Mental Health Services Administration. (2011a). </a:t>
            </a:r>
            <a:r>
              <a:rPr lang="en-US" sz="1200" i="1" dirty="0">
                <a:latin typeface="Arial" panose="020B0604020202020204" pitchFamily="34" charset="0"/>
                <a:cs typeface="Arial" panose="020B0604020202020204" pitchFamily="34" charset="0"/>
              </a:rPr>
              <a:t>Good and modern: Description of a modern addictions and mental health service </a:t>
            </a:r>
            <a:r>
              <a:rPr lang="en-US" sz="1200" i="1" dirty="0" smtClean="0">
                <a:latin typeface="Arial" panose="020B0604020202020204" pitchFamily="34" charset="0"/>
                <a:cs typeface="Arial" panose="020B0604020202020204" pitchFamily="34" charset="0"/>
              </a:rPr>
              <a:t>system</a:t>
            </a:r>
            <a:r>
              <a:rPr lang="en-US" sz="1200" dirty="0">
                <a:latin typeface="Arial" panose="020B0604020202020204" pitchFamily="34" charset="0"/>
                <a:cs typeface="Arial" panose="020B0604020202020204" pitchFamily="34" charset="0"/>
              </a:rPr>
              <a:t>. Rockville, MD: U.S. Department of Health and Human Services</a:t>
            </a:r>
            <a:r>
              <a:rPr lang="en-US" dirty="0"/>
              <a:t>.</a:t>
            </a:r>
          </a:p>
        </p:txBody>
      </p:sp>
    </p:spTree>
    <p:extLst>
      <p:ext uri="{BB962C8B-B14F-4D97-AF65-F5344CB8AC3E}">
        <p14:creationId xmlns:p14="http://schemas.microsoft.com/office/powerpoint/2010/main" val="52846096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3429000"/>
            <a:ext cx="4114800" cy="769441"/>
          </a:xfrm>
          <a:prstGeom prst="rect">
            <a:avLst/>
          </a:prstGeom>
          <a:noFill/>
        </p:spPr>
        <p:txBody>
          <a:bodyPr wrap="square" rtlCol="0">
            <a:spAutoFit/>
          </a:bodyPr>
          <a:lstStyle/>
          <a:p>
            <a:r>
              <a:rPr lang="en-US" sz="4400" dirty="0" smtClean="0">
                <a:solidFill>
                  <a:schemeClr val="bg1"/>
                </a:solidFill>
                <a:latin typeface="Arial" panose="020B0604020202020204" pitchFamily="34" charset="0"/>
                <a:cs typeface="Arial" panose="020B0604020202020204" pitchFamily="34" charset="0"/>
              </a:rPr>
              <a:t>Discussion</a:t>
            </a:r>
            <a:endParaRPr lang="en-US" sz="4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7033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381000" y="609600"/>
            <a:ext cx="7848600" cy="981075"/>
          </a:xfrm>
          <a:prstGeom prst="rect">
            <a:avLst/>
          </a:prstGeom>
        </p:spPr>
        <p:txBody>
          <a:bodyPr>
            <a:normAutofit/>
          </a:bodyPr>
          <a:lstStyle/>
          <a:p>
            <a:r>
              <a:rPr lang="en-US" sz="3200" b="1" dirty="0" smtClean="0">
                <a:solidFill>
                  <a:srgbClr val="1F497D"/>
                </a:solidFill>
                <a:latin typeface="Arial" panose="020B0604020202020204" pitchFamily="34" charset="0"/>
                <a:cs typeface="Arial" panose="020B0604020202020204" pitchFamily="34" charset="0"/>
              </a:rPr>
              <a:t>Developmentally Appropriate Care</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381000" y="1295400"/>
            <a:ext cx="8153400" cy="4830763"/>
          </a:xfrm>
          <a:prstGeom prst="rect">
            <a:avLst/>
          </a:prstGeom>
        </p:spPr>
        <p:txBody>
          <a:bodyPr>
            <a:normAutofit fontScale="92500" lnSpcReduction="10000"/>
          </a:bodyPr>
          <a:lstStyle/>
          <a:p>
            <a:r>
              <a:rPr lang="en-US" sz="2800" dirty="0" smtClean="0">
                <a:solidFill>
                  <a:srgbClr val="1F497D"/>
                </a:solidFill>
              </a:rPr>
              <a:t>Sample language that reflects developmentally appropriate care: </a:t>
            </a:r>
          </a:p>
          <a:p>
            <a:pPr lvl="1"/>
            <a:r>
              <a:rPr lang="en-US" sz="2600" i="1" dirty="0" smtClean="0">
                <a:solidFill>
                  <a:srgbClr val="1F497D"/>
                </a:solidFill>
              </a:rPr>
              <a:t>Staff will understand the </a:t>
            </a:r>
            <a:r>
              <a:rPr lang="en-US" sz="2600" i="1" dirty="0">
                <a:solidFill>
                  <a:srgbClr val="1F497D"/>
                </a:solidFill>
              </a:rPr>
              <a:t>cognitive and developmental level, growth, behavior, values/beliefs, and cultural differences among adolescents</a:t>
            </a:r>
            <a:r>
              <a:rPr lang="en-US" sz="2600" i="1" dirty="0" smtClean="0">
                <a:solidFill>
                  <a:srgbClr val="1F497D"/>
                </a:solidFill>
              </a:rPr>
              <a:t>.</a:t>
            </a:r>
          </a:p>
          <a:p>
            <a:pPr lvl="1"/>
            <a:r>
              <a:rPr lang="en-US" sz="2600" i="1" dirty="0">
                <a:solidFill>
                  <a:srgbClr val="1F497D"/>
                </a:solidFill>
              </a:rPr>
              <a:t>Programs will use effective strategies to engage adolescents, channel their energy, and hold their attention; these strategies are different from those for adults</a:t>
            </a:r>
            <a:r>
              <a:rPr lang="en-US" sz="2600" i="1" dirty="0" smtClean="0">
                <a:solidFill>
                  <a:srgbClr val="1F497D"/>
                </a:solidFill>
              </a:rPr>
              <a:t>.</a:t>
            </a:r>
          </a:p>
          <a:p>
            <a:pPr lvl="1"/>
            <a:r>
              <a:rPr lang="en-US" sz="2600" i="1" dirty="0">
                <a:solidFill>
                  <a:srgbClr val="1F497D"/>
                </a:solidFill>
              </a:rPr>
              <a:t>Services, materials, and resources provided to adolescents will be accessible in that they will be developmentally appropriate and tailored to adolescents</a:t>
            </a:r>
            <a:r>
              <a:rPr lang="en-US" i="1" dirty="0">
                <a:solidFill>
                  <a:srgbClr val="1F497D"/>
                </a:solidFill>
              </a:rPr>
              <a:t>.</a:t>
            </a:r>
            <a:endParaRPr lang="en-US" i="1" dirty="0" smtClean="0">
              <a:solidFill>
                <a:srgbClr val="1F497D"/>
              </a:solidFill>
            </a:endParaRPr>
          </a:p>
          <a:p>
            <a:endParaRPr lang="en-US" dirty="0" smtClean="0">
              <a:latin typeface="Calibri" panose="020F0502020204030204" pitchFamily="34" charset="0"/>
            </a:endParaRPr>
          </a:p>
        </p:txBody>
      </p:sp>
    </p:spTree>
    <p:extLst>
      <p:ext uri="{BB962C8B-B14F-4D97-AF65-F5344CB8AC3E}">
        <p14:creationId xmlns:p14="http://schemas.microsoft.com/office/powerpoint/2010/main" val="1737481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33400" y="762000"/>
            <a:ext cx="7848600" cy="914400"/>
          </a:xfrm>
          <a:prstGeom prst="rect">
            <a:avLst/>
          </a:prstGeom>
        </p:spPr>
        <p:txBody>
          <a:bodyPr/>
          <a:lstStyle/>
          <a:p>
            <a:r>
              <a:rPr lang="en-US" sz="3200" b="1" dirty="0" smtClean="0">
                <a:solidFill>
                  <a:srgbClr val="1F497D"/>
                </a:solidFill>
                <a:latin typeface="Arial" panose="020B0604020202020204" pitchFamily="34" charset="0"/>
                <a:cs typeface="Arial" panose="020B0604020202020204" pitchFamily="34" charset="0"/>
              </a:rPr>
              <a:t>Cultural and Gender Competence</a:t>
            </a:r>
            <a:endParaRPr lang="en-US" sz="3200" b="1" dirty="0">
              <a:solidFill>
                <a:srgbClr val="1F497D"/>
              </a:solidFill>
              <a:latin typeface="Arial" panose="020B0604020202020204" pitchFamily="34" charset="0"/>
              <a:cs typeface="Arial" panose="020B0604020202020204" pitchFamily="34" charset="0"/>
            </a:endParaRPr>
          </a:p>
        </p:txBody>
      </p:sp>
      <p:sp>
        <p:nvSpPr>
          <p:cNvPr id="2" name="Content Placeholder 1"/>
          <p:cNvSpPr>
            <a:spLocks noGrp="1"/>
          </p:cNvSpPr>
          <p:nvPr>
            <p:ph idx="4294967295"/>
          </p:nvPr>
        </p:nvSpPr>
        <p:spPr>
          <a:xfrm>
            <a:off x="0" y="1371601"/>
            <a:ext cx="9144000" cy="4495800"/>
          </a:xfrm>
          <a:prstGeom prst="rect">
            <a:avLst/>
          </a:prstGeom>
        </p:spPr>
        <p:txBody>
          <a:bodyPr>
            <a:normAutofit/>
          </a:bodyPr>
          <a:lstStyle/>
          <a:p>
            <a:r>
              <a:rPr lang="en-US" sz="2400" dirty="0">
                <a:solidFill>
                  <a:srgbClr val="1F497D"/>
                </a:solidFill>
              </a:rPr>
              <a:t>Cultural and gender competence stresses </a:t>
            </a:r>
            <a:r>
              <a:rPr lang="en-US" sz="2400" dirty="0" smtClean="0">
                <a:solidFill>
                  <a:srgbClr val="1F497D"/>
                </a:solidFill>
              </a:rPr>
              <a:t>providing effective care for adolescents and their families </a:t>
            </a:r>
            <a:r>
              <a:rPr lang="en-US" sz="2400" dirty="0">
                <a:solidFill>
                  <a:srgbClr val="1F497D"/>
                </a:solidFill>
              </a:rPr>
              <a:t>in an understandable manner compatible with </a:t>
            </a:r>
            <a:r>
              <a:rPr lang="en-US" sz="2400" dirty="0" smtClean="0">
                <a:solidFill>
                  <a:srgbClr val="1F497D"/>
                </a:solidFill>
              </a:rPr>
              <a:t>their:</a:t>
            </a:r>
          </a:p>
          <a:p>
            <a:pPr lvl="1"/>
            <a:r>
              <a:rPr lang="en-US" sz="2400" dirty="0" smtClean="0">
                <a:solidFill>
                  <a:srgbClr val="1F497D"/>
                </a:solidFill>
              </a:rPr>
              <a:t>Cultural </a:t>
            </a:r>
            <a:r>
              <a:rPr lang="en-US" sz="2400" dirty="0">
                <a:solidFill>
                  <a:srgbClr val="1F497D"/>
                </a:solidFill>
              </a:rPr>
              <a:t>beliefs and practices, </a:t>
            </a:r>
            <a:endParaRPr lang="en-US" sz="2400" dirty="0" smtClean="0">
              <a:solidFill>
                <a:srgbClr val="1F497D"/>
              </a:solidFill>
            </a:endParaRPr>
          </a:p>
          <a:p>
            <a:pPr lvl="1"/>
            <a:r>
              <a:rPr lang="en-US" sz="2400" dirty="0" smtClean="0">
                <a:solidFill>
                  <a:srgbClr val="1F497D"/>
                </a:solidFill>
              </a:rPr>
              <a:t>Racial and ethnic identity, </a:t>
            </a:r>
          </a:p>
          <a:p>
            <a:pPr lvl="1"/>
            <a:r>
              <a:rPr lang="en-US" sz="2400" dirty="0">
                <a:solidFill>
                  <a:srgbClr val="1F497D"/>
                </a:solidFill>
              </a:rPr>
              <a:t>G</a:t>
            </a:r>
            <a:r>
              <a:rPr lang="en-US" sz="2400" dirty="0" smtClean="0">
                <a:solidFill>
                  <a:srgbClr val="1F497D"/>
                </a:solidFill>
              </a:rPr>
              <a:t>ender-specific </a:t>
            </a:r>
            <a:r>
              <a:rPr lang="en-US" sz="2400" dirty="0">
                <a:solidFill>
                  <a:srgbClr val="1F497D"/>
                </a:solidFill>
              </a:rPr>
              <a:t>needs</a:t>
            </a:r>
            <a:r>
              <a:rPr lang="en-US" sz="2400" dirty="0" smtClean="0">
                <a:solidFill>
                  <a:srgbClr val="1F497D"/>
                </a:solidFill>
              </a:rPr>
              <a:t>, </a:t>
            </a:r>
          </a:p>
          <a:p>
            <a:pPr lvl="1"/>
            <a:r>
              <a:rPr lang="en-US" sz="2400" dirty="0" smtClean="0">
                <a:solidFill>
                  <a:srgbClr val="1F497D"/>
                </a:solidFill>
              </a:rPr>
              <a:t>Sexual orientation, </a:t>
            </a:r>
          </a:p>
          <a:p>
            <a:pPr lvl="1"/>
            <a:r>
              <a:rPr lang="en-US" sz="2400" dirty="0" smtClean="0">
                <a:solidFill>
                  <a:srgbClr val="1F497D"/>
                </a:solidFill>
              </a:rPr>
              <a:t>Geographic location (i.e. rural/frontier, urban),</a:t>
            </a:r>
          </a:p>
          <a:p>
            <a:pPr lvl="1"/>
            <a:r>
              <a:rPr lang="en-US" sz="2400" dirty="0" smtClean="0">
                <a:solidFill>
                  <a:srgbClr val="1F497D"/>
                </a:solidFill>
              </a:rPr>
              <a:t>Religious affiliation,</a:t>
            </a:r>
          </a:p>
          <a:p>
            <a:pPr lvl="1"/>
            <a:r>
              <a:rPr lang="en-US" sz="2400" dirty="0" smtClean="0">
                <a:solidFill>
                  <a:srgbClr val="1F497D"/>
                </a:solidFill>
              </a:rPr>
              <a:t>and </a:t>
            </a:r>
            <a:r>
              <a:rPr lang="en-US" sz="2400" dirty="0">
                <a:solidFill>
                  <a:srgbClr val="1F497D"/>
                </a:solidFill>
              </a:rPr>
              <a:t>preferred </a:t>
            </a:r>
            <a:r>
              <a:rPr lang="en-US" sz="2400" dirty="0" smtClean="0">
                <a:solidFill>
                  <a:srgbClr val="1F497D"/>
                </a:solidFill>
              </a:rPr>
              <a:t>language.</a:t>
            </a:r>
          </a:p>
          <a:p>
            <a:endParaRPr lang="en-US" dirty="0">
              <a:latin typeface="Calibri" panose="020F0502020204030204" pitchFamily="34" charset="0"/>
            </a:endParaRPr>
          </a:p>
        </p:txBody>
      </p:sp>
    </p:spTree>
    <p:extLst>
      <p:ext uri="{BB962C8B-B14F-4D97-AF65-F5344CB8AC3E}">
        <p14:creationId xmlns:p14="http://schemas.microsoft.com/office/powerpoint/2010/main" val="1707035057"/>
      </p:ext>
    </p:extLst>
  </p:cSld>
  <p:clrMapOvr>
    <a:masterClrMapping/>
  </p:clrMapOvr>
</p:sld>
</file>

<file path=ppt/theme/theme1.xml><?xml version="1.0" encoding="utf-8"?>
<a:theme xmlns:a="http://schemas.openxmlformats.org/drawingml/2006/main" name="Cover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Section Master V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ASAS_PPT_MasterTemplate_Option2 [Read-Only]" id="{5DC78093-C0D7-4127-B374-568140F23E68}" vid="{195FCE20-E48D-4782-9F44-C8999EE5D63C}"/>
    </a:ext>
  </a:extLst>
</a:theme>
</file>

<file path=ppt/theme/theme11.xml><?xml version="1.0" encoding="utf-8"?>
<a:theme xmlns:a="http://schemas.openxmlformats.org/drawingml/2006/main" name="Content Master V1">
  <a:themeElements>
    <a:clrScheme name="OASAS">
      <a:dk1>
        <a:srgbClr val="543278"/>
      </a:dk1>
      <a:lt1>
        <a:sysClr val="window" lastClr="FFFFFF"/>
      </a:lt1>
      <a:dk2>
        <a:srgbClr val="002D74"/>
      </a:dk2>
      <a:lt2>
        <a:srgbClr val="EEECE1"/>
      </a:lt2>
      <a:accent1>
        <a:srgbClr val="F6A800"/>
      </a:accent1>
      <a:accent2>
        <a:srgbClr val="5B7E96"/>
      </a:accent2>
      <a:accent3>
        <a:srgbClr val="006AA7"/>
      </a:accent3>
      <a:accent4>
        <a:srgbClr val="007482"/>
      </a:accent4>
      <a:accent5>
        <a:srgbClr val="C5B200"/>
      </a:accent5>
      <a:accent6>
        <a:srgbClr val="F5DC6D"/>
      </a:accent6>
      <a:hlink>
        <a:srgbClr val="1FA9E1"/>
      </a:hlink>
      <a:folHlink>
        <a:srgbClr val="0075C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ASAS_PPT_MasterTemplate_Option2 [Read-Only]" id="{5DC78093-C0D7-4127-B374-568140F23E68}" vid="{DB0AA8C3-466D-4186-9FCC-BFE98E76B38E}"/>
    </a:ext>
  </a:extLst>
</a:theme>
</file>

<file path=ppt/theme/theme12.xml><?xml version="1.0" encoding="utf-8"?>
<a:theme xmlns:a="http://schemas.openxmlformats.org/drawingml/2006/main" name="Content Master V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ASAS_PPT_MasterTemplate_Option2 [Read-Only]" id="{5DC78093-C0D7-4127-B374-568140F23E68}" vid="{96A0D35C-29AB-49EB-8644-937F139EFACA}"/>
    </a:ext>
  </a:extLst>
</a:theme>
</file>

<file path=ppt/theme/theme13.xml><?xml version="1.0" encoding="utf-8"?>
<a:theme xmlns:a="http://schemas.openxmlformats.org/drawingml/2006/main" name="Content Master V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ASAS_PPT_MasterTemplate_Option2 [Read-Only]" id="{5DC78093-C0D7-4127-B374-568140F23E68}" vid="{F5667715-2736-4FD1-BB28-5A8ED3514AF2}"/>
    </a:ext>
  </a:extLst>
</a:theme>
</file>

<file path=ppt/theme/theme1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ection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ontent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over Master V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ASAS_PPT_MasterTemplate_Option2 [Read-Only]" id="{5DC78093-C0D7-4127-B374-568140F23E68}" vid="{1FAE4B8F-2F5C-4DB6-8668-453B3A535633}"/>
    </a:ext>
  </a:extLst>
</a:theme>
</file>

<file path=ppt/theme/theme6.xml><?xml version="1.0" encoding="utf-8"?>
<a:theme xmlns:a="http://schemas.openxmlformats.org/drawingml/2006/main" name="Cover Master V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ASAS_PPT_MasterTemplate_Option2 [Read-Only]" id="{5DC78093-C0D7-4127-B374-568140F23E68}" vid="{2B30F28E-E49B-4690-ACA9-329245CD86CB}"/>
    </a:ext>
  </a:extLst>
</a:theme>
</file>

<file path=ppt/theme/theme7.xml><?xml version="1.0" encoding="utf-8"?>
<a:theme xmlns:a="http://schemas.openxmlformats.org/drawingml/2006/main" name="Cover Master V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ASAS_PPT_MasterTemplate_Option2 [Read-Only]" id="{5DC78093-C0D7-4127-B374-568140F23E68}" vid="{67D1B51F-9147-4C27-BE6C-2DEA1897E4F3}"/>
    </a:ext>
  </a:extLst>
</a:theme>
</file>

<file path=ppt/theme/theme8.xml><?xml version="1.0" encoding="utf-8"?>
<a:theme xmlns:a="http://schemas.openxmlformats.org/drawingml/2006/main" name="Section Master V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ASAS_PPT_MasterTemplate_Option2 [Read-Only]" id="{5DC78093-C0D7-4127-B374-568140F23E68}" vid="{0BA8A4AF-1AD6-4B2C-8FE2-D62928B281CD}"/>
    </a:ext>
  </a:extLst>
</a:theme>
</file>

<file path=ppt/theme/theme9.xml><?xml version="1.0" encoding="utf-8"?>
<a:theme xmlns:a="http://schemas.openxmlformats.org/drawingml/2006/main" name="Section Master V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ASAS_PPT_MasterTemplate_Option2 [Read-Only]" id="{5DC78093-C0D7-4127-B374-568140F23E68}" vid="{6F2DE158-C603-4877-9A30-EFB9B94307A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A3970405372DD4589FA67833C34177D" ma:contentTypeVersion="1" ma:contentTypeDescription="Create a new document." ma:contentTypeScope="" ma:versionID="5b346ae6144715353f4643e40f05dc0a">
  <xsd:schema xmlns:xsd="http://www.w3.org/2001/XMLSchema" xmlns:xs="http://www.w3.org/2001/XMLSchema" xmlns:p="http://schemas.microsoft.com/office/2006/metadata/properties" xmlns:ns2="f4bdc59b-55d3-4811-9d48-d1bfcd507099" targetNamespace="http://schemas.microsoft.com/office/2006/metadata/properties" ma:root="true" ma:fieldsID="0a0bc04ad9067ed0a49adcdb932630bd" ns2:_="">
    <xsd:import namespace="f4bdc59b-55d3-4811-9d48-d1bfcd507099"/>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bdc59b-55d3-4811-9d48-d1bfcd507099"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3D361A7-D770-4EDE-8A77-B69680D46F1E}">
  <ds:schemaRefs>
    <ds:schemaRef ds:uri="http://schemas.microsoft.com/sharepoint/v3/contenttype/forms"/>
  </ds:schemaRefs>
</ds:datastoreItem>
</file>

<file path=customXml/itemProps2.xml><?xml version="1.0" encoding="utf-8"?>
<ds:datastoreItem xmlns:ds="http://schemas.openxmlformats.org/officeDocument/2006/customXml" ds:itemID="{F6E43185-0778-4E02-8022-1AA51A04A14A}">
  <ds:schemaRefs>
    <ds:schemaRef ds:uri="http://schemas.microsoft.com/office/2006/metadata/properties"/>
    <ds:schemaRef ds:uri="http://purl.org/dc/dcmitype/"/>
    <ds:schemaRef ds:uri="http://schemas.microsoft.com/office/2006/documentManagement/types"/>
    <ds:schemaRef ds:uri="http://schemas.microsoft.com/office/infopath/2007/PartnerControls"/>
    <ds:schemaRef ds:uri="http://purl.org/dc/elements/1.1/"/>
    <ds:schemaRef ds:uri="http://www.w3.org/XML/1998/namespace"/>
    <ds:schemaRef ds:uri="f4bdc59b-55d3-4811-9d48-d1bfcd507099"/>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230D279C-0085-4316-9A11-4391AE3A29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bdc59b-55d3-4811-9d48-d1bfcd5070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OASASPowerpointTemplateOption1</Template>
  <TotalTime>3342</TotalTime>
  <Words>8490</Words>
  <Application>Microsoft Office PowerPoint</Application>
  <PresentationFormat>On-screen Show (4:3)</PresentationFormat>
  <Paragraphs>447</Paragraphs>
  <Slides>72</Slides>
  <Notes>3</Notes>
  <HiddenSlides>0</HiddenSlides>
  <MMClips>0</MMClips>
  <ScaleCrop>false</ScaleCrop>
  <HeadingPairs>
    <vt:vector size="6" baseType="variant">
      <vt:variant>
        <vt:lpstr>Fonts Used</vt:lpstr>
      </vt:variant>
      <vt:variant>
        <vt:i4>2</vt:i4>
      </vt:variant>
      <vt:variant>
        <vt:lpstr>Theme</vt:lpstr>
      </vt:variant>
      <vt:variant>
        <vt:i4>13</vt:i4>
      </vt:variant>
      <vt:variant>
        <vt:lpstr>Slide Titles</vt:lpstr>
      </vt:variant>
      <vt:variant>
        <vt:i4>72</vt:i4>
      </vt:variant>
    </vt:vector>
  </HeadingPairs>
  <TitlesOfParts>
    <vt:vector size="87" baseType="lpstr">
      <vt:lpstr>Arial</vt:lpstr>
      <vt:lpstr>Calibri</vt:lpstr>
      <vt:lpstr>Cover Master</vt:lpstr>
      <vt:lpstr>Section Master</vt:lpstr>
      <vt:lpstr>Content Master</vt:lpstr>
      <vt:lpstr>2_Custom Design</vt:lpstr>
      <vt:lpstr>Cover Master V1</vt:lpstr>
      <vt:lpstr>Cover Master V2</vt:lpstr>
      <vt:lpstr>Cover Master V3</vt:lpstr>
      <vt:lpstr>Section Master V1</vt:lpstr>
      <vt:lpstr>Section Master V2</vt:lpstr>
      <vt:lpstr>Section Master V3</vt:lpstr>
      <vt:lpstr>Content Master V1</vt:lpstr>
      <vt:lpstr>Content Master V2</vt:lpstr>
      <vt:lpstr>Content Master V3</vt:lpstr>
      <vt:lpstr>Clinical Practice Guidelines for the Treatment of Adolescents with Substance Use Disorders</vt:lpstr>
      <vt:lpstr>Today’s Discussion</vt:lpstr>
      <vt:lpstr>Background</vt:lpstr>
      <vt:lpstr>Overview of The Practice Guide</vt:lpstr>
      <vt:lpstr>PowerPoint Presentation</vt:lpstr>
      <vt:lpstr>Overarching Principles of Care</vt:lpstr>
      <vt:lpstr>Developmentally Appropriate Care</vt:lpstr>
      <vt:lpstr>Developmentally Appropriate Care</vt:lpstr>
      <vt:lpstr>Cultural and Gender Competence</vt:lpstr>
      <vt:lpstr>Cultural and Gender Competence</vt:lpstr>
      <vt:lpstr>Cultural and Gender Competence</vt:lpstr>
      <vt:lpstr>Systems Collaboration Among Youth-Serving Agencies</vt:lpstr>
      <vt:lpstr>Systems Collaboration Among Youth-Serving Agencies</vt:lpstr>
      <vt:lpstr>Integrated Care</vt:lpstr>
      <vt:lpstr>Integrated Care</vt:lpstr>
      <vt:lpstr>Trauma-Informed Care</vt:lpstr>
      <vt:lpstr>Trauma-Informed Care</vt:lpstr>
      <vt:lpstr>Trauma-Informed Care</vt:lpstr>
      <vt:lpstr>Youth-Guided Care</vt:lpstr>
      <vt:lpstr>Family-Centered Care</vt:lpstr>
      <vt:lpstr>Family-Centered Care</vt:lpstr>
      <vt:lpstr>Recovery-Oriented Systems of Care</vt:lpstr>
      <vt:lpstr>Recovery-Oriented Systems of Care</vt:lpstr>
      <vt:lpstr>Evidence-Based Practices</vt:lpstr>
      <vt:lpstr>Evidence-Based Practices</vt:lpstr>
      <vt:lpstr>PowerPoint Presentation</vt:lpstr>
      <vt:lpstr>Service Elements</vt:lpstr>
      <vt:lpstr> Screening, Assessment, and Planning</vt:lpstr>
      <vt:lpstr>Outreach, Engagement, and Retention</vt:lpstr>
      <vt:lpstr>Outreach, Engagement, and Retention</vt:lpstr>
      <vt:lpstr>Outreach, Engagement, and Retention</vt:lpstr>
      <vt:lpstr>Outreach, Engagement, and Retention</vt:lpstr>
      <vt:lpstr>Screening</vt:lpstr>
      <vt:lpstr>Screening</vt:lpstr>
      <vt:lpstr>Assessment</vt:lpstr>
      <vt:lpstr>Assessment</vt:lpstr>
      <vt:lpstr>Assessment</vt:lpstr>
      <vt:lpstr>Treatment and Recovery Planning</vt:lpstr>
      <vt:lpstr>Treatment and Recovery Planning</vt:lpstr>
      <vt:lpstr>Physical Health: Education, Screening, and Referral</vt:lpstr>
      <vt:lpstr>Physical Health: Education, Screening, and Referral</vt:lpstr>
      <vt:lpstr>Case Management and Care Coordination</vt:lpstr>
      <vt:lpstr>Case Management and Care Coordination</vt:lpstr>
      <vt:lpstr> Medication-Assisted Withdrawal</vt:lpstr>
      <vt:lpstr>Medication-Assisted Withdrawal</vt:lpstr>
      <vt:lpstr> Treatment Services</vt:lpstr>
      <vt:lpstr>Levels of Care</vt:lpstr>
      <vt:lpstr>Levels of Care</vt:lpstr>
      <vt:lpstr>Substance Use Disorder Counseling: Individual Counseling</vt:lpstr>
      <vt:lpstr>Substance Use Disorder Counseling: Individual Counseling</vt:lpstr>
      <vt:lpstr>Substance Use Disorder Counseling: Family Counseling</vt:lpstr>
      <vt:lpstr>Substance Use Disorder Counseling: Family Counseling</vt:lpstr>
      <vt:lpstr>Substance Use Disorder Counseling: Group Therapies</vt:lpstr>
      <vt:lpstr>Substance Use Disorder Counseling: Group Therapies</vt:lpstr>
      <vt:lpstr>Delivery of Services for Co-Occurring Substance Use and Mental Health Disorders</vt:lpstr>
      <vt:lpstr>Use of Medications in Treatment</vt:lpstr>
      <vt:lpstr>Use of Medications in Treatment</vt:lpstr>
      <vt:lpstr> Recovery Services</vt:lpstr>
      <vt:lpstr>Continuing Care and Support</vt:lpstr>
      <vt:lpstr>Education</vt:lpstr>
      <vt:lpstr>Recreational Services and Prosocial Activities</vt:lpstr>
      <vt:lpstr>Positive Youth Development</vt:lpstr>
      <vt:lpstr>Employment/Vocational Services</vt:lpstr>
      <vt:lpstr>Transportation</vt:lpstr>
      <vt:lpstr>Housing Assistance</vt:lpstr>
      <vt:lpstr>Life Skills</vt:lpstr>
      <vt:lpstr>Life Skills</vt:lpstr>
      <vt:lpstr>Pregnant and Parenting Adolescents</vt:lpstr>
      <vt:lpstr>Referral to Mutual Aid Groups</vt:lpstr>
      <vt:lpstr>Peer-to-Peer Recovery Coaching/Peer Mentoring </vt:lpstr>
      <vt:lpstr>Therapeutic Mentoring/Recovery Coaches</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Adolescent Substance Use Disorder Treatment and Recovery Practice Guide</dc:title>
  <dc:creator>Candice Russell</dc:creator>
  <cp:lastModifiedBy>Morris-Groves, Maria</cp:lastModifiedBy>
  <cp:revision>123</cp:revision>
  <dcterms:created xsi:type="dcterms:W3CDTF">2014-10-28T17:38:42Z</dcterms:created>
  <dcterms:modified xsi:type="dcterms:W3CDTF">2015-10-09T20:28:34Z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0x0101006A3970405372DD4589FA67833C34177D</vt:lpwstr>
  </property>
</Properties>
</file>