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3"/>
  </p:notesMasterIdLst>
  <p:handoutMasterIdLst>
    <p:handoutMasterId r:id="rId64"/>
  </p:handoutMasterIdLst>
  <p:sldIdLst>
    <p:sldId id="256" r:id="rId5"/>
    <p:sldId id="459" r:id="rId6"/>
    <p:sldId id="460" r:id="rId7"/>
    <p:sldId id="461" r:id="rId8"/>
    <p:sldId id="462" r:id="rId9"/>
    <p:sldId id="469" r:id="rId10"/>
    <p:sldId id="470" r:id="rId11"/>
    <p:sldId id="471" r:id="rId12"/>
    <p:sldId id="445" r:id="rId13"/>
    <p:sldId id="446" r:id="rId14"/>
    <p:sldId id="447" r:id="rId15"/>
    <p:sldId id="448" r:id="rId16"/>
    <p:sldId id="449" r:id="rId17"/>
    <p:sldId id="456" r:id="rId18"/>
    <p:sldId id="457" r:id="rId19"/>
    <p:sldId id="450" r:id="rId20"/>
    <p:sldId id="451" r:id="rId21"/>
    <p:sldId id="452" r:id="rId22"/>
    <p:sldId id="453" r:id="rId23"/>
    <p:sldId id="454" r:id="rId24"/>
    <p:sldId id="455" r:id="rId25"/>
    <p:sldId id="415" r:id="rId26"/>
    <p:sldId id="416" r:id="rId27"/>
    <p:sldId id="458" r:id="rId28"/>
    <p:sldId id="417" r:id="rId29"/>
    <p:sldId id="418" r:id="rId30"/>
    <p:sldId id="419" r:id="rId31"/>
    <p:sldId id="420" r:id="rId32"/>
    <p:sldId id="425" r:id="rId33"/>
    <p:sldId id="434" r:id="rId34"/>
    <p:sldId id="281" r:id="rId35"/>
    <p:sldId id="301" r:id="rId36"/>
    <p:sldId id="440" r:id="rId37"/>
    <p:sldId id="284" r:id="rId38"/>
    <p:sldId id="285" r:id="rId39"/>
    <p:sldId id="432" r:id="rId40"/>
    <p:sldId id="283" r:id="rId41"/>
    <p:sldId id="435" r:id="rId42"/>
    <p:sldId id="427" r:id="rId43"/>
    <p:sldId id="429" r:id="rId44"/>
    <p:sldId id="428" r:id="rId45"/>
    <p:sldId id="430" r:id="rId46"/>
    <p:sldId id="431" r:id="rId47"/>
    <p:sldId id="436" r:id="rId48"/>
    <p:sldId id="304" r:id="rId49"/>
    <p:sldId id="306" r:id="rId50"/>
    <p:sldId id="309" r:id="rId51"/>
    <p:sldId id="310" r:id="rId52"/>
    <p:sldId id="437" r:id="rId53"/>
    <p:sldId id="438" r:id="rId54"/>
    <p:sldId id="439" r:id="rId55"/>
    <p:sldId id="463" r:id="rId56"/>
    <p:sldId id="464" r:id="rId57"/>
    <p:sldId id="465" r:id="rId58"/>
    <p:sldId id="466" r:id="rId59"/>
    <p:sldId id="467" r:id="rId60"/>
    <p:sldId id="468" r:id="rId61"/>
    <p:sldId id="391"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6600"/>
    <a:srgbClr val="72246C"/>
    <a:srgbClr val="FF9933"/>
    <a:srgbClr val="FF3399"/>
    <a:srgbClr val="663300"/>
    <a:srgbClr val="996600"/>
    <a:srgbClr val="66FF33"/>
    <a:srgbClr val="FBDB65"/>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14" autoAdjust="0"/>
    <p:restoredTop sz="94628" autoAdjust="0"/>
  </p:normalViewPr>
  <p:slideViewPr>
    <p:cSldViewPr>
      <p:cViewPr varScale="1">
        <p:scale>
          <a:sx n="66" d="100"/>
          <a:sy n="66" d="100"/>
        </p:scale>
        <p:origin x="-1710" y="-96"/>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1978" y="-9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112423447069779E-2"/>
          <c:y val="3.3310148731408584E-2"/>
          <c:w val="0.87427274715660541"/>
          <c:h val="0.89650160396617373"/>
        </c:manualLayout>
      </c:layout>
      <c:barChart>
        <c:barDir val="col"/>
        <c:grouping val="clustered"/>
        <c:varyColors val="0"/>
        <c:ser>
          <c:idx val="0"/>
          <c:order val="0"/>
          <c:tx>
            <c:strRef>
              <c:f>Sheet1!$B$1</c:f>
              <c:strCache>
                <c:ptCount val="1"/>
                <c:pt idx="0">
                  <c:v>Week 1</c:v>
                </c:pt>
              </c:strCache>
            </c:strRef>
          </c:tx>
          <c:invertIfNegative val="0"/>
          <c:dLbls>
            <c:showLegendKey val="0"/>
            <c:showVal val="1"/>
            <c:showCatName val="0"/>
            <c:showSerName val="0"/>
            <c:showPercent val="0"/>
            <c:showBubbleSize val="0"/>
            <c:showLeaderLines val="0"/>
          </c:dLbls>
          <c:cat>
            <c:strRef>
              <c:f>Sheet1!$A$2:$A$4</c:f>
              <c:strCache>
                <c:ptCount val="3"/>
                <c:pt idx="0">
                  <c:v>control group</c:v>
                </c:pt>
                <c:pt idx="1">
                  <c:v>Exp group 1</c:v>
                </c:pt>
                <c:pt idx="2">
                  <c:v>Exp group 2</c:v>
                </c:pt>
              </c:strCache>
            </c:strRef>
          </c:cat>
          <c:val>
            <c:numRef>
              <c:f>Sheet1!$B$2:$B$4</c:f>
              <c:numCache>
                <c:formatCode>0%</c:formatCode>
                <c:ptCount val="3"/>
                <c:pt idx="0">
                  <c:v>0.44000000000000083</c:v>
                </c:pt>
                <c:pt idx="1">
                  <c:v>0.45</c:v>
                </c:pt>
                <c:pt idx="2">
                  <c:v>0.38000000000000173</c:v>
                </c:pt>
              </c:numCache>
            </c:numRef>
          </c:val>
        </c:ser>
        <c:ser>
          <c:idx val="1"/>
          <c:order val="1"/>
          <c:tx>
            <c:strRef>
              <c:f>Sheet1!$C$1</c:f>
              <c:strCache>
                <c:ptCount val="1"/>
                <c:pt idx="0">
                  <c:v>Week 2</c:v>
                </c:pt>
              </c:strCache>
            </c:strRef>
          </c:tx>
          <c:invertIfNegative val="0"/>
          <c:dLbls>
            <c:showLegendKey val="0"/>
            <c:showVal val="1"/>
            <c:showCatName val="0"/>
            <c:showSerName val="0"/>
            <c:showPercent val="0"/>
            <c:showBubbleSize val="0"/>
            <c:showLeaderLines val="0"/>
          </c:dLbls>
          <c:cat>
            <c:strRef>
              <c:f>Sheet1!$A$2:$A$4</c:f>
              <c:strCache>
                <c:ptCount val="3"/>
                <c:pt idx="0">
                  <c:v>control group</c:v>
                </c:pt>
                <c:pt idx="1">
                  <c:v>Exp group 1</c:v>
                </c:pt>
                <c:pt idx="2">
                  <c:v>Exp group 2</c:v>
                </c:pt>
              </c:strCache>
            </c:strRef>
          </c:cat>
          <c:val>
            <c:numRef>
              <c:f>Sheet1!$C$2:$C$4</c:f>
              <c:numCache>
                <c:formatCode>0%</c:formatCode>
                <c:ptCount val="3"/>
                <c:pt idx="0">
                  <c:v>0.34000000000000113</c:v>
                </c:pt>
                <c:pt idx="1">
                  <c:v>0.39000000000000173</c:v>
                </c:pt>
                <c:pt idx="2">
                  <c:v>0.35000000000000031</c:v>
                </c:pt>
              </c:numCache>
            </c:numRef>
          </c:val>
        </c:ser>
        <c:ser>
          <c:idx val="2"/>
          <c:order val="2"/>
          <c:tx>
            <c:strRef>
              <c:f>Sheet1!$D$1</c:f>
              <c:strCache>
                <c:ptCount val="1"/>
                <c:pt idx="0">
                  <c:v>Week 3</c:v>
                </c:pt>
              </c:strCache>
            </c:strRef>
          </c:tx>
          <c:invertIfNegative val="0"/>
          <c:dLbls>
            <c:showLegendKey val="0"/>
            <c:showVal val="1"/>
            <c:showCatName val="0"/>
            <c:showSerName val="0"/>
            <c:showPercent val="0"/>
            <c:showBubbleSize val="0"/>
            <c:showLeaderLines val="0"/>
          </c:dLbls>
          <c:cat>
            <c:strRef>
              <c:f>Sheet1!$A$2:$A$4</c:f>
              <c:strCache>
                <c:ptCount val="3"/>
                <c:pt idx="0">
                  <c:v>control group</c:v>
                </c:pt>
                <c:pt idx="1">
                  <c:v>Exp group 1</c:v>
                </c:pt>
                <c:pt idx="2">
                  <c:v>Exp group 2</c:v>
                </c:pt>
              </c:strCache>
            </c:strRef>
          </c:cat>
          <c:val>
            <c:numRef>
              <c:f>Sheet1!$D$2:$D$4</c:f>
              <c:numCache>
                <c:formatCode>0%</c:formatCode>
                <c:ptCount val="3"/>
                <c:pt idx="0">
                  <c:v>0.30000000000000032</c:v>
                </c:pt>
                <c:pt idx="1">
                  <c:v>0.38000000000000173</c:v>
                </c:pt>
                <c:pt idx="2">
                  <c:v>0.91</c:v>
                </c:pt>
              </c:numCache>
            </c:numRef>
          </c:val>
        </c:ser>
        <c:dLbls>
          <c:showLegendKey val="0"/>
          <c:showVal val="0"/>
          <c:showCatName val="0"/>
          <c:showSerName val="0"/>
          <c:showPercent val="0"/>
          <c:showBubbleSize val="0"/>
        </c:dLbls>
        <c:gapWidth val="150"/>
        <c:axId val="115359104"/>
        <c:axId val="115364992"/>
      </c:barChart>
      <c:catAx>
        <c:axId val="115359104"/>
        <c:scaling>
          <c:orientation val="minMax"/>
        </c:scaling>
        <c:delete val="0"/>
        <c:axPos val="b"/>
        <c:majorTickMark val="out"/>
        <c:minorTickMark val="none"/>
        <c:tickLblPos val="nextTo"/>
        <c:crossAx val="115364992"/>
        <c:crosses val="autoZero"/>
        <c:auto val="1"/>
        <c:lblAlgn val="ctr"/>
        <c:lblOffset val="100"/>
        <c:noMultiLvlLbl val="0"/>
      </c:catAx>
      <c:valAx>
        <c:axId val="115364992"/>
        <c:scaling>
          <c:orientation val="minMax"/>
        </c:scaling>
        <c:delete val="0"/>
        <c:axPos val="l"/>
        <c:numFmt formatCode="0%" sourceLinked="1"/>
        <c:majorTickMark val="out"/>
        <c:minorTickMark val="none"/>
        <c:tickLblPos val="nextTo"/>
        <c:crossAx val="115359104"/>
        <c:crosses val="autoZero"/>
        <c:crossBetween val="between"/>
      </c:valAx>
    </c:plotArea>
    <c:legend>
      <c:legendPos val="r"/>
      <c:layout>
        <c:manualLayout>
          <c:xMode val="edge"/>
          <c:yMode val="edge"/>
          <c:x val="0.18321850393700811"/>
          <c:y val="7.3643337643798823E-2"/>
          <c:w val="0.47372594050743655"/>
          <c:h val="0.12086220472440996"/>
        </c:manualLayout>
      </c:layout>
      <c:overlay val="0"/>
      <c:txPr>
        <a:bodyPr/>
        <a:lstStyle/>
        <a:p>
          <a:pPr>
            <a:defRPr sz="2400"/>
          </a:pPr>
          <a:endParaRPr lang="en-US"/>
        </a:p>
      </c:txPr>
    </c:legend>
    <c:plotVisOnly val="1"/>
    <c:dispBlanksAs val="gap"/>
    <c:showDLblsOverMax val="0"/>
  </c:chart>
  <c:txPr>
    <a:bodyPr/>
    <a:lstStyle/>
    <a:p>
      <a:pPr>
        <a:defRPr sz="1400">
          <a:latin typeface="Century Gothic" panose="020B0502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367274603495168E-2"/>
          <c:y val="4.0702785286167588E-2"/>
          <c:w val="0.91714269690647665"/>
          <c:h val="0.85618364868570562"/>
        </c:manualLayout>
      </c:layout>
      <c:lineChart>
        <c:grouping val="standard"/>
        <c:varyColors val="0"/>
        <c:ser>
          <c:idx val="0"/>
          <c:order val="0"/>
          <c:tx>
            <c:strRef>
              <c:f>Sheet1!$B$1</c:f>
              <c:strCache>
                <c:ptCount val="1"/>
                <c:pt idx="0">
                  <c:v>exp</c:v>
                </c:pt>
              </c:strCache>
            </c:strRef>
          </c:tx>
          <c:spPr>
            <a:ln w="127000"/>
          </c:spPr>
          <c:marker>
            <c:symbol val="none"/>
          </c:marker>
          <c:cat>
            <c:strRef>
              <c:f>Sheet1!$A$2:$A$4</c:f>
              <c:strCache>
                <c:ptCount val="3"/>
                <c:pt idx="0">
                  <c:v>Week 2</c:v>
                </c:pt>
                <c:pt idx="1">
                  <c:v>week 6</c:v>
                </c:pt>
                <c:pt idx="2">
                  <c:v>week 11</c:v>
                </c:pt>
              </c:strCache>
            </c:strRef>
          </c:cat>
          <c:val>
            <c:numRef>
              <c:f>Sheet1!$B$2:$B$4</c:f>
              <c:numCache>
                <c:formatCode>General</c:formatCode>
                <c:ptCount val="3"/>
                <c:pt idx="0">
                  <c:v>2.09</c:v>
                </c:pt>
                <c:pt idx="1">
                  <c:v>1.9900000000000013</c:v>
                </c:pt>
                <c:pt idx="2">
                  <c:v>1.9500000000000013</c:v>
                </c:pt>
              </c:numCache>
            </c:numRef>
          </c:val>
          <c:smooth val="0"/>
        </c:ser>
        <c:ser>
          <c:idx val="1"/>
          <c:order val="1"/>
          <c:tx>
            <c:strRef>
              <c:f>Sheet1!$C$1</c:f>
              <c:strCache>
                <c:ptCount val="1"/>
                <c:pt idx="0">
                  <c:v>control</c:v>
                </c:pt>
              </c:strCache>
            </c:strRef>
          </c:tx>
          <c:spPr>
            <a:ln w="127000"/>
          </c:spPr>
          <c:marker>
            <c:symbol val="none"/>
          </c:marker>
          <c:cat>
            <c:strRef>
              <c:f>Sheet1!$A$2:$A$4</c:f>
              <c:strCache>
                <c:ptCount val="3"/>
                <c:pt idx="0">
                  <c:v>Week 2</c:v>
                </c:pt>
                <c:pt idx="1">
                  <c:v>week 6</c:v>
                </c:pt>
                <c:pt idx="2">
                  <c:v>week 11</c:v>
                </c:pt>
              </c:strCache>
            </c:strRef>
          </c:cat>
          <c:val>
            <c:numRef>
              <c:f>Sheet1!$C$2:$C$4</c:f>
              <c:numCache>
                <c:formatCode>General</c:formatCode>
                <c:ptCount val="3"/>
                <c:pt idx="0">
                  <c:v>1.9900000000000013</c:v>
                </c:pt>
                <c:pt idx="1">
                  <c:v>1.53</c:v>
                </c:pt>
                <c:pt idx="2">
                  <c:v>1.34</c:v>
                </c:pt>
              </c:numCache>
            </c:numRef>
          </c:val>
          <c:smooth val="0"/>
        </c:ser>
        <c:dLbls>
          <c:showLegendKey val="0"/>
          <c:showVal val="0"/>
          <c:showCatName val="0"/>
          <c:showSerName val="0"/>
          <c:showPercent val="0"/>
          <c:showBubbleSize val="0"/>
        </c:dLbls>
        <c:marker val="1"/>
        <c:smooth val="0"/>
        <c:axId val="115820800"/>
        <c:axId val="115851264"/>
      </c:lineChart>
      <c:catAx>
        <c:axId val="115820800"/>
        <c:scaling>
          <c:orientation val="minMax"/>
        </c:scaling>
        <c:delete val="0"/>
        <c:axPos val="b"/>
        <c:majorTickMark val="out"/>
        <c:minorTickMark val="none"/>
        <c:tickLblPos val="nextTo"/>
        <c:txPr>
          <a:bodyPr/>
          <a:lstStyle/>
          <a:p>
            <a:pPr>
              <a:defRPr sz="2400"/>
            </a:pPr>
            <a:endParaRPr lang="en-US"/>
          </a:p>
        </c:txPr>
        <c:crossAx val="115851264"/>
        <c:crosses val="autoZero"/>
        <c:auto val="1"/>
        <c:lblAlgn val="ctr"/>
        <c:lblOffset val="100"/>
        <c:noMultiLvlLbl val="0"/>
      </c:catAx>
      <c:valAx>
        <c:axId val="115851264"/>
        <c:scaling>
          <c:orientation val="minMax"/>
        </c:scaling>
        <c:delete val="0"/>
        <c:axPos val="l"/>
        <c:majorGridlines/>
        <c:numFmt formatCode="General" sourceLinked="1"/>
        <c:majorTickMark val="out"/>
        <c:minorTickMark val="none"/>
        <c:tickLblPos val="nextTo"/>
        <c:txPr>
          <a:bodyPr/>
          <a:lstStyle/>
          <a:p>
            <a:pPr>
              <a:defRPr sz="2000"/>
            </a:pPr>
            <a:endParaRPr lang="en-US"/>
          </a:p>
        </c:txPr>
        <c:crossAx val="115820800"/>
        <c:crosses val="autoZero"/>
        <c:crossBetween val="between"/>
      </c:valAx>
    </c:plotArea>
    <c:legend>
      <c:legendPos val="r"/>
      <c:layout>
        <c:manualLayout>
          <c:xMode val="edge"/>
          <c:yMode val="edge"/>
          <c:x val="0.38467236467236515"/>
          <c:y val="0.58147882634073722"/>
          <c:w val="0.15091168091168108"/>
          <c:h val="0.16416539350491641"/>
        </c:manualLayout>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12423447069765E-2"/>
          <c:y val="3.3310148731408584E-2"/>
          <c:w val="0.87427274715660541"/>
          <c:h val="0.89650160396617362"/>
        </c:manualLayout>
      </c:layout>
      <c:barChart>
        <c:barDir val="col"/>
        <c:grouping val="clustered"/>
        <c:varyColors val="0"/>
        <c:ser>
          <c:idx val="0"/>
          <c:order val="0"/>
          <c:tx>
            <c:strRef>
              <c:f>Sheet1!$B$1</c:f>
              <c:strCache>
                <c:ptCount val="1"/>
                <c:pt idx="0">
                  <c:v>Average # of weeks to functional status</c:v>
                </c:pt>
              </c:strCache>
            </c:strRef>
          </c:tx>
          <c:invertIfNegative val="0"/>
          <c:dLbls>
            <c:txPr>
              <a:bodyPr/>
              <a:lstStyle/>
              <a:p>
                <a:pPr>
                  <a:defRPr sz="2400"/>
                </a:pPr>
                <a:endParaRPr lang="en-US"/>
              </a:p>
            </c:txPr>
            <c:showLegendKey val="0"/>
            <c:showVal val="1"/>
            <c:showCatName val="0"/>
            <c:showSerName val="0"/>
            <c:showPercent val="0"/>
            <c:showBubbleSize val="0"/>
            <c:showLeaderLines val="0"/>
          </c:dLbls>
          <c:cat>
            <c:strRef>
              <c:f>Sheet1!$A$2:$A$3</c:f>
              <c:strCache>
                <c:ptCount val="2"/>
                <c:pt idx="0">
                  <c:v>control group</c:v>
                </c:pt>
                <c:pt idx="1">
                  <c:v>Exp group 1</c:v>
                </c:pt>
              </c:strCache>
            </c:strRef>
          </c:cat>
          <c:val>
            <c:numRef>
              <c:f>Sheet1!$B$2:$B$3</c:f>
              <c:numCache>
                <c:formatCode>0.00</c:formatCode>
                <c:ptCount val="2"/>
                <c:pt idx="0">
                  <c:v>9.27</c:v>
                </c:pt>
                <c:pt idx="1">
                  <c:v>6.8199999999999985</c:v>
                </c:pt>
              </c:numCache>
            </c:numRef>
          </c:val>
        </c:ser>
        <c:dLbls>
          <c:showLegendKey val="0"/>
          <c:showVal val="0"/>
          <c:showCatName val="0"/>
          <c:showSerName val="0"/>
          <c:showPercent val="0"/>
          <c:showBubbleSize val="0"/>
        </c:dLbls>
        <c:gapWidth val="150"/>
        <c:axId val="128183296"/>
        <c:axId val="128984576"/>
      </c:barChart>
      <c:catAx>
        <c:axId val="128183296"/>
        <c:scaling>
          <c:orientation val="minMax"/>
        </c:scaling>
        <c:delete val="0"/>
        <c:axPos val="b"/>
        <c:majorTickMark val="out"/>
        <c:minorTickMark val="none"/>
        <c:tickLblPos val="nextTo"/>
        <c:txPr>
          <a:bodyPr/>
          <a:lstStyle/>
          <a:p>
            <a:pPr>
              <a:defRPr sz="1800"/>
            </a:pPr>
            <a:endParaRPr lang="en-US"/>
          </a:p>
        </c:txPr>
        <c:crossAx val="128984576"/>
        <c:crosses val="autoZero"/>
        <c:auto val="1"/>
        <c:lblAlgn val="ctr"/>
        <c:lblOffset val="100"/>
        <c:noMultiLvlLbl val="0"/>
      </c:catAx>
      <c:valAx>
        <c:axId val="128984576"/>
        <c:scaling>
          <c:orientation val="minMax"/>
        </c:scaling>
        <c:delete val="0"/>
        <c:axPos val="l"/>
        <c:numFmt formatCode="0.00" sourceLinked="1"/>
        <c:majorTickMark val="out"/>
        <c:minorTickMark val="none"/>
        <c:tickLblPos val="nextTo"/>
        <c:crossAx val="128183296"/>
        <c:crosses val="autoZero"/>
        <c:crossBetween val="between"/>
      </c:valAx>
    </c:plotArea>
    <c:legend>
      <c:legendPos val="r"/>
      <c:layout>
        <c:manualLayout>
          <c:xMode val="edge"/>
          <c:yMode val="edge"/>
          <c:x val="0.37349628171478627"/>
          <c:y val="1.9277341160063508E-3"/>
          <c:w val="0.47372594050743655"/>
          <c:h val="0.26676627275334752"/>
        </c:manualLayout>
      </c:layout>
      <c:overlay val="0"/>
      <c:txPr>
        <a:bodyPr/>
        <a:lstStyle/>
        <a:p>
          <a:pPr>
            <a:defRPr sz="2400"/>
          </a:pPr>
          <a:endParaRPr lang="en-US"/>
        </a:p>
      </c:txPr>
    </c:legend>
    <c:plotVisOnly val="1"/>
    <c:dispBlanksAs val="gap"/>
    <c:showDLblsOverMax val="0"/>
  </c:chart>
  <c:txPr>
    <a:bodyPr/>
    <a:lstStyle/>
    <a:p>
      <a:pPr>
        <a:defRPr sz="1400">
          <a:latin typeface="Century Gothic" panose="020B0502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223534558180226E-2"/>
          <c:y val="3.0837125355097392E-2"/>
          <c:w val="0.87427274715660541"/>
          <c:h val="0.89650160396617362"/>
        </c:manualLayout>
      </c:layout>
      <c:barChart>
        <c:barDir val="col"/>
        <c:grouping val="clustered"/>
        <c:varyColors val="0"/>
        <c:ser>
          <c:idx val="0"/>
          <c:order val="0"/>
          <c:tx>
            <c:strRef>
              <c:f>Sheet1!$B$1</c:f>
              <c:strCache>
                <c:ptCount val="1"/>
                <c:pt idx="0">
                  <c:v>control group</c:v>
                </c:pt>
              </c:strCache>
            </c:strRef>
          </c:tx>
          <c:invertIfNegative val="0"/>
          <c:dLbls>
            <c:txPr>
              <a:bodyPr/>
              <a:lstStyle/>
              <a:p>
                <a:pPr>
                  <a:defRPr sz="2400"/>
                </a:pPr>
                <a:endParaRPr lang="en-US"/>
              </a:p>
            </c:txPr>
            <c:showLegendKey val="0"/>
            <c:showVal val="1"/>
            <c:showCatName val="0"/>
            <c:showSerName val="0"/>
            <c:showPercent val="0"/>
            <c:showBubbleSize val="0"/>
            <c:showLeaderLines val="0"/>
          </c:dLbls>
          <c:cat>
            <c:strRef>
              <c:f>Sheet1!$A$2:$A$3</c:f>
              <c:strCache>
                <c:ptCount val="2"/>
                <c:pt idx="0">
                  <c:v>baseline rate of drinks/week</c:v>
                </c:pt>
                <c:pt idx="1">
                  <c:v>2 months later rate of drinks/week</c:v>
                </c:pt>
              </c:strCache>
            </c:strRef>
          </c:cat>
          <c:val>
            <c:numRef>
              <c:f>Sheet1!$B$2:$B$3</c:f>
              <c:numCache>
                <c:formatCode>0.00</c:formatCode>
                <c:ptCount val="2"/>
                <c:pt idx="0">
                  <c:v>2.9</c:v>
                </c:pt>
                <c:pt idx="1">
                  <c:v>3.2</c:v>
                </c:pt>
              </c:numCache>
            </c:numRef>
          </c:val>
        </c:ser>
        <c:ser>
          <c:idx val="1"/>
          <c:order val="1"/>
          <c:tx>
            <c:strRef>
              <c:f>Sheet1!$C$1</c:f>
              <c:strCache>
                <c:ptCount val="1"/>
                <c:pt idx="0">
                  <c:v>exp group</c:v>
                </c:pt>
              </c:strCache>
            </c:strRef>
          </c:tx>
          <c:invertIfNegative val="0"/>
          <c:dLbls>
            <c:txPr>
              <a:bodyPr/>
              <a:lstStyle/>
              <a:p>
                <a:pPr>
                  <a:defRPr sz="2400"/>
                </a:pPr>
                <a:endParaRPr lang="en-US"/>
              </a:p>
            </c:txPr>
            <c:showLegendKey val="0"/>
            <c:showVal val="1"/>
            <c:showCatName val="0"/>
            <c:showSerName val="0"/>
            <c:showPercent val="0"/>
            <c:showBubbleSize val="0"/>
            <c:showLeaderLines val="0"/>
          </c:dLbls>
          <c:cat>
            <c:strRef>
              <c:f>Sheet1!$A$2:$A$3</c:f>
              <c:strCache>
                <c:ptCount val="2"/>
                <c:pt idx="0">
                  <c:v>baseline rate of drinks/week</c:v>
                </c:pt>
                <c:pt idx="1">
                  <c:v>2 months later rate of drinks/week</c:v>
                </c:pt>
              </c:strCache>
            </c:strRef>
          </c:cat>
          <c:val>
            <c:numRef>
              <c:f>Sheet1!$C$2:$C$3</c:f>
              <c:numCache>
                <c:formatCode>0.00</c:formatCode>
                <c:ptCount val="2"/>
                <c:pt idx="0">
                  <c:v>2.9</c:v>
                </c:pt>
                <c:pt idx="1">
                  <c:v>2.5</c:v>
                </c:pt>
              </c:numCache>
            </c:numRef>
          </c:val>
        </c:ser>
        <c:dLbls>
          <c:showLegendKey val="0"/>
          <c:showVal val="0"/>
          <c:showCatName val="0"/>
          <c:showSerName val="0"/>
          <c:showPercent val="0"/>
          <c:showBubbleSize val="0"/>
        </c:dLbls>
        <c:gapWidth val="150"/>
        <c:axId val="129783680"/>
        <c:axId val="129785216"/>
      </c:barChart>
      <c:catAx>
        <c:axId val="129783680"/>
        <c:scaling>
          <c:orientation val="minMax"/>
        </c:scaling>
        <c:delete val="0"/>
        <c:axPos val="b"/>
        <c:majorTickMark val="out"/>
        <c:minorTickMark val="none"/>
        <c:tickLblPos val="nextTo"/>
        <c:txPr>
          <a:bodyPr/>
          <a:lstStyle/>
          <a:p>
            <a:pPr>
              <a:defRPr sz="1800"/>
            </a:pPr>
            <a:endParaRPr lang="en-US"/>
          </a:p>
        </c:txPr>
        <c:crossAx val="129785216"/>
        <c:crosses val="autoZero"/>
        <c:auto val="1"/>
        <c:lblAlgn val="ctr"/>
        <c:lblOffset val="100"/>
        <c:noMultiLvlLbl val="0"/>
      </c:catAx>
      <c:valAx>
        <c:axId val="129785216"/>
        <c:scaling>
          <c:orientation val="minMax"/>
        </c:scaling>
        <c:delete val="0"/>
        <c:axPos val="l"/>
        <c:numFmt formatCode="0.00" sourceLinked="1"/>
        <c:majorTickMark val="out"/>
        <c:minorTickMark val="none"/>
        <c:tickLblPos val="nextTo"/>
        <c:crossAx val="129783680"/>
        <c:crosses val="autoZero"/>
        <c:crossBetween val="between"/>
      </c:valAx>
    </c:plotArea>
    <c:legend>
      <c:legendPos val="r"/>
      <c:layout>
        <c:manualLayout>
          <c:xMode val="edge"/>
          <c:yMode val="edge"/>
          <c:x val="0.45358631641633029"/>
          <c:y val="0.22202044839095539"/>
          <c:w val="0.14248174860495377"/>
          <c:h val="0.41514338350050428"/>
        </c:manualLayout>
      </c:layout>
      <c:overlay val="0"/>
      <c:txPr>
        <a:bodyPr/>
        <a:lstStyle/>
        <a:p>
          <a:pPr>
            <a:defRPr sz="2000"/>
          </a:pPr>
          <a:endParaRPr lang="en-US"/>
        </a:p>
      </c:txPr>
    </c:legend>
    <c:plotVisOnly val="1"/>
    <c:dispBlanksAs val="gap"/>
    <c:showDLblsOverMax val="0"/>
  </c:chart>
  <c:txPr>
    <a:bodyPr/>
    <a:lstStyle/>
    <a:p>
      <a:pPr>
        <a:defRPr sz="1400">
          <a:latin typeface="Century Gothic" panose="020B0502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Delay in Years </a:t>
            </a:r>
          </a:p>
        </c:rich>
      </c:tx>
      <c:layout/>
      <c:overlay val="0"/>
    </c:title>
    <c:autoTitleDeleted val="0"/>
    <c:plotArea>
      <c:layout>
        <c:manualLayout>
          <c:layoutTarget val="inner"/>
          <c:xMode val="edge"/>
          <c:yMode val="edge"/>
          <c:x val="0.28616963320761457"/>
          <c:y val="0.12645760005805717"/>
          <c:w val="0.67424229002624669"/>
          <c:h val="0.73041658464566728"/>
        </c:manualLayout>
      </c:layout>
      <c:barChart>
        <c:barDir val="bar"/>
        <c:grouping val="clustered"/>
        <c:varyColors val="0"/>
        <c:ser>
          <c:idx val="0"/>
          <c:order val="0"/>
          <c:tx>
            <c:strRef>
              <c:f>Sheet1!$B$1</c:f>
              <c:strCache>
                <c:ptCount val="1"/>
                <c:pt idx="0">
                  <c:v>Delay in years </c:v>
                </c:pt>
              </c:strCache>
            </c:strRef>
          </c:tx>
          <c:invertIfNegative val="0"/>
          <c:cat>
            <c:strRef>
              <c:f>Sheet1!$A$2:$A$7</c:f>
              <c:strCache>
                <c:ptCount val="6"/>
                <c:pt idx="0">
                  <c:v>Alcohol Addiction</c:v>
                </c:pt>
                <c:pt idx="1">
                  <c:v>Social anxiety </c:v>
                </c:pt>
                <c:pt idx="2">
                  <c:v>Drug addiction </c:v>
                </c:pt>
                <c:pt idx="3">
                  <c:v>PTSD</c:v>
                </c:pt>
                <c:pt idx="4">
                  <c:v>GAD</c:v>
                </c:pt>
                <c:pt idx="5">
                  <c:v>Depression </c:v>
                </c:pt>
              </c:strCache>
            </c:strRef>
          </c:cat>
          <c:val>
            <c:numRef>
              <c:f>Sheet1!$B$2:$B$7</c:f>
              <c:numCache>
                <c:formatCode>General</c:formatCode>
                <c:ptCount val="6"/>
                <c:pt idx="0">
                  <c:v>20</c:v>
                </c:pt>
                <c:pt idx="1">
                  <c:v>16</c:v>
                </c:pt>
                <c:pt idx="2">
                  <c:v>12</c:v>
                </c:pt>
                <c:pt idx="3">
                  <c:v>12</c:v>
                </c:pt>
                <c:pt idx="4">
                  <c:v>9</c:v>
                </c:pt>
                <c:pt idx="5">
                  <c:v>7</c:v>
                </c:pt>
              </c:numCache>
            </c:numRef>
          </c:val>
        </c:ser>
        <c:dLbls>
          <c:showLegendKey val="0"/>
          <c:showVal val="0"/>
          <c:showCatName val="0"/>
          <c:showSerName val="0"/>
          <c:showPercent val="0"/>
          <c:showBubbleSize val="0"/>
        </c:dLbls>
        <c:gapWidth val="150"/>
        <c:axId val="139497856"/>
        <c:axId val="139499392"/>
      </c:barChart>
      <c:catAx>
        <c:axId val="139497856"/>
        <c:scaling>
          <c:orientation val="minMax"/>
        </c:scaling>
        <c:delete val="0"/>
        <c:axPos val="l"/>
        <c:majorTickMark val="out"/>
        <c:minorTickMark val="none"/>
        <c:tickLblPos val="nextTo"/>
        <c:crossAx val="139499392"/>
        <c:crosses val="autoZero"/>
        <c:auto val="1"/>
        <c:lblAlgn val="ctr"/>
        <c:lblOffset val="100"/>
        <c:noMultiLvlLbl val="0"/>
      </c:catAx>
      <c:valAx>
        <c:axId val="139499392"/>
        <c:scaling>
          <c:orientation val="minMax"/>
        </c:scaling>
        <c:delete val="0"/>
        <c:axPos val="b"/>
        <c:majorGridlines/>
        <c:numFmt formatCode="General" sourceLinked="1"/>
        <c:majorTickMark val="out"/>
        <c:minorTickMark val="none"/>
        <c:tickLblPos val="nextTo"/>
        <c:crossAx val="139497856"/>
        <c:crosses val="autoZero"/>
        <c:crossBetween val="between"/>
      </c:valAx>
    </c:plotArea>
    <c:plotVisOnly val="1"/>
    <c:dispBlanksAs val="gap"/>
    <c:showDLblsOverMax val="0"/>
  </c:chart>
  <c:txPr>
    <a:bodyPr/>
    <a:lstStyle/>
    <a:p>
      <a:pPr>
        <a:defRPr sz="1800">
          <a:latin typeface="Century Gothic" panose="020B0502020202020204"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D1E92C-5614-4FFD-AC34-9BD05A65BC8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1ED65FB-8664-470F-B7C6-5CDB87233B07}">
      <dgm:prSet phldrT="[Text]" custT="1"/>
      <dgm:spPr/>
      <dgm:t>
        <a:bodyPr/>
        <a:lstStyle/>
        <a:p>
          <a:pPr>
            <a:lnSpc>
              <a:spcPct val="100000"/>
            </a:lnSpc>
            <a:spcAft>
              <a:spcPts val="0"/>
            </a:spcAft>
          </a:pPr>
          <a:r>
            <a:rPr lang="en-US" sz="6000" dirty="0" smtClean="0"/>
            <a:t>C </a:t>
          </a:r>
        </a:p>
        <a:p>
          <a:pPr>
            <a:lnSpc>
              <a:spcPct val="90000"/>
            </a:lnSpc>
            <a:spcAft>
              <a:spcPct val="35000"/>
            </a:spcAft>
          </a:pPr>
          <a:r>
            <a:rPr lang="en-US" sz="2800" dirty="0" smtClean="0"/>
            <a:t>Change the pathway </a:t>
          </a:r>
          <a:endParaRPr lang="en-US" sz="2800" dirty="0"/>
        </a:p>
      </dgm:t>
    </dgm:pt>
    <dgm:pt modelId="{A7DC68DD-51C7-4234-8870-35BAA86E175B}" type="parTrans" cxnId="{0CF8DB77-6103-4328-92A1-13402B7CC6A4}">
      <dgm:prSet/>
      <dgm:spPr/>
      <dgm:t>
        <a:bodyPr/>
        <a:lstStyle/>
        <a:p>
          <a:endParaRPr lang="en-US"/>
        </a:p>
      </dgm:t>
    </dgm:pt>
    <dgm:pt modelId="{30BF4219-24F5-4BF5-9F50-058C32729E5F}" type="sibTrans" cxnId="{0CF8DB77-6103-4328-92A1-13402B7CC6A4}">
      <dgm:prSet/>
      <dgm:spPr/>
      <dgm:t>
        <a:bodyPr/>
        <a:lstStyle/>
        <a:p>
          <a:endParaRPr lang="en-US"/>
        </a:p>
      </dgm:t>
    </dgm:pt>
    <dgm:pt modelId="{B707A8C4-8FCF-4F12-9673-61015564283B}">
      <dgm:prSet phldrT="[Text]" custT="1"/>
      <dgm:spPr/>
      <dgm:t>
        <a:bodyPr/>
        <a:lstStyle/>
        <a:p>
          <a:r>
            <a:rPr lang="en-US" sz="2800" dirty="0" smtClean="0"/>
            <a:t>Change the pathway to treatment instead of trying to change people </a:t>
          </a:r>
          <a:endParaRPr lang="en-US" sz="2800" dirty="0"/>
        </a:p>
      </dgm:t>
    </dgm:pt>
    <dgm:pt modelId="{6E631C1F-DB77-4BB0-9F31-DB7C903E8E43}" type="parTrans" cxnId="{DB14879F-2CDF-4D8D-BC8D-239C80A3569A}">
      <dgm:prSet/>
      <dgm:spPr/>
      <dgm:t>
        <a:bodyPr/>
        <a:lstStyle/>
        <a:p>
          <a:endParaRPr lang="en-US"/>
        </a:p>
      </dgm:t>
    </dgm:pt>
    <dgm:pt modelId="{60B1C27F-30ED-478B-9CDC-CDAF947B4107}" type="sibTrans" cxnId="{DB14879F-2CDF-4D8D-BC8D-239C80A3569A}">
      <dgm:prSet/>
      <dgm:spPr/>
      <dgm:t>
        <a:bodyPr/>
        <a:lstStyle/>
        <a:p>
          <a:endParaRPr lang="en-US"/>
        </a:p>
      </dgm:t>
    </dgm:pt>
    <dgm:pt modelId="{7B274F89-F1C7-4D05-843D-DF5EFD44B4E3}">
      <dgm:prSet phldrT="[Text]" custT="1"/>
      <dgm:spPr/>
      <dgm:t>
        <a:bodyPr/>
        <a:lstStyle/>
        <a:p>
          <a:pPr>
            <a:lnSpc>
              <a:spcPct val="100000"/>
            </a:lnSpc>
            <a:spcAft>
              <a:spcPts val="0"/>
            </a:spcAft>
          </a:pPr>
          <a:r>
            <a:rPr lang="en-US" sz="6600" dirty="0" smtClean="0"/>
            <a:t>A</a:t>
          </a:r>
        </a:p>
        <a:p>
          <a:pPr>
            <a:lnSpc>
              <a:spcPct val="100000"/>
            </a:lnSpc>
            <a:spcAft>
              <a:spcPts val="0"/>
            </a:spcAft>
          </a:pPr>
          <a:r>
            <a:rPr lang="en-US" sz="2700" dirty="0" smtClean="0"/>
            <a:t>Activate people </a:t>
          </a:r>
          <a:endParaRPr lang="en-US" sz="2700" dirty="0"/>
        </a:p>
      </dgm:t>
    </dgm:pt>
    <dgm:pt modelId="{D3A94198-A691-4C04-BEB1-B8CFFAFF08EE}" type="parTrans" cxnId="{99F0803D-B627-4DBF-94C9-8A4DE42CB5F8}">
      <dgm:prSet/>
      <dgm:spPr/>
      <dgm:t>
        <a:bodyPr/>
        <a:lstStyle/>
        <a:p>
          <a:endParaRPr lang="en-US"/>
        </a:p>
      </dgm:t>
    </dgm:pt>
    <dgm:pt modelId="{36F370CD-5A13-450B-B74E-B035D2D5A918}" type="sibTrans" cxnId="{99F0803D-B627-4DBF-94C9-8A4DE42CB5F8}">
      <dgm:prSet/>
      <dgm:spPr/>
      <dgm:t>
        <a:bodyPr/>
        <a:lstStyle/>
        <a:p>
          <a:endParaRPr lang="en-US"/>
        </a:p>
      </dgm:t>
    </dgm:pt>
    <dgm:pt modelId="{CE6F4996-AC33-46D3-83D7-AD3F9634C3DA}">
      <dgm:prSet phldrT="[Text]" custT="1"/>
      <dgm:spPr/>
      <dgm:t>
        <a:bodyPr/>
        <a:lstStyle/>
        <a:p>
          <a:r>
            <a:rPr lang="en-US" sz="2800" dirty="0" smtClean="0"/>
            <a:t>Activate potential clients by focusing on their strengths, capabilities, and values </a:t>
          </a:r>
          <a:endParaRPr lang="en-US" sz="2800" dirty="0"/>
        </a:p>
      </dgm:t>
    </dgm:pt>
    <dgm:pt modelId="{95F26C69-CAF8-4F34-8C82-F8ED156DA41A}" type="parTrans" cxnId="{41FE25A8-DBD0-4FFE-B3B8-E8AB26936ACB}">
      <dgm:prSet/>
      <dgm:spPr/>
      <dgm:t>
        <a:bodyPr/>
        <a:lstStyle/>
        <a:p>
          <a:endParaRPr lang="en-US"/>
        </a:p>
      </dgm:t>
    </dgm:pt>
    <dgm:pt modelId="{CBD28CC5-981B-4299-AC04-8A84A20B1BA4}" type="sibTrans" cxnId="{41FE25A8-DBD0-4FFE-B3B8-E8AB26936ACB}">
      <dgm:prSet/>
      <dgm:spPr/>
      <dgm:t>
        <a:bodyPr/>
        <a:lstStyle/>
        <a:p>
          <a:endParaRPr lang="en-US"/>
        </a:p>
      </dgm:t>
    </dgm:pt>
    <dgm:pt modelId="{D4D28B10-4253-4F89-8AA3-1F6ADBCAF72C}">
      <dgm:prSet phldrT="[Text]" custT="1"/>
      <dgm:spPr/>
      <dgm:t>
        <a:bodyPr/>
        <a:lstStyle/>
        <a:p>
          <a:pPr>
            <a:lnSpc>
              <a:spcPct val="100000"/>
            </a:lnSpc>
            <a:spcAft>
              <a:spcPts val="0"/>
            </a:spcAft>
          </a:pPr>
          <a:r>
            <a:rPr lang="en-US" sz="6000" dirty="0" smtClean="0"/>
            <a:t>N </a:t>
          </a:r>
          <a:endParaRPr lang="en-US" sz="3200" dirty="0" smtClean="0"/>
        </a:p>
        <a:p>
          <a:pPr>
            <a:lnSpc>
              <a:spcPct val="100000"/>
            </a:lnSpc>
            <a:spcAft>
              <a:spcPts val="0"/>
            </a:spcAft>
          </a:pPr>
          <a:r>
            <a:rPr lang="en-US" sz="2700" dirty="0" smtClean="0"/>
            <a:t>Nudge movement </a:t>
          </a:r>
        </a:p>
        <a:p>
          <a:pPr>
            <a:lnSpc>
              <a:spcPct val="90000"/>
            </a:lnSpc>
            <a:spcAft>
              <a:spcPct val="35000"/>
            </a:spcAft>
          </a:pPr>
          <a:endParaRPr lang="en-US" sz="3200" dirty="0"/>
        </a:p>
      </dgm:t>
    </dgm:pt>
    <dgm:pt modelId="{6F6656B8-F7EB-46AC-88CA-7D99F1DC2276}" type="parTrans" cxnId="{B8B1ABE5-48EF-4B58-B417-112E5D227A8E}">
      <dgm:prSet/>
      <dgm:spPr/>
      <dgm:t>
        <a:bodyPr/>
        <a:lstStyle/>
        <a:p>
          <a:endParaRPr lang="en-US"/>
        </a:p>
      </dgm:t>
    </dgm:pt>
    <dgm:pt modelId="{728DD473-C048-4DE1-A940-D8DCB2AF8673}" type="sibTrans" cxnId="{B8B1ABE5-48EF-4B58-B417-112E5D227A8E}">
      <dgm:prSet/>
      <dgm:spPr/>
      <dgm:t>
        <a:bodyPr/>
        <a:lstStyle/>
        <a:p>
          <a:endParaRPr lang="en-US"/>
        </a:p>
      </dgm:t>
    </dgm:pt>
    <dgm:pt modelId="{9AEC9DE9-8540-40CD-BBE8-2653BE4225A5}">
      <dgm:prSet phldrT="[Text]" custT="1"/>
      <dgm:spPr/>
      <dgm:t>
        <a:bodyPr/>
        <a:lstStyle/>
        <a:p>
          <a:r>
            <a:rPr lang="en-US" sz="2800" dirty="0" smtClean="0"/>
            <a:t>Nudge people forward with one or two simple steps to create traction </a:t>
          </a:r>
          <a:endParaRPr lang="en-US" sz="2800" dirty="0"/>
        </a:p>
      </dgm:t>
    </dgm:pt>
    <dgm:pt modelId="{C08B3A9B-2001-4BFB-8978-06D2CDA1C96D}" type="parTrans" cxnId="{10F7BDC3-5653-4982-9B98-91FF22C2B141}">
      <dgm:prSet/>
      <dgm:spPr/>
      <dgm:t>
        <a:bodyPr/>
        <a:lstStyle/>
        <a:p>
          <a:endParaRPr lang="en-US"/>
        </a:p>
      </dgm:t>
    </dgm:pt>
    <dgm:pt modelId="{C3BC322C-212A-4C51-A897-5F3DBA412229}" type="sibTrans" cxnId="{10F7BDC3-5653-4982-9B98-91FF22C2B141}">
      <dgm:prSet/>
      <dgm:spPr/>
      <dgm:t>
        <a:bodyPr/>
        <a:lstStyle/>
        <a:p>
          <a:endParaRPr lang="en-US"/>
        </a:p>
      </dgm:t>
    </dgm:pt>
    <dgm:pt modelId="{F188E4A0-A967-4227-ADDA-DC5BDB5161BA}" type="pres">
      <dgm:prSet presAssocID="{18D1E92C-5614-4FFD-AC34-9BD05A65BC8A}" presName="Name0" presStyleCnt="0">
        <dgm:presLayoutVars>
          <dgm:dir/>
          <dgm:animLvl val="lvl"/>
          <dgm:resizeHandles val="exact"/>
        </dgm:presLayoutVars>
      </dgm:prSet>
      <dgm:spPr/>
      <dgm:t>
        <a:bodyPr/>
        <a:lstStyle/>
        <a:p>
          <a:endParaRPr lang="en-US"/>
        </a:p>
      </dgm:t>
    </dgm:pt>
    <dgm:pt modelId="{90E94925-A35C-4A1E-9DFE-A9AF423674CA}" type="pres">
      <dgm:prSet presAssocID="{D1ED65FB-8664-470F-B7C6-5CDB87233B07}" presName="linNode" presStyleCnt="0"/>
      <dgm:spPr/>
    </dgm:pt>
    <dgm:pt modelId="{5664B949-6C89-46EB-B070-2B9910C94A27}" type="pres">
      <dgm:prSet presAssocID="{D1ED65FB-8664-470F-B7C6-5CDB87233B07}" presName="parentText" presStyleLbl="node1" presStyleIdx="0" presStyleCnt="3" custScaleX="133604" custLinFactNeighborY="-151">
        <dgm:presLayoutVars>
          <dgm:chMax val="1"/>
          <dgm:bulletEnabled val="1"/>
        </dgm:presLayoutVars>
      </dgm:prSet>
      <dgm:spPr/>
      <dgm:t>
        <a:bodyPr/>
        <a:lstStyle/>
        <a:p>
          <a:endParaRPr lang="en-US"/>
        </a:p>
      </dgm:t>
    </dgm:pt>
    <dgm:pt modelId="{DB3D8EAC-F199-477E-83C3-B018772BE1B0}" type="pres">
      <dgm:prSet presAssocID="{D1ED65FB-8664-470F-B7C6-5CDB87233B07}" presName="descendantText" presStyleLbl="alignAccFollowNode1" presStyleIdx="0" presStyleCnt="3" custScaleY="117275">
        <dgm:presLayoutVars>
          <dgm:bulletEnabled val="1"/>
        </dgm:presLayoutVars>
      </dgm:prSet>
      <dgm:spPr/>
      <dgm:t>
        <a:bodyPr/>
        <a:lstStyle/>
        <a:p>
          <a:endParaRPr lang="en-US"/>
        </a:p>
      </dgm:t>
    </dgm:pt>
    <dgm:pt modelId="{37D3153C-CDDC-477D-8F0F-8ADC87E11D55}" type="pres">
      <dgm:prSet presAssocID="{30BF4219-24F5-4BF5-9F50-058C32729E5F}" presName="sp" presStyleCnt="0"/>
      <dgm:spPr/>
    </dgm:pt>
    <dgm:pt modelId="{9A350B21-8033-4491-9EA5-FED6D5993B9F}" type="pres">
      <dgm:prSet presAssocID="{7B274F89-F1C7-4D05-843D-DF5EFD44B4E3}" presName="linNode" presStyleCnt="0"/>
      <dgm:spPr/>
    </dgm:pt>
    <dgm:pt modelId="{F8852067-614F-41A3-9A72-8F879F25AC59}" type="pres">
      <dgm:prSet presAssocID="{7B274F89-F1C7-4D05-843D-DF5EFD44B4E3}" presName="parentText" presStyleLbl="node1" presStyleIdx="1" presStyleCnt="3" custScaleX="133343">
        <dgm:presLayoutVars>
          <dgm:chMax val="1"/>
          <dgm:bulletEnabled val="1"/>
        </dgm:presLayoutVars>
      </dgm:prSet>
      <dgm:spPr/>
      <dgm:t>
        <a:bodyPr/>
        <a:lstStyle/>
        <a:p>
          <a:endParaRPr lang="en-US"/>
        </a:p>
      </dgm:t>
    </dgm:pt>
    <dgm:pt modelId="{E94C3FD6-E892-4465-8BF3-84C790F5B377}" type="pres">
      <dgm:prSet presAssocID="{7B274F89-F1C7-4D05-843D-DF5EFD44B4E3}" presName="descendantText" presStyleLbl="alignAccFollowNode1" presStyleIdx="1" presStyleCnt="3" custScaleY="137248" custLinFactNeighborX="-1820" custLinFactNeighborY="4962">
        <dgm:presLayoutVars>
          <dgm:bulletEnabled val="1"/>
        </dgm:presLayoutVars>
      </dgm:prSet>
      <dgm:spPr/>
      <dgm:t>
        <a:bodyPr/>
        <a:lstStyle/>
        <a:p>
          <a:endParaRPr lang="en-US"/>
        </a:p>
      </dgm:t>
    </dgm:pt>
    <dgm:pt modelId="{3E6E9A1A-7A2B-42C2-AAD0-978AE23794D3}" type="pres">
      <dgm:prSet presAssocID="{36F370CD-5A13-450B-B74E-B035D2D5A918}" presName="sp" presStyleCnt="0"/>
      <dgm:spPr/>
    </dgm:pt>
    <dgm:pt modelId="{78527464-2262-45BC-A222-7DECAD119C55}" type="pres">
      <dgm:prSet presAssocID="{D4D28B10-4253-4F89-8AA3-1F6ADBCAF72C}" presName="linNode" presStyleCnt="0"/>
      <dgm:spPr/>
    </dgm:pt>
    <dgm:pt modelId="{B689405A-AAB2-4CAD-AEC7-61A8A5EFED5F}" type="pres">
      <dgm:prSet presAssocID="{D4D28B10-4253-4F89-8AA3-1F6ADBCAF72C}" presName="parentText" presStyleLbl="node1" presStyleIdx="2" presStyleCnt="3" custScaleX="135826">
        <dgm:presLayoutVars>
          <dgm:chMax val="1"/>
          <dgm:bulletEnabled val="1"/>
        </dgm:presLayoutVars>
      </dgm:prSet>
      <dgm:spPr/>
      <dgm:t>
        <a:bodyPr/>
        <a:lstStyle/>
        <a:p>
          <a:endParaRPr lang="en-US"/>
        </a:p>
      </dgm:t>
    </dgm:pt>
    <dgm:pt modelId="{2447B8D9-B477-4118-AC34-2287DE87810E}" type="pres">
      <dgm:prSet presAssocID="{D4D28B10-4253-4F89-8AA3-1F6ADBCAF72C}" presName="descendantText" presStyleLbl="alignAccFollowNode1" presStyleIdx="2" presStyleCnt="3" custScaleY="109922">
        <dgm:presLayoutVars>
          <dgm:bulletEnabled val="1"/>
        </dgm:presLayoutVars>
      </dgm:prSet>
      <dgm:spPr/>
      <dgm:t>
        <a:bodyPr/>
        <a:lstStyle/>
        <a:p>
          <a:endParaRPr lang="en-US"/>
        </a:p>
      </dgm:t>
    </dgm:pt>
  </dgm:ptLst>
  <dgm:cxnLst>
    <dgm:cxn modelId="{BD610719-C473-4307-AE73-333A48870AFE}" type="presOf" srcId="{18D1E92C-5614-4FFD-AC34-9BD05A65BC8A}" destId="{F188E4A0-A967-4227-ADDA-DC5BDB5161BA}" srcOrd="0" destOrd="0" presId="urn:microsoft.com/office/officeart/2005/8/layout/vList5"/>
    <dgm:cxn modelId="{BCDD44A1-590A-48C3-ABBC-569972BA1107}" type="presOf" srcId="{B707A8C4-8FCF-4F12-9673-61015564283B}" destId="{DB3D8EAC-F199-477E-83C3-B018772BE1B0}" srcOrd="0" destOrd="0" presId="urn:microsoft.com/office/officeart/2005/8/layout/vList5"/>
    <dgm:cxn modelId="{99F0803D-B627-4DBF-94C9-8A4DE42CB5F8}" srcId="{18D1E92C-5614-4FFD-AC34-9BD05A65BC8A}" destId="{7B274F89-F1C7-4D05-843D-DF5EFD44B4E3}" srcOrd="1" destOrd="0" parTransId="{D3A94198-A691-4C04-BEB1-B8CFFAFF08EE}" sibTransId="{36F370CD-5A13-450B-B74E-B035D2D5A918}"/>
    <dgm:cxn modelId="{0CF8DB77-6103-4328-92A1-13402B7CC6A4}" srcId="{18D1E92C-5614-4FFD-AC34-9BD05A65BC8A}" destId="{D1ED65FB-8664-470F-B7C6-5CDB87233B07}" srcOrd="0" destOrd="0" parTransId="{A7DC68DD-51C7-4234-8870-35BAA86E175B}" sibTransId="{30BF4219-24F5-4BF5-9F50-058C32729E5F}"/>
    <dgm:cxn modelId="{A8339CE0-497D-4BFF-9C8C-E397AF80C9BE}" type="presOf" srcId="{CE6F4996-AC33-46D3-83D7-AD3F9634C3DA}" destId="{E94C3FD6-E892-4465-8BF3-84C790F5B377}" srcOrd="0" destOrd="0" presId="urn:microsoft.com/office/officeart/2005/8/layout/vList5"/>
    <dgm:cxn modelId="{0A012B60-08CB-4459-886D-9EC0893D5610}" type="presOf" srcId="{9AEC9DE9-8540-40CD-BBE8-2653BE4225A5}" destId="{2447B8D9-B477-4118-AC34-2287DE87810E}" srcOrd="0" destOrd="0" presId="urn:microsoft.com/office/officeart/2005/8/layout/vList5"/>
    <dgm:cxn modelId="{DB14879F-2CDF-4D8D-BC8D-239C80A3569A}" srcId="{D1ED65FB-8664-470F-B7C6-5CDB87233B07}" destId="{B707A8C4-8FCF-4F12-9673-61015564283B}" srcOrd="0" destOrd="0" parTransId="{6E631C1F-DB77-4BB0-9F31-DB7C903E8E43}" sibTransId="{60B1C27F-30ED-478B-9CDC-CDAF947B4107}"/>
    <dgm:cxn modelId="{B8B1ABE5-48EF-4B58-B417-112E5D227A8E}" srcId="{18D1E92C-5614-4FFD-AC34-9BD05A65BC8A}" destId="{D4D28B10-4253-4F89-8AA3-1F6ADBCAF72C}" srcOrd="2" destOrd="0" parTransId="{6F6656B8-F7EB-46AC-88CA-7D99F1DC2276}" sibTransId="{728DD473-C048-4DE1-A940-D8DCB2AF8673}"/>
    <dgm:cxn modelId="{07144185-C4FE-4CE9-9961-85C01F1AFBD3}" type="presOf" srcId="{D1ED65FB-8664-470F-B7C6-5CDB87233B07}" destId="{5664B949-6C89-46EB-B070-2B9910C94A27}" srcOrd="0" destOrd="0" presId="urn:microsoft.com/office/officeart/2005/8/layout/vList5"/>
    <dgm:cxn modelId="{A3BC08D2-8779-4246-B683-E656BB120612}" type="presOf" srcId="{D4D28B10-4253-4F89-8AA3-1F6ADBCAF72C}" destId="{B689405A-AAB2-4CAD-AEC7-61A8A5EFED5F}" srcOrd="0" destOrd="0" presId="urn:microsoft.com/office/officeart/2005/8/layout/vList5"/>
    <dgm:cxn modelId="{94481A1F-5C7D-46EC-8F79-91035441D6FD}" type="presOf" srcId="{7B274F89-F1C7-4D05-843D-DF5EFD44B4E3}" destId="{F8852067-614F-41A3-9A72-8F879F25AC59}" srcOrd="0" destOrd="0" presId="urn:microsoft.com/office/officeart/2005/8/layout/vList5"/>
    <dgm:cxn modelId="{41FE25A8-DBD0-4FFE-B3B8-E8AB26936ACB}" srcId="{7B274F89-F1C7-4D05-843D-DF5EFD44B4E3}" destId="{CE6F4996-AC33-46D3-83D7-AD3F9634C3DA}" srcOrd="0" destOrd="0" parTransId="{95F26C69-CAF8-4F34-8C82-F8ED156DA41A}" sibTransId="{CBD28CC5-981B-4299-AC04-8A84A20B1BA4}"/>
    <dgm:cxn modelId="{10F7BDC3-5653-4982-9B98-91FF22C2B141}" srcId="{D4D28B10-4253-4F89-8AA3-1F6ADBCAF72C}" destId="{9AEC9DE9-8540-40CD-BBE8-2653BE4225A5}" srcOrd="0" destOrd="0" parTransId="{C08B3A9B-2001-4BFB-8978-06D2CDA1C96D}" sibTransId="{C3BC322C-212A-4C51-A897-5F3DBA412229}"/>
    <dgm:cxn modelId="{140C934E-0B40-4FCF-843E-41CBD80C9B86}" type="presParOf" srcId="{F188E4A0-A967-4227-ADDA-DC5BDB5161BA}" destId="{90E94925-A35C-4A1E-9DFE-A9AF423674CA}" srcOrd="0" destOrd="0" presId="urn:microsoft.com/office/officeart/2005/8/layout/vList5"/>
    <dgm:cxn modelId="{D5E6F397-BC2A-4AA5-947A-EEE72728E498}" type="presParOf" srcId="{90E94925-A35C-4A1E-9DFE-A9AF423674CA}" destId="{5664B949-6C89-46EB-B070-2B9910C94A27}" srcOrd="0" destOrd="0" presId="urn:microsoft.com/office/officeart/2005/8/layout/vList5"/>
    <dgm:cxn modelId="{387A7F69-1403-4BC2-BE23-5657FCA420C9}" type="presParOf" srcId="{90E94925-A35C-4A1E-9DFE-A9AF423674CA}" destId="{DB3D8EAC-F199-477E-83C3-B018772BE1B0}" srcOrd="1" destOrd="0" presId="urn:microsoft.com/office/officeart/2005/8/layout/vList5"/>
    <dgm:cxn modelId="{711EE585-BA48-4559-ACF4-FCE07DE12F48}" type="presParOf" srcId="{F188E4A0-A967-4227-ADDA-DC5BDB5161BA}" destId="{37D3153C-CDDC-477D-8F0F-8ADC87E11D55}" srcOrd="1" destOrd="0" presId="urn:microsoft.com/office/officeart/2005/8/layout/vList5"/>
    <dgm:cxn modelId="{04B49F6F-5E45-4E33-BAF9-7A469CD73E3E}" type="presParOf" srcId="{F188E4A0-A967-4227-ADDA-DC5BDB5161BA}" destId="{9A350B21-8033-4491-9EA5-FED6D5993B9F}" srcOrd="2" destOrd="0" presId="urn:microsoft.com/office/officeart/2005/8/layout/vList5"/>
    <dgm:cxn modelId="{AD49D8B1-245F-4B50-A78A-418E1B49E9FD}" type="presParOf" srcId="{9A350B21-8033-4491-9EA5-FED6D5993B9F}" destId="{F8852067-614F-41A3-9A72-8F879F25AC59}" srcOrd="0" destOrd="0" presId="urn:microsoft.com/office/officeart/2005/8/layout/vList5"/>
    <dgm:cxn modelId="{8EB4F5AD-1C48-416B-A081-6E395D0FF9F7}" type="presParOf" srcId="{9A350B21-8033-4491-9EA5-FED6D5993B9F}" destId="{E94C3FD6-E892-4465-8BF3-84C790F5B377}" srcOrd="1" destOrd="0" presId="urn:microsoft.com/office/officeart/2005/8/layout/vList5"/>
    <dgm:cxn modelId="{7CFCA379-10A6-44E6-92D0-B9F26535779F}" type="presParOf" srcId="{F188E4A0-A967-4227-ADDA-DC5BDB5161BA}" destId="{3E6E9A1A-7A2B-42C2-AAD0-978AE23794D3}" srcOrd="3" destOrd="0" presId="urn:microsoft.com/office/officeart/2005/8/layout/vList5"/>
    <dgm:cxn modelId="{B00DF538-0D24-4779-9473-99EDFAF14F08}" type="presParOf" srcId="{F188E4A0-A967-4227-ADDA-DC5BDB5161BA}" destId="{78527464-2262-45BC-A222-7DECAD119C55}" srcOrd="4" destOrd="0" presId="urn:microsoft.com/office/officeart/2005/8/layout/vList5"/>
    <dgm:cxn modelId="{5B9C4397-2317-4FF5-8254-D4F2AEF14960}" type="presParOf" srcId="{78527464-2262-45BC-A222-7DECAD119C55}" destId="{B689405A-AAB2-4CAD-AEC7-61A8A5EFED5F}" srcOrd="0" destOrd="0" presId="urn:microsoft.com/office/officeart/2005/8/layout/vList5"/>
    <dgm:cxn modelId="{20EB963C-31EF-4E8F-BCE4-5A52A4D5D971}" type="presParOf" srcId="{78527464-2262-45BC-A222-7DECAD119C55}" destId="{2447B8D9-B477-4118-AC34-2287DE87810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7D1DDA-7322-42F6-B730-2F07A58BBC8A}"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07095234-0F05-4BC2-8C41-29940CDD8A27}">
      <dgm:prSet phldrT="[Text]" custT="1"/>
      <dgm:spPr/>
      <dgm:t>
        <a:bodyPr/>
        <a:lstStyle/>
        <a:p>
          <a:r>
            <a:rPr lang="en-US" sz="2000" dirty="0" smtClean="0"/>
            <a:t>1. Person calls for help, some shame is experienced in making the call</a:t>
          </a:r>
          <a:endParaRPr lang="en-US" sz="2000" dirty="0"/>
        </a:p>
      </dgm:t>
    </dgm:pt>
    <dgm:pt modelId="{1EE3398D-FBFD-46C4-AE83-EA8CF080448D}" type="parTrans" cxnId="{44C38DBE-C981-4123-9D04-999ED3059960}">
      <dgm:prSet/>
      <dgm:spPr/>
      <dgm:t>
        <a:bodyPr/>
        <a:lstStyle/>
        <a:p>
          <a:endParaRPr lang="en-US"/>
        </a:p>
      </dgm:t>
    </dgm:pt>
    <dgm:pt modelId="{B89B691B-FBF0-4B2F-BFCA-A03EFB6B5BC2}" type="sibTrans" cxnId="{44C38DBE-C981-4123-9D04-999ED3059960}">
      <dgm:prSet/>
      <dgm:spPr/>
      <dgm:t>
        <a:bodyPr/>
        <a:lstStyle/>
        <a:p>
          <a:endParaRPr lang="en-US"/>
        </a:p>
      </dgm:t>
    </dgm:pt>
    <dgm:pt modelId="{947F6F76-E0FE-41F6-A143-99CD18FE6F81}">
      <dgm:prSet phldrT="[Text]" custT="1"/>
      <dgm:spPr/>
      <dgm:t>
        <a:bodyPr/>
        <a:lstStyle/>
        <a:p>
          <a:r>
            <a:rPr lang="en-US" sz="2000" dirty="0" smtClean="0"/>
            <a:t>2. Phone staff begins to ask questions about insurance &amp; primary problem</a:t>
          </a:r>
          <a:endParaRPr lang="en-US" sz="2000" dirty="0"/>
        </a:p>
      </dgm:t>
    </dgm:pt>
    <dgm:pt modelId="{C32F5C99-33EE-4A3B-9CC2-9DD3FD481E7C}" type="parTrans" cxnId="{983FFC82-D8ED-42A6-9E4C-EE8E49740E64}">
      <dgm:prSet/>
      <dgm:spPr/>
      <dgm:t>
        <a:bodyPr/>
        <a:lstStyle/>
        <a:p>
          <a:endParaRPr lang="en-US"/>
        </a:p>
      </dgm:t>
    </dgm:pt>
    <dgm:pt modelId="{753C887E-D7E5-40AA-9BDD-ABF443186AC9}" type="sibTrans" cxnId="{983FFC82-D8ED-42A6-9E4C-EE8E49740E64}">
      <dgm:prSet/>
      <dgm:spPr/>
      <dgm:t>
        <a:bodyPr/>
        <a:lstStyle/>
        <a:p>
          <a:endParaRPr lang="en-US"/>
        </a:p>
      </dgm:t>
    </dgm:pt>
    <dgm:pt modelId="{B542C8B8-C102-4336-A9FA-1191B7CC8958}">
      <dgm:prSet phldrT="[Text]" custT="1"/>
      <dgm:spPr/>
      <dgm:t>
        <a:bodyPr/>
        <a:lstStyle/>
        <a:p>
          <a:r>
            <a:rPr lang="en-US" sz="2000" dirty="0" smtClean="0"/>
            <a:t>3. Person receives an appointment, but no help, waits 1 to 7 days for appt</a:t>
          </a:r>
          <a:endParaRPr lang="en-US" sz="2000" dirty="0"/>
        </a:p>
      </dgm:t>
    </dgm:pt>
    <dgm:pt modelId="{77DB19E3-357E-44BB-AB81-68939160303C}" type="parTrans" cxnId="{B333AC51-8907-4667-AD7A-A8DEE2DC5DF2}">
      <dgm:prSet/>
      <dgm:spPr/>
      <dgm:t>
        <a:bodyPr/>
        <a:lstStyle/>
        <a:p>
          <a:endParaRPr lang="en-US"/>
        </a:p>
      </dgm:t>
    </dgm:pt>
    <dgm:pt modelId="{B5DA1B91-F9BC-43D9-B7FA-740872638E7A}" type="sibTrans" cxnId="{B333AC51-8907-4667-AD7A-A8DEE2DC5DF2}">
      <dgm:prSet/>
      <dgm:spPr/>
      <dgm:t>
        <a:bodyPr/>
        <a:lstStyle/>
        <a:p>
          <a:endParaRPr lang="en-US"/>
        </a:p>
      </dgm:t>
    </dgm:pt>
    <dgm:pt modelId="{2966EFA1-71C5-4DED-97D8-4CEFD9B6B8BF}">
      <dgm:prSet phldrT="[Text]" custT="1"/>
      <dgm:spPr/>
      <dgm:t>
        <a:bodyPr/>
        <a:lstStyle/>
        <a:p>
          <a:r>
            <a:rPr lang="en-US" sz="2000" dirty="0" smtClean="0"/>
            <a:t>4. Person travels to office for appt &amp; is asked to bring medical info </a:t>
          </a:r>
          <a:endParaRPr lang="en-US" sz="2000" dirty="0"/>
        </a:p>
      </dgm:t>
    </dgm:pt>
    <dgm:pt modelId="{87D0EA61-0A34-404E-B234-8C7A665D59F5}" type="parTrans" cxnId="{01E84CF7-0FE4-4417-9BE0-28113F908FBE}">
      <dgm:prSet/>
      <dgm:spPr/>
      <dgm:t>
        <a:bodyPr/>
        <a:lstStyle/>
        <a:p>
          <a:endParaRPr lang="en-US"/>
        </a:p>
      </dgm:t>
    </dgm:pt>
    <dgm:pt modelId="{31C33484-0BDF-4C93-A867-8F0220EA8956}" type="sibTrans" cxnId="{01E84CF7-0FE4-4417-9BE0-28113F908FBE}">
      <dgm:prSet/>
      <dgm:spPr/>
      <dgm:t>
        <a:bodyPr/>
        <a:lstStyle/>
        <a:p>
          <a:endParaRPr lang="en-US"/>
        </a:p>
      </dgm:t>
    </dgm:pt>
    <dgm:pt modelId="{8459F85B-A664-43DB-81FF-06FA7CAD9C70}">
      <dgm:prSet phldrT="[Text]" custT="1"/>
      <dgm:spPr/>
      <dgm:t>
        <a:bodyPr/>
        <a:lstStyle/>
        <a:p>
          <a:r>
            <a:rPr lang="en-US" sz="2000" dirty="0" smtClean="0"/>
            <a:t>5. Person receives a 1 to 2 hour assessment focused on deficits </a:t>
          </a:r>
          <a:endParaRPr lang="en-US" sz="2000" dirty="0"/>
        </a:p>
      </dgm:t>
    </dgm:pt>
    <dgm:pt modelId="{8DA5D916-8785-477E-B369-63AB170C49F0}" type="parTrans" cxnId="{A64AD55E-1DF2-4CC9-B8FD-C29C4B62A28F}">
      <dgm:prSet/>
      <dgm:spPr/>
      <dgm:t>
        <a:bodyPr/>
        <a:lstStyle/>
        <a:p>
          <a:endParaRPr lang="en-US"/>
        </a:p>
      </dgm:t>
    </dgm:pt>
    <dgm:pt modelId="{3471C52B-DB36-47B6-B395-DA53350E77C6}" type="sibTrans" cxnId="{A64AD55E-1DF2-4CC9-B8FD-C29C4B62A28F}">
      <dgm:prSet/>
      <dgm:spPr/>
      <dgm:t>
        <a:bodyPr/>
        <a:lstStyle/>
        <a:p>
          <a:endParaRPr lang="en-US"/>
        </a:p>
      </dgm:t>
    </dgm:pt>
    <dgm:pt modelId="{FB28E665-CE81-4BD8-905B-2ED2E79EBCBE}">
      <dgm:prSet phldrT="[Text]" custT="1"/>
      <dgm:spPr/>
      <dgm:t>
        <a:bodyPr/>
        <a:lstStyle/>
        <a:p>
          <a:r>
            <a:rPr lang="en-US" sz="2000" dirty="0" smtClean="0"/>
            <a:t>6. Person receives a DSM diagnosis, new appt, &amp; travels back home </a:t>
          </a:r>
          <a:endParaRPr lang="en-US" sz="2000" dirty="0"/>
        </a:p>
      </dgm:t>
    </dgm:pt>
    <dgm:pt modelId="{B06FFB10-1B1E-4088-8960-2F085A678A23}" type="parTrans" cxnId="{8F88808B-7F92-4007-AA5E-9B82CF6E21CD}">
      <dgm:prSet/>
      <dgm:spPr/>
      <dgm:t>
        <a:bodyPr/>
        <a:lstStyle/>
        <a:p>
          <a:endParaRPr lang="en-US"/>
        </a:p>
      </dgm:t>
    </dgm:pt>
    <dgm:pt modelId="{8EC51CA1-8E82-475A-81BA-D714440FA7DC}" type="sibTrans" cxnId="{8F88808B-7F92-4007-AA5E-9B82CF6E21CD}">
      <dgm:prSet/>
      <dgm:spPr/>
      <dgm:t>
        <a:bodyPr/>
        <a:lstStyle/>
        <a:p>
          <a:endParaRPr lang="en-US"/>
        </a:p>
      </dgm:t>
    </dgm:pt>
    <dgm:pt modelId="{EC717049-1358-4071-A368-E55D757ABF05}">
      <dgm:prSet phldrT="[Text]" custT="1"/>
      <dgm:spPr/>
      <dgm:t>
        <a:bodyPr/>
        <a:lstStyle/>
        <a:p>
          <a:r>
            <a:rPr lang="en-US" sz="2000" dirty="0" smtClean="0"/>
            <a:t>7. Person waits for first appointment for treatment, another 7 to 14 days</a:t>
          </a:r>
          <a:endParaRPr lang="en-US" sz="2000" dirty="0"/>
        </a:p>
      </dgm:t>
    </dgm:pt>
    <dgm:pt modelId="{1A1A1817-6FB8-4D89-8BAC-BA4FC13AD4CC}" type="parTrans" cxnId="{9BB896C1-7472-4602-B175-90C02C9C1F7C}">
      <dgm:prSet/>
      <dgm:spPr/>
      <dgm:t>
        <a:bodyPr/>
        <a:lstStyle/>
        <a:p>
          <a:endParaRPr lang="en-US"/>
        </a:p>
      </dgm:t>
    </dgm:pt>
    <dgm:pt modelId="{466E52C0-8ACD-493F-B0C1-95448C265D6A}" type="sibTrans" cxnId="{9BB896C1-7472-4602-B175-90C02C9C1F7C}">
      <dgm:prSet/>
      <dgm:spPr/>
      <dgm:t>
        <a:bodyPr/>
        <a:lstStyle/>
        <a:p>
          <a:endParaRPr lang="en-US"/>
        </a:p>
      </dgm:t>
    </dgm:pt>
    <dgm:pt modelId="{E074F4DB-EFC4-4734-9845-8763906041B9}">
      <dgm:prSet phldrT="[Text]" custT="1"/>
      <dgm:spPr/>
      <dgm:t>
        <a:bodyPr/>
        <a:lstStyle/>
        <a:p>
          <a:r>
            <a:rPr lang="en-US" sz="2000" dirty="0" smtClean="0"/>
            <a:t>8. First appointment, redundant data are collected again,</a:t>
          </a:r>
          <a:endParaRPr lang="en-US" sz="2000" dirty="0"/>
        </a:p>
      </dgm:t>
    </dgm:pt>
    <dgm:pt modelId="{9BEE020F-F0FF-4CAC-9573-5B97F973B1EB}" type="parTrans" cxnId="{EB7FC70E-9EAA-4763-AAB0-C1ED9DA1CFFB}">
      <dgm:prSet/>
      <dgm:spPr/>
      <dgm:t>
        <a:bodyPr/>
        <a:lstStyle/>
        <a:p>
          <a:endParaRPr lang="en-US"/>
        </a:p>
      </dgm:t>
    </dgm:pt>
    <dgm:pt modelId="{085FB47A-7575-4546-9F9D-658A18780667}" type="sibTrans" cxnId="{EB7FC70E-9EAA-4763-AAB0-C1ED9DA1CFFB}">
      <dgm:prSet/>
      <dgm:spPr/>
      <dgm:t>
        <a:bodyPr/>
        <a:lstStyle/>
        <a:p>
          <a:endParaRPr lang="en-US"/>
        </a:p>
      </dgm:t>
    </dgm:pt>
    <dgm:pt modelId="{3681A766-A9A4-4F0D-9687-871ABFCE72AA}">
      <dgm:prSet phldrT="[Text]" custT="1"/>
      <dgm:spPr/>
      <dgm:t>
        <a:bodyPr/>
        <a:lstStyle/>
        <a:p>
          <a:r>
            <a:rPr lang="en-US" sz="2000" dirty="0" smtClean="0"/>
            <a:t>9. Treatment plan is developed &amp; treatment begins, 14 to 21 days after request for help</a:t>
          </a:r>
          <a:endParaRPr lang="en-US" sz="2000" dirty="0"/>
        </a:p>
      </dgm:t>
    </dgm:pt>
    <dgm:pt modelId="{16107629-F3E4-4E59-B7B7-DCB7D6C7C477}" type="parTrans" cxnId="{433F41A4-1C6C-4C9D-AD21-CCE961D88AC5}">
      <dgm:prSet/>
      <dgm:spPr/>
      <dgm:t>
        <a:bodyPr/>
        <a:lstStyle/>
        <a:p>
          <a:endParaRPr lang="en-US"/>
        </a:p>
      </dgm:t>
    </dgm:pt>
    <dgm:pt modelId="{C4A2A10D-E4D8-47F7-9F3B-5B488EA3AA53}" type="sibTrans" cxnId="{433F41A4-1C6C-4C9D-AD21-CCE961D88AC5}">
      <dgm:prSet/>
      <dgm:spPr/>
      <dgm:t>
        <a:bodyPr/>
        <a:lstStyle/>
        <a:p>
          <a:endParaRPr lang="en-US"/>
        </a:p>
      </dgm:t>
    </dgm:pt>
    <dgm:pt modelId="{8EA9F622-74C2-46A7-8827-86FEB214394D}" type="pres">
      <dgm:prSet presAssocID="{517D1DDA-7322-42F6-B730-2F07A58BBC8A}" presName="Name0" presStyleCnt="0">
        <dgm:presLayoutVars>
          <dgm:dir/>
          <dgm:resizeHandles/>
        </dgm:presLayoutVars>
      </dgm:prSet>
      <dgm:spPr/>
      <dgm:t>
        <a:bodyPr/>
        <a:lstStyle/>
        <a:p>
          <a:endParaRPr lang="en-US"/>
        </a:p>
      </dgm:t>
    </dgm:pt>
    <dgm:pt modelId="{4B116E6F-736D-46A7-AFD7-4F5508AE409E}" type="pres">
      <dgm:prSet presAssocID="{07095234-0F05-4BC2-8C41-29940CDD8A27}" presName="compNode" presStyleCnt="0"/>
      <dgm:spPr/>
    </dgm:pt>
    <dgm:pt modelId="{3C42DCA0-5284-4DD8-8E45-38ECF098A177}" type="pres">
      <dgm:prSet presAssocID="{07095234-0F05-4BC2-8C41-29940CDD8A27}" presName="dummyConnPt" presStyleCnt="0"/>
      <dgm:spPr/>
    </dgm:pt>
    <dgm:pt modelId="{E5633ABC-425B-4CA4-B5A0-1E7AA81542F8}" type="pres">
      <dgm:prSet presAssocID="{07095234-0F05-4BC2-8C41-29940CDD8A27}" presName="node" presStyleLbl="node1" presStyleIdx="0" presStyleCnt="9">
        <dgm:presLayoutVars>
          <dgm:bulletEnabled val="1"/>
        </dgm:presLayoutVars>
      </dgm:prSet>
      <dgm:spPr/>
      <dgm:t>
        <a:bodyPr/>
        <a:lstStyle/>
        <a:p>
          <a:endParaRPr lang="en-US"/>
        </a:p>
      </dgm:t>
    </dgm:pt>
    <dgm:pt modelId="{B9000961-EE32-4383-B041-98980D318FD8}" type="pres">
      <dgm:prSet presAssocID="{B89B691B-FBF0-4B2F-BFCA-A03EFB6B5BC2}" presName="sibTrans" presStyleLbl="bgSibTrans2D1" presStyleIdx="0" presStyleCnt="8"/>
      <dgm:spPr/>
      <dgm:t>
        <a:bodyPr/>
        <a:lstStyle/>
        <a:p>
          <a:endParaRPr lang="en-US"/>
        </a:p>
      </dgm:t>
    </dgm:pt>
    <dgm:pt modelId="{56593D81-A62D-497F-81AE-183BDCF1B8C1}" type="pres">
      <dgm:prSet presAssocID="{947F6F76-E0FE-41F6-A143-99CD18FE6F81}" presName="compNode" presStyleCnt="0"/>
      <dgm:spPr/>
    </dgm:pt>
    <dgm:pt modelId="{704582BD-92F4-4713-B4CA-162EBC0B0CE7}" type="pres">
      <dgm:prSet presAssocID="{947F6F76-E0FE-41F6-A143-99CD18FE6F81}" presName="dummyConnPt" presStyleCnt="0"/>
      <dgm:spPr/>
    </dgm:pt>
    <dgm:pt modelId="{ADB849FE-49F9-477B-8980-793077064546}" type="pres">
      <dgm:prSet presAssocID="{947F6F76-E0FE-41F6-A143-99CD18FE6F81}" presName="node" presStyleLbl="node1" presStyleIdx="1" presStyleCnt="9">
        <dgm:presLayoutVars>
          <dgm:bulletEnabled val="1"/>
        </dgm:presLayoutVars>
      </dgm:prSet>
      <dgm:spPr/>
      <dgm:t>
        <a:bodyPr/>
        <a:lstStyle/>
        <a:p>
          <a:endParaRPr lang="en-US"/>
        </a:p>
      </dgm:t>
    </dgm:pt>
    <dgm:pt modelId="{6AB7E3EC-4127-4D8E-9F6F-C51ACF37BBFC}" type="pres">
      <dgm:prSet presAssocID="{753C887E-D7E5-40AA-9BDD-ABF443186AC9}" presName="sibTrans" presStyleLbl="bgSibTrans2D1" presStyleIdx="1" presStyleCnt="8"/>
      <dgm:spPr/>
      <dgm:t>
        <a:bodyPr/>
        <a:lstStyle/>
        <a:p>
          <a:endParaRPr lang="en-US"/>
        </a:p>
      </dgm:t>
    </dgm:pt>
    <dgm:pt modelId="{CFBFF21A-CC84-4CDD-8F3D-A13B5AA95249}" type="pres">
      <dgm:prSet presAssocID="{B542C8B8-C102-4336-A9FA-1191B7CC8958}" presName="compNode" presStyleCnt="0"/>
      <dgm:spPr/>
    </dgm:pt>
    <dgm:pt modelId="{A8E99303-5BF5-4264-9536-769C14998B82}" type="pres">
      <dgm:prSet presAssocID="{B542C8B8-C102-4336-A9FA-1191B7CC8958}" presName="dummyConnPt" presStyleCnt="0"/>
      <dgm:spPr/>
    </dgm:pt>
    <dgm:pt modelId="{F7C1D1C3-D283-4145-BBEA-52946FF591F9}" type="pres">
      <dgm:prSet presAssocID="{B542C8B8-C102-4336-A9FA-1191B7CC8958}" presName="node" presStyleLbl="node1" presStyleIdx="2" presStyleCnt="9">
        <dgm:presLayoutVars>
          <dgm:bulletEnabled val="1"/>
        </dgm:presLayoutVars>
      </dgm:prSet>
      <dgm:spPr/>
      <dgm:t>
        <a:bodyPr/>
        <a:lstStyle/>
        <a:p>
          <a:endParaRPr lang="en-US"/>
        </a:p>
      </dgm:t>
    </dgm:pt>
    <dgm:pt modelId="{B30A30CF-1417-465D-8525-0B68020414B2}" type="pres">
      <dgm:prSet presAssocID="{B5DA1B91-F9BC-43D9-B7FA-740872638E7A}" presName="sibTrans" presStyleLbl="bgSibTrans2D1" presStyleIdx="2" presStyleCnt="8"/>
      <dgm:spPr/>
      <dgm:t>
        <a:bodyPr/>
        <a:lstStyle/>
        <a:p>
          <a:endParaRPr lang="en-US"/>
        </a:p>
      </dgm:t>
    </dgm:pt>
    <dgm:pt modelId="{68D3EE46-926E-476A-9405-F37CC48CFE61}" type="pres">
      <dgm:prSet presAssocID="{2966EFA1-71C5-4DED-97D8-4CEFD9B6B8BF}" presName="compNode" presStyleCnt="0"/>
      <dgm:spPr/>
    </dgm:pt>
    <dgm:pt modelId="{E5648047-C7F7-408A-8A19-4C0FE945CFC1}" type="pres">
      <dgm:prSet presAssocID="{2966EFA1-71C5-4DED-97D8-4CEFD9B6B8BF}" presName="dummyConnPt" presStyleCnt="0"/>
      <dgm:spPr/>
    </dgm:pt>
    <dgm:pt modelId="{5DF7CEFE-A37E-4579-BDA0-59CC39D13400}" type="pres">
      <dgm:prSet presAssocID="{2966EFA1-71C5-4DED-97D8-4CEFD9B6B8BF}" presName="node" presStyleLbl="node1" presStyleIdx="3" presStyleCnt="9">
        <dgm:presLayoutVars>
          <dgm:bulletEnabled val="1"/>
        </dgm:presLayoutVars>
      </dgm:prSet>
      <dgm:spPr/>
      <dgm:t>
        <a:bodyPr/>
        <a:lstStyle/>
        <a:p>
          <a:endParaRPr lang="en-US"/>
        </a:p>
      </dgm:t>
    </dgm:pt>
    <dgm:pt modelId="{FF042091-2945-42F1-BA7A-B9E901E7F4D8}" type="pres">
      <dgm:prSet presAssocID="{31C33484-0BDF-4C93-A867-8F0220EA8956}" presName="sibTrans" presStyleLbl="bgSibTrans2D1" presStyleIdx="3" presStyleCnt="8"/>
      <dgm:spPr/>
      <dgm:t>
        <a:bodyPr/>
        <a:lstStyle/>
        <a:p>
          <a:endParaRPr lang="en-US"/>
        </a:p>
      </dgm:t>
    </dgm:pt>
    <dgm:pt modelId="{2E22A8F9-765A-49BD-B21A-4AF14B983DBD}" type="pres">
      <dgm:prSet presAssocID="{8459F85B-A664-43DB-81FF-06FA7CAD9C70}" presName="compNode" presStyleCnt="0"/>
      <dgm:spPr/>
    </dgm:pt>
    <dgm:pt modelId="{AB517E97-F605-48F1-B440-59521643C684}" type="pres">
      <dgm:prSet presAssocID="{8459F85B-A664-43DB-81FF-06FA7CAD9C70}" presName="dummyConnPt" presStyleCnt="0"/>
      <dgm:spPr/>
    </dgm:pt>
    <dgm:pt modelId="{5250932D-A0BB-4D41-92AA-27A60273F00E}" type="pres">
      <dgm:prSet presAssocID="{8459F85B-A664-43DB-81FF-06FA7CAD9C70}" presName="node" presStyleLbl="node1" presStyleIdx="4" presStyleCnt="9">
        <dgm:presLayoutVars>
          <dgm:bulletEnabled val="1"/>
        </dgm:presLayoutVars>
      </dgm:prSet>
      <dgm:spPr/>
      <dgm:t>
        <a:bodyPr/>
        <a:lstStyle/>
        <a:p>
          <a:endParaRPr lang="en-US"/>
        </a:p>
      </dgm:t>
    </dgm:pt>
    <dgm:pt modelId="{ADCAB03D-BB2F-4CD4-A7C3-6FA043FAD572}" type="pres">
      <dgm:prSet presAssocID="{3471C52B-DB36-47B6-B395-DA53350E77C6}" presName="sibTrans" presStyleLbl="bgSibTrans2D1" presStyleIdx="4" presStyleCnt="8"/>
      <dgm:spPr/>
      <dgm:t>
        <a:bodyPr/>
        <a:lstStyle/>
        <a:p>
          <a:endParaRPr lang="en-US"/>
        </a:p>
      </dgm:t>
    </dgm:pt>
    <dgm:pt modelId="{834D0F52-30C6-41A2-B7B4-B2A29CA641D8}" type="pres">
      <dgm:prSet presAssocID="{FB28E665-CE81-4BD8-905B-2ED2E79EBCBE}" presName="compNode" presStyleCnt="0"/>
      <dgm:spPr/>
    </dgm:pt>
    <dgm:pt modelId="{8F22DFC6-0B6F-46B7-8FB2-AEFC425A585D}" type="pres">
      <dgm:prSet presAssocID="{FB28E665-CE81-4BD8-905B-2ED2E79EBCBE}" presName="dummyConnPt" presStyleCnt="0"/>
      <dgm:spPr/>
    </dgm:pt>
    <dgm:pt modelId="{E507357C-2E43-4609-B6F7-1446A8A38BE4}" type="pres">
      <dgm:prSet presAssocID="{FB28E665-CE81-4BD8-905B-2ED2E79EBCBE}" presName="node" presStyleLbl="node1" presStyleIdx="5" presStyleCnt="9">
        <dgm:presLayoutVars>
          <dgm:bulletEnabled val="1"/>
        </dgm:presLayoutVars>
      </dgm:prSet>
      <dgm:spPr/>
      <dgm:t>
        <a:bodyPr/>
        <a:lstStyle/>
        <a:p>
          <a:endParaRPr lang="en-US"/>
        </a:p>
      </dgm:t>
    </dgm:pt>
    <dgm:pt modelId="{08BB5BEF-C0D2-4A89-8DB7-B5D1839F89D5}" type="pres">
      <dgm:prSet presAssocID="{8EC51CA1-8E82-475A-81BA-D714440FA7DC}" presName="sibTrans" presStyleLbl="bgSibTrans2D1" presStyleIdx="5" presStyleCnt="8"/>
      <dgm:spPr/>
      <dgm:t>
        <a:bodyPr/>
        <a:lstStyle/>
        <a:p>
          <a:endParaRPr lang="en-US"/>
        </a:p>
      </dgm:t>
    </dgm:pt>
    <dgm:pt modelId="{871C38B6-015F-4966-A2CA-A1AFE0290390}" type="pres">
      <dgm:prSet presAssocID="{EC717049-1358-4071-A368-E55D757ABF05}" presName="compNode" presStyleCnt="0"/>
      <dgm:spPr/>
    </dgm:pt>
    <dgm:pt modelId="{92740A16-9F49-40FB-8A8E-107DDC06D1BC}" type="pres">
      <dgm:prSet presAssocID="{EC717049-1358-4071-A368-E55D757ABF05}" presName="dummyConnPt" presStyleCnt="0"/>
      <dgm:spPr/>
    </dgm:pt>
    <dgm:pt modelId="{E40CCC6D-3DDD-4071-A76C-66A078D2112D}" type="pres">
      <dgm:prSet presAssocID="{EC717049-1358-4071-A368-E55D757ABF05}" presName="node" presStyleLbl="node1" presStyleIdx="6" presStyleCnt="9">
        <dgm:presLayoutVars>
          <dgm:bulletEnabled val="1"/>
        </dgm:presLayoutVars>
      </dgm:prSet>
      <dgm:spPr/>
      <dgm:t>
        <a:bodyPr/>
        <a:lstStyle/>
        <a:p>
          <a:endParaRPr lang="en-US"/>
        </a:p>
      </dgm:t>
    </dgm:pt>
    <dgm:pt modelId="{5788E0BC-7EC6-422A-BF09-61B13050A5AF}" type="pres">
      <dgm:prSet presAssocID="{466E52C0-8ACD-493F-B0C1-95448C265D6A}" presName="sibTrans" presStyleLbl="bgSibTrans2D1" presStyleIdx="6" presStyleCnt="8"/>
      <dgm:spPr/>
      <dgm:t>
        <a:bodyPr/>
        <a:lstStyle/>
        <a:p>
          <a:endParaRPr lang="en-US"/>
        </a:p>
      </dgm:t>
    </dgm:pt>
    <dgm:pt modelId="{EB0A485D-480D-413F-AC9F-81AF585A6BA9}" type="pres">
      <dgm:prSet presAssocID="{E074F4DB-EFC4-4734-9845-8763906041B9}" presName="compNode" presStyleCnt="0"/>
      <dgm:spPr/>
    </dgm:pt>
    <dgm:pt modelId="{93D9D925-353A-48EB-AD3D-6F5A43CC9E16}" type="pres">
      <dgm:prSet presAssocID="{E074F4DB-EFC4-4734-9845-8763906041B9}" presName="dummyConnPt" presStyleCnt="0"/>
      <dgm:spPr/>
    </dgm:pt>
    <dgm:pt modelId="{3E701E97-C3F8-44DD-B6B5-AF7EE33CCFB7}" type="pres">
      <dgm:prSet presAssocID="{E074F4DB-EFC4-4734-9845-8763906041B9}" presName="node" presStyleLbl="node1" presStyleIdx="7" presStyleCnt="9">
        <dgm:presLayoutVars>
          <dgm:bulletEnabled val="1"/>
        </dgm:presLayoutVars>
      </dgm:prSet>
      <dgm:spPr/>
      <dgm:t>
        <a:bodyPr/>
        <a:lstStyle/>
        <a:p>
          <a:endParaRPr lang="en-US"/>
        </a:p>
      </dgm:t>
    </dgm:pt>
    <dgm:pt modelId="{4FB490A8-90CC-4074-AC54-E3518BABDCCC}" type="pres">
      <dgm:prSet presAssocID="{085FB47A-7575-4546-9F9D-658A18780667}" presName="sibTrans" presStyleLbl="bgSibTrans2D1" presStyleIdx="7" presStyleCnt="8"/>
      <dgm:spPr/>
      <dgm:t>
        <a:bodyPr/>
        <a:lstStyle/>
        <a:p>
          <a:endParaRPr lang="en-US"/>
        </a:p>
      </dgm:t>
    </dgm:pt>
    <dgm:pt modelId="{EB2BE2D3-088C-4EBA-BA28-2D13CDEAF096}" type="pres">
      <dgm:prSet presAssocID="{3681A766-A9A4-4F0D-9687-871ABFCE72AA}" presName="compNode" presStyleCnt="0"/>
      <dgm:spPr/>
    </dgm:pt>
    <dgm:pt modelId="{D150EB42-1F75-4F99-AEC3-1E0487DAB7EA}" type="pres">
      <dgm:prSet presAssocID="{3681A766-A9A4-4F0D-9687-871ABFCE72AA}" presName="dummyConnPt" presStyleCnt="0"/>
      <dgm:spPr/>
    </dgm:pt>
    <dgm:pt modelId="{B1A2B52B-F402-4465-AF24-06DC1E641C1D}" type="pres">
      <dgm:prSet presAssocID="{3681A766-A9A4-4F0D-9687-871ABFCE72AA}" presName="node" presStyleLbl="node1" presStyleIdx="8" presStyleCnt="9" custScaleX="109137">
        <dgm:presLayoutVars>
          <dgm:bulletEnabled val="1"/>
        </dgm:presLayoutVars>
      </dgm:prSet>
      <dgm:spPr/>
      <dgm:t>
        <a:bodyPr/>
        <a:lstStyle/>
        <a:p>
          <a:endParaRPr lang="en-US"/>
        </a:p>
      </dgm:t>
    </dgm:pt>
  </dgm:ptLst>
  <dgm:cxnLst>
    <dgm:cxn modelId="{453CD6FA-AF87-4300-92C7-3B2A6D0A725C}" type="presOf" srcId="{EC717049-1358-4071-A368-E55D757ABF05}" destId="{E40CCC6D-3DDD-4071-A76C-66A078D2112D}" srcOrd="0" destOrd="0" presId="urn:microsoft.com/office/officeart/2005/8/layout/bProcess4"/>
    <dgm:cxn modelId="{01813269-D21F-40C9-B657-B1CC10550D89}" type="presOf" srcId="{31C33484-0BDF-4C93-A867-8F0220EA8956}" destId="{FF042091-2945-42F1-BA7A-B9E901E7F4D8}" srcOrd="0" destOrd="0" presId="urn:microsoft.com/office/officeart/2005/8/layout/bProcess4"/>
    <dgm:cxn modelId="{8F88808B-7F92-4007-AA5E-9B82CF6E21CD}" srcId="{517D1DDA-7322-42F6-B730-2F07A58BBC8A}" destId="{FB28E665-CE81-4BD8-905B-2ED2E79EBCBE}" srcOrd="5" destOrd="0" parTransId="{B06FFB10-1B1E-4088-8960-2F085A678A23}" sibTransId="{8EC51CA1-8E82-475A-81BA-D714440FA7DC}"/>
    <dgm:cxn modelId="{EB7FC70E-9EAA-4763-AAB0-C1ED9DA1CFFB}" srcId="{517D1DDA-7322-42F6-B730-2F07A58BBC8A}" destId="{E074F4DB-EFC4-4734-9845-8763906041B9}" srcOrd="7" destOrd="0" parTransId="{9BEE020F-F0FF-4CAC-9573-5B97F973B1EB}" sibTransId="{085FB47A-7575-4546-9F9D-658A18780667}"/>
    <dgm:cxn modelId="{A64AD55E-1DF2-4CC9-B8FD-C29C4B62A28F}" srcId="{517D1DDA-7322-42F6-B730-2F07A58BBC8A}" destId="{8459F85B-A664-43DB-81FF-06FA7CAD9C70}" srcOrd="4" destOrd="0" parTransId="{8DA5D916-8785-477E-B369-63AB170C49F0}" sibTransId="{3471C52B-DB36-47B6-B395-DA53350E77C6}"/>
    <dgm:cxn modelId="{433F41A4-1C6C-4C9D-AD21-CCE961D88AC5}" srcId="{517D1DDA-7322-42F6-B730-2F07A58BBC8A}" destId="{3681A766-A9A4-4F0D-9687-871ABFCE72AA}" srcOrd="8" destOrd="0" parTransId="{16107629-F3E4-4E59-B7B7-DCB7D6C7C477}" sibTransId="{C4A2A10D-E4D8-47F7-9F3B-5B488EA3AA53}"/>
    <dgm:cxn modelId="{B47820B8-67E2-4CD5-A0C2-F83F0826A82E}" type="presOf" srcId="{E074F4DB-EFC4-4734-9845-8763906041B9}" destId="{3E701E97-C3F8-44DD-B6B5-AF7EE33CCFB7}" srcOrd="0" destOrd="0" presId="urn:microsoft.com/office/officeart/2005/8/layout/bProcess4"/>
    <dgm:cxn modelId="{D5B7F163-B13C-4BDD-A60C-8C24271296B2}" type="presOf" srcId="{517D1DDA-7322-42F6-B730-2F07A58BBC8A}" destId="{8EA9F622-74C2-46A7-8827-86FEB214394D}" srcOrd="0" destOrd="0" presId="urn:microsoft.com/office/officeart/2005/8/layout/bProcess4"/>
    <dgm:cxn modelId="{01E84CF7-0FE4-4417-9BE0-28113F908FBE}" srcId="{517D1DDA-7322-42F6-B730-2F07A58BBC8A}" destId="{2966EFA1-71C5-4DED-97D8-4CEFD9B6B8BF}" srcOrd="3" destOrd="0" parTransId="{87D0EA61-0A34-404E-B234-8C7A665D59F5}" sibTransId="{31C33484-0BDF-4C93-A867-8F0220EA8956}"/>
    <dgm:cxn modelId="{B4C4FFAE-DE27-4A80-9AC2-3674585A620E}" type="presOf" srcId="{07095234-0F05-4BC2-8C41-29940CDD8A27}" destId="{E5633ABC-425B-4CA4-B5A0-1E7AA81542F8}" srcOrd="0" destOrd="0" presId="urn:microsoft.com/office/officeart/2005/8/layout/bProcess4"/>
    <dgm:cxn modelId="{AC8CCE4A-58CA-4301-8755-39056E75AFF6}" type="presOf" srcId="{753C887E-D7E5-40AA-9BDD-ABF443186AC9}" destId="{6AB7E3EC-4127-4D8E-9F6F-C51ACF37BBFC}" srcOrd="0" destOrd="0" presId="urn:microsoft.com/office/officeart/2005/8/layout/bProcess4"/>
    <dgm:cxn modelId="{4D34A2D6-B879-4BD5-AE38-246EDC7E4F11}" type="presOf" srcId="{B542C8B8-C102-4336-A9FA-1191B7CC8958}" destId="{F7C1D1C3-D283-4145-BBEA-52946FF591F9}" srcOrd="0" destOrd="0" presId="urn:microsoft.com/office/officeart/2005/8/layout/bProcess4"/>
    <dgm:cxn modelId="{F0FE1199-6E3D-4513-BD9D-D9CD4BA85B07}" type="presOf" srcId="{B5DA1B91-F9BC-43D9-B7FA-740872638E7A}" destId="{B30A30CF-1417-465D-8525-0B68020414B2}" srcOrd="0" destOrd="0" presId="urn:microsoft.com/office/officeart/2005/8/layout/bProcess4"/>
    <dgm:cxn modelId="{983FFC82-D8ED-42A6-9E4C-EE8E49740E64}" srcId="{517D1DDA-7322-42F6-B730-2F07A58BBC8A}" destId="{947F6F76-E0FE-41F6-A143-99CD18FE6F81}" srcOrd="1" destOrd="0" parTransId="{C32F5C99-33EE-4A3B-9CC2-9DD3FD481E7C}" sibTransId="{753C887E-D7E5-40AA-9BDD-ABF443186AC9}"/>
    <dgm:cxn modelId="{633BD281-398F-40E9-821E-9BC06D09C468}" type="presOf" srcId="{8EC51CA1-8E82-475A-81BA-D714440FA7DC}" destId="{08BB5BEF-C0D2-4A89-8DB7-B5D1839F89D5}" srcOrd="0" destOrd="0" presId="urn:microsoft.com/office/officeart/2005/8/layout/bProcess4"/>
    <dgm:cxn modelId="{FF692482-FE18-4335-974D-AAEA91AEB160}" type="presOf" srcId="{3471C52B-DB36-47B6-B395-DA53350E77C6}" destId="{ADCAB03D-BB2F-4CD4-A7C3-6FA043FAD572}" srcOrd="0" destOrd="0" presId="urn:microsoft.com/office/officeart/2005/8/layout/bProcess4"/>
    <dgm:cxn modelId="{4812BCD4-6ECF-4E5B-8F47-7BB8AC785284}" type="presOf" srcId="{085FB47A-7575-4546-9F9D-658A18780667}" destId="{4FB490A8-90CC-4074-AC54-E3518BABDCCC}" srcOrd="0" destOrd="0" presId="urn:microsoft.com/office/officeart/2005/8/layout/bProcess4"/>
    <dgm:cxn modelId="{A80582A9-2270-4890-B17F-F7A94D43A6A3}" type="presOf" srcId="{466E52C0-8ACD-493F-B0C1-95448C265D6A}" destId="{5788E0BC-7EC6-422A-BF09-61B13050A5AF}" srcOrd="0" destOrd="0" presId="urn:microsoft.com/office/officeart/2005/8/layout/bProcess4"/>
    <dgm:cxn modelId="{E568A50E-7A39-4DD8-95AC-8286E3C3426D}" type="presOf" srcId="{8459F85B-A664-43DB-81FF-06FA7CAD9C70}" destId="{5250932D-A0BB-4D41-92AA-27A60273F00E}" srcOrd="0" destOrd="0" presId="urn:microsoft.com/office/officeart/2005/8/layout/bProcess4"/>
    <dgm:cxn modelId="{A52B6892-E21E-479E-BE98-7370A07C4A0F}" type="presOf" srcId="{B89B691B-FBF0-4B2F-BFCA-A03EFB6B5BC2}" destId="{B9000961-EE32-4383-B041-98980D318FD8}" srcOrd="0" destOrd="0" presId="urn:microsoft.com/office/officeart/2005/8/layout/bProcess4"/>
    <dgm:cxn modelId="{B333AC51-8907-4667-AD7A-A8DEE2DC5DF2}" srcId="{517D1DDA-7322-42F6-B730-2F07A58BBC8A}" destId="{B542C8B8-C102-4336-A9FA-1191B7CC8958}" srcOrd="2" destOrd="0" parTransId="{77DB19E3-357E-44BB-AB81-68939160303C}" sibTransId="{B5DA1B91-F9BC-43D9-B7FA-740872638E7A}"/>
    <dgm:cxn modelId="{555F12A8-F235-4E1F-9B3F-982723E1DD2E}" type="presOf" srcId="{3681A766-A9A4-4F0D-9687-871ABFCE72AA}" destId="{B1A2B52B-F402-4465-AF24-06DC1E641C1D}" srcOrd="0" destOrd="0" presId="urn:microsoft.com/office/officeart/2005/8/layout/bProcess4"/>
    <dgm:cxn modelId="{44C38DBE-C981-4123-9D04-999ED3059960}" srcId="{517D1DDA-7322-42F6-B730-2F07A58BBC8A}" destId="{07095234-0F05-4BC2-8C41-29940CDD8A27}" srcOrd="0" destOrd="0" parTransId="{1EE3398D-FBFD-46C4-AE83-EA8CF080448D}" sibTransId="{B89B691B-FBF0-4B2F-BFCA-A03EFB6B5BC2}"/>
    <dgm:cxn modelId="{4D0F6F9A-2DE0-4D57-B45D-F2181971D817}" type="presOf" srcId="{2966EFA1-71C5-4DED-97D8-4CEFD9B6B8BF}" destId="{5DF7CEFE-A37E-4579-BDA0-59CC39D13400}" srcOrd="0" destOrd="0" presId="urn:microsoft.com/office/officeart/2005/8/layout/bProcess4"/>
    <dgm:cxn modelId="{9BB896C1-7472-4602-B175-90C02C9C1F7C}" srcId="{517D1DDA-7322-42F6-B730-2F07A58BBC8A}" destId="{EC717049-1358-4071-A368-E55D757ABF05}" srcOrd="6" destOrd="0" parTransId="{1A1A1817-6FB8-4D89-8BAC-BA4FC13AD4CC}" sibTransId="{466E52C0-8ACD-493F-B0C1-95448C265D6A}"/>
    <dgm:cxn modelId="{C69FC201-2E0D-408D-8077-942A39F6A615}" type="presOf" srcId="{FB28E665-CE81-4BD8-905B-2ED2E79EBCBE}" destId="{E507357C-2E43-4609-B6F7-1446A8A38BE4}" srcOrd="0" destOrd="0" presId="urn:microsoft.com/office/officeart/2005/8/layout/bProcess4"/>
    <dgm:cxn modelId="{01884CA9-90C5-46AA-B379-53F234BBE402}" type="presOf" srcId="{947F6F76-E0FE-41F6-A143-99CD18FE6F81}" destId="{ADB849FE-49F9-477B-8980-793077064546}" srcOrd="0" destOrd="0" presId="urn:microsoft.com/office/officeart/2005/8/layout/bProcess4"/>
    <dgm:cxn modelId="{AD3693AF-1190-431D-9A48-09E2C3160E73}" type="presParOf" srcId="{8EA9F622-74C2-46A7-8827-86FEB214394D}" destId="{4B116E6F-736D-46A7-AFD7-4F5508AE409E}" srcOrd="0" destOrd="0" presId="urn:microsoft.com/office/officeart/2005/8/layout/bProcess4"/>
    <dgm:cxn modelId="{222015AD-551A-4D90-82AE-A44E923A2F23}" type="presParOf" srcId="{4B116E6F-736D-46A7-AFD7-4F5508AE409E}" destId="{3C42DCA0-5284-4DD8-8E45-38ECF098A177}" srcOrd="0" destOrd="0" presId="urn:microsoft.com/office/officeart/2005/8/layout/bProcess4"/>
    <dgm:cxn modelId="{780020F8-F356-4ADC-A4AF-49CD0B74A700}" type="presParOf" srcId="{4B116E6F-736D-46A7-AFD7-4F5508AE409E}" destId="{E5633ABC-425B-4CA4-B5A0-1E7AA81542F8}" srcOrd="1" destOrd="0" presId="urn:microsoft.com/office/officeart/2005/8/layout/bProcess4"/>
    <dgm:cxn modelId="{FB68FFF1-A885-497B-BFDE-F8D1F3928B6E}" type="presParOf" srcId="{8EA9F622-74C2-46A7-8827-86FEB214394D}" destId="{B9000961-EE32-4383-B041-98980D318FD8}" srcOrd="1" destOrd="0" presId="urn:microsoft.com/office/officeart/2005/8/layout/bProcess4"/>
    <dgm:cxn modelId="{4B264C0A-13F3-4DBB-9632-93984D8908EA}" type="presParOf" srcId="{8EA9F622-74C2-46A7-8827-86FEB214394D}" destId="{56593D81-A62D-497F-81AE-183BDCF1B8C1}" srcOrd="2" destOrd="0" presId="urn:microsoft.com/office/officeart/2005/8/layout/bProcess4"/>
    <dgm:cxn modelId="{3DF37412-EDAC-42D1-8B48-4D1E99252E84}" type="presParOf" srcId="{56593D81-A62D-497F-81AE-183BDCF1B8C1}" destId="{704582BD-92F4-4713-B4CA-162EBC0B0CE7}" srcOrd="0" destOrd="0" presId="urn:microsoft.com/office/officeart/2005/8/layout/bProcess4"/>
    <dgm:cxn modelId="{C8930106-0A5A-415C-8FEE-3112BAABD743}" type="presParOf" srcId="{56593D81-A62D-497F-81AE-183BDCF1B8C1}" destId="{ADB849FE-49F9-477B-8980-793077064546}" srcOrd="1" destOrd="0" presId="urn:microsoft.com/office/officeart/2005/8/layout/bProcess4"/>
    <dgm:cxn modelId="{9F540323-7C91-4AF1-B5C0-E50C5E6F58CB}" type="presParOf" srcId="{8EA9F622-74C2-46A7-8827-86FEB214394D}" destId="{6AB7E3EC-4127-4D8E-9F6F-C51ACF37BBFC}" srcOrd="3" destOrd="0" presId="urn:microsoft.com/office/officeart/2005/8/layout/bProcess4"/>
    <dgm:cxn modelId="{7BFD84A6-C055-4CC3-AF63-1B052BD8EF26}" type="presParOf" srcId="{8EA9F622-74C2-46A7-8827-86FEB214394D}" destId="{CFBFF21A-CC84-4CDD-8F3D-A13B5AA95249}" srcOrd="4" destOrd="0" presId="urn:microsoft.com/office/officeart/2005/8/layout/bProcess4"/>
    <dgm:cxn modelId="{979968C4-BBED-4C1F-90F6-5A6EB36A3207}" type="presParOf" srcId="{CFBFF21A-CC84-4CDD-8F3D-A13B5AA95249}" destId="{A8E99303-5BF5-4264-9536-769C14998B82}" srcOrd="0" destOrd="0" presId="urn:microsoft.com/office/officeart/2005/8/layout/bProcess4"/>
    <dgm:cxn modelId="{1B37DAFD-FE21-419C-B0BC-F79C4A0F2F40}" type="presParOf" srcId="{CFBFF21A-CC84-4CDD-8F3D-A13B5AA95249}" destId="{F7C1D1C3-D283-4145-BBEA-52946FF591F9}" srcOrd="1" destOrd="0" presId="urn:microsoft.com/office/officeart/2005/8/layout/bProcess4"/>
    <dgm:cxn modelId="{1B7C7C94-A029-431E-86D9-482D604D42EC}" type="presParOf" srcId="{8EA9F622-74C2-46A7-8827-86FEB214394D}" destId="{B30A30CF-1417-465D-8525-0B68020414B2}" srcOrd="5" destOrd="0" presId="urn:microsoft.com/office/officeart/2005/8/layout/bProcess4"/>
    <dgm:cxn modelId="{78246338-B5F2-4AC1-9A41-515EA417B939}" type="presParOf" srcId="{8EA9F622-74C2-46A7-8827-86FEB214394D}" destId="{68D3EE46-926E-476A-9405-F37CC48CFE61}" srcOrd="6" destOrd="0" presId="urn:microsoft.com/office/officeart/2005/8/layout/bProcess4"/>
    <dgm:cxn modelId="{EDC79875-463E-4FA1-9336-E634AB71F0DA}" type="presParOf" srcId="{68D3EE46-926E-476A-9405-F37CC48CFE61}" destId="{E5648047-C7F7-408A-8A19-4C0FE945CFC1}" srcOrd="0" destOrd="0" presId="urn:microsoft.com/office/officeart/2005/8/layout/bProcess4"/>
    <dgm:cxn modelId="{9B7E0971-5E2B-42EB-9917-21A373B824C0}" type="presParOf" srcId="{68D3EE46-926E-476A-9405-F37CC48CFE61}" destId="{5DF7CEFE-A37E-4579-BDA0-59CC39D13400}" srcOrd="1" destOrd="0" presId="urn:microsoft.com/office/officeart/2005/8/layout/bProcess4"/>
    <dgm:cxn modelId="{9EEEB9E3-EEF0-4C77-87F2-727011D15088}" type="presParOf" srcId="{8EA9F622-74C2-46A7-8827-86FEB214394D}" destId="{FF042091-2945-42F1-BA7A-B9E901E7F4D8}" srcOrd="7" destOrd="0" presId="urn:microsoft.com/office/officeart/2005/8/layout/bProcess4"/>
    <dgm:cxn modelId="{BD065324-4551-442F-91EC-8BBC88430E03}" type="presParOf" srcId="{8EA9F622-74C2-46A7-8827-86FEB214394D}" destId="{2E22A8F9-765A-49BD-B21A-4AF14B983DBD}" srcOrd="8" destOrd="0" presId="urn:microsoft.com/office/officeart/2005/8/layout/bProcess4"/>
    <dgm:cxn modelId="{07E02B1B-929B-4BD6-8F7A-F264D226AB8A}" type="presParOf" srcId="{2E22A8F9-765A-49BD-B21A-4AF14B983DBD}" destId="{AB517E97-F605-48F1-B440-59521643C684}" srcOrd="0" destOrd="0" presId="urn:microsoft.com/office/officeart/2005/8/layout/bProcess4"/>
    <dgm:cxn modelId="{494EEC6A-1815-4840-9764-C034EFF00956}" type="presParOf" srcId="{2E22A8F9-765A-49BD-B21A-4AF14B983DBD}" destId="{5250932D-A0BB-4D41-92AA-27A60273F00E}" srcOrd="1" destOrd="0" presId="urn:microsoft.com/office/officeart/2005/8/layout/bProcess4"/>
    <dgm:cxn modelId="{A11F38AB-8E18-4868-BD66-1F2F2FAAF096}" type="presParOf" srcId="{8EA9F622-74C2-46A7-8827-86FEB214394D}" destId="{ADCAB03D-BB2F-4CD4-A7C3-6FA043FAD572}" srcOrd="9" destOrd="0" presId="urn:microsoft.com/office/officeart/2005/8/layout/bProcess4"/>
    <dgm:cxn modelId="{D2F32BF1-1CAA-40EE-8A72-069F860B27F8}" type="presParOf" srcId="{8EA9F622-74C2-46A7-8827-86FEB214394D}" destId="{834D0F52-30C6-41A2-B7B4-B2A29CA641D8}" srcOrd="10" destOrd="0" presId="urn:microsoft.com/office/officeart/2005/8/layout/bProcess4"/>
    <dgm:cxn modelId="{C223627A-C523-4BAF-9E8C-D00FC2648115}" type="presParOf" srcId="{834D0F52-30C6-41A2-B7B4-B2A29CA641D8}" destId="{8F22DFC6-0B6F-46B7-8FB2-AEFC425A585D}" srcOrd="0" destOrd="0" presId="urn:microsoft.com/office/officeart/2005/8/layout/bProcess4"/>
    <dgm:cxn modelId="{24871849-5533-42E5-880F-CD255A5B5A87}" type="presParOf" srcId="{834D0F52-30C6-41A2-B7B4-B2A29CA641D8}" destId="{E507357C-2E43-4609-B6F7-1446A8A38BE4}" srcOrd="1" destOrd="0" presId="urn:microsoft.com/office/officeart/2005/8/layout/bProcess4"/>
    <dgm:cxn modelId="{054E976B-8403-48FB-8C76-E0FCE79FED0A}" type="presParOf" srcId="{8EA9F622-74C2-46A7-8827-86FEB214394D}" destId="{08BB5BEF-C0D2-4A89-8DB7-B5D1839F89D5}" srcOrd="11" destOrd="0" presId="urn:microsoft.com/office/officeart/2005/8/layout/bProcess4"/>
    <dgm:cxn modelId="{2A9C098F-EF99-4E65-B42B-32B59CFEDF3F}" type="presParOf" srcId="{8EA9F622-74C2-46A7-8827-86FEB214394D}" destId="{871C38B6-015F-4966-A2CA-A1AFE0290390}" srcOrd="12" destOrd="0" presId="urn:microsoft.com/office/officeart/2005/8/layout/bProcess4"/>
    <dgm:cxn modelId="{2B3BD1DC-C6C6-4001-9AAC-2619D10FF05F}" type="presParOf" srcId="{871C38B6-015F-4966-A2CA-A1AFE0290390}" destId="{92740A16-9F49-40FB-8A8E-107DDC06D1BC}" srcOrd="0" destOrd="0" presId="urn:microsoft.com/office/officeart/2005/8/layout/bProcess4"/>
    <dgm:cxn modelId="{3BF95C55-D3FA-4377-A9DF-95A99B8116A6}" type="presParOf" srcId="{871C38B6-015F-4966-A2CA-A1AFE0290390}" destId="{E40CCC6D-3DDD-4071-A76C-66A078D2112D}" srcOrd="1" destOrd="0" presId="urn:microsoft.com/office/officeart/2005/8/layout/bProcess4"/>
    <dgm:cxn modelId="{F2349896-EA09-4F0C-99B5-BD58C8A9EC9F}" type="presParOf" srcId="{8EA9F622-74C2-46A7-8827-86FEB214394D}" destId="{5788E0BC-7EC6-422A-BF09-61B13050A5AF}" srcOrd="13" destOrd="0" presId="urn:microsoft.com/office/officeart/2005/8/layout/bProcess4"/>
    <dgm:cxn modelId="{33654842-2CBE-4A9B-9300-834A0D645351}" type="presParOf" srcId="{8EA9F622-74C2-46A7-8827-86FEB214394D}" destId="{EB0A485D-480D-413F-AC9F-81AF585A6BA9}" srcOrd="14" destOrd="0" presId="urn:microsoft.com/office/officeart/2005/8/layout/bProcess4"/>
    <dgm:cxn modelId="{0A5DEC5A-0519-4825-94A9-996A16E93765}" type="presParOf" srcId="{EB0A485D-480D-413F-AC9F-81AF585A6BA9}" destId="{93D9D925-353A-48EB-AD3D-6F5A43CC9E16}" srcOrd="0" destOrd="0" presId="urn:microsoft.com/office/officeart/2005/8/layout/bProcess4"/>
    <dgm:cxn modelId="{26EFB5DE-BDE2-4991-A3D2-7BE55E96AD0D}" type="presParOf" srcId="{EB0A485D-480D-413F-AC9F-81AF585A6BA9}" destId="{3E701E97-C3F8-44DD-B6B5-AF7EE33CCFB7}" srcOrd="1" destOrd="0" presId="urn:microsoft.com/office/officeart/2005/8/layout/bProcess4"/>
    <dgm:cxn modelId="{0D02A728-3452-48A4-82D3-D92BA8A317ED}" type="presParOf" srcId="{8EA9F622-74C2-46A7-8827-86FEB214394D}" destId="{4FB490A8-90CC-4074-AC54-E3518BABDCCC}" srcOrd="15" destOrd="0" presId="urn:microsoft.com/office/officeart/2005/8/layout/bProcess4"/>
    <dgm:cxn modelId="{998C9B3B-1CD9-4A47-B50F-914AA41F6BD6}" type="presParOf" srcId="{8EA9F622-74C2-46A7-8827-86FEB214394D}" destId="{EB2BE2D3-088C-4EBA-BA28-2D13CDEAF096}" srcOrd="16" destOrd="0" presId="urn:microsoft.com/office/officeart/2005/8/layout/bProcess4"/>
    <dgm:cxn modelId="{F66260BC-FFFC-44A0-B614-1B9666F0EB89}" type="presParOf" srcId="{EB2BE2D3-088C-4EBA-BA28-2D13CDEAF096}" destId="{D150EB42-1F75-4F99-AEC3-1E0487DAB7EA}" srcOrd="0" destOrd="0" presId="urn:microsoft.com/office/officeart/2005/8/layout/bProcess4"/>
    <dgm:cxn modelId="{5A9244C0-663F-417A-BEAA-5A06D3E96B59}" type="presParOf" srcId="{EB2BE2D3-088C-4EBA-BA28-2D13CDEAF096}" destId="{B1A2B52B-F402-4465-AF24-06DC1E641C1D}"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C755AC-734E-461C-8461-2C4C82363D2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6C9548F-A2CE-4CED-BC2F-D9893DF1510E}">
      <dgm:prSet phldrT="[Text]" custT="1"/>
      <dgm:spPr/>
      <dgm:t>
        <a:bodyPr/>
        <a:lstStyle/>
        <a:p>
          <a:r>
            <a:rPr lang="en-US" sz="2400" dirty="0" smtClean="0"/>
            <a:t>Use cocaine, escape, or seek men to manage negative feelings </a:t>
          </a:r>
          <a:endParaRPr lang="en-US" sz="2400" dirty="0"/>
        </a:p>
      </dgm:t>
    </dgm:pt>
    <dgm:pt modelId="{023348F3-9229-4469-8EB2-09E0F5652699}" type="parTrans" cxnId="{AE46D18A-2A94-4C79-B72B-923CFC34A837}">
      <dgm:prSet/>
      <dgm:spPr/>
      <dgm:t>
        <a:bodyPr/>
        <a:lstStyle/>
        <a:p>
          <a:endParaRPr lang="en-US"/>
        </a:p>
      </dgm:t>
    </dgm:pt>
    <dgm:pt modelId="{D7882943-495D-4264-8B4B-5A2531ABCA30}" type="sibTrans" cxnId="{AE46D18A-2A94-4C79-B72B-923CFC34A837}">
      <dgm:prSet/>
      <dgm:spPr/>
      <dgm:t>
        <a:bodyPr/>
        <a:lstStyle/>
        <a:p>
          <a:endParaRPr lang="en-US"/>
        </a:p>
      </dgm:t>
    </dgm:pt>
    <dgm:pt modelId="{958FC410-747F-45A4-ADF4-11CA5580C7E6}">
      <dgm:prSet phldrT="[Text]" custT="1"/>
      <dgm:spPr/>
      <dgm:t>
        <a:bodyPr/>
        <a:lstStyle/>
        <a:p>
          <a:r>
            <a:rPr lang="en-US" sz="2400" dirty="0" smtClean="0"/>
            <a:t>Negative reinforcement – reduce immediate emotional pain</a:t>
          </a:r>
          <a:endParaRPr lang="en-US" sz="2400" dirty="0"/>
        </a:p>
      </dgm:t>
    </dgm:pt>
    <dgm:pt modelId="{94803988-0700-4818-BCE2-63A98AF8EB32}" type="parTrans" cxnId="{E56A1516-5601-48F1-98E9-995A7243C6D6}">
      <dgm:prSet/>
      <dgm:spPr/>
      <dgm:t>
        <a:bodyPr/>
        <a:lstStyle/>
        <a:p>
          <a:endParaRPr lang="en-US"/>
        </a:p>
      </dgm:t>
    </dgm:pt>
    <dgm:pt modelId="{E025AA3B-532A-43CC-80CC-870586356731}" type="sibTrans" cxnId="{E56A1516-5601-48F1-98E9-995A7243C6D6}">
      <dgm:prSet/>
      <dgm:spPr/>
      <dgm:t>
        <a:bodyPr/>
        <a:lstStyle/>
        <a:p>
          <a:endParaRPr lang="en-US"/>
        </a:p>
      </dgm:t>
    </dgm:pt>
    <dgm:pt modelId="{0A533E8B-1E3E-4557-A099-06A7D01B9E07}">
      <dgm:prSet phldrT="[Text]" custT="1"/>
      <dgm:spPr/>
      <dgm:t>
        <a:bodyPr/>
        <a:lstStyle/>
        <a:p>
          <a:r>
            <a:rPr lang="en-US" sz="2000" i="0" dirty="0" smtClean="0"/>
            <a:t>People attempting to control her, not feeling in control, confusion, confrontation or waiting</a:t>
          </a:r>
          <a:endParaRPr lang="en-US" sz="2000" i="0" dirty="0"/>
        </a:p>
      </dgm:t>
    </dgm:pt>
    <dgm:pt modelId="{C7CFC4EB-06C7-4011-B6AD-1389C2A8C124}" type="parTrans" cxnId="{FBCB78F6-CDFA-4E59-9DAC-59563679D977}">
      <dgm:prSet/>
      <dgm:spPr/>
      <dgm:t>
        <a:bodyPr/>
        <a:lstStyle/>
        <a:p>
          <a:endParaRPr lang="en-US"/>
        </a:p>
      </dgm:t>
    </dgm:pt>
    <dgm:pt modelId="{1128D648-DBC8-461E-A37F-A26BD33F0471}" type="sibTrans" cxnId="{FBCB78F6-CDFA-4E59-9DAC-59563679D977}">
      <dgm:prSet/>
      <dgm:spPr/>
      <dgm:t>
        <a:bodyPr/>
        <a:lstStyle/>
        <a:p>
          <a:endParaRPr lang="en-US"/>
        </a:p>
      </dgm:t>
    </dgm:pt>
    <dgm:pt modelId="{01A44FB2-9EFF-4A80-A388-5326B1631780}" type="pres">
      <dgm:prSet presAssocID="{D0C755AC-734E-461C-8461-2C4C82363D21}" presName="cycle" presStyleCnt="0">
        <dgm:presLayoutVars>
          <dgm:dir/>
          <dgm:resizeHandles val="exact"/>
        </dgm:presLayoutVars>
      </dgm:prSet>
      <dgm:spPr/>
      <dgm:t>
        <a:bodyPr/>
        <a:lstStyle/>
        <a:p>
          <a:endParaRPr lang="en-US"/>
        </a:p>
      </dgm:t>
    </dgm:pt>
    <dgm:pt modelId="{08F3420F-9826-4D1C-9B00-F8AAEC07249C}" type="pres">
      <dgm:prSet presAssocID="{96C9548F-A2CE-4CED-BC2F-D9893DF1510E}" presName="node" presStyleLbl="node1" presStyleIdx="0" presStyleCnt="3" custScaleX="219230" custRadScaleRad="89128" custRadScaleInc="5222">
        <dgm:presLayoutVars>
          <dgm:bulletEnabled val="1"/>
        </dgm:presLayoutVars>
      </dgm:prSet>
      <dgm:spPr/>
      <dgm:t>
        <a:bodyPr/>
        <a:lstStyle/>
        <a:p>
          <a:endParaRPr lang="en-US"/>
        </a:p>
      </dgm:t>
    </dgm:pt>
    <dgm:pt modelId="{D65A52B8-EE8C-4AF7-8F97-91CD5E50D1A0}" type="pres">
      <dgm:prSet presAssocID="{D7882943-495D-4264-8B4B-5A2531ABCA30}" presName="sibTrans" presStyleLbl="sibTrans2D1" presStyleIdx="0" presStyleCnt="3"/>
      <dgm:spPr/>
      <dgm:t>
        <a:bodyPr/>
        <a:lstStyle/>
        <a:p>
          <a:endParaRPr lang="en-US"/>
        </a:p>
      </dgm:t>
    </dgm:pt>
    <dgm:pt modelId="{1F8398C7-F385-4121-B793-6792FC3471AB}" type="pres">
      <dgm:prSet presAssocID="{D7882943-495D-4264-8B4B-5A2531ABCA30}" presName="connectorText" presStyleLbl="sibTrans2D1" presStyleIdx="0" presStyleCnt="3"/>
      <dgm:spPr/>
      <dgm:t>
        <a:bodyPr/>
        <a:lstStyle/>
        <a:p>
          <a:endParaRPr lang="en-US"/>
        </a:p>
      </dgm:t>
    </dgm:pt>
    <dgm:pt modelId="{1DB65441-A496-4EF7-BFEA-F1A79354C28F}" type="pres">
      <dgm:prSet presAssocID="{958FC410-747F-45A4-ADF4-11CA5580C7E6}" presName="node" presStyleLbl="node1" presStyleIdx="1" presStyleCnt="3" custScaleX="174196" custScaleY="122143" custRadScaleRad="162523" custRadScaleInc="-25924">
        <dgm:presLayoutVars>
          <dgm:bulletEnabled val="1"/>
        </dgm:presLayoutVars>
      </dgm:prSet>
      <dgm:spPr/>
      <dgm:t>
        <a:bodyPr/>
        <a:lstStyle/>
        <a:p>
          <a:endParaRPr lang="en-US"/>
        </a:p>
      </dgm:t>
    </dgm:pt>
    <dgm:pt modelId="{800C51F9-D27D-42A6-BDD7-35C352772F12}" type="pres">
      <dgm:prSet presAssocID="{E025AA3B-532A-43CC-80CC-870586356731}" presName="sibTrans" presStyleLbl="sibTrans2D1" presStyleIdx="1" presStyleCnt="3" custScaleX="118759"/>
      <dgm:spPr/>
      <dgm:t>
        <a:bodyPr/>
        <a:lstStyle/>
        <a:p>
          <a:endParaRPr lang="en-US"/>
        </a:p>
      </dgm:t>
    </dgm:pt>
    <dgm:pt modelId="{28783C40-0053-48F4-B107-78C5FDC61C15}" type="pres">
      <dgm:prSet presAssocID="{E025AA3B-532A-43CC-80CC-870586356731}" presName="connectorText" presStyleLbl="sibTrans2D1" presStyleIdx="1" presStyleCnt="3"/>
      <dgm:spPr/>
      <dgm:t>
        <a:bodyPr/>
        <a:lstStyle/>
        <a:p>
          <a:endParaRPr lang="en-US"/>
        </a:p>
      </dgm:t>
    </dgm:pt>
    <dgm:pt modelId="{AFA5C12C-CEE2-4EA6-AF30-15D1BE109B5E}" type="pres">
      <dgm:prSet presAssocID="{0A533E8B-1E3E-4557-A099-06A7D01B9E07}" presName="node" presStyleLbl="node1" presStyleIdx="2" presStyleCnt="3" custScaleX="181000" custScaleY="138323" custRadScaleRad="178987" custRadScaleInc="31778">
        <dgm:presLayoutVars>
          <dgm:bulletEnabled val="1"/>
        </dgm:presLayoutVars>
      </dgm:prSet>
      <dgm:spPr/>
      <dgm:t>
        <a:bodyPr/>
        <a:lstStyle/>
        <a:p>
          <a:endParaRPr lang="en-US"/>
        </a:p>
      </dgm:t>
    </dgm:pt>
    <dgm:pt modelId="{7A8496ED-8A6B-445C-AC33-7D0A93D6F180}" type="pres">
      <dgm:prSet presAssocID="{1128D648-DBC8-461E-A37F-A26BD33F0471}" presName="sibTrans" presStyleLbl="sibTrans2D1" presStyleIdx="2" presStyleCnt="3"/>
      <dgm:spPr/>
      <dgm:t>
        <a:bodyPr/>
        <a:lstStyle/>
        <a:p>
          <a:endParaRPr lang="en-US"/>
        </a:p>
      </dgm:t>
    </dgm:pt>
    <dgm:pt modelId="{030D7C9D-495B-4019-B583-D31CC181C36C}" type="pres">
      <dgm:prSet presAssocID="{1128D648-DBC8-461E-A37F-A26BD33F0471}" presName="connectorText" presStyleLbl="sibTrans2D1" presStyleIdx="2" presStyleCnt="3"/>
      <dgm:spPr/>
      <dgm:t>
        <a:bodyPr/>
        <a:lstStyle/>
        <a:p>
          <a:endParaRPr lang="en-US"/>
        </a:p>
      </dgm:t>
    </dgm:pt>
  </dgm:ptLst>
  <dgm:cxnLst>
    <dgm:cxn modelId="{717A22ED-2380-4B6E-A030-BBB7ADA4C265}" type="presOf" srcId="{96C9548F-A2CE-4CED-BC2F-D9893DF1510E}" destId="{08F3420F-9826-4D1C-9B00-F8AAEC07249C}" srcOrd="0" destOrd="0" presId="urn:microsoft.com/office/officeart/2005/8/layout/cycle2"/>
    <dgm:cxn modelId="{85AB5586-1264-4857-8540-480A7E07D04A}" type="presOf" srcId="{1128D648-DBC8-461E-A37F-A26BD33F0471}" destId="{030D7C9D-495B-4019-B583-D31CC181C36C}" srcOrd="1" destOrd="0" presId="urn:microsoft.com/office/officeart/2005/8/layout/cycle2"/>
    <dgm:cxn modelId="{FBCB78F6-CDFA-4E59-9DAC-59563679D977}" srcId="{D0C755AC-734E-461C-8461-2C4C82363D21}" destId="{0A533E8B-1E3E-4557-A099-06A7D01B9E07}" srcOrd="2" destOrd="0" parTransId="{C7CFC4EB-06C7-4011-B6AD-1389C2A8C124}" sibTransId="{1128D648-DBC8-461E-A37F-A26BD33F0471}"/>
    <dgm:cxn modelId="{3836B22C-D300-4311-BC5B-5C74A1E0546C}" type="presOf" srcId="{E025AA3B-532A-43CC-80CC-870586356731}" destId="{800C51F9-D27D-42A6-BDD7-35C352772F12}" srcOrd="0" destOrd="0" presId="urn:microsoft.com/office/officeart/2005/8/layout/cycle2"/>
    <dgm:cxn modelId="{B7EF1383-A744-49AC-969A-B37262DF7322}" type="presOf" srcId="{958FC410-747F-45A4-ADF4-11CA5580C7E6}" destId="{1DB65441-A496-4EF7-BFEA-F1A79354C28F}" srcOrd="0" destOrd="0" presId="urn:microsoft.com/office/officeart/2005/8/layout/cycle2"/>
    <dgm:cxn modelId="{E37A443F-39F5-4461-B6A9-CA141513DD7D}" type="presOf" srcId="{E025AA3B-532A-43CC-80CC-870586356731}" destId="{28783C40-0053-48F4-B107-78C5FDC61C15}" srcOrd="1" destOrd="0" presId="urn:microsoft.com/office/officeart/2005/8/layout/cycle2"/>
    <dgm:cxn modelId="{98F58D44-6959-4834-950B-85B9F6A34A25}" type="presOf" srcId="{0A533E8B-1E3E-4557-A099-06A7D01B9E07}" destId="{AFA5C12C-CEE2-4EA6-AF30-15D1BE109B5E}" srcOrd="0" destOrd="0" presId="urn:microsoft.com/office/officeart/2005/8/layout/cycle2"/>
    <dgm:cxn modelId="{AE46D18A-2A94-4C79-B72B-923CFC34A837}" srcId="{D0C755AC-734E-461C-8461-2C4C82363D21}" destId="{96C9548F-A2CE-4CED-BC2F-D9893DF1510E}" srcOrd="0" destOrd="0" parTransId="{023348F3-9229-4469-8EB2-09E0F5652699}" sibTransId="{D7882943-495D-4264-8B4B-5A2531ABCA30}"/>
    <dgm:cxn modelId="{89D9D01E-CF18-4341-9045-876D5277C86D}" type="presOf" srcId="{D7882943-495D-4264-8B4B-5A2531ABCA30}" destId="{1F8398C7-F385-4121-B793-6792FC3471AB}" srcOrd="1" destOrd="0" presId="urn:microsoft.com/office/officeart/2005/8/layout/cycle2"/>
    <dgm:cxn modelId="{E56A1516-5601-48F1-98E9-995A7243C6D6}" srcId="{D0C755AC-734E-461C-8461-2C4C82363D21}" destId="{958FC410-747F-45A4-ADF4-11CA5580C7E6}" srcOrd="1" destOrd="0" parTransId="{94803988-0700-4818-BCE2-63A98AF8EB32}" sibTransId="{E025AA3B-532A-43CC-80CC-870586356731}"/>
    <dgm:cxn modelId="{ADC9925C-342A-4AC0-8138-DD0F2CF2ACA0}" type="presOf" srcId="{D7882943-495D-4264-8B4B-5A2531ABCA30}" destId="{D65A52B8-EE8C-4AF7-8F97-91CD5E50D1A0}" srcOrd="0" destOrd="0" presId="urn:microsoft.com/office/officeart/2005/8/layout/cycle2"/>
    <dgm:cxn modelId="{BE957B05-88C5-4226-A64A-3FA3B43EF133}" type="presOf" srcId="{D0C755AC-734E-461C-8461-2C4C82363D21}" destId="{01A44FB2-9EFF-4A80-A388-5326B1631780}" srcOrd="0" destOrd="0" presId="urn:microsoft.com/office/officeart/2005/8/layout/cycle2"/>
    <dgm:cxn modelId="{611CAE6C-FB6F-4338-B1BD-EC3D1F35748A}" type="presOf" srcId="{1128D648-DBC8-461E-A37F-A26BD33F0471}" destId="{7A8496ED-8A6B-445C-AC33-7D0A93D6F180}" srcOrd="0" destOrd="0" presId="urn:microsoft.com/office/officeart/2005/8/layout/cycle2"/>
    <dgm:cxn modelId="{328CFB97-916D-42D8-AC55-118D01055669}" type="presParOf" srcId="{01A44FB2-9EFF-4A80-A388-5326B1631780}" destId="{08F3420F-9826-4D1C-9B00-F8AAEC07249C}" srcOrd="0" destOrd="0" presId="urn:microsoft.com/office/officeart/2005/8/layout/cycle2"/>
    <dgm:cxn modelId="{41CE42E6-A943-454E-A545-99AD482C3D62}" type="presParOf" srcId="{01A44FB2-9EFF-4A80-A388-5326B1631780}" destId="{D65A52B8-EE8C-4AF7-8F97-91CD5E50D1A0}" srcOrd="1" destOrd="0" presId="urn:microsoft.com/office/officeart/2005/8/layout/cycle2"/>
    <dgm:cxn modelId="{BF1AD235-EAA3-4D86-9C30-2F583EFC22F5}" type="presParOf" srcId="{D65A52B8-EE8C-4AF7-8F97-91CD5E50D1A0}" destId="{1F8398C7-F385-4121-B793-6792FC3471AB}" srcOrd="0" destOrd="0" presId="urn:microsoft.com/office/officeart/2005/8/layout/cycle2"/>
    <dgm:cxn modelId="{13319EBA-B65C-4ACF-9215-1D4217D1C1B7}" type="presParOf" srcId="{01A44FB2-9EFF-4A80-A388-5326B1631780}" destId="{1DB65441-A496-4EF7-BFEA-F1A79354C28F}" srcOrd="2" destOrd="0" presId="urn:microsoft.com/office/officeart/2005/8/layout/cycle2"/>
    <dgm:cxn modelId="{87539D10-A621-42B1-8951-98E2D1653FEA}" type="presParOf" srcId="{01A44FB2-9EFF-4A80-A388-5326B1631780}" destId="{800C51F9-D27D-42A6-BDD7-35C352772F12}" srcOrd="3" destOrd="0" presId="urn:microsoft.com/office/officeart/2005/8/layout/cycle2"/>
    <dgm:cxn modelId="{852882FE-0F6B-4699-96EF-1636A1C1A1F1}" type="presParOf" srcId="{800C51F9-D27D-42A6-BDD7-35C352772F12}" destId="{28783C40-0053-48F4-B107-78C5FDC61C15}" srcOrd="0" destOrd="0" presId="urn:microsoft.com/office/officeart/2005/8/layout/cycle2"/>
    <dgm:cxn modelId="{F2D4B9A1-2BF0-46CD-BCD8-21270F87BB6A}" type="presParOf" srcId="{01A44FB2-9EFF-4A80-A388-5326B1631780}" destId="{AFA5C12C-CEE2-4EA6-AF30-15D1BE109B5E}" srcOrd="4" destOrd="0" presId="urn:microsoft.com/office/officeart/2005/8/layout/cycle2"/>
    <dgm:cxn modelId="{6BEE8E92-09EE-4902-8557-124D6C9B7E04}" type="presParOf" srcId="{01A44FB2-9EFF-4A80-A388-5326B1631780}" destId="{7A8496ED-8A6B-445C-AC33-7D0A93D6F180}" srcOrd="5" destOrd="0" presId="urn:microsoft.com/office/officeart/2005/8/layout/cycle2"/>
    <dgm:cxn modelId="{EC553C3B-F47C-44D7-95B4-2148DBC64A4B}" type="presParOf" srcId="{7A8496ED-8A6B-445C-AC33-7D0A93D6F180}" destId="{030D7C9D-495B-4019-B583-D31CC181C36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D427DF-2F14-418D-98CC-DDA9068CB1CD}"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BD735C3D-928F-4B64-9329-A18A253E1834}">
      <dgm:prSet phldrT="[Text]" custT="1"/>
      <dgm:spPr>
        <a:solidFill>
          <a:schemeClr val="bg1"/>
        </a:solidFill>
        <a:ln>
          <a:solidFill>
            <a:schemeClr val="accent1"/>
          </a:solidFill>
        </a:ln>
      </dgm:spPr>
      <dgm:t>
        <a:bodyPr/>
        <a:lstStyle/>
        <a:p>
          <a:r>
            <a:rPr lang="en-US" sz="6600" b="0" dirty="0" smtClean="0"/>
            <a:t>If</a:t>
          </a:r>
          <a:endParaRPr lang="en-US" sz="6600" b="0" dirty="0"/>
        </a:p>
      </dgm:t>
    </dgm:pt>
    <dgm:pt modelId="{F48CAF50-4239-4942-8694-A874699F3FE4}" type="parTrans" cxnId="{CBE29538-4CDA-4232-AC86-F9A84232284B}">
      <dgm:prSet/>
      <dgm:spPr/>
      <dgm:t>
        <a:bodyPr/>
        <a:lstStyle/>
        <a:p>
          <a:endParaRPr lang="en-US" sz="2000"/>
        </a:p>
      </dgm:t>
    </dgm:pt>
    <dgm:pt modelId="{B4D28206-29EA-4EC2-9497-BDCE843D4036}" type="sibTrans" cxnId="{CBE29538-4CDA-4232-AC86-F9A84232284B}">
      <dgm:prSet/>
      <dgm:spPr/>
      <dgm:t>
        <a:bodyPr/>
        <a:lstStyle/>
        <a:p>
          <a:endParaRPr lang="en-US" sz="2000"/>
        </a:p>
      </dgm:t>
    </dgm:pt>
    <dgm:pt modelId="{2D05DB86-D06A-4173-8DFE-1181CB3D78C7}">
      <dgm:prSet phldrT="[Text]" custT="1"/>
      <dgm:spPr/>
      <dgm:t>
        <a:bodyPr/>
        <a:lstStyle/>
        <a:p>
          <a:r>
            <a:rPr lang="en-US" sz="2000" dirty="0" smtClean="0"/>
            <a:t>I have an appointment &amp; I start to feel panic </a:t>
          </a:r>
          <a:endParaRPr lang="en-US" sz="2000" dirty="0"/>
        </a:p>
      </dgm:t>
    </dgm:pt>
    <dgm:pt modelId="{1AADAD08-8538-40A1-98AD-628E41465094}" type="parTrans" cxnId="{BA6B4720-D19C-44CB-8896-DE8E1CECCE28}">
      <dgm:prSet/>
      <dgm:spPr/>
      <dgm:t>
        <a:bodyPr/>
        <a:lstStyle/>
        <a:p>
          <a:endParaRPr lang="en-US" sz="2000"/>
        </a:p>
      </dgm:t>
    </dgm:pt>
    <dgm:pt modelId="{5E7AF319-839D-4EE2-BC29-332315FF392B}" type="sibTrans" cxnId="{BA6B4720-D19C-44CB-8896-DE8E1CECCE28}">
      <dgm:prSet/>
      <dgm:spPr/>
      <dgm:t>
        <a:bodyPr/>
        <a:lstStyle/>
        <a:p>
          <a:endParaRPr lang="en-US" sz="2000"/>
        </a:p>
      </dgm:t>
    </dgm:pt>
    <dgm:pt modelId="{AB5DF1A1-67FD-4ABF-93B9-5B114F06930F}">
      <dgm:prSet phldrT="[Text]" custT="1"/>
      <dgm:spPr/>
      <dgm:t>
        <a:bodyPr/>
        <a:lstStyle/>
        <a:p>
          <a:r>
            <a:rPr lang="en-US" sz="2000" dirty="0" smtClean="0"/>
            <a:t>If I have an appointment in the week </a:t>
          </a:r>
          <a:endParaRPr lang="en-US" sz="2000" dirty="0"/>
        </a:p>
      </dgm:t>
    </dgm:pt>
    <dgm:pt modelId="{E45CC4E9-128A-436A-A318-0A47E3C012DA}" type="parTrans" cxnId="{FF8B575F-8835-4E24-AE30-33654879BEB8}">
      <dgm:prSet/>
      <dgm:spPr/>
      <dgm:t>
        <a:bodyPr/>
        <a:lstStyle/>
        <a:p>
          <a:endParaRPr lang="en-US" sz="2000"/>
        </a:p>
      </dgm:t>
    </dgm:pt>
    <dgm:pt modelId="{69A6C72B-F0B2-4E15-BC4B-CF3C0C43F4DC}" type="sibTrans" cxnId="{FF8B575F-8835-4E24-AE30-33654879BEB8}">
      <dgm:prSet/>
      <dgm:spPr/>
      <dgm:t>
        <a:bodyPr/>
        <a:lstStyle/>
        <a:p>
          <a:endParaRPr lang="en-US" sz="2000"/>
        </a:p>
      </dgm:t>
    </dgm:pt>
    <dgm:pt modelId="{57AE356C-D0CD-41FC-9100-61FE97BB05B5}">
      <dgm:prSet phldrT="[Text]" custT="1"/>
      <dgm:spPr>
        <a:solidFill>
          <a:schemeClr val="bg1"/>
        </a:solidFill>
        <a:ln>
          <a:solidFill>
            <a:schemeClr val="accent1"/>
          </a:solidFill>
        </a:ln>
      </dgm:spPr>
      <dgm:t>
        <a:bodyPr/>
        <a:lstStyle/>
        <a:p>
          <a:r>
            <a:rPr lang="en-US" sz="6600" b="0" dirty="0" smtClean="0"/>
            <a:t>Then</a:t>
          </a:r>
          <a:endParaRPr lang="en-US" sz="6600" b="0" dirty="0"/>
        </a:p>
      </dgm:t>
    </dgm:pt>
    <dgm:pt modelId="{5CBF3A88-4474-4A5A-A3D4-23D17CB18824}" type="parTrans" cxnId="{57C5236F-7444-4A1F-B9E0-8C299BA343F0}">
      <dgm:prSet/>
      <dgm:spPr/>
      <dgm:t>
        <a:bodyPr/>
        <a:lstStyle/>
        <a:p>
          <a:endParaRPr lang="en-US" sz="2000"/>
        </a:p>
      </dgm:t>
    </dgm:pt>
    <dgm:pt modelId="{FCD3F334-7959-4897-9B52-F1C207785A93}" type="sibTrans" cxnId="{57C5236F-7444-4A1F-B9E0-8C299BA343F0}">
      <dgm:prSet/>
      <dgm:spPr/>
      <dgm:t>
        <a:bodyPr/>
        <a:lstStyle/>
        <a:p>
          <a:endParaRPr lang="en-US" sz="2000"/>
        </a:p>
      </dgm:t>
    </dgm:pt>
    <dgm:pt modelId="{E9EE826B-D30F-4A37-9662-444185D8550D}">
      <dgm:prSet phldrT="[Text]" custT="1"/>
      <dgm:spPr/>
      <dgm:t>
        <a:bodyPr/>
        <a:lstStyle/>
        <a:p>
          <a:r>
            <a:rPr lang="en-US" sz="2000" dirty="0" smtClean="0"/>
            <a:t>I will call Hilary at HSC at 888-8888 or write in my diary</a:t>
          </a:r>
          <a:endParaRPr lang="en-US" sz="2000" dirty="0"/>
        </a:p>
      </dgm:t>
    </dgm:pt>
    <dgm:pt modelId="{1C5DE008-0636-4634-85E6-05B3DE43006E}" type="parTrans" cxnId="{A0E8DD4B-441D-4C04-80A1-0C922EDAE6A5}">
      <dgm:prSet/>
      <dgm:spPr/>
      <dgm:t>
        <a:bodyPr/>
        <a:lstStyle/>
        <a:p>
          <a:endParaRPr lang="en-US" sz="2000"/>
        </a:p>
      </dgm:t>
    </dgm:pt>
    <dgm:pt modelId="{1CF02951-122C-489D-AD38-AB1C2CB27211}" type="sibTrans" cxnId="{A0E8DD4B-441D-4C04-80A1-0C922EDAE6A5}">
      <dgm:prSet/>
      <dgm:spPr/>
      <dgm:t>
        <a:bodyPr/>
        <a:lstStyle/>
        <a:p>
          <a:endParaRPr lang="en-US" sz="2000"/>
        </a:p>
      </dgm:t>
    </dgm:pt>
    <dgm:pt modelId="{9E19787D-7F5D-4EFD-B4D0-1F198D6C19F9}">
      <dgm:prSet phldrT="[Text]" custT="1"/>
      <dgm:spPr/>
      <dgm:t>
        <a:bodyPr/>
        <a:lstStyle/>
        <a:p>
          <a:r>
            <a:rPr lang="en-US" sz="2000" dirty="0" smtClean="0"/>
            <a:t>I will add a sticky note to my cell phone </a:t>
          </a:r>
          <a:endParaRPr lang="en-US" sz="2000" dirty="0"/>
        </a:p>
      </dgm:t>
    </dgm:pt>
    <dgm:pt modelId="{C91E7F13-CFD5-4377-AFA6-9F0C315986C3}" type="parTrans" cxnId="{080B3F50-5FDE-4E44-9249-C7910524F0D2}">
      <dgm:prSet/>
      <dgm:spPr/>
      <dgm:t>
        <a:bodyPr/>
        <a:lstStyle/>
        <a:p>
          <a:endParaRPr lang="en-US" sz="2000"/>
        </a:p>
      </dgm:t>
    </dgm:pt>
    <dgm:pt modelId="{7C1EB093-0C37-4CF6-958B-F1DC83F330D4}" type="sibTrans" cxnId="{080B3F50-5FDE-4E44-9249-C7910524F0D2}">
      <dgm:prSet/>
      <dgm:spPr/>
      <dgm:t>
        <a:bodyPr/>
        <a:lstStyle/>
        <a:p>
          <a:endParaRPr lang="en-US" sz="2000"/>
        </a:p>
      </dgm:t>
    </dgm:pt>
    <dgm:pt modelId="{F5C63E14-FEC2-47D9-B433-AD701CDA2AF8}">
      <dgm:prSet custT="1"/>
      <dgm:spPr/>
      <dgm:t>
        <a:bodyPr/>
        <a:lstStyle/>
        <a:p>
          <a:r>
            <a:rPr lang="en-US" sz="2000" dirty="0" smtClean="0"/>
            <a:t>If I have the urge to use cocaine</a:t>
          </a:r>
          <a:endParaRPr lang="en-US" sz="2000" dirty="0"/>
        </a:p>
      </dgm:t>
    </dgm:pt>
    <dgm:pt modelId="{DBB023E3-45C6-40BD-B3B1-F93CD4CCD5DE}" type="parTrans" cxnId="{93E0B563-5548-404A-A5B1-72F2FA2BAAAB}">
      <dgm:prSet/>
      <dgm:spPr/>
      <dgm:t>
        <a:bodyPr/>
        <a:lstStyle/>
        <a:p>
          <a:endParaRPr lang="en-US" sz="2000"/>
        </a:p>
      </dgm:t>
    </dgm:pt>
    <dgm:pt modelId="{51DCE398-6346-4DC2-B124-55FC2CAC62B7}" type="sibTrans" cxnId="{93E0B563-5548-404A-A5B1-72F2FA2BAAAB}">
      <dgm:prSet/>
      <dgm:spPr/>
      <dgm:t>
        <a:bodyPr/>
        <a:lstStyle/>
        <a:p>
          <a:endParaRPr lang="en-US" sz="2000"/>
        </a:p>
      </dgm:t>
    </dgm:pt>
    <dgm:pt modelId="{10425A56-D789-4A2F-B735-581D154E9FAE}">
      <dgm:prSet custT="1"/>
      <dgm:spPr/>
      <dgm:t>
        <a:bodyPr/>
        <a:lstStyle/>
        <a:p>
          <a:r>
            <a:rPr lang="en-US" sz="2000" dirty="0" smtClean="0"/>
            <a:t>I will study for my SAT to get back into college </a:t>
          </a:r>
          <a:endParaRPr lang="en-US" sz="2000" dirty="0"/>
        </a:p>
      </dgm:t>
    </dgm:pt>
    <dgm:pt modelId="{56446449-E31F-4AA6-8B51-A5E0A920960D}" type="parTrans" cxnId="{18918847-5F0D-4992-9222-36BA7CB84C7D}">
      <dgm:prSet/>
      <dgm:spPr/>
      <dgm:t>
        <a:bodyPr/>
        <a:lstStyle/>
        <a:p>
          <a:endParaRPr lang="en-US" sz="2000"/>
        </a:p>
      </dgm:t>
    </dgm:pt>
    <dgm:pt modelId="{5BAE2B5F-0880-437F-9CAA-A6AD65A1F4AB}" type="sibTrans" cxnId="{18918847-5F0D-4992-9222-36BA7CB84C7D}">
      <dgm:prSet/>
      <dgm:spPr/>
      <dgm:t>
        <a:bodyPr/>
        <a:lstStyle/>
        <a:p>
          <a:endParaRPr lang="en-US" sz="2000"/>
        </a:p>
      </dgm:t>
    </dgm:pt>
    <dgm:pt modelId="{6E9B86DA-8753-4CB5-828E-29049F26AB82}">
      <dgm:prSet custT="1"/>
      <dgm:spPr/>
      <dgm:t>
        <a:bodyPr/>
        <a:lstStyle/>
        <a:p>
          <a:r>
            <a:rPr lang="en-US" sz="2000" dirty="0" smtClean="0"/>
            <a:t>My boyfriend seems angry or drunk </a:t>
          </a:r>
          <a:endParaRPr lang="en-US" sz="2000" dirty="0"/>
        </a:p>
      </dgm:t>
    </dgm:pt>
    <dgm:pt modelId="{CFB10540-18F6-42F9-A774-73DF4F35DD82}" type="parTrans" cxnId="{51AB39B7-AEF2-4EB5-B4F6-C1F527F03BD2}">
      <dgm:prSet/>
      <dgm:spPr/>
      <dgm:t>
        <a:bodyPr/>
        <a:lstStyle/>
        <a:p>
          <a:endParaRPr lang="en-US" sz="2000"/>
        </a:p>
      </dgm:t>
    </dgm:pt>
    <dgm:pt modelId="{F0E91164-CCE3-4DBC-A709-9B241BA087A9}" type="sibTrans" cxnId="{51AB39B7-AEF2-4EB5-B4F6-C1F527F03BD2}">
      <dgm:prSet/>
      <dgm:spPr/>
      <dgm:t>
        <a:bodyPr/>
        <a:lstStyle/>
        <a:p>
          <a:endParaRPr lang="en-US" sz="2000"/>
        </a:p>
      </dgm:t>
    </dgm:pt>
    <dgm:pt modelId="{7D5D2343-DDFC-41FB-9C21-76E86744A66E}">
      <dgm:prSet custT="1"/>
      <dgm:spPr/>
      <dgm:t>
        <a:bodyPr/>
        <a:lstStyle/>
        <a:p>
          <a:r>
            <a:rPr lang="en-US" sz="2000" dirty="0" smtClean="0"/>
            <a:t>I will grab a packed bag &amp; leave the apt </a:t>
          </a:r>
          <a:endParaRPr lang="en-US" sz="2000" dirty="0"/>
        </a:p>
      </dgm:t>
    </dgm:pt>
    <dgm:pt modelId="{EC2CD104-D5DD-4843-A9DF-A7CF0D558E97}" type="parTrans" cxnId="{59799EAD-7AFB-47E1-A819-AA4B2F2F67A4}">
      <dgm:prSet/>
      <dgm:spPr/>
      <dgm:t>
        <a:bodyPr/>
        <a:lstStyle/>
        <a:p>
          <a:endParaRPr lang="en-US" sz="2000"/>
        </a:p>
      </dgm:t>
    </dgm:pt>
    <dgm:pt modelId="{F928B321-02D6-4F43-8320-C97255BFEB5E}" type="sibTrans" cxnId="{59799EAD-7AFB-47E1-A819-AA4B2F2F67A4}">
      <dgm:prSet/>
      <dgm:spPr/>
      <dgm:t>
        <a:bodyPr/>
        <a:lstStyle/>
        <a:p>
          <a:endParaRPr lang="en-US" sz="2000"/>
        </a:p>
      </dgm:t>
    </dgm:pt>
    <dgm:pt modelId="{7A3FA04F-4D34-4E94-A899-454F76EF282C}" type="pres">
      <dgm:prSet presAssocID="{71D427DF-2F14-418D-98CC-DDA9068CB1CD}" presName="theList" presStyleCnt="0">
        <dgm:presLayoutVars>
          <dgm:dir/>
          <dgm:animLvl val="lvl"/>
          <dgm:resizeHandles val="exact"/>
        </dgm:presLayoutVars>
      </dgm:prSet>
      <dgm:spPr/>
      <dgm:t>
        <a:bodyPr/>
        <a:lstStyle/>
        <a:p>
          <a:endParaRPr lang="en-US"/>
        </a:p>
      </dgm:t>
    </dgm:pt>
    <dgm:pt modelId="{0804F254-E321-45FC-8FA4-21607CC923DE}" type="pres">
      <dgm:prSet presAssocID="{BD735C3D-928F-4B64-9329-A18A253E1834}" presName="compNode" presStyleCnt="0"/>
      <dgm:spPr/>
    </dgm:pt>
    <dgm:pt modelId="{E329B8DB-782D-482D-A9D8-5CB49B13BDF1}" type="pres">
      <dgm:prSet presAssocID="{BD735C3D-928F-4B64-9329-A18A253E1834}" presName="aNode" presStyleLbl="bgShp" presStyleIdx="0" presStyleCnt="2" custScaleX="108646"/>
      <dgm:spPr/>
      <dgm:t>
        <a:bodyPr/>
        <a:lstStyle/>
        <a:p>
          <a:endParaRPr lang="en-US"/>
        </a:p>
      </dgm:t>
    </dgm:pt>
    <dgm:pt modelId="{8B0FD2A4-D18B-4056-9867-4865DC999DB8}" type="pres">
      <dgm:prSet presAssocID="{BD735C3D-928F-4B64-9329-A18A253E1834}" presName="textNode" presStyleLbl="bgShp" presStyleIdx="0" presStyleCnt="2"/>
      <dgm:spPr/>
      <dgm:t>
        <a:bodyPr/>
        <a:lstStyle/>
        <a:p>
          <a:endParaRPr lang="en-US"/>
        </a:p>
      </dgm:t>
    </dgm:pt>
    <dgm:pt modelId="{EB8D1FCA-1809-4E26-A05E-9A9583F3BD8C}" type="pres">
      <dgm:prSet presAssocID="{BD735C3D-928F-4B64-9329-A18A253E1834}" presName="compChildNode" presStyleCnt="0"/>
      <dgm:spPr/>
    </dgm:pt>
    <dgm:pt modelId="{55B9AFE0-8819-4566-8A86-5516E98F788E}" type="pres">
      <dgm:prSet presAssocID="{BD735C3D-928F-4B64-9329-A18A253E1834}" presName="theInnerList" presStyleCnt="0"/>
      <dgm:spPr/>
    </dgm:pt>
    <dgm:pt modelId="{51195272-BF80-4316-9F59-FAA1DBAEF1BB}" type="pres">
      <dgm:prSet presAssocID="{2D05DB86-D06A-4173-8DFE-1181CB3D78C7}" presName="childNode" presStyleLbl="node1" presStyleIdx="0" presStyleCnt="8" custScaleX="121393">
        <dgm:presLayoutVars>
          <dgm:bulletEnabled val="1"/>
        </dgm:presLayoutVars>
      </dgm:prSet>
      <dgm:spPr/>
      <dgm:t>
        <a:bodyPr/>
        <a:lstStyle/>
        <a:p>
          <a:endParaRPr lang="en-US"/>
        </a:p>
      </dgm:t>
    </dgm:pt>
    <dgm:pt modelId="{BAB21F25-08F6-4E27-9C9D-C14FD85F2DA3}" type="pres">
      <dgm:prSet presAssocID="{2D05DB86-D06A-4173-8DFE-1181CB3D78C7}" presName="aSpace2" presStyleCnt="0"/>
      <dgm:spPr/>
    </dgm:pt>
    <dgm:pt modelId="{867E548B-A520-4304-BECD-3831D8D801E3}" type="pres">
      <dgm:prSet presAssocID="{6E9B86DA-8753-4CB5-828E-29049F26AB82}" presName="childNode" presStyleLbl="node1" presStyleIdx="1" presStyleCnt="8" custScaleX="123419">
        <dgm:presLayoutVars>
          <dgm:bulletEnabled val="1"/>
        </dgm:presLayoutVars>
      </dgm:prSet>
      <dgm:spPr/>
      <dgm:t>
        <a:bodyPr/>
        <a:lstStyle/>
        <a:p>
          <a:endParaRPr lang="en-US"/>
        </a:p>
      </dgm:t>
    </dgm:pt>
    <dgm:pt modelId="{76207C75-4EDC-45EB-93E4-B0E7C7A89C6D}" type="pres">
      <dgm:prSet presAssocID="{6E9B86DA-8753-4CB5-828E-29049F26AB82}" presName="aSpace2" presStyleCnt="0"/>
      <dgm:spPr/>
    </dgm:pt>
    <dgm:pt modelId="{CCE1AEC8-6469-4ABD-97D0-E619D27C32E2}" type="pres">
      <dgm:prSet presAssocID="{F5C63E14-FEC2-47D9-B433-AD701CDA2AF8}" presName="childNode" presStyleLbl="node1" presStyleIdx="2" presStyleCnt="8" custScaleX="121393" custScaleY="126210">
        <dgm:presLayoutVars>
          <dgm:bulletEnabled val="1"/>
        </dgm:presLayoutVars>
      </dgm:prSet>
      <dgm:spPr/>
      <dgm:t>
        <a:bodyPr/>
        <a:lstStyle/>
        <a:p>
          <a:endParaRPr lang="en-US"/>
        </a:p>
      </dgm:t>
    </dgm:pt>
    <dgm:pt modelId="{20FF4C43-E4B0-4728-A2F0-C26CD190BA32}" type="pres">
      <dgm:prSet presAssocID="{F5C63E14-FEC2-47D9-B433-AD701CDA2AF8}" presName="aSpace2" presStyleCnt="0"/>
      <dgm:spPr/>
    </dgm:pt>
    <dgm:pt modelId="{8AF574B7-AA02-4096-804C-522A5C6459C3}" type="pres">
      <dgm:prSet presAssocID="{AB5DF1A1-67FD-4ABF-93B9-5B114F06930F}" presName="childNode" presStyleLbl="node1" presStyleIdx="3" presStyleCnt="8" custScaleX="121393">
        <dgm:presLayoutVars>
          <dgm:bulletEnabled val="1"/>
        </dgm:presLayoutVars>
      </dgm:prSet>
      <dgm:spPr/>
      <dgm:t>
        <a:bodyPr/>
        <a:lstStyle/>
        <a:p>
          <a:endParaRPr lang="en-US"/>
        </a:p>
      </dgm:t>
    </dgm:pt>
    <dgm:pt modelId="{880A77E4-2F29-422E-A003-61C4A91D8FD5}" type="pres">
      <dgm:prSet presAssocID="{BD735C3D-928F-4B64-9329-A18A253E1834}" presName="aSpace" presStyleCnt="0"/>
      <dgm:spPr/>
    </dgm:pt>
    <dgm:pt modelId="{CDF44392-3F36-40B5-AF97-0D09193A01D7}" type="pres">
      <dgm:prSet presAssocID="{57AE356C-D0CD-41FC-9100-61FE97BB05B5}" presName="compNode" presStyleCnt="0"/>
      <dgm:spPr/>
    </dgm:pt>
    <dgm:pt modelId="{0888EF17-972D-43C3-8D4E-0E4AF5F2AB0F}" type="pres">
      <dgm:prSet presAssocID="{57AE356C-D0CD-41FC-9100-61FE97BB05B5}" presName="aNode" presStyleLbl="bgShp" presStyleIdx="1" presStyleCnt="2" custScaleX="110093"/>
      <dgm:spPr/>
      <dgm:t>
        <a:bodyPr/>
        <a:lstStyle/>
        <a:p>
          <a:endParaRPr lang="en-US"/>
        </a:p>
      </dgm:t>
    </dgm:pt>
    <dgm:pt modelId="{CC5A1BA5-6925-4794-B9BD-B5FE4BE528A8}" type="pres">
      <dgm:prSet presAssocID="{57AE356C-D0CD-41FC-9100-61FE97BB05B5}" presName="textNode" presStyleLbl="bgShp" presStyleIdx="1" presStyleCnt="2"/>
      <dgm:spPr/>
      <dgm:t>
        <a:bodyPr/>
        <a:lstStyle/>
        <a:p>
          <a:endParaRPr lang="en-US"/>
        </a:p>
      </dgm:t>
    </dgm:pt>
    <dgm:pt modelId="{9FC26129-D30C-45CB-A890-1E9115E3C606}" type="pres">
      <dgm:prSet presAssocID="{57AE356C-D0CD-41FC-9100-61FE97BB05B5}" presName="compChildNode" presStyleCnt="0"/>
      <dgm:spPr/>
    </dgm:pt>
    <dgm:pt modelId="{7DBA65C0-6C25-4A84-A5BB-7297B0D83FD2}" type="pres">
      <dgm:prSet presAssocID="{57AE356C-D0CD-41FC-9100-61FE97BB05B5}" presName="theInnerList" presStyleCnt="0"/>
      <dgm:spPr/>
    </dgm:pt>
    <dgm:pt modelId="{72A9CB22-C886-4252-AA81-881DF3963D16}" type="pres">
      <dgm:prSet presAssocID="{E9EE826B-D30F-4A37-9662-444185D8550D}" presName="childNode" presStyleLbl="node1" presStyleIdx="4" presStyleCnt="8" custScaleX="125387">
        <dgm:presLayoutVars>
          <dgm:bulletEnabled val="1"/>
        </dgm:presLayoutVars>
      </dgm:prSet>
      <dgm:spPr/>
      <dgm:t>
        <a:bodyPr/>
        <a:lstStyle/>
        <a:p>
          <a:endParaRPr lang="en-US"/>
        </a:p>
      </dgm:t>
    </dgm:pt>
    <dgm:pt modelId="{D5ECD79C-0429-4362-80D3-F873AA973900}" type="pres">
      <dgm:prSet presAssocID="{E9EE826B-D30F-4A37-9662-444185D8550D}" presName="aSpace2" presStyleCnt="0"/>
      <dgm:spPr/>
    </dgm:pt>
    <dgm:pt modelId="{B0A986D9-FE8C-4573-9CC9-B3C65EB33216}" type="pres">
      <dgm:prSet presAssocID="{7D5D2343-DDFC-41FB-9C21-76E86744A66E}" presName="childNode" presStyleLbl="node1" presStyleIdx="5" presStyleCnt="8" custScaleX="128261">
        <dgm:presLayoutVars>
          <dgm:bulletEnabled val="1"/>
        </dgm:presLayoutVars>
      </dgm:prSet>
      <dgm:spPr/>
      <dgm:t>
        <a:bodyPr/>
        <a:lstStyle/>
        <a:p>
          <a:endParaRPr lang="en-US"/>
        </a:p>
      </dgm:t>
    </dgm:pt>
    <dgm:pt modelId="{7A816869-9CF0-4847-994C-66168FA36E57}" type="pres">
      <dgm:prSet presAssocID="{7D5D2343-DDFC-41FB-9C21-76E86744A66E}" presName="aSpace2" presStyleCnt="0"/>
      <dgm:spPr/>
    </dgm:pt>
    <dgm:pt modelId="{A4314124-2433-43F1-820D-18DDED05DA32}" type="pres">
      <dgm:prSet presAssocID="{10425A56-D789-4A2F-B735-581D154E9FAE}" presName="childNode" presStyleLbl="node1" presStyleIdx="6" presStyleCnt="8" custScaleX="125387">
        <dgm:presLayoutVars>
          <dgm:bulletEnabled val="1"/>
        </dgm:presLayoutVars>
      </dgm:prSet>
      <dgm:spPr/>
      <dgm:t>
        <a:bodyPr/>
        <a:lstStyle/>
        <a:p>
          <a:endParaRPr lang="en-US"/>
        </a:p>
      </dgm:t>
    </dgm:pt>
    <dgm:pt modelId="{6CD6BFBC-99EE-4D57-B9D1-B31C9A8D9C08}" type="pres">
      <dgm:prSet presAssocID="{10425A56-D789-4A2F-B735-581D154E9FAE}" presName="aSpace2" presStyleCnt="0"/>
      <dgm:spPr/>
    </dgm:pt>
    <dgm:pt modelId="{FE14B326-1962-4B30-A641-338F9C06062B}" type="pres">
      <dgm:prSet presAssocID="{9E19787D-7F5D-4EFD-B4D0-1F198D6C19F9}" presName="childNode" presStyleLbl="node1" presStyleIdx="7" presStyleCnt="8" custScaleX="125387">
        <dgm:presLayoutVars>
          <dgm:bulletEnabled val="1"/>
        </dgm:presLayoutVars>
      </dgm:prSet>
      <dgm:spPr/>
      <dgm:t>
        <a:bodyPr/>
        <a:lstStyle/>
        <a:p>
          <a:endParaRPr lang="en-US"/>
        </a:p>
      </dgm:t>
    </dgm:pt>
  </dgm:ptLst>
  <dgm:cxnLst>
    <dgm:cxn modelId="{080B3F50-5FDE-4E44-9249-C7910524F0D2}" srcId="{57AE356C-D0CD-41FC-9100-61FE97BB05B5}" destId="{9E19787D-7F5D-4EFD-B4D0-1F198D6C19F9}" srcOrd="3" destOrd="0" parTransId="{C91E7F13-CFD5-4377-AFA6-9F0C315986C3}" sibTransId="{7C1EB093-0C37-4CF6-958B-F1DC83F330D4}"/>
    <dgm:cxn modelId="{51AB39B7-AEF2-4EB5-B4F6-C1F527F03BD2}" srcId="{BD735C3D-928F-4B64-9329-A18A253E1834}" destId="{6E9B86DA-8753-4CB5-828E-29049F26AB82}" srcOrd="1" destOrd="0" parTransId="{CFB10540-18F6-42F9-A774-73DF4F35DD82}" sibTransId="{F0E91164-CCE3-4DBC-A709-9B241BA087A9}"/>
    <dgm:cxn modelId="{005C45A6-42F5-4A3D-A15B-D5D89092658F}" type="presOf" srcId="{AB5DF1A1-67FD-4ABF-93B9-5B114F06930F}" destId="{8AF574B7-AA02-4096-804C-522A5C6459C3}" srcOrd="0" destOrd="0" presId="urn:microsoft.com/office/officeart/2005/8/layout/lProcess2"/>
    <dgm:cxn modelId="{A7A79F1A-5A6F-4595-ACBF-5F2B66E64463}" type="presOf" srcId="{10425A56-D789-4A2F-B735-581D154E9FAE}" destId="{A4314124-2433-43F1-820D-18DDED05DA32}" srcOrd="0" destOrd="0" presId="urn:microsoft.com/office/officeart/2005/8/layout/lProcess2"/>
    <dgm:cxn modelId="{FF8B575F-8835-4E24-AE30-33654879BEB8}" srcId="{BD735C3D-928F-4B64-9329-A18A253E1834}" destId="{AB5DF1A1-67FD-4ABF-93B9-5B114F06930F}" srcOrd="3" destOrd="0" parTransId="{E45CC4E9-128A-436A-A318-0A47E3C012DA}" sibTransId="{69A6C72B-F0B2-4E15-BC4B-CF3C0C43F4DC}"/>
    <dgm:cxn modelId="{A9EEE888-5171-4BBE-B3C3-A0F23E68A2B4}" type="presOf" srcId="{2D05DB86-D06A-4173-8DFE-1181CB3D78C7}" destId="{51195272-BF80-4316-9F59-FAA1DBAEF1BB}" srcOrd="0" destOrd="0" presId="urn:microsoft.com/office/officeart/2005/8/layout/lProcess2"/>
    <dgm:cxn modelId="{D204A8DA-B5F7-4944-A206-2156E2030050}" type="presOf" srcId="{71D427DF-2F14-418D-98CC-DDA9068CB1CD}" destId="{7A3FA04F-4D34-4E94-A899-454F76EF282C}" srcOrd="0" destOrd="0" presId="urn:microsoft.com/office/officeart/2005/8/layout/lProcess2"/>
    <dgm:cxn modelId="{C63BD038-0FF2-46FE-A1B5-0851465F1786}" type="presOf" srcId="{BD735C3D-928F-4B64-9329-A18A253E1834}" destId="{8B0FD2A4-D18B-4056-9867-4865DC999DB8}" srcOrd="1" destOrd="0" presId="urn:microsoft.com/office/officeart/2005/8/layout/lProcess2"/>
    <dgm:cxn modelId="{C10B7469-DCAA-4D82-BE69-C99AE7484FD4}" type="presOf" srcId="{7D5D2343-DDFC-41FB-9C21-76E86744A66E}" destId="{B0A986D9-FE8C-4573-9CC9-B3C65EB33216}" srcOrd="0" destOrd="0" presId="urn:microsoft.com/office/officeart/2005/8/layout/lProcess2"/>
    <dgm:cxn modelId="{CBE29538-4CDA-4232-AC86-F9A84232284B}" srcId="{71D427DF-2F14-418D-98CC-DDA9068CB1CD}" destId="{BD735C3D-928F-4B64-9329-A18A253E1834}" srcOrd="0" destOrd="0" parTransId="{F48CAF50-4239-4942-8694-A874699F3FE4}" sibTransId="{B4D28206-29EA-4EC2-9497-BDCE843D4036}"/>
    <dgm:cxn modelId="{430F4A43-5E30-44FF-B2D6-6DEDEACFACB7}" type="presOf" srcId="{E9EE826B-D30F-4A37-9662-444185D8550D}" destId="{72A9CB22-C886-4252-AA81-881DF3963D16}" srcOrd="0" destOrd="0" presId="urn:microsoft.com/office/officeart/2005/8/layout/lProcess2"/>
    <dgm:cxn modelId="{93E0B563-5548-404A-A5B1-72F2FA2BAAAB}" srcId="{BD735C3D-928F-4B64-9329-A18A253E1834}" destId="{F5C63E14-FEC2-47D9-B433-AD701CDA2AF8}" srcOrd="2" destOrd="0" parTransId="{DBB023E3-45C6-40BD-B3B1-F93CD4CCD5DE}" sibTransId="{51DCE398-6346-4DC2-B124-55FC2CAC62B7}"/>
    <dgm:cxn modelId="{59799EAD-7AFB-47E1-A819-AA4B2F2F67A4}" srcId="{57AE356C-D0CD-41FC-9100-61FE97BB05B5}" destId="{7D5D2343-DDFC-41FB-9C21-76E86744A66E}" srcOrd="1" destOrd="0" parTransId="{EC2CD104-D5DD-4843-A9DF-A7CF0D558E97}" sibTransId="{F928B321-02D6-4F43-8320-C97255BFEB5E}"/>
    <dgm:cxn modelId="{861D70D6-AF52-4550-A84D-8CBEBA6BCA0E}" type="presOf" srcId="{F5C63E14-FEC2-47D9-B433-AD701CDA2AF8}" destId="{CCE1AEC8-6469-4ABD-97D0-E619D27C32E2}" srcOrd="0" destOrd="0" presId="urn:microsoft.com/office/officeart/2005/8/layout/lProcess2"/>
    <dgm:cxn modelId="{EC3BF4EB-61D6-4D0F-A0E7-7D53DF2EF0AE}" type="presOf" srcId="{9E19787D-7F5D-4EFD-B4D0-1F198D6C19F9}" destId="{FE14B326-1962-4B30-A641-338F9C06062B}" srcOrd="0" destOrd="0" presId="urn:microsoft.com/office/officeart/2005/8/layout/lProcess2"/>
    <dgm:cxn modelId="{BA6B4720-D19C-44CB-8896-DE8E1CECCE28}" srcId="{BD735C3D-928F-4B64-9329-A18A253E1834}" destId="{2D05DB86-D06A-4173-8DFE-1181CB3D78C7}" srcOrd="0" destOrd="0" parTransId="{1AADAD08-8538-40A1-98AD-628E41465094}" sibTransId="{5E7AF319-839D-4EE2-BC29-332315FF392B}"/>
    <dgm:cxn modelId="{57C5236F-7444-4A1F-B9E0-8C299BA343F0}" srcId="{71D427DF-2F14-418D-98CC-DDA9068CB1CD}" destId="{57AE356C-D0CD-41FC-9100-61FE97BB05B5}" srcOrd="1" destOrd="0" parTransId="{5CBF3A88-4474-4A5A-A3D4-23D17CB18824}" sibTransId="{FCD3F334-7959-4897-9B52-F1C207785A93}"/>
    <dgm:cxn modelId="{5DDB494E-74D9-4055-AC3F-BE8457EDA467}" type="presOf" srcId="{BD735C3D-928F-4B64-9329-A18A253E1834}" destId="{E329B8DB-782D-482D-A9D8-5CB49B13BDF1}" srcOrd="0" destOrd="0" presId="urn:microsoft.com/office/officeart/2005/8/layout/lProcess2"/>
    <dgm:cxn modelId="{A0E8DD4B-441D-4C04-80A1-0C922EDAE6A5}" srcId="{57AE356C-D0CD-41FC-9100-61FE97BB05B5}" destId="{E9EE826B-D30F-4A37-9662-444185D8550D}" srcOrd="0" destOrd="0" parTransId="{1C5DE008-0636-4634-85E6-05B3DE43006E}" sibTransId="{1CF02951-122C-489D-AD38-AB1C2CB27211}"/>
    <dgm:cxn modelId="{18918847-5F0D-4992-9222-36BA7CB84C7D}" srcId="{57AE356C-D0CD-41FC-9100-61FE97BB05B5}" destId="{10425A56-D789-4A2F-B735-581D154E9FAE}" srcOrd="2" destOrd="0" parTransId="{56446449-E31F-4AA6-8B51-A5E0A920960D}" sibTransId="{5BAE2B5F-0880-437F-9CAA-A6AD65A1F4AB}"/>
    <dgm:cxn modelId="{E97CA686-58E3-4CF8-9182-C45EF2D6624E}" type="presOf" srcId="{57AE356C-D0CD-41FC-9100-61FE97BB05B5}" destId="{CC5A1BA5-6925-4794-B9BD-B5FE4BE528A8}" srcOrd="1" destOrd="0" presId="urn:microsoft.com/office/officeart/2005/8/layout/lProcess2"/>
    <dgm:cxn modelId="{1125B96F-1988-49EF-972C-9AF4383DA2F0}" type="presOf" srcId="{6E9B86DA-8753-4CB5-828E-29049F26AB82}" destId="{867E548B-A520-4304-BECD-3831D8D801E3}" srcOrd="0" destOrd="0" presId="urn:microsoft.com/office/officeart/2005/8/layout/lProcess2"/>
    <dgm:cxn modelId="{0D00A7F7-1370-4AFD-A9B3-A4C2469A7C72}" type="presOf" srcId="{57AE356C-D0CD-41FC-9100-61FE97BB05B5}" destId="{0888EF17-972D-43C3-8D4E-0E4AF5F2AB0F}" srcOrd="0" destOrd="0" presId="urn:microsoft.com/office/officeart/2005/8/layout/lProcess2"/>
    <dgm:cxn modelId="{CE588C02-7DD2-426F-BF4E-88099F5E6BB6}" type="presParOf" srcId="{7A3FA04F-4D34-4E94-A899-454F76EF282C}" destId="{0804F254-E321-45FC-8FA4-21607CC923DE}" srcOrd="0" destOrd="0" presId="urn:microsoft.com/office/officeart/2005/8/layout/lProcess2"/>
    <dgm:cxn modelId="{62477670-19BB-4347-91FC-EDE374C1AD1A}" type="presParOf" srcId="{0804F254-E321-45FC-8FA4-21607CC923DE}" destId="{E329B8DB-782D-482D-A9D8-5CB49B13BDF1}" srcOrd="0" destOrd="0" presId="urn:microsoft.com/office/officeart/2005/8/layout/lProcess2"/>
    <dgm:cxn modelId="{79B83C08-701F-4671-9DD3-EAE81B84BEA1}" type="presParOf" srcId="{0804F254-E321-45FC-8FA4-21607CC923DE}" destId="{8B0FD2A4-D18B-4056-9867-4865DC999DB8}" srcOrd="1" destOrd="0" presId="urn:microsoft.com/office/officeart/2005/8/layout/lProcess2"/>
    <dgm:cxn modelId="{E69085CB-45BE-4BA8-B4B0-4272F16835CD}" type="presParOf" srcId="{0804F254-E321-45FC-8FA4-21607CC923DE}" destId="{EB8D1FCA-1809-4E26-A05E-9A9583F3BD8C}" srcOrd="2" destOrd="0" presId="urn:microsoft.com/office/officeart/2005/8/layout/lProcess2"/>
    <dgm:cxn modelId="{E3B26F39-E35D-4980-A8D9-9E1FB59EDBBC}" type="presParOf" srcId="{EB8D1FCA-1809-4E26-A05E-9A9583F3BD8C}" destId="{55B9AFE0-8819-4566-8A86-5516E98F788E}" srcOrd="0" destOrd="0" presId="urn:microsoft.com/office/officeart/2005/8/layout/lProcess2"/>
    <dgm:cxn modelId="{1D327F01-3936-4649-B56D-C42FCD8EB3ED}" type="presParOf" srcId="{55B9AFE0-8819-4566-8A86-5516E98F788E}" destId="{51195272-BF80-4316-9F59-FAA1DBAEF1BB}" srcOrd="0" destOrd="0" presId="urn:microsoft.com/office/officeart/2005/8/layout/lProcess2"/>
    <dgm:cxn modelId="{B5FCBA68-A10D-4E1B-96D3-17F06EF0BF40}" type="presParOf" srcId="{55B9AFE0-8819-4566-8A86-5516E98F788E}" destId="{BAB21F25-08F6-4E27-9C9D-C14FD85F2DA3}" srcOrd="1" destOrd="0" presId="urn:microsoft.com/office/officeart/2005/8/layout/lProcess2"/>
    <dgm:cxn modelId="{1DAC6684-FAA5-4F26-9D0D-1D8809BD1DDE}" type="presParOf" srcId="{55B9AFE0-8819-4566-8A86-5516E98F788E}" destId="{867E548B-A520-4304-BECD-3831D8D801E3}" srcOrd="2" destOrd="0" presId="urn:microsoft.com/office/officeart/2005/8/layout/lProcess2"/>
    <dgm:cxn modelId="{D8E116F0-2DD3-4BA0-9DAE-F8F52FDE30BB}" type="presParOf" srcId="{55B9AFE0-8819-4566-8A86-5516E98F788E}" destId="{76207C75-4EDC-45EB-93E4-B0E7C7A89C6D}" srcOrd="3" destOrd="0" presId="urn:microsoft.com/office/officeart/2005/8/layout/lProcess2"/>
    <dgm:cxn modelId="{C85BE2D2-CF5C-46E6-ACCE-66637F216E84}" type="presParOf" srcId="{55B9AFE0-8819-4566-8A86-5516E98F788E}" destId="{CCE1AEC8-6469-4ABD-97D0-E619D27C32E2}" srcOrd="4" destOrd="0" presId="urn:microsoft.com/office/officeart/2005/8/layout/lProcess2"/>
    <dgm:cxn modelId="{28595600-ACD2-454F-8658-C70834C23A3D}" type="presParOf" srcId="{55B9AFE0-8819-4566-8A86-5516E98F788E}" destId="{20FF4C43-E4B0-4728-A2F0-C26CD190BA32}" srcOrd="5" destOrd="0" presId="urn:microsoft.com/office/officeart/2005/8/layout/lProcess2"/>
    <dgm:cxn modelId="{F112B190-8DB1-4356-A898-86F3762CBC78}" type="presParOf" srcId="{55B9AFE0-8819-4566-8A86-5516E98F788E}" destId="{8AF574B7-AA02-4096-804C-522A5C6459C3}" srcOrd="6" destOrd="0" presId="urn:microsoft.com/office/officeart/2005/8/layout/lProcess2"/>
    <dgm:cxn modelId="{BC220E6E-9D61-492E-97A9-1A18EFF61A46}" type="presParOf" srcId="{7A3FA04F-4D34-4E94-A899-454F76EF282C}" destId="{880A77E4-2F29-422E-A003-61C4A91D8FD5}" srcOrd="1" destOrd="0" presId="urn:microsoft.com/office/officeart/2005/8/layout/lProcess2"/>
    <dgm:cxn modelId="{B99F01C4-EDF0-4671-A72E-9C84A4D92A03}" type="presParOf" srcId="{7A3FA04F-4D34-4E94-A899-454F76EF282C}" destId="{CDF44392-3F36-40B5-AF97-0D09193A01D7}" srcOrd="2" destOrd="0" presId="urn:microsoft.com/office/officeart/2005/8/layout/lProcess2"/>
    <dgm:cxn modelId="{720B30E3-FDEC-4792-8DF2-D0B0377A9F56}" type="presParOf" srcId="{CDF44392-3F36-40B5-AF97-0D09193A01D7}" destId="{0888EF17-972D-43C3-8D4E-0E4AF5F2AB0F}" srcOrd="0" destOrd="0" presId="urn:microsoft.com/office/officeart/2005/8/layout/lProcess2"/>
    <dgm:cxn modelId="{0A501AC1-5C87-4A8B-B570-6C6E4F3097F6}" type="presParOf" srcId="{CDF44392-3F36-40B5-AF97-0D09193A01D7}" destId="{CC5A1BA5-6925-4794-B9BD-B5FE4BE528A8}" srcOrd="1" destOrd="0" presId="urn:microsoft.com/office/officeart/2005/8/layout/lProcess2"/>
    <dgm:cxn modelId="{25CC4EB2-E1C6-4D79-9D89-92A0E1F7E52D}" type="presParOf" srcId="{CDF44392-3F36-40B5-AF97-0D09193A01D7}" destId="{9FC26129-D30C-45CB-A890-1E9115E3C606}" srcOrd="2" destOrd="0" presId="urn:microsoft.com/office/officeart/2005/8/layout/lProcess2"/>
    <dgm:cxn modelId="{652854A9-64DC-48F7-A9B2-155BFD41A1CD}" type="presParOf" srcId="{9FC26129-D30C-45CB-A890-1E9115E3C606}" destId="{7DBA65C0-6C25-4A84-A5BB-7297B0D83FD2}" srcOrd="0" destOrd="0" presId="urn:microsoft.com/office/officeart/2005/8/layout/lProcess2"/>
    <dgm:cxn modelId="{7A099279-DA29-4416-85A0-DAC2565046DB}" type="presParOf" srcId="{7DBA65C0-6C25-4A84-A5BB-7297B0D83FD2}" destId="{72A9CB22-C886-4252-AA81-881DF3963D16}" srcOrd="0" destOrd="0" presId="urn:microsoft.com/office/officeart/2005/8/layout/lProcess2"/>
    <dgm:cxn modelId="{624DD579-D9F2-435F-A36F-120C1CA4B10E}" type="presParOf" srcId="{7DBA65C0-6C25-4A84-A5BB-7297B0D83FD2}" destId="{D5ECD79C-0429-4362-80D3-F873AA973900}" srcOrd="1" destOrd="0" presId="urn:microsoft.com/office/officeart/2005/8/layout/lProcess2"/>
    <dgm:cxn modelId="{16080404-4979-4F37-BA05-2B42DC41339A}" type="presParOf" srcId="{7DBA65C0-6C25-4A84-A5BB-7297B0D83FD2}" destId="{B0A986D9-FE8C-4573-9CC9-B3C65EB33216}" srcOrd="2" destOrd="0" presId="urn:microsoft.com/office/officeart/2005/8/layout/lProcess2"/>
    <dgm:cxn modelId="{DAFB8D15-2291-4711-BCCF-6C8A98579780}" type="presParOf" srcId="{7DBA65C0-6C25-4A84-A5BB-7297B0D83FD2}" destId="{7A816869-9CF0-4847-994C-66168FA36E57}" srcOrd="3" destOrd="0" presId="urn:microsoft.com/office/officeart/2005/8/layout/lProcess2"/>
    <dgm:cxn modelId="{3A09A7A3-0FD3-46F3-9EE5-EB60CA011751}" type="presParOf" srcId="{7DBA65C0-6C25-4A84-A5BB-7297B0D83FD2}" destId="{A4314124-2433-43F1-820D-18DDED05DA32}" srcOrd="4" destOrd="0" presId="urn:microsoft.com/office/officeart/2005/8/layout/lProcess2"/>
    <dgm:cxn modelId="{45955BBB-CB48-4F68-AF7F-BE0F60C5B58A}" type="presParOf" srcId="{7DBA65C0-6C25-4A84-A5BB-7297B0D83FD2}" destId="{6CD6BFBC-99EE-4D57-B9D1-B31C9A8D9C08}" srcOrd="5" destOrd="0" presId="urn:microsoft.com/office/officeart/2005/8/layout/lProcess2"/>
    <dgm:cxn modelId="{694467B8-2047-4AFE-84F3-BE4431D1106F}" type="presParOf" srcId="{7DBA65C0-6C25-4A84-A5BB-7297B0D83FD2}" destId="{FE14B326-1962-4B30-A641-338F9C06062B}"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D8EAC-F199-477E-83C3-B018772BE1B0}">
      <dsp:nvSpPr>
        <dsp:cNvPr id="0" name=""/>
        <dsp:cNvSpPr/>
      </dsp:nvSpPr>
      <dsp:spPr>
        <a:xfrm rot="5400000">
          <a:off x="5575356" y="-1734537"/>
          <a:ext cx="1474498" cy="50438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Change the pathway to treatment instead of trying to change people </a:t>
          </a:r>
          <a:endParaRPr lang="en-US" sz="2800" kern="1200" dirty="0"/>
        </a:p>
      </dsp:txBody>
      <dsp:txXfrm rot="-5400000">
        <a:off x="3790672" y="122126"/>
        <a:ext cx="4971889" cy="1330540"/>
      </dsp:txXfrm>
    </dsp:sp>
    <dsp:sp modelId="{5664B949-6C89-46EB-B070-2B9910C94A27}">
      <dsp:nvSpPr>
        <dsp:cNvPr id="0" name=""/>
        <dsp:cNvSpPr/>
      </dsp:nvSpPr>
      <dsp:spPr>
        <a:xfrm>
          <a:off x="90" y="0"/>
          <a:ext cx="3790580" cy="15716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100000"/>
            </a:lnSpc>
            <a:spcBef>
              <a:spcPct val="0"/>
            </a:spcBef>
            <a:spcAft>
              <a:spcPts val="0"/>
            </a:spcAft>
          </a:pPr>
          <a:r>
            <a:rPr lang="en-US" sz="6000" kern="1200" dirty="0" smtClean="0"/>
            <a:t>C </a:t>
          </a:r>
        </a:p>
        <a:p>
          <a:pPr lvl="0" algn="ctr" defTabSz="2667000">
            <a:lnSpc>
              <a:spcPct val="90000"/>
            </a:lnSpc>
            <a:spcBef>
              <a:spcPct val="0"/>
            </a:spcBef>
            <a:spcAft>
              <a:spcPct val="35000"/>
            </a:spcAft>
          </a:pPr>
          <a:r>
            <a:rPr lang="en-US" sz="2800" kern="1200" dirty="0" smtClean="0"/>
            <a:t>Change the pathway </a:t>
          </a:r>
          <a:endParaRPr lang="en-US" sz="2800" kern="1200" dirty="0"/>
        </a:p>
      </dsp:txBody>
      <dsp:txXfrm>
        <a:off x="76810" y="76720"/>
        <a:ext cx="3637140" cy="1418184"/>
      </dsp:txXfrm>
    </dsp:sp>
    <dsp:sp modelId="{E94C3FD6-E892-4465-8BF3-84C790F5B377}">
      <dsp:nvSpPr>
        <dsp:cNvPr id="0" name=""/>
        <dsp:cNvSpPr/>
      </dsp:nvSpPr>
      <dsp:spPr>
        <a:xfrm rot="5400000">
          <a:off x="5397603" y="52290"/>
          <a:ext cx="1725619" cy="504939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Activate potential clients by focusing on their strengths, capabilities, and values </a:t>
          </a:r>
          <a:endParaRPr lang="en-US" sz="2800" kern="1200" dirty="0"/>
        </a:p>
      </dsp:txBody>
      <dsp:txXfrm rot="-5400000">
        <a:off x="3735716" y="1798415"/>
        <a:ext cx="4965155" cy="1557143"/>
      </dsp:txXfrm>
    </dsp:sp>
    <dsp:sp modelId="{F8852067-614F-41A3-9A72-8F879F25AC59}">
      <dsp:nvSpPr>
        <dsp:cNvPr id="0" name=""/>
        <dsp:cNvSpPr/>
      </dsp:nvSpPr>
      <dsp:spPr>
        <a:xfrm>
          <a:off x="90" y="1728787"/>
          <a:ext cx="3787319" cy="15716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60" tIns="125730" rIns="251460" bIns="125730" numCol="1" spcCol="1270" anchor="ctr" anchorCtr="0">
          <a:noAutofit/>
        </a:bodyPr>
        <a:lstStyle/>
        <a:p>
          <a:pPr lvl="0" algn="ctr" defTabSz="2933700">
            <a:lnSpc>
              <a:spcPct val="100000"/>
            </a:lnSpc>
            <a:spcBef>
              <a:spcPct val="0"/>
            </a:spcBef>
            <a:spcAft>
              <a:spcPts val="0"/>
            </a:spcAft>
          </a:pPr>
          <a:r>
            <a:rPr lang="en-US" sz="6600" kern="1200" dirty="0" smtClean="0"/>
            <a:t>A</a:t>
          </a:r>
        </a:p>
        <a:p>
          <a:pPr lvl="0" algn="ctr" defTabSz="2933700">
            <a:lnSpc>
              <a:spcPct val="100000"/>
            </a:lnSpc>
            <a:spcBef>
              <a:spcPct val="0"/>
            </a:spcBef>
            <a:spcAft>
              <a:spcPts val="0"/>
            </a:spcAft>
          </a:pPr>
          <a:r>
            <a:rPr lang="en-US" sz="2700" kern="1200" dirty="0" smtClean="0"/>
            <a:t>Activate people </a:t>
          </a:r>
          <a:endParaRPr lang="en-US" sz="2700" kern="1200" dirty="0"/>
        </a:p>
      </dsp:txBody>
      <dsp:txXfrm>
        <a:off x="76810" y="1805507"/>
        <a:ext cx="3633879" cy="1418184"/>
      </dsp:txXfrm>
    </dsp:sp>
    <dsp:sp modelId="{2447B8D9-B477-4118-AC34-2287DE87810E}">
      <dsp:nvSpPr>
        <dsp:cNvPr id="0" name=""/>
        <dsp:cNvSpPr/>
      </dsp:nvSpPr>
      <dsp:spPr>
        <a:xfrm rot="5400000">
          <a:off x="5642724" y="1736442"/>
          <a:ext cx="1382049" cy="501072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Nudge people forward with one or two simple steps to create traction </a:t>
          </a:r>
          <a:endParaRPr lang="en-US" sz="2800" kern="1200" dirty="0"/>
        </a:p>
      </dsp:txBody>
      <dsp:txXfrm rot="-5400000">
        <a:off x="3828388" y="3618244"/>
        <a:ext cx="4943255" cy="1247117"/>
      </dsp:txXfrm>
    </dsp:sp>
    <dsp:sp modelId="{B689405A-AAB2-4CAD-AEC7-61A8A5EFED5F}">
      <dsp:nvSpPr>
        <dsp:cNvPr id="0" name=""/>
        <dsp:cNvSpPr/>
      </dsp:nvSpPr>
      <dsp:spPr>
        <a:xfrm>
          <a:off x="90" y="3455990"/>
          <a:ext cx="3828297" cy="15716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100000"/>
            </a:lnSpc>
            <a:spcBef>
              <a:spcPct val="0"/>
            </a:spcBef>
            <a:spcAft>
              <a:spcPts val="0"/>
            </a:spcAft>
          </a:pPr>
          <a:r>
            <a:rPr lang="en-US" sz="6000" kern="1200" dirty="0" smtClean="0"/>
            <a:t>N </a:t>
          </a:r>
          <a:endParaRPr lang="en-US" sz="3200" kern="1200" dirty="0" smtClean="0"/>
        </a:p>
        <a:p>
          <a:pPr lvl="0" algn="ctr" defTabSz="2667000">
            <a:lnSpc>
              <a:spcPct val="100000"/>
            </a:lnSpc>
            <a:spcBef>
              <a:spcPct val="0"/>
            </a:spcBef>
            <a:spcAft>
              <a:spcPts val="0"/>
            </a:spcAft>
          </a:pPr>
          <a:r>
            <a:rPr lang="en-US" sz="2700" kern="1200" dirty="0" smtClean="0"/>
            <a:t>Nudge movement </a:t>
          </a:r>
        </a:p>
        <a:p>
          <a:pPr lvl="0" algn="ctr" defTabSz="2667000">
            <a:lnSpc>
              <a:spcPct val="90000"/>
            </a:lnSpc>
            <a:spcBef>
              <a:spcPct val="0"/>
            </a:spcBef>
            <a:spcAft>
              <a:spcPct val="35000"/>
            </a:spcAft>
          </a:pPr>
          <a:endParaRPr lang="en-US" sz="3200" kern="1200" dirty="0"/>
        </a:p>
      </dsp:txBody>
      <dsp:txXfrm>
        <a:off x="76810" y="3532710"/>
        <a:ext cx="3674857" cy="1418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00961-EE32-4383-B041-98980D318FD8}">
      <dsp:nvSpPr>
        <dsp:cNvPr id="0" name=""/>
        <dsp:cNvSpPr/>
      </dsp:nvSpPr>
      <dsp:spPr>
        <a:xfrm rot="5400000">
          <a:off x="-399295" y="1160878"/>
          <a:ext cx="1812093" cy="21859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633ABC-425B-4CA4-B5A0-1E7AA81542F8}">
      <dsp:nvSpPr>
        <dsp:cNvPr id="0" name=""/>
        <dsp:cNvSpPr/>
      </dsp:nvSpPr>
      <dsp:spPr>
        <a:xfrm>
          <a:off x="16195" y="2381"/>
          <a:ext cx="2428875" cy="1457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1. Person calls for help, some shame is experienced in making the call</a:t>
          </a:r>
          <a:endParaRPr lang="en-US" sz="2000" kern="1200" dirty="0"/>
        </a:p>
      </dsp:txBody>
      <dsp:txXfrm>
        <a:off x="58879" y="45065"/>
        <a:ext cx="2343507" cy="1371957"/>
      </dsp:txXfrm>
    </dsp:sp>
    <dsp:sp modelId="{6AB7E3EC-4127-4D8E-9F6F-C51ACF37BBFC}">
      <dsp:nvSpPr>
        <dsp:cNvPr id="0" name=""/>
        <dsp:cNvSpPr/>
      </dsp:nvSpPr>
      <dsp:spPr>
        <a:xfrm rot="5400000">
          <a:off x="-399295" y="2982534"/>
          <a:ext cx="1812093" cy="21859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B849FE-49F9-477B-8980-793077064546}">
      <dsp:nvSpPr>
        <dsp:cNvPr id="0" name=""/>
        <dsp:cNvSpPr/>
      </dsp:nvSpPr>
      <dsp:spPr>
        <a:xfrm>
          <a:off x="16195" y="1824037"/>
          <a:ext cx="2428875" cy="1457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2. Phone staff begins to ask questions about insurance &amp; primary problem</a:t>
          </a:r>
          <a:endParaRPr lang="en-US" sz="2000" kern="1200" dirty="0"/>
        </a:p>
      </dsp:txBody>
      <dsp:txXfrm>
        <a:off x="58879" y="1866721"/>
        <a:ext cx="2343507" cy="1371957"/>
      </dsp:txXfrm>
    </dsp:sp>
    <dsp:sp modelId="{B30A30CF-1417-465D-8525-0B68020414B2}">
      <dsp:nvSpPr>
        <dsp:cNvPr id="0" name=""/>
        <dsp:cNvSpPr/>
      </dsp:nvSpPr>
      <dsp:spPr>
        <a:xfrm>
          <a:off x="511533" y="3893362"/>
          <a:ext cx="3220841" cy="21859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C1D1C3-D283-4145-BBEA-52946FF591F9}">
      <dsp:nvSpPr>
        <dsp:cNvPr id="0" name=""/>
        <dsp:cNvSpPr/>
      </dsp:nvSpPr>
      <dsp:spPr>
        <a:xfrm>
          <a:off x="16195" y="3645693"/>
          <a:ext cx="2428875" cy="1457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3. Person receives an appointment, but no help, waits 1 to 7 days for appt</a:t>
          </a:r>
          <a:endParaRPr lang="en-US" sz="2000" kern="1200" dirty="0"/>
        </a:p>
      </dsp:txBody>
      <dsp:txXfrm>
        <a:off x="58879" y="3688377"/>
        <a:ext cx="2343507" cy="1371957"/>
      </dsp:txXfrm>
    </dsp:sp>
    <dsp:sp modelId="{FF042091-2945-42F1-BA7A-B9E901E7F4D8}">
      <dsp:nvSpPr>
        <dsp:cNvPr id="0" name=""/>
        <dsp:cNvSpPr/>
      </dsp:nvSpPr>
      <dsp:spPr>
        <a:xfrm rot="16200000">
          <a:off x="2831108" y="2982534"/>
          <a:ext cx="1812093" cy="21859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F7CEFE-A37E-4579-BDA0-59CC39D13400}">
      <dsp:nvSpPr>
        <dsp:cNvPr id="0" name=""/>
        <dsp:cNvSpPr/>
      </dsp:nvSpPr>
      <dsp:spPr>
        <a:xfrm>
          <a:off x="3246599" y="3645693"/>
          <a:ext cx="2428875" cy="1457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4. Person travels to office for appt &amp; is asked to bring medical info </a:t>
          </a:r>
          <a:endParaRPr lang="en-US" sz="2000" kern="1200" dirty="0"/>
        </a:p>
      </dsp:txBody>
      <dsp:txXfrm>
        <a:off x="3289283" y="3688377"/>
        <a:ext cx="2343507" cy="1371957"/>
      </dsp:txXfrm>
    </dsp:sp>
    <dsp:sp modelId="{ADCAB03D-BB2F-4CD4-A7C3-6FA043FAD572}">
      <dsp:nvSpPr>
        <dsp:cNvPr id="0" name=""/>
        <dsp:cNvSpPr/>
      </dsp:nvSpPr>
      <dsp:spPr>
        <a:xfrm rot="16200000">
          <a:off x="2831108" y="1160878"/>
          <a:ext cx="1812093" cy="21859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50932D-A0BB-4D41-92AA-27A60273F00E}">
      <dsp:nvSpPr>
        <dsp:cNvPr id="0" name=""/>
        <dsp:cNvSpPr/>
      </dsp:nvSpPr>
      <dsp:spPr>
        <a:xfrm>
          <a:off x="3246599" y="1824037"/>
          <a:ext cx="2428875" cy="1457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5. Person receives a 1 to 2 hour assessment focused on deficits </a:t>
          </a:r>
          <a:endParaRPr lang="en-US" sz="2000" kern="1200" dirty="0"/>
        </a:p>
      </dsp:txBody>
      <dsp:txXfrm>
        <a:off x="3289283" y="1866721"/>
        <a:ext cx="2343507" cy="1371957"/>
      </dsp:txXfrm>
    </dsp:sp>
    <dsp:sp modelId="{08BB5BEF-C0D2-4A89-8DB7-B5D1839F89D5}">
      <dsp:nvSpPr>
        <dsp:cNvPr id="0" name=""/>
        <dsp:cNvSpPr/>
      </dsp:nvSpPr>
      <dsp:spPr>
        <a:xfrm>
          <a:off x="3741936" y="250050"/>
          <a:ext cx="3331804" cy="21859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07357C-2E43-4609-B6F7-1446A8A38BE4}">
      <dsp:nvSpPr>
        <dsp:cNvPr id="0" name=""/>
        <dsp:cNvSpPr/>
      </dsp:nvSpPr>
      <dsp:spPr>
        <a:xfrm>
          <a:off x="3246599" y="2381"/>
          <a:ext cx="2428875" cy="1457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6. Person receives a DSM diagnosis, new appt, &amp; travels back home </a:t>
          </a:r>
          <a:endParaRPr lang="en-US" sz="2000" kern="1200" dirty="0"/>
        </a:p>
      </dsp:txBody>
      <dsp:txXfrm>
        <a:off x="3289283" y="45065"/>
        <a:ext cx="2343507" cy="1371957"/>
      </dsp:txXfrm>
    </dsp:sp>
    <dsp:sp modelId="{5788E0BC-7EC6-422A-BF09-61B13050A5AF}">
      <dsp:nvSpPr>
        <dsp:cNvPr id="0" name=""/>
        <dsp:cNvSpPr/>
      </dsp:nvSpPr>
      <dsp:spPr>
        <a:xfrm rot="5400000">
          <a:off x="6172475" y="1160878"/>
          <a:ext cx="1812093" cy="21859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0CCC6D-3DDD-4071-A76C-66A078D2112D}">
      <dsp:nvSpPr>
        <dsp:cNvPr id="0" name=""/>
        <dsp:cNvSpPr/>
      </dsp:nvSpPr>
      <dsp:spPr>
        <a:xfrm>
          <a:off x="6587966" y="2381"/>
          <a:ext cx="2428875" cy="1457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7. Person waits for first appointment for treatment, another 7 to 14 days</a:t>
          </a:r>
          <a:endParaRPr lang="en-US" sz="2000" kern="1200" dirty="0"/>
        </a:p>
      </dsp:txBody>
      <dsp:txXfrm>
        <a:off x="6630650" y="45065"/>
        <a:ext cx="2343507" cy="1371957"/>
      </dsp:txXfrm>
    </dsp:sp>
    <dsp:sp modelId="{4FB490A8-90CC-4074-AC54-E3518BABDCCC}">
      <dsp:nvSpPr>
        <dsp:cNvPr id="0" name=""/>
        <dsp:cNvSpPr/>
      </dsp:nvSpPr>
      <dsp:spPr>
        <a:xfrm rot="5400000">
          <a:off x="6172475" y="2982534"/>
          <a:ext cx="1812093" cy="21859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701E97-C3F8-44DD-B6B5-AF7EE33CCFB7}">
      <dsp:nvSpPr>
        <dsp:cNvPr id="0" name=""/>
        <dsp:cNvSpPr/>
      </dsp:nvSpPr>
      <dsp:spPr>
        <a:xfrm>
          <a:off x="6587966" y="1824037"/>
          <a:ext cx="2428875" cy="1457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8. First appointment, redundant data are collected again,</a:t>
          </a:r>
          <a:endParaRPr lang="en-US" sz="2000" kern="1200" dirty="0"/>
        </a:p>
      </dsp:txBody>
      <dsp:txXfrm>
        <a:off x="6630650" y="1866721"/>
        <a:ext cx="2343507" cy="1371957"/>
      </dsp:txXfrm>
    </dsp:sp>
    <dsp:sp modelId="{B1A2B52B-F402-4465-AF24-06DC1E641C1D}">
      <dsp:nvSpPr>
        <dsp:cNvPr id="0" name=""/>
        <dsp:cNvSpPr/>
      </dsp:nvSpPr>
      <dsp:spPr>
        <a:xfrm>
          <a:off x="6477003" y="3645693"/>
          <a:ext cx="2650801" cy="1457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9. Treatment plan is developed &amp; treatment begins, 14 to 21 days after request for help</a:t>
          </a:r>
          <a:endParaRPr lang="en-US" sz="2000" kern="1200" dirty="0"/>
        </a:p>
      </dsp:txBody>
      <dsp:txXfrm>
        <a:off x="6519687" y="3688377"/>
        <a:ext cx="2565433" cy="1371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3420F-9826-4D1C-9B00-F8AAEC07249C}">
      <dsp:nvSpPr>
        <dsp:cNvPr id="0" name=""/>
        <dsp:cNvSpPr/>
      </dsp:nvSpPr>
      <dsp:spPr>
        <a:xfrm>
          <a:off x="2809847" y="0"/>
          <a:ext cx="3629052" cy="16553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Use cocaine, escape, or seek men to manage negative feelings </a:t>
          </a:r>
          <a:endParaRPr lang="en-US" sz="2400" kern="1200" dirty="0"/>
        </a:p>
      </dsp:txBody>
      <dsp:txXfrm>
        <a:off x="3341309" y="242422"/>
        <a:ext cx="2566128" cy="1170519"/>
      </dsp:txXfrm>
    </dsp:sp>
    <dsp:sp modelId="{D65A52B8-EE8C-4AF7-8F97-91CD5E50D1A0}">
      <dsp:nvSpPr>
        <dsp:cNvPr id="0" name=""/>
        <dsp:cNvSpPr/>
      </dsp:nvSpPr>
      <dsp:spPr>
        <a:xfrm rot="2420583">
          <a:off x="5539611" y="1447694"/>
          <a:ext cx="287265" cy="5586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5549858" y="1531536"/>
        <a:ext cx="201086" cy="335211"/>
      </dsp:txXfrm>
    </dsp:sp>
    <dsp:sp modelId="{1DB65441-A496-4EF7-BFEA-F1A79354C28F}">
      <dsp:nvSpPr>
        <dsp:cNvPr id="0" name=""/>
        <dsp:cNvSpPr/>
      </dsp:nvSpPr>
      <dsp:spPr>
        <a:xfrm>
          <a:off x="5372099" y="1676398"/>
          <a:ext cx="2883576" cy="20219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Negative reinforcement – reduce immediate emotional pain</a:t>
          </a:r>
          <a:endParaRPr lang="en-US" sz="2400" kern="1200" dirty="0"/>
        </a:p>
      </dsp:txBody>
      <dsp:txXfrm>
        <a:off x="5794389" y="1972500"/>
        <a:ext cx="2038996" cy="1429706"/>
      </dsp:txXfrm>
    </dsp:sp>
    <dsp:sp modelId="{800C51F9-D27D-42A6-BDD7-35C352772F12}">
      <dsp:nvSpPr>
        <dsp:cNvPr id="0" name=""/>
        <dsp:cNvSpPr/>
      </dsp:nvSpPr>
      <dsp:spPr>
        <a:xfrm rot="10868056">
          <a:off x="3898236" y="2361772"/>
          <a:ext cx="1160611" cy="5586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0800000">
        <a:off x="4065825" y="2475168"/>
        <a:ext cx="993006" cy="335211"/>
      </dsp:txXfrm>
    </dsp:sp>
    <dsp:sp modelId="{AFA5C12C-CEE2-4EA6-AF30-15D1BE109B5E}">
      <dsp:nvSpPr>
        <dsp:cNvPr id="0" name=""/>
        <dsp:cNvSpPr/>
      </dsp:nvSpPr>
      <dsp:spPr>
        <a:xfrm>
          <a:off x="533399" y="1447791"/>
          <a:ext cx="2996207" cy="22897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i="0" kern="1200" dirty="0" smtClean="0"/>
            <a:t>People attempting to control her, not feeling in control, confusion, confrontation or waiting</a:t>
          </a:r>
          <a:endParaRPr lang="en-US" sz="2000" i="0" kern="1200" dirty="0"/>
        </a:p>
      </dsp:txBody>
      <dsp:txXfrm>
        <a:off x="972183" y="1783117"/>
        <a:ext cx="2118639" cy="1619095"/>
      </dsp:txXfrm>
    </dsp:sp>
    <dsp:sp modelId="{7A8496ED-8A6B-445C-AC33-7D0A93D6F180}">
      <dsp:nvSpPr>
        <dsp:cNvPr id="0" name=""/>
        <dsp:cNvSpPr/>
      </dsp:nvSpPr>
      <dsp:spPr>
        <a:xfrm rot="19545397">
          <a:off x="3226490" y="1398614"/>
          <a:ext cx="297550" cy="5586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3234227" y="1535466"/>
        <a:ext cx="208285" cy="3352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9B8DB-782D-482D-A9D8-5CB49B13BDF1}">
      <dsp:nvSpPr>
        <dsp:cNvPr id="0" name=""/>
        <dsp:cNvSpPr/>
      </dsp:nvSpPr>
      <dsp:spPr>
        <a:xfrm>
          <a:off x="1079" y="0"/>
          <a:ext cx="3951036" cy="4906962"/>
        </a:xfrm>
        <a:prstGeom prst="roundRect">
          <a:avLst>
            <a:gd name="adj" fmla="val 10000"/>
          </a:avLst>
        </a:prstGeom>
        <a:solidFill>
          <a:schemeClr val="bg1"/>
        </a:solidFill>
        <a:ln>
          <a:solidFill>
            <a:schemeClr val="accent1"/>
          </a:solidFill>
        </a:ln>
        <a:effectLst/>
      </dsp:spPr>
      <dsp:style>
        <a:lnRef idx="0">
          <a:scrgbClr r="0" g="0" b="0"/>
        </a:lnRef>
        <a:fillRef idx="1">
          <a:scrgbClr r="0" g="0" b="0"/>
        </a:fillRef>
        <a:effectRef idx="0">
          <a:scrgbClr r="0" g="0" b="0"/>
        </a:effectRef>
        <a:fontRef idx="minor"/>
      </dsp:style>
      <dsp:txBody>
        <a:bodyPr spcFirstLastPara="0" vert="horz" wrap="square" lIns="251460" tIns="251460" rIns="251460" bIns="251460" numCol="1" spcCol="1270" anchor="ctr" anchorCtr="0">
          <a:noAutofit/>
        </a:bodyPr>
        <a:lstStyle/>
        <a:p>
          <a:pPr lvl="0" algn="ctr" defTabSz="2933700">
            <a:lnSpc>
              <a:spcPct val="90000"/>
            </a:lnSpc>
            <a:spcBef>
              <a:spcPct val="0"/>
            </a:spcBef>
            <a:spcAft>
              <a:spcPct val="35000"/>
            </a:spcAft>
          </a:pPr>
          <a:r>
            <a:rPr lang="en-US" sz="6600" b="0" kern="1200" dirty="0" smtClean="0"/>
            <a:t>If</a:t>
          </a:r>
          <a:endParaRPr lang="en-US" sz="6600" b="0" kern="1200" dirty="0"/>
        </a:p>
      </dsp:txBody>
      <dsp:txXfrm>
        <a:off x="1079" y="0"/>
        <a:ext cx="3951036" cy="1472088"/>
      </dsp:txXfrm>
    </dsp:sp>
    <dsp:sp modelId="{51195272-BF80-4316-9F59-FAA1DBAEF1BB}">
      <dsp:nvSpPr>
        <dsp:cNvPr id="0" name=""/>
        <dsp:cNvSpPr/>
      </dsp:nvSpPr>
      <dsp:spPr>
        <a:xfrm>
          <a:off x="210758" y="1472324"/>
          <a:ext cx="3531677" cy="675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I have an appointment &amp; I start to feel panic </a:t>
          </a:r>
          <a:endParaRPr lang="en-US" sz="2000" kern="1200" dirty="0"/>
        </a:p>
      </dsp:txBody>
      <dsp:txXfrm>
        <a:off x="230532" y="1492098"/>
        <a:ext cx="3492129" cy="635578"/>
      </dsp:txXfrm>
    </dsp:sp>
    <dsp:sp modelId="{867E548B-A520-4304-BECD-3831D8D801E3}">
      <dsp:nvSpPr>
        <dsp:cNvPr id="0" name=""/>
        <dsp:cNvSpPr/>
      </dsp:nvSpPr>
      <dsp:spPr>
        <a:xfrm>
          <a:off x="181287" y="2251316"/>
          <a:ext cx="3590619" cy="675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My boyfriend seems angry or drunk </a:t>
          </a:r>
          <a:endParaRPr lang="en-US" sz="2000" kern="1200" dirty="0"/>
        </a:p>
      </dsp:txBody>
      <dsp:txXfrm>
        <a:off x="201061" y="2271090"/>
        <a:ext cx="3551071" cy="635578"/>
      </dsp:txXfrm>
    </dsp:sp>
    <dsp:sp modelId="{CCE1AEC8-6469-4ABD-97D0-E619D27C32E2}">
      <dsp:nvSpPr>
        <dsp:cNvPr id="0" name=""/>
        <dsp:cNvSpPr/>
      </dsp:nvSpPr>
      <dsp:spPr>
        <a:xfrm>
          <a:off x="210758" y="3030309"/>
          <a:ext cx="3531677" cy="8520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If I have the urge to use cocaine</a:t>
          </a:r>
          <a:endParaRPr lang="en-US" sz="2000" kern="1200" dirty="0"/>
        </a:p>
      </dsp:txBody>
      <dsp:txXfrm>
        <a:off x="235714" y="3055265"/>
        <a:ext cx="3481765" cy="802165"/>
      </dsp:txXfrm>
    </dsp:sp>
    <dsp:sp modelId="{8AF574B7-AA02-4096-804C-522A5C6459C3}">
      <dsp:nvSpPr>
        <dsp:cNvPr id="0" name=""/>
        <dsp:cNvSpPr/>
      </dsp:nvSpPr>
      <dsp:spPr>
        <a:xfrm>
          <a:off x="210758" y="3986252"/>
          <a:ext cx="3531677" cy="675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If I have an appointment in the week </a:t>
          </a:r>
          <a:endParaRPr lang="en-US" sz="2000" kern="1200" dirty="0"/>
        </a:p>
      </dsp:txBody>
      <dsp:txXfrm>
        <a:off x="230532" y="4006026"/>
        <a:ext cx="3492129" cy="635578"/>
      </dsp:txXfrm>
    </dsp:sp>
    <dsp:sp modelId="{0888EF17-972D-43C3-8D4E-0E4AF5F2AB0F}">
      <dsp:nvSpPr>
        <dsp:cNvPr id="0" name=""/>
        <dsp:cNvSpPr/>
      </dsp:nvSpPr>
      <dsp:spPr>
        <a:xfrm>
          <a:off x="4224862" y="0"/>
          <a:ext cx="4003658" cy="4906962"/>
        </a:xfrm>
        <a:prstGeom prst="roundRect">
          <a:avLst>
            <a:gd name="adj" fmla="val 10000"/>
          </a:avLst>
        </a:prstGeom>
        <a:solidFill>
          <a:schemeClr val="bg1"/>
        </a:solidFill>
        <a:ln>
          <a:solidFill>
            <a:schemeClr val="accent1"/>
          </a:solidFill>
        </a:ln>
        <a:effectLst/>
      </dsp:spPr>
      <dsp:style>
        <a:lnRef idx="0">
          <a:scrgbClr r="0" g="0" b="0"/>
        </a:lnRef>
        <a:fillRef idx="1">
          <a:scrgbClr r="0" g="0" b="0"/>
        </a:fillRef>
        <a:effectRef idx="0">
          <a:scrgbClr r="0" g="0" b="0"/>
        </a:effectRef>
        <a:fontRef idx="minor"/>
      </dsp:style>
      <dsp:txBody>
        <a:bodyPr spcFirstLastPara="0" vert="horz" wrap="square" lIns="251460" tIns="251460" rIns="251460" bIns="251460" numCol="1" spcCol="1270" anchor="ctr" anchorCtr="0">
          <a:noAutofit/>
        </a:bodyPr>
        <a:lstStyle/>
        <a:p>
          <a:pPr lvl="0" algn="ctr" defTabSz="2933700">
            <a:lnSpc>
              <a:spcPct val="90000"/>
            </a:lnSpc>
            <a:spcBef>
              <a:spcPct val="0"/>
            </a:spcBef>
            <a:spcAft>
              <a:spcPct val="35000"/>
            </a:spcAft>
          </a:pPr>
          <a:r>
            <a:rPr lang="en-US" sz="6600" b="0" kern="1200" dirty="0" smtClean="0"/>
            <a:t>Then</a:t>
          </a:r>
          <a:endParaRPr lang="en-US" sz="6600" b="0" kern="1200" dirty="0"/>
        </a:p>
      </dsp:txBody>
      <dsp:txXfrm>
        <a:off x="4224862" y="0"/>
        <a:ext cx="4003658" cy="1472088"/>
      </dsp:txXfrm>
    </dsp:sp>
    <dsp:sp modelId="{72A9CB22-C886-4252-AA81-881DF3963D16}">
      <dsp:nvSpPr>
        <dsp:cNvPr id="0" name=""/>
        <dsp:cNvSpPr/>
      </dsp:nvSpPr>
      <dsp:spPr>
        <a:xfrm>
          <a:off x="4402754" y="1472208"/>
          <a:ext cx="3647874" cy="7148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I will call Hilary at HSC at 888-8888 or write in my diary</a:t>
          </a:r>
          <a:endParaRPr lang="en-US" sz="2000" kern="1200" dirty="0"/>
        </a:p>
      </dsp:txBody>
      <dsp:txXfrm>
        <a:off x="4423691" y="1493145"/>
        <a:ext cx="3606000" cy="672966"/>
      </dsp:txXfrm>
    </dsp:sp>
    <dsp:sp modelId="{B0A986D9-FE8C-4573-9CC9-B3C65EB33216}">
      <dsp:nvSpPr>
        <dsp:cNvPr id="0" name=""/>
        <dsp:cNvSpPr/>
      </dsp:nvSpPr>
      <dsp:spPr>
        <a:xfrm>
          <a:off x="4360947" y="2297024"/>
          <a:ext cx="3731487" cy="7148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I will grab a packed bag &amp; leave the apt </a:t>
          </a:r>
          <a:endParaRPr lang="en-US" sz="2000" kern="1200" dirty="0"/>
        </a:p>
      </dsp:txBody>
      <dsp:txXfrm>
        <a:off x="4381884" y="2317961"/>
        <a:ext cx="3689613" cy="672966"/>
      </dsp:txXfrm>
    </dsp:sp>
    <dsp:sp modelId="{A4314124-2433-43F1-820D-18DDED05DA32}">
      <dsp:nvSpPr>
        <dsp:cNvPr id="0" name=""/>
        <dsp:cNvSpPr/>
      </dsp:nvSpPr>
      <dsp:spPr>
        <a:xfrm>
          <a:off x="4402754" y="3121839"/>
          <a:ext cx="3647874" cy="7148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I will study for my SAT to get back into college </a:t>
          </a:r>
          <a:endParaRPr lang="en-US" sz="2000" kern="1200" dirty="0"/>
        </a:p>
      </dsp:txBody>
      <dsp:txXfrm>
        <a:off x="4423691" y="3142776"/>
        <a:ext cx="3606000" cy="672966"/>
      </dsp:txXfrm>
    </dsp:sp>
    <dsp:sp modelId="{FE14B326-1962-4B30-A641-338F9C06062B}">
      <dsp:nvSpPr>
        <dsp:cNvPr id="0" name=""/>
        <dsp:cNvSpPr/>
      </dsp:nvSpPr>
      <dsp:spPr>
        <a:xfrm>
          <a:off x="4402754" y="3946655"/>
          <a:ext cx="3647874" cy="7148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I will add a sticky note to my cell phone </a:t>
          </a:r>
          <a:endParaRPr lang="en-US" sz="2000" kern="1200" dirty="0"/>
        </a:p>
      </dsp:txBody>
      <dsp:txXfrm>
        <a:off x="4423691" y="3967592"/>
        <a:ext cx="3606000" cy="67296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6" descr="full_logo2.gif"/>
          <p:cNvPicPr>
            <a:picLocks noChangeAspect="1"/>
          </p:cNvPicPr>
          <p:nvPr/>
        </p:nvPicPr>
        <p:blipFill>
          <a:blip r:embed="rId2" cstate="print"/>
          <a:srcRect/>
          <a:stretch>
            <a:fillRect/>
          </a:stretch>
        </p:blipFill>
        <p:spPr bwMode="auto">
          <a:xfrm>
            <a:off x="4648200" y="8442325"/>
            <a:ext cx="2005013" cy="549275"/>
          </a:xfrm>
          <a:prstGeom prst="rect">
            <a:avLst/>
          </a:prstGeom>
          <a:noFill/>
          <a:ln w="9525">
            <a:noFill/>
            <a:miter lim="800000"/>
            <a:headEnd/>
            <a:tailEnd/>
          </a:ln>
        </p:spPr>
      </p:pic>
      <p:sp>
        <p:nvSpPr>
          <p:cNvPr id="7" name="Date Placeholder 3"/>
          <p:cNvSpPr>
            <a:spLocks noGrp="1"/>
          </p:cNvSpPr>
          <p:nvPr>
            <p:ph type="dt" sz="half" idx="1"/>
          </p:nvPr>
        </p:nvSpPr>
        <p:spPr>
          <a:xfrm>
            <a:off x="76200" y="8550275"/>
            <a:ext cx="3124200" cy="365125"/>
          </a:xfrm>
          <a:prstGeom prst="rect">
            <a:avLst/>
          </a:prstGeom>
        </p:spPr>
        <p:txBody>
          <a:bodyPr vert="horz" lIns="91440" tIns="45720" rIns="91440" bIns="45720" rtlCol="0" anchor="ctr"/>
          <a:lstStyle>
            <a:lvl1pPr algn="l" fontAlgn="auto">
              <a:spcBef>
                <a:spcPts val="0"/>
              </a:spcBef>
              <a:spcAft>
                <a:spcPts val="0"/>
              </a:spcAft>
              <a:defRPr sz="800">
                <a:solidFill>
                  <a:srgbClr val="808080"/>
                </a:solidFill>
                <a:latin typeface="Century Gothic" pitchFamily="34" charset="0"/>
                <a:cs typeface="+mn-cs"/>
              </a:defRPr>
            </a:lvl1pPr>
          </a:lstStyle>
          <a:p>
            <a:pPr>
              <a:defRPr/>
            </a:pPr>
            <a:r>
              <a:rPr lang="en-US" dirty="0"/>
              <a:t>© </a:t>
            </a:r>
            <a:r>
              <a:rPr lang="en-US" dirty="0" smtClean="0"/>
              <a:t>2015 </a:t>
            </a:r>
            <a:r>
              <a:rPr lang="en-US" dirty="0"/>
              <a:t>Community Care Behavioral Health Organization</a:t>
            </a:r>
          </a:p>
        </p:txBody>
      </p:sp>
    </p:spTree>
    <p:extLst>
      <p:ext uri="{BB962C8B-B14F-4D97-AF65-F5344CB8AC3E}">
        <p14:creationId xmlns:p14="http://schemas.microsoft.com/office/powerpoint/2010/main" val="3889875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12AFF1-92FF-4193-9F19-8C6EC05B70D5}" type="datetimeFigureOut">
              <a:rPr lang="en-US" smtClean="0"/>
              <a:pPr/>
              <a:t>8/31/2015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EE643F-2B20-464B-BA61-E84120CA941C}" type="slidenum">
              <a:rPr lang="en-US" smtClean="0"/>
              <a:pPr/>
              <a:t>‹#›</a:t>
            </a:fld>
            <a:endParaRPr lang="en-US"/>
          </a:p>
        </p:txBody>
      </p:sp>
    </p:spTree>
    <p:extLst>
      <p:ext uri="{BB962C8B-B14F-4D97-AF65-F5344CB8AC3E}">
        <p14:creationId xmlns:p14="http://schemas.microsoft.com/office/powerpoint/2010/main" val="2263940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t>What does the tray of hot, homemade chocolate chips</a:t>
            </a:r>
            <a:r>
              <a:rPr lang="en-US" sz="1200" baseline="0" dirty="0" smtClean="0"/>
              <a:t> </a:t>
            </a:r>
            <a:r>
              <a:rPr lang="en-US" sz="1200" dirty="0" smtClean="0"/>
              <a:t>cookies on the left have in common with the bowl of cold radishes on the right?</a:t>
            </a:r>
          </a:p>
          <a:p>
            <a:pPr algn="l"/>
            <a:endParaRPr lang="en-US" dirty="0"/>
          </a:p>
        </p:txBody>
      </p:sp>
      <p:sp>
        <p:nvSpPr>
          <p:cNvPr id="4" name="Slide Number Placeholder 3"/>
          <p:cNvSpPr>
            <a:spLocks noGrp="1"/>
          </p:cNvSpPr>
          <p:nvPr>
            <p:ph type="sldNum" sz="quarter" idx="10"/>
          </p:nvPr>
        </p:nvSpPr>
        <p:spPr/>
        <p:txBody>
          <a:bodyPr/>
          <a:lstStyle/>
          <a:p>
            <a:fld id="{2DE3C4E7-D640-47C9-B281-DAB3CDEA6296}" type="slidenum">
              <a:rPr lang="en-US" smtClean="0"/>
              <a:pPr/>
              <a:t>2</a:t>
            </a:fld>
            <a:endParaRPr lang="en-US"/>
          </a:p>
        </p:txBody>
      </p:sp>
    </p:spTree>
    <p:extLst>
      <p:ext uri="{BB962C8B-B14F-4D97-AF65-F5344CB8AC3E}">
        <p14:creationId xmlns:p14="http://schemas.microsoft.com/office/powerpoint/2010/main" val="560121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AE297E-4243-4EB7-AC36-92D8D1190E28}" type="slidenum">
              <a:rPr lang="en-US"/>
              <a:pPr fontAlgn="base">
                <a:spcBef>
                  <a:spcPct val="0"/>
                </a:spcBef>
                <a:spcAft>
                  <a:spcPct val="0"/>
                </a:spcAft>
              </a:pPr>
              <a:t>11</a:t>
            </a:fld>
            <a:endParaRPr lang="en-US" dirty="0"/>
          </a:p>
        </p:txBody>
      </p:sp>
      <p:sp>
        <p:nvSpPr>
          <p:cNvPr id="59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AE297E-4243-4EB7-AC36-92D8D1190E28}" type="slidenum">
              <a:rPr lang="en-US"/>
              <a:pPr fontAlgn="base">
                <a:spcBef>
                  <a:spcPct val="0"/>
                </a:spcBef>
                <a:spcAft>
                  <a:spcPct val="0"/>
                </a:spcAft>
              </a:pPr>
              <a:t>12</a:t>
            </a:fld>
            <a:endParaRPr lang="en-US" dirty="0"/>
          </a:p>
        </p:txBody>
      </p:sp>
      <p:sp>
        <p:nvSpPr>
          <p:cNvPr id="59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3C4E7-D640-47C9-B281-DAB3CDEA6296}" type="slidenum">
              <a:rPr lang="en-US" smtClean="0"/>
              <a:pPr/>
              <a:t>13</a:t>
            </a:fld>
            <a:endParaRPr lang="en-US" dirty="0"/>
          </a:p>
        </p:txBody>
      </p:sp>
    </p:spTree>
    <p:extLst>
      <p:ext uri="{BB962C8B-B14F-4D97-AF65-F5344CB8AC3E}">
        <p14:creationId xmlns:p14="http://schemas.microsoft.com/office/powerpoint/2010/main" val="1569893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AE297E-4243-4EB7-AC36-92D8D1190E28}" type="slidenum">
              <a:rPr lang="en-US"/>
              <a:pPr fontAlgn="base">
                <a:spcBef>
                  <a:spcPct val="0"/>
                </a:spcBef>
                <a:spcAft>
                  <a:spcPct val="0"/>
                </a:spcAft>
              </a:pPr>
              <a:t>14</a:t>
            </a:fld>
            <a:endParaRPr lang="en-US" dirty="0"/>
          </a:p>
        </p:txBody>
      </p:sp>
      <p:sp>
        <p:nvSpPr>
          <p:cNvPr id="59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AE297E-4243-4EB7-AC36-92D8D1190E28}" type="slidenum">
              <a:rPr lang="en-US"/>
              <a:pPr fontAlgn="base">
                <a:spcBef>
                  <a:spcPct val="0"/>
                </a:spcBef>
                <a:spcAft>
                  <a:spcPct val="0"/>
                </a:spcAft>
              </a:pPr>
              <a:t>15</a:t>
            </a:fld>
            <a:endParaRPr lang="en-US" dirty="0"/>
          </a:p>
        </p:txBody>
      </p:sp>
      <p:sp>
        <p:nvSpPr>
          <p:cNvPr id="59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AE297E-4243-4EB7-AC36-92D8D1190E28}" type="slidenum">
              <a:rPr lang="en-US"/>
              <a:pPr fontAlgn="base">
                <a:spcBef>
                  <a:spcPct val="0"/>
                </a:spcBef>
                <a:spcAft>
                  <a:spcPct val="0"/>
                </a:spcAft>
              </a:pPr>
              <a:t>16</a:t>
            </a:fld>
            <a:endParaRPr lang="en-US" dirty="0"/>
          </a:p>
        </p:txBody>
      </p:sp>
      <p:sp>
        <p:nvSpPr>
          <p:cNvPr id="59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3C4E7-D640-47C9-B281-DAB3CDEA6296}" type="slidenum">
              <a:rPr lang="en-US" smtClean="0"/>
              <a:pPr/>
              <a:t>17</a:t>
            </a:fld>
            <a:endParaRPr lang="en-US" dirty="0"/>
          </a:p>
        </p:txBody>
      </p:sp>
    </p:spTree>
    <p:extLst>
      <p:ext uri="{BB962C8B-B14F-4D97-AF65-F5344CB8AC3E}">
        <p14:creationId xmlns:p14="http://schemas.microsoft.com/office/powerpoint/2010/main" val="1569893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AE297E-4243-4EB7-AC36-92D8D1190E28}" type="slidenum">
              <a:rPr lang="en-US"/>
              <a:pPr fontAlgn="base">
                <a:spcBef>
                  <a:spcPct val="0"/>
                </a:spcBef>
                <a:spcAft>
                  <a:spcPct val="0"/>
                </a:spcAft>
              </a:pPr>
              <a:t>18</a:t>
            </a:fld>
            <a:endParaRPr lang="en-US" dirty="0"/>
          </a:p>
        </p:txBody>
      </p:sp>
      <p:sp>
        <p:nvSpPr>
          <p:cNvPr id="59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3C4E7-D640-47C9-B281-DAB3CDEA6296}" type="slidenum">
              <a:rPr lang="en-US" smtClean="0"/>
              <a:pPr/>
              <a:t>19</a:t>
            </a:fld>
            <a:endParaRPr lang="en-US" dirty="0"/>
          </a:p>
        </p:txBody>
      </p:sp>
    </p:spTree>
    <p:extLst>
      <p:ext uri="{BB962C8B-B14F-4D97-AF65-F5344CB8AC3E}">
        <p14:creationId xmlns:p14="http://schemas.microsoft.com/office/powerpoint/2010/main" val="1569893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AE297E-4243-4EB7-AC36-92D8D1190E28}" type="slidenum">
              <a:rPr lang="en-US"/>
              <a:pPr fontAlgn="base">
                <a:spcBef>
                  <a:spcPct val="0"/>
                </a:spcBef>
                <a:spcAft>
                  <a:spcPct val="0"/>
                </a:spcAft>
              </a:pPr>
              <a:t>20</a:t>
            </a:fld>
            <a:endParaRPr lang="en-US" dirty="0"/>
          </a:p>
        </p:txBody>
      </p:sp>
      <p:sp>
        <p:nvSpPr>
          <p:cNvPr id="59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AE297E-4243-4EB7-AC36-92D8D1190E28}" type="slidenum">
              <a:rPr lang="en-US"/>
              <a:pPr fontAlgn="base">
                <a:spcBef>
                  <a:spcPct val="0"/>
                </a:spcBef>
                <a:spcAft>
                  <a:spcPct val="0"/>
                </a:spcAft>
              </a:pPr>
              <a:t>3</a:t>
            </a:fld>
            <a:endParaRPr lang="en-US" dirty="0"/>
          </a:p>
        </p:txBody>
      </p:sp>
      <p:sp>
        <p:nvSpPr>
          <p:cNvPr id="59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3C4E7-D640-47C9-B281-DAB3CDEA6296}" type="slidenum">
              <a:rPr lang="en-US" smtClean="0"/>
              <a:pPr/>
              <a:t>21</a:t>
            </a:fld>
            <a:endParaRPr lang="en-US" dirty="0"/>
          </a:p>
        </p:txBody>
      </p:sp>
    </p:spTree>
    <p:extLst>
      <p:ext uri="{BB962C8B-B14F-4D97-AF65-F5344CB8AC3E}">
        <p14:creationId xmlns:p14="http://schemas.microsoft.com/office/powerpoint/2010/main" val="1569893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AE297E-4243-4EB7-AC36-92D8D1190E28}" type="slidenum">
              <a:rPr lang="en-US"/>
              <a:pPr fontAlgn="base">
                <a:spcBef>
                  <a:spcPct val="0"/>
                </a:spcBef>
                <a:spcAft>
                  <a:spcPct val="0"/>
                </a:spcAft>
              </a:pPr>
              <a:t>22</a:t>
            </a:fld>
            <a:endParaRPr lang="en-US"/>
          </a:p>
        </p:txBody>
      </p:sp>
      <p:sp>
        <p:nvSpPr>
          <p:cNvPr id="59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0D72C42B-05D8-4627-9A6B-31A83AB06B39}" type="slidenum">
              <a:rPr lang="en-US" smtClean="0"/>
              <a:pPr/>
              <a:t>23</a:t>
            </a:fld>
            <a:endParaRPr lang="en-US" smtClean="0"/>
          </a:p>
        </p:txBody>
      </p:sp>
      <p:sp>
        <p:nvSpPr>
          <p:cNvPr id="43010" name="Rectangle 2"/>
          <p:cNvSpPr>
            <a:spLocks noGrp="1" noRot="1" noChangeAspect="1" noChangeArrowheads="1" noTextEdit="1"/>
          </p:cNvSpPr>
          <p:nvPr>
            <p:ph type="sldImg"/>
          </p:nvPr>
        </p:nvSpPr>
        <p:spPr>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2EAC2E50-D2CF-452B-A11D-2F38FE78DEBF}" type="slidenum">
              <a:rPr lang="en-US" smtClean="0"/>
              <a:pPr/>
              <a:t>24</a:t>
            </a:fld>
            <a:endParaRPr lang="en-US" smtClean="0"/>
          </a:p>
        </p:txBody>
      </p:sp>
      <p:sp>
        <p:nvSpPr>
          <p:cNvPr id="45058" name="Rectangle 2"/>
          <p:cNvSpPr>
            <a:spLocks noGrp="1" noRot="1" noChangeAspect="1" noChangeArrowheads="1" noTextEdit="1"/>
          </p:cNvSpPr>
          <p:nvPr>
            <p:ph type="sldImg"/>
          </p:nvPr>
        </p:nvSpPr>
        <p:spPr>
          <a:solidFill>
            <a:srgbClr val="FFFFFF"/>
          </a:solidFill>
          <a:ln/>
        </p:spPr>
      </p:sp>
      <p:sp>
        <p:nvSpPr>
          <p:cNvPr id="4505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51F5F0E-7A56-4F17-A69F-20C1071F06BF}" type="slidenum">
              <a:rPr lang="en-US" smtClean="0"/>
              <a:pPr/>
              <a:t>26</a:t>
            </a:fld>
            <a:endParaRPr lang="en-US" dirty="0"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51F5F0E-7A56-4F17-A69F-20C1071F06BF}" type="slidenum">
              <a:rPr lang="en-US" smtClean="0"/>
              <a:pPr/>
              <a:t>27</a:t>
            </a:fld>
            <a:endParaRPr lang="en-US" dirty="0"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992EF76F-1073-420A-8EF7-880A7AAF6234}" type="slidenum">
              <a:rPr lang="en-US" smtClean="0"/>
              <a:pPr/>
              <a:t>28</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81" indent="-285724">
              <a:defRPr>
                <a:solidFill>
                  <a:schemeClr val="tx1"/>
                </a:solidFill>
                <a:latin typeface="Calibri" pitchFamily="34" charset="0"/>
              </a:defRPr>
            </a:lvl2pPr>
            <a:lvl3pPr marL="1142895" indent="-228579">
              <a:defRPr>
                <a:solidFill>
                  <a:schemeClr val="tx1"/>
                </a:solidFill>
                <a:latin typeface="Calibri" pitchFamily="34" charset="0"/>
              </a:defRPr>
            </a:lvl3pPr>
            <a:lvl4pPr marL="1600053" indent="-228579">
              <a:defRPr>
                <a:solidFill>
                  <a:schemeClr val="tx1"/>
                </a:solidFill>
                <a:latin typeface="Calibri" pitchFamily="34" charset="0"/>
              </a:defRPr>
            </a:lvl4pPr>
            <a:lvl5pPr marL="2057210" indent="-228579">
              <a:defRPr>
                <a:solidFill>
                  <a:schemeClr val="tx1"/>
                </a:solidFill>
                <a:latin typeface="Calibri" pitchFamily="34" charset="0"/>
              </a:defRPr>
            </a:lvl5pPr>
            <a:lvl6pPr marL="2514368" indent="-228579" fontAlgn="base">
              <a:spcBef>
                <a:spcPct val="0"/>
              </a:spcBef>
              <a:spcAft>
                <a:spcPct val="0"/>
              </a:spcAft>
              <a:defRPr>
                <a:solidFill>
                  <a:schemeClr val="tx1"/>
                </a:solidFill>
                <a:latin typeface="Calibri" pitchFamily="34" charset="0"/>
              </a:defRPr>
            </a:lvl6pPr>
            <a:lvl7pPr marL="2971525" indent="-228579" fontAlgn="base">
              <a:spcBef>
                <a:spcPct val="0"/>
              </a:spcBef>
              <a:spcAft>
                <a:spcPct val="0"/>
              </a:spcAft>
              <a:defRPr>
                <a:solidFill>
                  <a:schemeClr val="tx1"/>
                </a:solidFill>
                <a:latin typeface="Calibri" pitchFamily="34" charset="0"/>
              </a:defRPr>
            </a:lvl7pPr>
            <a:lvl8pPr marL="3428684" indent="-228579" fontAlgn="base">
              <a:spcBef>
                <a:spcPct val="0"/>
              </a:spcBef>
              <a:spcAft>
                <a:spcPct val="0"/>
              </a:spcAft>
              <a:defRPr>
                <a:solidFill>
                  <a:schemeClr val="tx1"/>
                </a:solidFill>
                <a:latin typeface="Calibri" pitchFamily="34" charset="0"/>
              </a:defRPr>
            </a:lvl8pPr>
            <a:lvl9pPr marL="3885842" indent="-22857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AE297E-4243-4EB7-AC36-92D8D1190E28}" type="slidenum">
              <a:rPr lang="en-US"/>
              <a:pPr fontAlgn="base">
                <a:spcBef>
                  <a:spcPct val="0"/>
                </a:spcBef>
                <a:spcAft>
                  <a:spcPct val="0"/>
                </a:spcAft>
              </a:pPr>
              <a:t>29</a:t>
            </a:fld>
            <a:endParaRPr lang="en-US"/>
          </a:p>
        </p:txBody>
      </p:sp>
      <p:sp>
        <p:nvSpPr>
          <p:cNvPr id="59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81" indent="-285724">
              <a:defRPr>
                <a:solidFill>
                  <a:schemeClr val="tx1"/>
                </a:solidFill>
                <a:latin typeface="Calibri" pitchFamily="34" charset="0"/>
              </a:defRPr>
            </a:lvl2pPr>
            <a:lvl3pPr marL="1142895" indent="-228579">
              <a:defRPr>
                <a:solidFill>
                  <a:schemeClr val="tx1"/>
                </a:solidFill>
                <a:latin typeface="Calibri" pitchFamily="34" charset="0"/>
              </a:defRPr>
            </a:lvl3pPr>
            <a:lvl4pPr marL="1600053" indent="-228579">
              <a:defRPr>
                <a:solidFill>
                  <a:schemeClr val="tx1"/>
                </a:solidFill>
                <a:latin typeface="Calibri" pitchFamily="34" charset="0"/>
              </a:defRPr>
            </a:lvl4pPr>
            <a:lvl5pPr marL="2057210" indent="-228579">
              <a:defRPr>
                <a:solidFill>
                  <a:schemeClr val="tx1"/>
                </a:solidFill>
                <a:latin typeface="Calibri" pitchFamily="34" charset="0"/>
              </a:defRPr>
            </a:lvl5pPr>
            <a:lvl6pPr marL="2514368" indent="-228579" fontAlgn="base">
              <a:spcBef>
                <a:spcPct val="0"/>
              </a:spcBef>
              <a:spcAft>
                <a:spcPct val="0"/>
              </a:spcAft>
              <a:defRPr>
                <a:solidFill>
                  <a:schemeClr val="tx1"/>
                </a:solidFill>
                <a:latin typeface="Calibri" pitchFamily="34" charset="0"/>
              </a:defRPr>
            </a:lvl6pPr>
            <a:lvl7pPr marL="2971525" indent="-228579" fontAlgn="base">
              <a:spcBef>
                <a:spcPct val="0"/>
              </a:spcBef>
              <a:spcAft>
                <a:spcPct val="0"/>
              </a:spcAft>
              <a:defRPr>
                <a:solidFill>
                  <a:schemeClr val="tx1"/>
                </a:solidFill>
                <a:latin typeface="Calibri" pitchFamily="34" charset="0"/>
              </a:defRPr>
            </a:lvl7pPr>
            <a:lvl8pPr marL="3428684" indent="-228579" fontAlgn="base">
              <a:spcBef>
                <a:spcPct val="0"/>
              </a:spcBef>
              <a:spcAft>
                <a:spcPct val="0"/>
              </a:spcAft>
              <a:defRPr>
                <a:solidFill>
                  <a:schemeClr val="tx1"/>
                </a:solidFill>
                <a:latin typeface="Calibri" pitchFamily="34" charset="0"/>
              </a:defRPr>
            </a:lvl8pPr>
            <a:lvl9pPr marL="3885842" indent="-22857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AE297E-4243-4EB7-AC36-92D8D1190E28}" type="slidenum">
              <a:rPr lang="en-US"/>
              <a:pPr fontAlgn="base">
                <a:spcBef>
                  <a:spcPct val="0"/>
                </a:spcBef>
                <a:spcAft>
                  <a:spcPct val="0"/>
                </a:spcAft>
              </a:pPr>
              <a:t>30</a:t>
            </a:fld>
            <a:endParaRPr lang="en-US"/>
          </a:p>
        </p:txBody>
      </p:sp>
      <p:sp>
        <p:nvSpPr>
          <p:cNvPr id="59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AE297E-4243-4EB7-AC36-92D8D1190E28}" type="slidenum">
              <a:rPr lang="en-US"/>
              <a:pPr fontAlgn="base">
                <a:spcBef>
                  <a:spcPct val="0"/>
                </a:spcBef>
                <a:spcAft>
                  <a:spcPct val="0"/>
                </a:spcAft>
              </a:pPr>
              <a:t>4</a:t>
            </a:fld>
            <a:endParaRPr lang="en-US" dirty="0"/>
          </a:p>
        </p:txBody>
      </p:sp>
      <p:sp>
        <p:nvSpPr>
          <p:cNvPr id="59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51F5F0E-7A56-4F17-A69F-20C1071F06BF}" type="slidenum">
              <a:rPr lang="en-US" smtClean="0"/>
              <a:pPr/>
              <a:t>32</a:t>
            </a:fld>
            <a:endParaRPr lang="en-US" dirty="0"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0D72C42B-05D8-4627-9A6B-31A83AB06B39}" type="slidenum">
              <a:rPr lang="en-US" smtClean="0"/>
              <a:pPr/>
              <a:t>34</a:t>
            </a:fld>
            <a:endParaRPr lang="en-US" smtClean="0"/>
          </a:p>
        </p:txBody>
      </p:sp>
      <p:sp>
        <p:nvSpPr>
          <p:cNvPr id="43010" name="Rectangle 2"/>
          <p:cNvSpPr>
            <a:spLocks noGrp="1" noRot="1" noChangeAspect="1" noChangeArrowheads="1" noTextEdit="1"/>
          </p:cNvSpPr>
          <p:nvPr>
            <p:ph type="sldImg"/>
          </p:nvPr>
        </p:nvSpPr>
        <p:spPr>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992EF76F-1073-420A-8EF7-880A7AAF6234}" type="slidenum">
              <a:rPr lang="en-US" smtClean="0"/>
              <a:pPr/>
              <a:t>35</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0D72C42B-05D8-4627-9A6B-31A83AB06B39}" type="slidenum">
              <a:rPr lang="en-US" smtClean="0"/>
              <a:pPr/>
              <a:t>36</a:t>
            </a:fld>
            <a:endParaRPr lang="en-US" smtClean="0"/>
          </a:p>
        </p:txBody>
      </p:sp>
      <p:sp>
        <p:nvSpPr>
          <p:cNvPr id="43010" name="Rectangle 2"/>
          <p:cNvSpPr>
            <a:spLocks noGrp="1" noRot="1" noChangeAspect="1" noChangeArrowheads="1" noTextEdit="1"/>
          </p:cNvSpPr>
          <p:nvPr>
            <p:ph type="sldImg"/>
          </p:nvPr>
        </p:nvSpPr>
        <p:spPr>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0D72C42B-05D8-4627-9A6B-31A83AB06B39}" type="slidenum">
              <a:rPr lang="en-US" smtClean="0"/>
              <a:pPr/>
              <a:t>38</a:t>
            </a:fld>
            <a:endParaRPr lang="en-US" smtClean="0"/>
          </a:p>
        </p:txBody>
      </p:sp>
      <p:sp>
        <p:nvSpPr>
          <p:cNvPr id="43010" name="Rectangle 2"/>
          <p:cNvSpPr>
            <a:spLocks noGrp="1" noRot="1" noChangeAspect="1" noChangeArrowheads="1" noTextEdit="1"/>
          </p:cNvSpPr>
          <p:nvPr>
            <p:ph type="sldImg"/>
          </p:nvPr>
        </p:nvSpPr>
        <p:spPr>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0D72C42B-05D8-4627-9A6B-31A83AB06B39}" type="slidenum">
              <a:rPr lang="en-US" smtClean="0"/>
              <a:pPr/>
              <a:t>41</a:t>
            </a:fld>
            <a:endParaRPr lang="en-US" smtClean="0"/>
          </a:p>
        </p:txBody>
      </p:sp>
      <p:sp>
        <p:nvSpPr>
          <p:cNvPr id="43010" name="Rectangle 2"/>
          <p:cNvSpPr>
            <a:spLocks noGrp="1" noRot="1" noChangeAspect="1" noChangeArrowheads="1" noTextEdit="1"/>
          </p:cNvSpPr>
          <p:nvPr>
            <p:ph type="sldImg"/>
          </p:nvPr>
        </p:nvSpPr>
        <p:spPr>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AE297E-4243-4EB7-AC36-92D8D1190E28}" type="slidenum">
              <a:rPr lang="en-US"/>
              <a:pPr fontAlgn="base">
                <a:spcBef>
                  <a:spcPct val="0"/>
                </a:spcBef>
                <a:spcAft>
                  <a:spcPct val="0"/>
                </a:spcAft>
              </a:pPr>
              <a:t>5</a:t>
            </a:fld>
            <a:endParaRPr lang="en-US" dirty="0"/>
          </a:p>
        </p:txBody>
      </p:sp>
      <p:sp>
        <p:nvSpPr>
          <p:cNvPr id="59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D180C64-A063-49BC-8E8B-629AAA1871F6}" type="slidenum">
              <a:rPr lang="en-US" smtClean="0"/>
              <a:pPr/>
              <a:t>42</a:t>
            </a:fld>
            <a:endParaRPr lang="en-US" smtClean="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0D72C42B-05D8-4627-9A6B-31A83AB06B39}" type="slidenum">
              <a:rPr lang="en-US" smtClean="0"/>
              <a:pPr/>
              <a:t>44</a:t>
            </a:fld>
            <a:endParaRPr lang="en-US" smtClean="0"/>
          </a:p>
        </p:txBody>
      </p:sp>
      <p:sp>
        <p:nvSpPr>
          <p:cNvPr id="43010" name="Rectangle 2"/>
          <p:cNvSpPr>
            <a:spLocks noGrp="1" noRot="1" noChangeAspect="1" noChangeArrowheads="1" noTextEdit="1"/>
          </p:cNvSpPr>
          <p:nvPr>
            <p:ph type="sldImg"/>
          </p:nvPr>
        </p:nvSpPr>
        <p:spPr>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51F5F0E-7A56-4F17-A69F-20C1071F06BF}" type="slidenum">
              <a:rPr lang="en-US" smtClean="0"/>
              <a:pPr/>
              <a:t>45</a:t>
            </a:fld>
            <a:endParaRPr lang="en-US" dirty="0"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0D72C42B-05D8-4627-9A6B-31A83AB06B39}" type="slidenum">
              <a:rPr lang="en-US" smtClean="0"/>
              <a:pPr/>
              <a:t>46</a:t>
            </a:fld>
            <a:endParaRPr lang="en-US" smtClean="0"/>
          </a:p>
        </p:txBody>
      </p:sp>
      <p:sp>
        <p:nvSpPr>
          <p:cNvPr id="43010" name="Rectangle 2"/>
          <p:cNvSpPr>
            <a:spLocks noGrp="1" noRot="1" noChangeAspect="1" noChangeArrowheads="1" noTextEdit="1"/>
          </p:cNvSpPr>
          <p:nvPr>
            <p:ph type="sldImg"/>
          </p:nvPr>
        </p:nvSpPr>
        <p:spPr>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smtClean="0"/>
          </a:p>
          <a:p>
            <a:pPr algn="l"/>
            <a:endParaRPr lang="en-US" dirty="0"/>
          </a:p>
        </p:txBody>
      </p:sp>
      <p:sp>
        <p:nvSpPr>
          <p:cNvPr id="4" name="Slide Number Placeholder 3"/>
          <p:cNvSpPr>
            <a:spLocks noGrp="1"/>
          </p:cNvSpPr>
          <p:nvPr>
            <p:ph type="sldNum" sz="quarter" idx="10"/>
          </p:nvPr>
        </p:nvSpPr>
        <p:spPr/>
        <p:txBody>
          <a:bodyPr/>
          <a:lstStyle/>
          <a:p>
            <a:fld id="{2DE3C4E7-D640-47C9-B281-DAB3CDEA6296}" type="slidenum">
              <a:rPr lang="en-US" smtClean="0"/>
              <a:pPr/>
              <a:t>52</a:t>
            </a:fld>
            <a:endParaRPr lang="en-US"/>
          </a:p>
        </p:txBody>
      </p:sp>
    </p:spTree>
    <p:extLst>
      <p:ext uri="{BB962C8B-B14F-4D97-AF65-F5344CB8AC3E}">
        <p14:creationId xmlns:p14="http://schemas.microsoft.com/office/powerpoint/2010/main" val="5601219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AE297E-4243-4EB7-AC36-92D8D1190E28}" type="slidenum">
              <a:rPr lang="en-US"/>
              <a:pPr fontAlgn="base">
                <a:spcBef>
                  <a:spcPct val="0"/>
                </a:spcBef>
                <a:spcAft>
                  <a:spcPct val="0"/>
                </a:spcAft>
              </a:pPr>
              <a:t>53</a:t>
            </a:fld>
            <a:endParaRPr lang="en-US" dirty="0"/>
          </a:p>
        </p:txBody>
      </p:sp>
      <p:sp>
        <p:nvSpPr>
          <p:cNvPr id="59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81" indent="-285724">
              <a:defRPr>
                <a:solidFill>
                  <a:schemeClr val="tx1"/>
                </a:solidFill>
                <a:latin typeface="Calibri" pitchFamily="34" charset="0"/>
              </a:defRPr>
            </a:lvl2pPr>
            <a:lvl3pPr marL="1142895" indent="-228579">
              <a:defRPr>
                <a:solidFill>
                  <a:schemeClr val="tx1"/>
                </a:solidFill>
                <a:latin typeface="Calibri" pitchFamily="34" charset="0"/>
              </a:defRPr>
            </a:lvl3pPr>
            <a:lvl4pPr marL="1600053" indent="-228579">
              <a:defRPr>
                <a:solidFill>
                  <a:schemeClr val="tx1"/>
                </a:solidFill>
                <a:latin typeface="Calibri" pitchFamily="34" charset="0"/>
              </a:defRPr>
            </a:lvl4pPr>
            <a:lvl5pPr marL="2057210" indent="-228579">
              <a:defRPr>
                <a:solidFill>
                  <a:schemeClr val="tx1"/>
                </a:solidFill>
                <a:latin typeface="Calibri" pitchFamily="34" charset="0"/>
              </a:defRPr>
            </a:lvl5pPr>
            <a:lvl6pPr marL="2514368" indent="-228579" fontAlgn="base">
              <a:spcBef>
                <a:spcPct val="0"/>
              </a:spcBef>
              <a:spcAft>
                <a:spcPct val="0"/>
              </a:spcAft>
              <a:defRPr>
                <a:solidFill>
                  <a:schemeClr val="tx1"/>
                </a:solidFill>
                <a:latin typeface="Calibri" pitchFamily="34" charset="0"/>
              </a:defRPr>
            </a:lvl6pPr>
            <a:lvl7pPr marL="2971525" indent="-228579" fontAlgn="base">
              <a:spcBef>
                <a:spcPct val="0"/>
              </a:spcBef>
              <a:spcAft>
                <a:spcPct val="0"/>
              </a:spcAft>
              <a:defRPr>
                <a:solidFill>
                  <a:schemeClr val="tx1"/>
                </a:solidFill>
                <a:latin typeface="Calibri" pitchFamily="34" charset="0"/>
              </a:defRPr>
            </a:lvl7pPr>
            <a:lvl8pPr marL="3428684" indent="-228579" fontAlgn="base">
              <a:spcBef>
                <a:spcPct val="0"/>
              </a:spcBef>
              <a:spcAft>
                <a:spcPct val="0"/>
              </a:spcAft>
              <a:defRPr>
                <a:solidFill>
                  <a:schemeClr val="tx1"/>
                </a:solidFill>
                <a:latin typeface="Calibri" pitchFamily="34" charset="0"/>
              </a:defRPr>
            </a:lvl8pPr>
            <a:lvl9pPr marL="3885842" indent="-22857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AE297E-4243-4EB7-AC36-92D8D1190E28}" type="slidenum">
              <a:rPr lang="en-US"/>
              <a:pPr fontAlgn="base">
                <a:spcBef>
                  <a:spcPct val="0"/>
                </a:spcBef>
                <a:spcAft>
                  <a:spcPct val="0"/>
                </a:spcAft>
              </a:pPr>
              <a:t>6</a:t>
            </a:fld>
            <a:endParaRPr lang="en-US"/>
          </a:p>
        </p:txBody>
      </p:sp>
      <p:sp>
        <p:nvSpPr>
          <p:cNvPr id="59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AE297E-4243-4EB7-AC36-92D8D1190E28}" type="slidenum">
              <a:rPr lang="en-US"/>
              <a:pPr fontAlgn="base">
                <a:spcBef>
                  <a:spcPct val="0"/>
                </a:spcBef>
                <a:spcAft>
                  <a:spcPct val="0"/>
                </a:spcAft>
              </a:pPr>
              <a:t>54</a:t>
            </a:fld>
            <a:endParaRPr lang="en-US" dirty="0"/>
          </a:p>
        </p:txBody>
      </p:sp>
      <p:sp>
        <p:nvSpPr>
          <p:cNvPr id="59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AE297E-4243-4EB7-AC36-92D8D1190E28}" type="slidenum">
              <a:rPr lang="en-US"/>
              <a:pPr fontAlgn="base">
                <a:spcBef>
                  <a:spcPct val="0"/>
                </a:spcBef>
                <a:spcAft>
                  <a:spcPct val="0"/>
                </a:spcAft>
              </a:pPr>
              <a:t>55</a:t>
            </a:fld>
            <a:endParaRPr lang="en-US" dirty="0"/>
          </a:p>
        </p:txBody>
      </p:sp>
      <p:sp>
        <p:nvSpPr>
          <p:cNvPr id="59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AE297E-4243-4EB7-AC36-92D8D1190E28}" type="slidenum">
              <a:rPr lang="en-US"/>
              <a:pPr fontAlgn="base">
                <a:spcBef>
                  <a:spcPct val="0"/>
                </a:spcBef>
                <a:spcAft>
                  <a:spcPct val="0"/>
                </a:spcAft>
              </a:pPr>
              <a:t>56</a:t>
            </a:fld>
            <a:endParaRPr lang="en-US" dirty="0"/>
          </a:p>
        </p:txBody>
      </p:sp>
      <p:sp>
        <p:nvSpPr>
          <p:cNvPr id="59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AE297E-4243-4EB7-AC36-92D8D1190E28}" type="slidenum">
              <a:rPr lang="en-US"/>
              <a:pPr fontAlgn="base">
                <a:spcBef>
                  <a:spcPct val="0"/>
                </a:spcBef>
                <a:spcAft>
                  <a:spcPct val="0"/>
                </a:spcAft>
              </a:pPr>
              <a:t>57</a:t>
            </a:fld>
            <a:endParaRPr lang="en-US" dirty="0"/>
          </a:p>
        </p:txBody>
      </p:sp>
      <p:sp>
        <p:nvSpPr>
          <p:cNvPr id="59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81" indent="-285724">
              <a:defRPr>
                <a:solidFill>
                  <a:schemeClr val="tx1"/>
                </a:solidFill>
                <a:latin typeface="Calibri" pitchFamily="34" charset="0"/>
              </a:defRPr>
            </a:lvl2pPr>
            <a:lvl3pPr marL="1142895" indent="-228579">
              <a:defRPr>
                <a:solidFill>
                  <a:schemeClr val="tx1"/>
                </a:solidFill>
                <a:latin typeface="Calibri" pitchFamily="34" charset="0"/>
              </a:defRPr>
            </a:lvl3pPr>
            <a:lvl4pPr marL="1600053" indent="-228579">
              <a:defRPr>
                <a:solidFill>
                  <a:schemeClr val="tx1"/>
                </a:solidFill>
                <a:latin typeface="Calibri" pitchFamily="34" charset="0"/>
              </a:defRPr>
            </a:lvl4pPr>
            <a:lvl5pPr marL="2057210" indent="-228579">
              <a:defRPr>
                <a:solidFill>
                  <a:schemeClr val="tx1"/>
                </a:solidFill>
                <a:latin typeface="Calibri" pitchFamily="34" charset="0"/>
              </a:defRPr>
            </a:lvl5pPr>
            <a:lvl6pPr marL="2514368" indent="-228579" fontAlgn="base">
              <a:spcBef>
                <a:spcPct val="0"/>
              </a:spcBef>
              <a:spcAft>
                <a:spcPct val="0"/>
              </a:spcAft>
              <a:defRPr>
                <a:solidFill>
                  <a:schemeClr val="tx1"/>
                </a:solidFill>
                <a:latin typeface="Calibri" pitchFamily="34" charset="0"/>
              </a:defRPr>
            </a:lvl6pPr>
            <a:lvl7pPr marL="2971525" indent="-228579" fontAlgn="base">
              <a:spcBef>
                <a:spcPct val="0"/>
              </a:spcBef>
              <a:spcAft>
                <a:spcPct val="0"/>
              </a:spcAft>
              <a:defRPr>
                <a:solidFill>
                  <a:schemeClr val="tx1"/>
                </a:solidFill>
                <a:latin typeface="Calibri" pitchFamily="34" charset="0"/>
              </a:defRPr>
            </a:lvl7pPr>
            <a:lvl8pPr marL="3428684" indent="-228579" fontAlgn="base">
              <a:spcBef>
                <a:spcPct val="0"/>
              </a:spcBef>
              <a:spcAft>
                <a:spcPct val="0"/>
              </a:spcAft>
              <a:defRPr>
                <a:solidFill>
                  <a:schemeClr val="tx1"/>
                </a:solidFill>
                <a:latin typeface="Calibri" pitchFamily="34" charset="0"/>
              </a:defRPr>
            </a:lvl8pPr>
            <a:lvl9pPr marL="3885842" indent="-22857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AE297E-4243-4EB7-AC36-92D8D1190E28}" type="slidenum">
              <a:rPr lang="en-US"/>
              <a:pPr fontAlgn="base">
                <a:spcBef>
                  <a:spcPct val="0"/>
                </a:spcBef>
                <a:spcAft>
                  <a:spcPct val="0"/>
                </a:spcAft>
              </a:pPr>
              <a:t>7</a:t>
            </a:fld>
            <a:endParaRPr lang="en-US"/>
          </a:p>
        </p:txBody>
      </p:sp>
      <p:sp>
        <p:nvSpPr>
          <p:cNvPr id="59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81" indent="-285724">
              <a:defRPr>
                <a:solidFill>
                  <a:schemeClr val="tx1"/>
                </a:solidFill>
                <a:latin typeface="Calibri" pitchFamily="34" charset="0"/>
              </a:defRPr>
            </a:lvl2pPr>
            <a:lvl3pPr marL="1142895" indent="-228579">
              <a:defRPr>
                <a:solidFill>
                  <a:schemeClr val="tx1"/>
                </a:solidFill>
                <a:latin typeface="Calibri" pitchFamily="34" charset="0"/>
              </a:defRPr>
            </a:lvl3pPr>
            <a:lvl4pPr marL="1600053" indent="-228579">
              <a:defRPr>
                <a:solidFill>
                  <a:schemeClr val="tx1"/>
                </a:solidFill>
                <a:latin typeface="Calibri" pitchFamily="34" charset="0"/>
              </a:defRPr>
            </a:lvl4pPr>
            <a:lvl5pPr marL="2057210" indent="-228579">
              <a:defRPr>
                <a:solidFill>
                  <a:schemeClr val="tx1"/>
                </a:solidFill>
                <a:latin typeface="Calibri" pitchFamily="34" charset="0"/>
              </a:defRPr>
            </a:lvl5pPr>
            <a:lvl6pPr marL="2514368" indent="-228579" fontAlgn="base">
              <a:spcBef>
                <a:spcPct val="0"/>
              </a:spcBef>
              <a:spcAft>
                <a:spcPct val="0"/>
              </a:spcAft>
              <a:defRPr>
                <a:solidFill>
                  <a:schemeClr val="tx1"/>
                </a:solidFill>
                <a:latin typeface="Calibri" pitchFamily="34" charset="0"/>
              </a:defRPr>
            </a:lvl6pPr>
            <a:lvl7pPr marL="2971525" indent="-228579" fontAlgn="base">
              <a:spcBef>
                <a:spcPct val="0"/>
              </a:spcBef>
              <a:spcAft>
                <a:spcPct val="0"/>
              </a:spcAft>
              <a:defRPr>
                <a:solidFill>
                  <a:schemeClr val="tx1"/>
                </a:solidFill>
                <a:latin typeface="Calibri" pitchFamily="34" charset="0"/>
              </a:defRPr>
            </a:lvl7pPr>
            <a:lvl8pPr marL="3428684" indent="-228579" fontAlgn="base">
              <a:spcBef>
                <a:spcPct val="0"/>
              </a:spcBef>
              <a:spcAft>
                <a:spcPct val="0"/>
              </a:spcAft>
              <a:defRPr>
                <a:solidFill>
                  <a:schemeClr val="tx1"/>
                </a:solidFill>
                <a:latin typeface="Calibri" pitchFamily="34" charset="0"/>
              </a:defRPr>
            </a:lvl8pPr>
            <a:lvl9pPr marL="3885842" indent="-22857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AE297E-4243-4EB7-AC36-92D8D1190E28}" type="slidenum">
              <a:rPr lang="en-US"/>
              <a:pPr fontAlgn="base">
                <a:spcBef>
                  <a:spcPct val="0"/>
                </a:spcBef>
                <a:spcAft>
                  <a:spcPct val="0"/>
                </a:spcAft>
              </a:pPr>
              <a:t>8</a:t>
            </a:fld>
            <a:endParaRPr lang="en-US"/>
          </a:p>
        </p:txBody>
      </p:sp>
      <p:sp>
        <p:nvSpPr>
          <p:cNvPr id="59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AE297E-4243-4EB7-AC36-92D8D1190E28}" type="slidenum">
              <a:rPr lang="en-US"/>
              <a:pPr fontAlgn="base">
                <a:spcBef>
                  <a:spcPct val="0"/>
                </a:spcBef>
                <a:spcAft>
                  <a:spcPct val="0"/>
                </a:spcAft>
              </a:pPr>
              <a:t>9</a:t>
            </a:fld>
            <a:endParaRPr lang="en-US" dirty="0"/>
          </a:p>
        </p:txBody>
      </p:sp>
      <p:sp>
        <p:nvSpPr>
          <p:cNvPr id="59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AE297E-4243-4EB7-AC36-92D8D1190E28}" type="slidenum">
              <a:rPr lang="en-US"/>
              <a:pPr fontAlgn="base">
                <a:spcBef>
                  <a:spcPct val="0"/>
                </a:spcBef>
                <a:spcAft>
                  <a:spcPct val="0"/>
                </a:spcAft>
              </a:pPr>
              <a:t>10</a:t>
            </a:fld>
            <a:endParaRPr lang="en-US" dirty="0"/>
          </a:p>
        </p:txBody>
      </p:sp>
      <p:sp>
        <p:nvSpPr>
          <p:cNvPr id="59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685800" y="1600200"/>
            <a:ext cx="7772400" cy="1146175"/>
          </a:xfrm>
        </p:spPr>
        <p:txBody>
          <a:bodyPr>
            <a:noAutofit/>
          </a:bodyPr>
          <a:lstStyle>
            <a:lvl1pPr algn="ctr">
              <a:defRPr lang="en-US" dirty="0"/>
            </a:lvl1pPr>
          </a:lstStyle>
          <a:p>
            <a:r>
              <a:rPr lang="en-US" dirty="0" smtClean="0"/>
              <a:t>Click to edit master title style</a:t>
            </a:r>
            <a:endParaRPr lang="en-US" dirty="0"/>
          </a:p>
        </p:txBody>
      </p:sp>
      <p:sp>
        <p:nvSpPr>
          <p:cNvPr id="16" name="Subtitle 2"/>
          <p:cNvSpPr>
            <a:spLocks noGrp="1"/>
          </p:cNvSpPr>
          <p:nvPr>
            <p:ph type="subTitle" idx="1"/>
          </p:nvPr>
        </p:nvSpPr>
        <p:spPr>
          <a:xfrm>
            <a:off x="685800" y="2895600"/>
            <a:ext cx="7772400" cy="7620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8" name="Picture 17" descr="full_logo2.gif"/>
          <p:cNvPicPr>
            <a:picLocks noChangeAspect="1"/>
          </p:cNvPicPr>
          <p:nvPr userDrawn="1"/>
        </p:nvPicPr>
        <p:blipFill>
          <a:blip r:embed="rId2" cstate="print"/>
          <a:stretch>
            <a:fillRect/>
          </a:stretch>
        </p:blipFill>
        <p:spPr>
          <a:xfrm>
            <a:off x="6629400" y="6172200"/>
            <a:ext cx="2004805" cy="548640"/>
          </a:xfrm>
          <a:prstGeom prst="rect">
            <a:avLst/>
          </a:prstGeom>
        </p:spPr>
      </p:pic>
      <p:cxnSp>
        <p:nvCxnSpPr>
          <p:cNvPr id="6" name="Straight Connector 5"/>
          <p:cNvCxnSpPr/>
          <p:nvPr userDrawn="1"/>
        </p:nvCxnSpPr>
        <p:spPr>
          <a:xfrm>
            <a:off x="381000" y="1295400"/>
            <a:ext cx="8503920" cy="0"/>
          </a:xfrm>
          <a:prstGeom prst="line">
            <a:avLst/>
          </a:prstGeom>
          <a:ln w="28575">
            <a:solidFill>
              <a:srgbClr val="9000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81000" y="4114800"/>
            <a:ext cx="8503920" cy="0"/>
          </a:xfrm>
          <a:prstGeom prst="line">
            <a:avLst/>
          </a:prstGeom>
          <a:ln w="28575">
            <a:solidFill>
              <a:srgbClr val="900028"/>
            </a:solidFill>
          </a:ln>
        </p:spPr>
        <p:style>
          <a:lnRef idx="1">
            <a:schemeClr val="accent1"/>
          </a:lnRef>
          <a:fillRef idx="0">
            <a:schemeClr val="accent1"/>
          </a:fillRef>
          <a:effectRef idx="0">
            <a:schemeClr val="accent1"/>
          </a:effectRef>
          <a:fontRef idx="minor">
            <a:schemeClr val="tx1"/>
          </a:fontRef>
        </p:style>
      </p:cxnSp>
      <p:sp>
        <p:nvSpPr>
          <p:cNvPr id="8" name="Date Placeholder 3"/>
          <p:cNvSpPr>
            <a:spLocks noGrp="1"/>
          </p:cNvSpPr>
          <p:nvPr>
            <p:ph type="dt" sz="half" idx="2"/>
          </p:nvPr>
        </p:nvSpPr>
        <p:spPr>
          <a:xfrm>
            <a:off x="457200" y="6356350"/>
            <a:ext cx="3124200" cy="365125"/>
          </a:xfrm>
          <a:prstGeom prst="rect">
            <a:avLst/>
          </a:prstGeom>
        </p:spPr>
        <p:txBody>
          <a:bodyPr vert="horz" lIns="91440" tIns="45720" rIns="91440" bIns="45720" rtlCol="0" anchor="ctr"/>
          <a:lstStyle>
            <a:lvl1pPr algn="l">
              <a:defRPr sz="800">
                <a:solidFill>
                  <a:srgbClr val="808080"/>
                </a:solidFill>
                <a:latin typeface="Century Gothic" pitchFamily="34" charset="0"/>
              </a:defRPr>
            </a:lvl1pPr>
          </a:lstStyle>
          <a:p>
            <a:r>
              <a:rPr lang="en-US" smtClean="0"/>
              <a:t>© 2015 Community Care Behavioral Health Organization</a:t>
            </a:r>
            <a:endParaRPr lang="en-US"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0223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295400"/>
            <a:ext cx="3008313" cy="48307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0" name="Picture 9" descr="icon_logo2.eps"/>
          <p:cNvPicPr>
            <a:picLocks noChangeAspect="1"/>
          </p:cNvPicPr>
          <p:nvPr userDrawn="1"/>
        </p:nvPicPr>
        <p:blipFill>
          <a:blip r:embed="rId2" cstate="print"/>
          <a:stretch>
            <a:fillRect/>
          </a:stretch>
        </p:blipFill>
        <p:spPr>
          <a:xfrm>
            <a:off x="381006" y="6400800"/>
            <a:ext cx="330009" cy="274320"/>
          </a:xfrm>
          <a:prstGeom prst="rect">
            <a:avLst/>
          </a:prstGeom>
        </p:spPr>
      </p:pic>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rgbClr val="808080"/>
                </a:solidFill>
                <a:latin typeface="Century Gothic" pitchFamily="34" charset="0"/>
              </a:defRPr>
            </a:lvl1pPr>
          </a:lstStyle>
          <a:p>
            <a:fld id="{3234D767-3226-474B-858C-16BD26077049}" type="slidenum">
              <a:rPr lang="en-US" smtClean="0"/>
              <a:pPr/>
              <a:t>‹#›</a:t>
            </a:fld>
            <a:endParaRPr lang="en-US" dirty="0"/>
          </a:p>
        </p:txBody>
      </p:sp>
      <p:sp>
        <p:nvSpPr>
          <p:cNvPr id="12" name="Date Placeholder 3"/>
          <p:cNvSpPr>
            <a:spLocks noGrp="1"/>
          </p:cNvSpPr>
          <p:nvPr>
            <p:ph type="dt" sz="half" idx="10"/>
          </p:nvPr>
        </p:nvSpPr>
        <p:spPr>
          <a:xfrm>
            <a:off x="762000" y="6356350"/>
            <a:ext cx="3124200" cy="365125"/>
          </a:xfrm>
          <a:prstGeom prst="rect">
            <a:avLst/>
          </a:prstGeom>
        </p:spPr>
        <p:txBody>
          <a:bodyPr vert="horz" lIns="91440" tIns="45720" rIns="91440" bIns="45720" rtlCol="0" anchor="ctr"/>
          <a:lstStyle>
            <a:lvl1pPr algn="l">
              <a:defRPr sz="800">
                <a:solidFill>
                  <a:srgbClr val="808080"/>
                </a:solidFill>
                <a:latin typeface="Century Gothic" pitchFamily="34" charset="0"/>
              </a:defRPr>
            </a:lvl1pPr>
          </a:lstStyle>
          <a:p>
            <a:r>
              <a:rPr lang="en-US" smtClean="0"/>
              <a:t>© 2015 Community Care Behavioral Health Organization</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410200"/>
            <a:ext cx="5486400" cy="76200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1" name="Picture 10" descr="icon_logo2.eps"/>
          <p:cNvPicPr>
            <a:picLocks noChangeAspect="1"/>
          </p:cNvPicPr>
          <p:nvPr userDrawn="1"/>
        </p:nvPicPr>
        <p:blipFill>
          <a:blip r:embed="rId2" cstate="print"/>
          <a:stretch>
            <a:fillRect/>
          </a:stretch>
        </p:blipFill>
        <p:spPr>
          <a:xfrm>
            <a:off x="381006" y="6400800"/>
            <a:ext cx="330009" cy="274320"/>
          </a:xfrm>
          <a:prstGeom prst="rect">
            <a:avLst/>
          </a:prstGeom>
        </p:spPr>
      </p:pic>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rgbClr val="808080"/>
                </a:solidFill>
                <a:latin typeface="Century Gothic" pitchFamily="34" charset="0"/>
              </a:defRPr>
            </a:lvl1pPr>
          </a:lstStyle>
          <a:p>
            <a:fld id="{3234D767-3226-474B-858C-16BD26077049}" type="slidenum">
              <a:rPr lang="en-US" smtClean="0"/>
              <a:pPr/>
              <a:t>‹#›</a:t>
            </a:fld>
            <a:endParaRPr lang="en-US" dirty="0"/>
          </a:p>
        </p:txBody>
      </p:sp>
      <p:sp>
        <p:nvSpPr>
          <p:cNvPr id="12" name="Date Placeholder 3"/>
          <p:cNvSpPr>
            <a:spLocks noGrp="1"/>
          </p:cNvSpPr>
          <p:nvPr>
            <p:ph type="dt" sz="half" idx="10"/>
          </p:nvPr>
        </p:nvSpPr>
        <p:spPr>
          <a:xfrm>
            <a:off x="762000" y="6356350"/>
            <a:ext cx="3124200" cy="365125"/>
          </a:xfrm>
          <a:prstGeom prst="rect">
            <a:avLst/>
          </a:prstGeom>
        </p:spPr>
        <p:txBody>
          <a:bodyPr vert="horz" lIns="91440" tIns="45720" rIns="91440" bIns="45720" rtlCol="0" anchor="ctr"/>
          <a:lstStyle>
            <a:lvl1pPr algn="l">
              <a:defRPr sz="800">
                <a:solidFill>
                  <a:srgbClr val="808080"/>
                </a:solidFill>
                <a:latin typeface="Century Gothic" pitchFamily="34" charset="0"/>
              </a:defRPr>
            </a:lvl1pPr>
          </a:lstStyle>
          <a:p>
            <a:r>
              <a:rPr lang="en-US" smtClean="0"/>
              <a:t>© 2015 Community Care Behavioral Health Organization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v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3100387"/>
            <a:ext cx="7315200" cy="1362075"/>
          </a:xfrm>
        </p:spPr>
        <p:txBody>
          <a:bodyPr anchor="t">
            <a:normAutofit/>
          </a:bodyPr>
          <a:lstStyle>
            <a:lvl1pPr algn="l">
              <a:defRPr sz="36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2438400"/>
            <a:ext cx="7315200" cy="509587"/>
          </a:xfrm>
        </p:spPr>
        <p:txBody>
          <a:bodyPr anchor="b">
            <a:no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full_logo2.gif"/>
          <p:cNvPicPr>
            <a:picLocks noChangeAspect="1"/>
          </p:cNvPicPr>
          <p:nvPr userDrawn="1"/>
        </p:nvPicPr>
        <p:blipFill>
          <a:blip r:embed="rId2" cstate="print"/>
          <a:stretch>
            <a:fillRect/>
          </a:stretch>
        </p:blipFill>
        <p:spPr>
          <a:xfrm>
            <a:off x="6629400" y="6172200"/>
            <a:ext cx="2004805" cy="548640"/>
          </a:xfrm>
          <a:prstGeom prst="rect">
            <a:avLst/>
          </a:prstGeom>
        </p:spPr>
      </p:pic>
      <p:cxnSp>
        <p:nvCxnSpPr>
          <p:cNvPr id="11" name="Straight Connector 10"/>
          <p:cNvCxnSpPr/>
          <p:nvPr userDrawn="1"/>
        </p:nvCxnSpPr>
        <p:spPr>
          <a:xfrm>
            <a:off x="457200" y="3048000"/>
            <a:ext cx="8153400" cy="0"/>
          </a:xfrm>
          <a:prstGeom prst="line">
            <a:avLst/>
          </a:prstGeom>
          <a:ln w="28575">
            <a:solidFill>
              <a:srgbClr val="900028"/>
            </a:solidFill>
          </a:ln>
        </p:spPr>
        <p:style>
          <a:lnRef idx="1">
            <a:schemeClr val="accent1"/>
          </a:lnRef>
          <a:fillRef idx="0">
            <a:schemeClr val="accent1"/>
          </a:fillRef>
          <a:effectRef idx="0">
            <a:schemeClr val="accent1"/>
          </a:effectRef>
          <a:fontRef idx="minor">
            <a:schemeClr val="tx1"/>
          </a:fontRef>
        </p:style>
      </p:cxnSp>
      <p:sp>
        <p:nvSpPr>
          <p:cNvPr id="8" name="Date Placeholder 3"/>
          <p:cNvSpPr>
            <a:spLocks noGrp="1"/>
          </p:cNvSpPr>
          <p:nvPr>
            <p:ph type="dt" sz="half" idx="2"/>
          </p:nvPr>
        </p:nvSpPr>
        <p:spPr>
          <a:xfrm>
            <a:off x="457200" y="6356350"/>
            <a:ext cx="3124200" cy="365125"/>
          </a:xfrm>
          <a:prstGeom prst="rect">
            <a:avLst/>
          </a:prstGeom>
        </p:spPr>
        <p:txBody>
          <a:bodyPr vert="horz" lIns="91440" tIns="45720" rIns="91440" bIns="45720" rtlCol="0" anchor="ctr"/>
          <a:lstStyle>
            <a:lvl1pPr algn="l">
              <a:defRPr sz="800">
                <a:solidFill>
                  <a:srgbClr val="808080"/>
                </a:solidFill>
                <a:latin typeface="Century Gothic" pitchFamily="34" charset="0"/>
              </a:defRPr>
            </a:lvl1pPr>
          </a:lstStyle>
          <a:p>
            <a:r>
              <a:rPr lang="en-US" smtClean="0"/>
              <a:t>© 2015 Community Care Behavioral Health Organization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635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lvl1pPr>
              <a:defRPr sz="2800"/>
            </a:lvl1pPr>
            <a:lvl2pPr>
              <a:defRPr sz="2800"/>
            </a:lvl2pPr>
            <a:lvl3pPr>
              <a:defRPr sz="28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rgbClr val="808080"/>
                </a:solidFill>
                <a:latin typeface="Century Gothic" pitchFamily="34" charset="0"/>
              </a:defRPr>
            </a:lvl1pPr>
          </a:lstStyle>
          <a:p>
            <a:fld id="{F252228A-7544-450C-8842-6466AD6B652E}" type="slidenum">
              <a:rPr lang="en-US" smtClean="0"/>
              <a:pPr/>
              <a:t>‹#›</a:t>
            </a:fld>
            <a:endParaRPr lang="en-US" dirty="0"/>
          </a:p>
        </p:txBody>
      </p:sp>
      <p:pic>
        <p:nvPicPr>
          <p:cNvPr id="20" name="Picture 19" descr="icon_logo2.eps"/>
          <p:cNvPicPr>
            <a:picLocks noChangeAspect="1"/>
          </p:cNvPicPr>
          <p:nvPr userDrawn="1"/>
        </p:nvPicPr>
        <p:blipFill>
          <a:blip r:embed="rId2" cstate="print"/>
          <a:stretch>
            <a:fillRect/>
          </a:stretch>
        </p:blipFill>
        <p:spPr>
          <a:xfrm>
            <a:off x="381006" y="6400800"/>
            <a:ext cx="330009" cy="274320"/>
          </a:xfrm>
          <a:prstGeom prst="rect">
            <a:avLst/>
          </a:prstGeom>
        </p:spPr>
      </p:pic>
      <p:cxnSp>
        <p:nvCxnSpPr>
          <p:cNvPr id="9" name="Straight Connector 8"/>
          <p:cNvCxnSpPr/>
          <p:nvPr userDrawn="1"/>
        </p:nvCxnSpPr>
        <p:spPr>
          <a:xfrm>
            <a:off x="304800" y="914400"/>
            <a:ext cx="8503920" cy="0"/>
          </a:xfrm>
          <a:prstGeom prst="line">
            <a:avLst/>
          </a:prstGeom>
          <a:ln w="28575">
            <a:solidFill>
              <a:srgbClr val="900028"/>
            </a:solidFill>
          </a:ln>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2"/>
          </p:nvPr>
        </p:nvSpPr>
        <p:spPr>
          <a:xfrm>
            <a:off x="762000" y="6356350"/>
            <a:ext cx="3124200" cy="365125"/>
          </a:xfrm>
          <a:prstGeom prst="rect">
            <a:avLst/>
          </a:prstGeom>
        </p:spPr>
        <p:txBody>
          <a:bodyPr vert="horz" lIns="91440" tIns="45720" rIns="91440" bIns="45720" rtlCol="0" anchor="ctr"/>
          <a:lstStyle>
            <a:lvl1pPr algn="l">
              <a:defRPr sz="800">
                <a:solidFill>
                  <a:srgbClr val="808080"/>
                </a:solidFill>
                <a:latin typeface="Century Gothic" pitchFamily="34" charset="0"/>
              </a:defRPr>
            </a:lvl1pPr>
          </a:lstStyle>
          <a:p>
            <a:r>
              <a:rPr lang="en-US" smtClean="0"/>
              <a:t>© 2015 Community Care Behavioral Health Organization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63562"/>
          </a:xfrm>
        </p:spPr>
        <p:txBody>
          <a:bodyPr/>
          <a:lstStyle/>
          <a:p>
            <a:r>
              <a:rPr lang="en-US" dirty="0" smtClean="0"/>
              <a:t>Click to edit master title style</a:t>
            </a:r>
            <a:endParaRPr lang="en-US" dirty="0"/>
          </a:p>
        </p:txBody>
      </p:sp>
      <p:sp>
        <p:nvSpPr>
          <p:cNvPr id="1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rgbClr val="808080"/>
                </a:solidFill>
                <a:latin typeface="Century Gothic" pitchFamily="34" charset="0"/>
              </a:defRPr>
            </a:lvl1pPr>
          </a:lstStyle>
          <a:p>
            <a:fld id="{852776CA-DFA4-446F-A8F8-520067304B2E}" type="slidenum">
              <a:rPr lang="en-US" smtClean="0"/>
              <a:pPr/>
              <a:t>‹#›</a:t>
            </a:fld>
            <a:endParaRPr lang="en-US" dirty="0"/>
          </a:p>
        </p:txBody>
      </p:sp>
      <p:pic>
        <p:nvPicPr>
          <p:cNvPr id="20" name="Picture 19" descr="icon_logo2.eps"/>
          <p:cNvPicPr>
            <a:picLocks noChangeAspect="1"/>
          </p:cNvPicPr>
          <p:nvPr userDrawn="1"/>
        </p:nvPicPr>
        <p:blipFill>
          <a:blip r:embed="rId2" cstate="print"/>
          <a:stretch>
            <a:fillRect/>
          </a:stretch>
        </p:blipFill>
        <p:spPr>
          <a:xfrm>
            <a:off x="381006" y="6400800"/>
            <a:ext cx="330009" cy="274320"/>
          </a:xfrm>
          <a:prstGeom prst="rect">
            <a:avLst/>
          </a:prstGeom>
        </p:spPr>
      </p:pic>
      <p:sp>
        <p:nvSpPr>
          <p:cNvPr id="9" name="Content Placeholder 2"/>
          <p:cNvSpPr>
            <a:spLocks noGrp="1"/>
          </p:cNvSpPr>
          <p:nvPr>
            <p:ph sz="half" idx="1"/>
          </p:nvPr>
        </p:nvSpPr>
        <p:spPr>
          <a:xfrm>
            <a:off x="457200" y="1219200"/>
            <a:ext cx="4038600" cy="4906963"/>
          </a:xfrm>
        </p:spPr>
        <p:txBody>
          <a:bodyPr>
            <a:normAutofit/>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14"/>
          </p:nvPr>
        </p:nvSpPr>
        <p:spPr>
          <a:xfrm>
            <a:off x="4648200" y="1219200"/>
            <a:ext cx="4038600" cy="4906963"/>
          </a:xfrm>
        </p:spPr>
        <p:txBody>
          <a:bodyPr>
            <a:normAutofit/>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304800" y="914400"/>
            <a:ext cx="8503920" cy="0"/>
          </a:xfrm>
          <a:prstGeom prst="line">
            <a:avLst/>
          </a:prstGeom>
          <a:ln w="28575">
            <a:solidFill>
              <a:srgbClr val="900028"/>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762000" y="6356350"/>
            <a:ext cx="3124200" cy="365125"/>
          </a:xfrm>
          <a:prstGeom prst="rect">
            <a:avLst/>
          </a:prstGeom>
        </p:spPr>
        <p:txBody>
          <a:bodyPr vert="horz" lIns="91440" tIns="45720" rIns="91440" bIns="45720" rtlCol="0" anchor="ctr"/>
          <a:lstStyle>
            <a:lvl1pPr algn="l">
              <a:defRPr sz="800">
                <a:solidFill>
                  <a:srgbClr val="808080"/>
                </a:solidFill>
                <a:latin typeface="Century Gothic" pitchFamily="34" charset="0"/>
              </a:defRPr>
            </a:lvl1pPr>
          </a:lstStyle>
          <a:p>
            <a:r>
              <a:rPr lang="en-US" smtClean="0"/>
              <a:t>© 2015 Community Care Behavioral Health Organization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63562"/>
          </a:xfrm>
        </p:spPr>
        <p:txBody>
          <a:bodyPr/>
          <a:lstStyle/>
          <a:p>
            <a:r>
              <a:rPr lang="en-US" dirty="0" smtClean="0"/>
              <a:t>Click to edit master title style</a:t>
            </a:r>
            <a:endParaRPr lang="en-US" dirty="0"/>
          </a:p>
        </p:txBody>
      </p:sp>
      <p:sp>
        <p:nvSpPr>
          <p:cNvPr id="1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rgbClr val="808080"/>
                </a:solidFill>
                <a:latin typeface="Century Gothic" pitchFamily="34" charset="0"/>
              </a:defRPr>
            </a:lvl1pPr>
          </a:lstStyle>
          <a:p>
            <a:fld id="{3234D767-3226-474B-858C-16BD26077049}" type="slidenum">
              <a:rPr lang="en-US" smtClean="0"/>
              <a:pPr/>
              <a:t>‹#›</a:t>
            </a:fld>
            <a:endParaRPr lang="en-US" dirty="0"/>
          </a:p>
        </p:txBody>
      </p:sp>
      <p:pic>
        <p:nvPicPr>
          <p:cNvPr id="20" name="Picture 19" descr="icon_logo2.eps"/>
          <p:cNvPicPr>
            <a:picLocks noChangeAspect="1"/>
          </p:cNvPicPr>
          <p:nvPr userDrawn="1"/>
        </p:nvPicPr>
        <p:blipFill>
          <a:blip r:embed="rId2" cstate="print"/>
          <a:stretch>
            <a:fillRect/>
          </a:stretch>
        </p:blipFill>
        <p:spPr>
          <a:xfrm>
            <a:off x="381006" y="6400800"/>
            <a:ext cx="330009" cy="274320"/>
          </a:xfrm>
          <a:prstGeom prst="rect">
            <a:avLst/>
          </a:prstGeom>
        </p:spPr>
      </p:pic>
      <p:sp>
        <p:nvSpPr>
          <p:cNvPr id="9" name="Text Placeholder 2"/>
          <p:cNvSpPr>
            <a:spLocks noGrp="1"/>
          </p:cNvSpPr>
          <p:nvPr>
            <p:ph type="body" idx="1" hasCustomPrompt="1"/>
          </p:nvPr>
        </p:nvSpPr>
        <p:spPr>
          <a:xfrm>
            <a:off x="457200" y="1219200"/>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3"/>
          <p:cNvSpPr>
            <a:spLocks noGrp="1"/>
          </p:cNvSpPr>
          <p:nvPr>
            <p:ph sz="half" idx="14"/>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3" hasCustomPrompt="1"/>
          </p:nvPr>
        </p:nvSpPr>
        <p:spPr>
          <a:xfrm>
            <a:off x="4645025" y="1219200"/>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5"/>
          <p:cNvSpPr>
            <a:spLocks noGrp="1"/>
          </p:cNvSpPr>
          <p:nvPr>
            <p:ph sz="quarter" idx="15"/>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userDrawn="1"/>
        </p:nvCxnSpPr>
        <p:spPr>
          <a:xfrm>
            <a:off x="304800" y="914400"/>
            <a:ext cx="8503920" cy="0"/>
          </a:xfrm>
          <a:prstGeom prst="line">
            <a:avLst/>
          </a:prstGeom>
          <a:ln w="28575">
            <a:solidFill>
              <a:srgbClr val="900028"/>
            </a:solidFill>
          </a:ln>
        </p:spPr>
        <p:style>
          <a:lnRef idx="1">
            <a:schemeClr val="accent1"/>
          </a:lnRef>
          <a:fillRef idx="0">
            <a:schemeClr val="accent1"/>
          </a:fillRef>
          <a:effectRef idx="0">
            <a:schemeClr val="accent1"/>
          </a:effectRef>
          <a:fontRef idx="minor">
            <a:schemeClr val="tx1"/>
          </a:fontRef>
        </p:style>
      </p:cxnSp>
      <p:sp>
        <p:nvSpPr>
          <p:cNvPr id="14" name="Date Placeholder 3"/>
          <p:cNvSpPr>
            <a:spLocks noGrp="1"/>
          </p:cNvSpPr>
          <p:nvPr>
            <p:ph type="dt" sz="half" idx="2"/>
          </p:nvPr>
        </p:nvSpPr>
        <p:spPr>
          <a:xfrm>
            <a:off x="762000" y="6356350"/>
            <a:ext cx="3124200" cy="365125"/>
          </a:xfrm>
          <a:prstGeom prst="rect">
            <a:avLst/>
          </a:prstGeom>
        </p:spPr>
        <p:txBody>
          <a:bodyPr vert="horz" lIns="91440" tIns="45720" rIns="91440" bIns="45720" rtlCol="0" anchor="ctr"/>
          <a:lstStyle>
            <a:lvl1pPr algn="l">
              <a:defRPr sz="800">
                <a:solidFill>
                  <a:srgbClr val="808080"/>
                </a:solidFill>
                <a:latin typeface="Century Gothic" pitchFamily="34" charset="0"/>
              </a:defRPr>
            </a:lvl1pPr>
          </a:lstStyle>
          <a:p>
            <a:r>
              <a:rPr lang="en-US" smtClean="0"/>
              <a:t>© 2015 Community Care Behavioral Health Organization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ntac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63562"/>
          </a:xfrm>
        </p:spPr>
        <p:txBody>
          <a:bodyPr/>
          <a:lstStyle>
            <a:lvl1pPr>
              <a:defRPr/>
            </a:lvl1pPr>
          </a:lstStyle>
          <a:p>
            <a:r>
              <a:rPr lang="en-US" dirty="0" smtClean="0"/>
              <a:t>Contact</a:t>
            </a:r>
            <a:endParaRPr lang="en-US" dirty="0"/>
          </a:p>
        </p:txBody>
      </p:sp>
      <p:pic>
        <p:nvPicPr>
          <p:cNvPr id="20" name="Picture 19" descr="icon_logo2.eps"/>
          <p:cNvPicPr>
            <a:picLocks noChangeAspect="1"/>
          </p:cNvPicPr>
          <p:nvPr userDrawn="1"/>
        </p:nvPicPr>
        <p:blipFill>
          <a:blip r:embed="rId2" cstate="print"/>
          <a:stretch>
            <a:fillRect/>
          </a:stretch>
        </p:blipFill>
        <p:spPr>
          <a:xfrm>
            <a:off x="381006" y="6400800"/>
            <a:ext cx="330009" cy="274320"/>
          </a:xfrm>
          <a:prstGeom prst="rect">
            <a:avLst/>
          </a:prstGeom>
        </p:spPr>
      </p:pic>
      <p:sp>
        <p:nvSpPr>
          <p:cNvPr id="10" name="Content Placeholder 3"/>
          <p:cNvSpPr>
            <a:spLocks noGrp="1"/>
          </p:cNvSpPr>
          <p:nvPr>
            <p:ph sz="half" idx="14" hasCustomPrompt="1"/>
          </p:nvPr>
        </p:nvSpPr>
        <p:spPr>
          <a:xfrm>
            <a:off x="457200" y="1371600"/>
            <a:ext cx="8229600" cy="4560888"/>
          </a:xfrm>
        </p:spPr>
        <p:txBody>
          <a:bodyPr>
            <a:normAutofit/>
          </a:bodyPr>
          <a:lstStyle>
            <a:lvl1pPr>
              <a:buNone/>
              <a:defRPr sz="2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Community Care</a:t>
            </a:r>
          </a:p>
          <a:p>
            <a:pPr lvl="0"/>
            <a:r>
              <a:rPr lang="en-US" dirty="0" smtClean="0"/>
              <a:t>One Chatham Center</a:t>
            </a:r>
          </a:p>
          <a:p>
            <a:pPr lvl="0"/>
            <a:r>
              <a:rPr lang="en-US" dirty="0" smtClean="0"/>
              <a:t>Suite 700</a:t>
            </a:r>
          </a:p>
          <a:p>
            <a:pPr lvl="0"/>
            <a:r>
              <a:rPr lang="en-US" dirty="0" smtClean="0"/>
              <a:t>Pittsburgh, PA 15219</a:t>
            </a:r>
          </a:p>
          <a:p>
            <a:pPr lvl="0"/>
            <a:endParaRPr lang="en-US" dirty="0" smtClean="0"/>
          </a:p>
          <a:p>
            <a:pPr lvl="0"/>
            <a:r>
              <a:rPr lang="en-US" dirty="0" smtClean="0"/>
              <a:t>T: 412.454.2120</a:t>
            </a:r>
          </a:p>
          <a:p>
            <a:pPr lvl="0"/>
            <a:r>
              <a:rPr lang="en-US" dirty="0" smtClean="0"/>
              <a:t>F: 412.454.2177</a:t>
            </a:r>
          </a:p>
          <a:p>
            <a:pPr lvl="0"/>
            <a:r>
              <a:rPr lang="en-US" dirty="0" smtClean="0"/>
              <a:t>www.ccbh.com</a:t>
            </a:r>
            <a:endParaRPr lang="en-US" dirty="0"/>
          </a:p>
        </p:txBody>
      </p:sp>
      <p:cxnSp>
        <p:nvCxnSpPr>
          <p:cNvPr id="9" name="Straight Connector 8"/>
          <p:cNvCxnSpPr/>
          <p:nvPr userDrawn="1"/>
        </p:nvCxnSpPr>
        <p:spPr>
          <a:xfrm>
            <a:off x="304800" y="990600"/>
            <a:ext cx="8503920" cy="0"/>
          </a:xfrm>
          <a:prstGeom prst="line">
            <a:avLst/>
          </a:prstGeom>
          <a:ln w="28575">
            <a:solidFill>
              <a:srgbClr val="900028"/>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rgbClr val="808080"/>
                </a:solidFill>
                <a:latin typeface="Century Gothic" pitchFamily="34" charset="0"/>
              </a:defRPr>
            </a:lvl1pPr>
          </a:lstStyle>
          <a:p>
            <a:fld id="{3234D767-3226-474B-858C-16BD26077049}" type="slidenum">
              <a:rPr lang="en-US" smtClean="0"/>
              <a:pPr/>
              <a:t>‹#›</a:t>
            </a:fld>
            <a:endParaRPr lang="en-US" dirty="0"/>
          </a:p>
        </p:txBody>
      </p:sp>
      <p:sp>
        <p:nvSpPr>
          <p:cNvPr id="12" name="Date Placeholder 3"/>
          <p:cNvSpPr>
            <a:spLocks noGrp="1"/>
          </p:cNvSpPr>
          <p:nvPr>
            <p:ph type="dt" sz="half" idx="2"/>
          </p:nvPr>
        </p:nvSpPr>
        <p:spPr>
          <a:xfrm>
            <a:off x="762000" y="6356350"/>
            <a:ext cx="3124200" cy="365125"/>
          </a:xfrm>
          <a:prstGeom prst="rect">
            <a:avLst/>
          </a:prstGeom>
        </p:spPr>
        <p:txBody>
          <a:bodyPr vert="horz" lIns="91440" tIns="45720" rIns="91440" bIns="45720" rtlCol="0" anchor="ctr"/>
          <a:lstStyle>
            <a:lvl1pPr algn="l">
              <a:defRPr sz="800">
                <a:solidFill>
                  <a:srgbClr val="808080"/>
                </a:solidFill>
                <a:latin typeface="Century Gothic" pitchFamily="34" charset="0"/>
              </a:defRPr>
            </a:lvl1pPr>
          </a:lstStyle>
          <a:p>
            <a:r>
              <a:rPr lang="en-US" smtClean="0"/>
              <a:t>© 2015 Community Care Behavioral Health Organization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ntac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63562"/>
          </a:xfrm>
        </p:spPr>
        <p:txBody>
          <a:bodyPr/>
          <a:lstStyle>
            <a:lvl1pPr>
              <a:defRPr/>
            </a:lvl1pPr>
          </a:lstStyle>
          <a:p>
            <a:r>
              <a:rPr lang="en-US" dirty="0" smtClean="0"/>
              <a:t>Contact</a:t>
            </a:r>
            <a:endParaRPr lang="en-US" dirty="0"/>
          </a:p>
        </p:txBody>
      </p:sp>
      <p:cxnSp>
        <p:nvCxnSpPr>
          <p:cNvPr id="8" name="Straight Connector 7"/>
          <p:cNvCxnSpPr/>
          <p:nvPr userDrawn="1"/>
        </p:nvCxnSpPr>
        <p:spPr>
          <a:xfrm>
            <a:off x="304800" y="990600"/>
            <a:ext cx="8503920" cy="0"/>
          </a:xfrm>
          <a:prstGeom prst="line">
            <a:avLst/>
          </a:prstGeom>
          <a:ln w="28575">
            <a:solidFill>
              <a:srgbClr val="900028"/>
            </a:solidFill>
          </a:ln>
        </p:spPr>
        <p:style>
          <a:lnRef idx="1">
            <a:schemeClr val="accent1"/>
          </a:lnRef>
          <a:fillRef idx="0">
            <a:schemeClr val="accent1"/>
          </a:fillRef>
          <a:effectRef idx="0">
            <a:schemeClr val="accent1"/>
          </a:effectRef>
          <a:fontRef idx="minor">
            <a:schemeClr val="tx1"/>
          </a:fontRef>
        </p:style>
      </p:cxnSp>
      <p:pic>
        <p:nvPicPr>
          <p:cNvPr id="20" name="Picture 19" descr="icon_logo2.eps"/>
          <p:cNvPicPr>
            <a:picLocks noChangeAspect="1"/>
          </p:cNvPicPr>
          <p:nvPr userDrawn="1"/>
        </p:nvPicPr>
        <p:blipFill>
          <a:blip r:embed="rId2" cstate="print"/>
          <a:stretch>
            <a:fillRect/>
          </a:stretch>
        </p:blipFill>
        <p:spPr>
          <a:xfrm>
            <a:off x="381006" y="6400800"/>
            <a:ext cx="330009" cy="274320"/>
          </a:xfrm>
          <a:prstGeom prst="rect">
            <a:avLst/>
          </a:prstGeom>
        </p:spPr>
      </p:pic>
      <p:sp>
        <p:nvSpPr>
          <p:cNvPr id="9" name="Text Placeholder 2"/>
          <p:cNvSpPr>
            <a:spLocks noGrp="1"/>
          </p:cNvSpPr>
          <p:nvPr>
            <p:ph type="body" idx="1" hasCustomPrompt="1"/>
          </p:nvPr>
        </p:nvSpPr>
        <p:spPr>
          <a:xfrm>
            <a:off x="457200" y="1341438"/>
            <a:ext cx="4040188" cy="639762"/>
          </a:xfrm>
        </p:spPr>
        <p:txBody>
          <a:bodyPr anchor="b">
            <a:noAutofit/>
          </a:bodyPr>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Community Care</a:t>
            </a:r>
          </a:p>
        </p:txBody>
      </p:sp>
      <p:sp>
        <p:nvSpPr>
          <p:cNvPr id="10" name="Content Placeholder 3"/>
          <p:cNvSpPr>
            <a:spLocks noGrp="1"/>
          </p:cNvSpPr>
          <p:nvPr>
            <p:ph sz="half" idx="14" hasCustomPrompt="1"/>
          </p:nvPr>
        </p:nvSpPr>
        <p:spPr>
          <a:xfrm>
            <a:off x="457200" y="1981200"/>
            <a:ext cx="4040188" cy="3951288"/>
          </a:xfrm>
        </p:spPr>
        <p:txBody>
          <a:bodyPr>
            <a:normAutofit/>
          </a:bodyPr>
          <a:lstStyle>
            <a:lvl1pPr>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One Chatham Center</a:t>
            </a:r>
          </a:p>
          <a:p>
            <a:pPr lvl="0"/>
            <a:r>
              <a:rPr lang="en-US" dirty="0" smtClean="0"/>
              <a:t>Suite 700</a:t>
            </a:r>
          </a:p>
          <a:p>
            <a:pPr lvl="0"/>
            <a:r>
              <a:rPr lang="en-US" dirty="0" smtClean="0"/>
              <a:t>Pittsburgh, PA 15219</a:t>
            </a:r>
          </a:p>
          <a:p>
            <a:pPr lvl="0"/>
            <a:endParaRPr lang="en-US" dirty="0" smtClean="0"/>
          </a:p>
          <a:p>
            <a:pPr lvl="0"/>
            <a:r>
              <a:rPr lang="en-US" dirty="0" smtClean="0"/>
              <a:t>T: 412.454.2120</a:t>
            </a:r>
          </a:p>
          <a:p>
            <a:pPr lvl="0"/>
            <a:r>
              <a:rPr lang="en-US" dirty="0" smtClean="0"/>
              <a:t>F: 412.454.2177</a:t>
            </a:r>
          </a:p>
          <a:p>
            <a:pPr lvl="0"/>
            <a:r>
              <a:rPr lang="en-US" dirty="0" smtClean="0"/>
              <a:t>www.ccbh.com</a:t>
            </a:r>
            <a:endParaRPr lang="en-US" dirty="0"/>
          </a:p>
        </p:txBody>
      </p:sp>
      <p:sp>
        <p:nvSpPr>
          <p:cNvPr id="11" name="Text Placeholder 4"/>
          <p:cNvSpPr>
            <a:spLocks noGrp="1"/>
          </p:cNvSpPr>
          <p:nvPr>
            <p:ph type="body" sz="quarter" idx="3" hasCustomPrompt="1"/>
          </p:nvPr>
        </p:nvSpPr>
        <p:spPr>
          <a:xfrm>
            <a:off x="4645025" y="1341438"/>
            <a:ext cx="4041775" cy="639762"/>
          </a:xfrm>
        </p:spPr>
        <p:txBody>
          <a:bodyPr anchor="b">
            <a:noAutofit/>
          </a:bodyPr>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Presenter Name</a:t>
            </a:r>
          </a:p>
        </p:txBody>
      </p:sp>
      <p:sp>
        <p:nvSpPr>
          <p:cNvPr id="12" name="Content Placeholder 5"/>
          <p:cNvSpPr>
            <a:spLocks noGrp="1"/>
          </p:cNvSpPr>
          <p:nvPr>
            <p:ph sz="quarter" idx="15" hasCustomPrompt="1"/>
          </p:nvPr>
        </p:nvSpPr>
        <p:spPr>
          <a:xfrm>
            <a:off x="4645025" y="1981200"/>
            <a:ext cx="4041775" cy="3951288"/>
          </a:xfrm>
        </p:spPr>
        <p:txBody>
          <a:bodyPr>
            <a:normAutofit/>
          </a:bodyPr>
          <a:lstStyle>
            <a:lvl1pPr>
              <a:buNone/>
              <a:defRPr sz="22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z="2200" dirty="0" smtClean="0"/>
              <a:t>Office</a:t>
            </a:r>
          </a:p>
          <a:p>
            <a:pPr lvl="0"/>
            <a:r>
              <a:rPr lang="en-US" sz="2200" dirty="0" smtClean="0"/>
              <a:t>Address</a:t>
            </a:r>
          </a:p>
          <a:p>
            <a:pPr lvl="0"/>
            <a:r>
              <a:rPr lang="en-US" sz="2200" dirty="0" smtClean="0"/>
              <a:t>City, State Zip</a:t>
            </a:r>
          </a:p>
          <a:p>
            <a:pPr lvl="0"/>
            <a:endParaRPr lang="en-US" sz="2200" dirty="0" smtClean="0"/>
          </a:p>
          <a:p>
            <a:pPr lvl="0"/>
            <a:r>
              <a:rPr lang="en-US" sz="2200" dirty="0" smtClean="0"/>
              <a:t>Telephone</a:t>
            </a:r>
          </a:p>
          <a:p>
            <a:pPr lvl="0"/>
            <a:r>
              <a:rPr lang="en-US" sz="2200" dirty="0" smtClean="0"/>
              <a:t>Fax</a:t>
            </a:r>
          </a:p>
          <a:p>
            <a:pPr lvl="0"/>
            <a:r>
              <a:rPr lang="en-US" sz="2200" dirty="0" smtClean="0"/>
              <a:t>Website and/or Email</a:t>
            </a:r>
          </a:p>
        </p:txBody>
      </p:sp>
      <p:sp>
        <p:nvSpPr>
          <p:cNvPr id="1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rgbClr val="808080"/>
                </a:solidFill>
                <a:latin typeface="Century Gothic" pitchFamily="34" charset="0"/>
              </a:defRPr>
            </a:lvl1pPr>
          </a:lstStyle>
          <a:p>
            <a:fld id="{3234D767-3226-474B-858C-16BD26077049}" type="slidenum">
              <a:rPr lang="en-US" smtClean="0"/>
              <a:pPr/>
              <a:t>‹#›</a:t>
            </a:fld>
            <a:endParaRPr lang="en-US" dirty="0"/>
          </a:p>
        </p:txBody>
      </p:sp>
      <p:sp>
        <p:nvSpPr>
          <p:cNvPr id="15" name="Date Placeholder 3"/>
          <p:cNvSpPr>
            <a:spLocks noGrp="1"/>
          </p:cNvSpPr>
          <p:nvPr>
            <p:ph type="dt" sz="half" idx="2"/>
          </p:nvPr>
        </p:nvSpPr>
        <p:spPr>
          <a:xfrm>
            <a:off x="762000" y="6356350"/>
            <a:ext cx="3124200" cy="365125"/>
          </a:xfrm>
          <a:prstGeom prst="rect">
            <a:avLst/>
          </a:prstGeom>
        </p:spPr>
        <p:txBody>
          <a:bodyPr vert="horz" lIns="91440" tIns="45720" rIns="91440" bIns="45720" rtlCol="0" anchor="ctr"/>
          <a:lstStyle>
            <a:lvl1pPr algn="l">
              <a:defRPr sz="800">
                <a:solidFill>
                  <a:srgbClr val="808080"/>
                </a:solidFill>
                <a:latin typeface="Century Gothic" pitchFamily="34" charset="0"/>
              </a:defRPr>
            </a:lvl1pPr>
          </a:lstStyle>
          <a:p>
            <a:r>
              <a:rPr lang="en-US" smtClean="0"/>
              <a:t>© 2015 Community Care Behavioral Health Organization</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63562"/>
          </a:xfrm>
        </p:spPr>
        <p:txBody>
          <a:bodyPr/>
          <a:lstStyle>
            <a:lvl1pPr>
              <a:defRPr baseline="0"/>
            </a:lvl1pPr>
          </a:lstStyle>
          <a:p>
            <a:r>
              <a:rPr lang="en-US" dirty="0" smtClean="0"/>
              <a:t>Click here to edit Master title style</a:t>
            </a:r>
            <a:endParaRPr lang="en-US" dirty="0"/>
          </a:p>
        </p:txBody>
      </p:sp>
      <p:pic>
        <p:nvPicPr>
          <p:cNvPr id="20" name="Picture 19" descr="icon_logo2.eps"/>
          <p:cNvPicPr>
            <a:picLocks noChangeAspect="1"/>
          </p:cNvPicPr>
          <p:nvPr userDrawn="1"/>
        </p:nvPicPr>
        <p:blipFill>
          <a:blip r:embed="rId2" cstate="print"/>
          <a:stretch>
            <a:fillRect/>
          </a:stretch>
        </p:blipFill>
        <p:spPr>
          <a:xfrm>
            <a:off x="381006" y="6400800"/>
            <a:ext cx="330009" cy="274320"/>
          </a:xfrm>
          <a:prstGeom prst="rect">
            <a:avLst/>
          </a:prstGeom>
        </p:spPr>
      </p:pic>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rgbClr val="808080"/>
                </a:solidFill>
                <a:latin typeface="Century Gothic" pitchFamily="34" charset="0"/>
              </a:defRPr>
            </a:lvl1pPr>
          </a:lstStyle>
          <a:p>
            <a:fld id="{3234D767-3226-474B-858C-16BD26077049}" type="slidenum">
              <a:rPr lang="en-US" smtClean="0"/>
              <a:pPr/>
              <a:t>‹#›</a:t>
            </a:fld>
            <a:endParaRPr lang="en-US" dirty="0"/>
          </a:p>
        </p:txBody>
      </p:sp>
      <p:sp>
        <p:nvSpPr>
          <p:cNvPr id="8" name="Date Placeholder 3"/>
          <p:cNvSpPr>
            <a:spLocks noGrp="1"/>
          </p:cNvSpPr>
          <p:nvPr>
            <p:ph type="dt" sz="half" idx="2"/>
          </p:nvPr>
        </p:nvSpPr>
        <p:spPr>
          <a:xfrm>
            <a:off x="762000" y="6356350"/>
            <a:ext cx="3124200" cy="365125"/>
          </a:xfrm>
          <a:prstGeom prst="rect">
            <a:avLst/>
          </a:prstGeom>
        </p:spPr>
        <p:txBody>
          <a:bodyPr vert="horz" lIns="91440" tIns="45720" rIns="91440" bIns="45720" rtlCol="0" anchor="ctr"/>
          <a:lstStyle>
            <a:lvl1pPr algn="l">
              <a:defRPr sz="800">
                <a:solidFill>
                  <a:srgbClr val="808080"/>
                </a:solidFill>
                <a:latin typeface="Century Gothic" pitchFamily="34" charset="0"/>
              </a:defRPr>
            </a:lvl1pPr>
          </a:lstStyle>
          <a:p>
            <a:r>
              <a:rPr lang="en-US" smtClean="0"/>
              <a:t>© 2015 Community Care Behavioral Health Organization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icon_logo2.eps"/>
          <p:cNvPicPr>
            <a:picLocks noChangeAspect="1"/>
          </p:cNvPicPr>
          <p:nvPr userDrawn="1"/>
        </p:nvPicPr>
        <p:blipFill>
          <a:blip r:embed="rId2" cstate="print"/>
          <a:stretch>
            <a:fillRect/>
          </a:stretch>
        </p:blipFill>
        <p:spPr>
          <a:xfrm>
            <a:off x="381006" y="6400800"/>
            <a:ext cx="330009" cy="274320"/>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rgbClr val="808080"/>
                </a:solidFill>
                <a:latin typeface="Century Gothic" pitchFamily="34" charset="0"/>
              </a:defRPr>
            </a:lvl1pPr>
          </a:lstStyle>
          <a:p>
            <a:fld id="{3234D767-3226-474B-858C-16BD26077049}" type="slidenum">
              <a:rPr lang="en-US" smtClean="0"/>
              <a:pPr/>
              <a:t>‹#›</a:t>
            </a:fld>
            <a:endParaRPr lang="en-US" dirty="0"/>
          </a:p>
        </p:txBody>
      </p:sp>
      <p:sp>
        <p:nvSpPr>
          <p:cNvPr id="8" name="Date Placeholder 3"/>
          <p:cNvSpPr>
            <a:spLocks noGrp="1"/>
          </p:cNvSpPr>
          <p:nvPr>
            <p:ph type="dt" sz="half" idx="2"/>
          </p:nvPr>
        </p:nvSpPr>
        <p:spPr>
          <a:xfrm>
            <a:off x="762000" y="6356350"/>
            <a:ext cx="3124200" cy="365125"/>
          </a:xfrm>
          <a:prstGeom prst="rect">
            <a:avLst/>
          </a:prstGeom>
        </p:spPr>
        <p:txBody>
          <a:bodyPr vert="horz" lIns="91440" tIns="45720" rIns="91440" bIns="45720" rtlCol="0" anchor="ctr"/>
          <a:lstStyle>
            <a:lvl1pPr algn="l">
              <a:defRPr sz="800">
                <a:solidFill>
                  <a:srgbClr val="808080"/>
                </a:solidFill>
                <a:latin typeface="Century Gothic" pitchFamily="34" charset="0"/>
              </a:defRPr>
            </a:lvl1pPr>
          </a:lstStyle>
          <a:p>
            <a:r>
              <a:rPr lang="en-US" smtClean="0"/>
              <a:t>© 2015 Community Care Behavioral Health Organization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chemeClr val="tx1">
                    <a:tint val="75000"/>
                  </a:schemeClr>
                </a:solidFill>
                <a:latin typeface="Century Gothic" pitchFamily="34" charset="0"/>
              </a:defRPr>
            </a:lvl1pPr>
          </a:lstStyle>
          <a:p>
            <a:fld id="{9062988C-AE9A-49A0-8347-692CE23FF87D}" type="slidenum">
              <a:rPr lang="en-US" smtClean="0"/>
              <a:pPr/>
              <a:t>‹#›</a:t>
            </a:fld>
            <a:endParaRPr lang="en-US" dirty="0"/>
          </a:p>
        </p:txBody>
      </p:sp>
      <p:sp>
        <p:nvSpPr>
          <p:cNvPr id="8" name="Footer Placeholder 7"/>
          <p:cNvSpPr>
            <a:spLocks noGrp="1"/>
          </p:cNvSpPr>
          <p:nvPr>
            <p:ph type="ftr" sz="quarter" idx="3"/>
          </p:nvPr>
        </p:nvSpPr>
        <p:spPr>
          <a:xfrm>
            <a:off x="457200" y="6356350"/>
            <a:ext cx="4191000" cy="365125"/>
          </a:xfrm>
          <a:prstGeom prst="rect">
            <a:avLst/>
          </a:prstGeom>
        </p:spPr>
        <p:txBody>
          <a:bodyPr vert="horz" lIns="91440" tIns="45720" rIns="91440" bIns="45720" rtlCol="0" anchor="ctr"/>
          <a:lstStyle>
            <a:lvl1pPr algn="l">
              <a:defRPr sz="1000">
                <a:solidFill>
                  <a:schemeClr val="tx1">
                    <a:tint val="75000"/>
                  </a:schemeClr>
                </a:solidFill>
                <a:latin typeface="Century Gothic"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77" r:id="rId2"/>
    <p:sldLayoutId id="2147483650" r:id="rId3"/>
    <p:sldLayoutId id="2147483659" r:id="rId4"/>
    <p:sldLayoutId id="2147483660" r:id="rId5"/>
    <p:sldLayoutId id="2147483662" r:id="rId6"/>
    <p:sldLayoutId id="2147483661" r:id="rId7"/>
    <p:sldLayoutId id="2147483663" r:id="rId8"/>
    <p:sldLayoutId id="2147483655" r:id="rId9"/>
    <p:sldLayoutId id="2147483656" r:id="rId10"/>
    <p:sldLayoutId id="2147483657" r:id="rId11"/>
  </p:sldLayoutIdLst>
  <p:hf hdr="0" ftr="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2590800"/>
          </a:xfrm>
        </p:spPr>
        <p:txBody>
          <a:bodyPr/>
          <a:lstStyle/>
          <a:p>
            <a:r>
              <a:rPr lang="en-US" i="1" dirty="0"/>
              <a:t>Engagement Strategies in Clinical Settings: </a:t>
            </a:r>
            <a:r>
              <a:rPr lang="en-US" i="1" dirty="0" smtClean="0"/>
              <a:t/>
            </a:r>
            <a:br>
              <a:rPr lang="en-US" i="1" dirty="0" smtClean="0"/>
            </a:br>
            <a:r>
              <a:rPr lang="en-US" i="1" dirty="0" smtClean="0"/>
              <a:t>A </a:t>
            </a:r>
            <a:r>
              <a:rPr lang="en-US" i="1" dirty="0"/>
              <a:t>review of effective behavioral techniques to engage and activate clients in treatment </a:t>
            </a:r>
            <a:endParaRPr lang="en-US" dirty="0"/>
          </a:p>
        </p:txBody>
      </p:sp>
      <p:sp>
        <p:nvSpPr>
          <p:cNvPr id="7" name="Subtitle 6"/>
          <p:cNvSpPr>
            <a:spLocks noGrp="1"/>
          </p:cNvSpPr>
          <p:nvPr>
            <p:ph type="subTitle" idx="1"/>
          </p:nvPr>
        </p:nvSpPr>
        <p:spPr>
          <a:xfrm>
            <a:off x="762000" y="4495800"/>
            <a:ext cx="7772400" cy="457200"/>
          </a:xfrm>
        </p:spPr>
        <p:txBody>
          <a:bodyPr>
            <a:normAutofit fontScale="92500" lnSpcReduction="10000"/>
          </a:bodyPr>
          <a:lstStyle/>
          <a:p>
            <a:r>
              <a:rPr lang="en-US" dirty="0" smtClean="0"/>
              <a:t>David Loveland, PhD</a:t>
            </a:r>
            <a:endParaRPr lang="en-US" dirty="0"/>
          </a:p>
        </p:txBody>
      </p:sp>
      <p:sp>
        <p:nvSpPr>
          <p:cNvPr id="4" name="Date Placeholder 3"/>
          <p:cNvSpPr>
            <a:spLocks noGrp="1"/>
          </p:cNvSpPr>
          <p:nvPr>
            <p:ph type="dt" sz="half" idx="2"/>
          </p:nvPr>
        </p:nvSpPr>
        <p:spPr/>
        <p:txBody>
          <a:bodyPr/>
          <a:lstStyle/>
          <a:p>
            <a:r>
              <a:rPr lang="en-US" smtClean="0"/>
              <a:t>© 2015 Community Care Behavioral Health Organization</a:t>
            </a: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152400" y="1219200"/>
            <a:ext cx="8991600" cy="4906963"/>
          </a:xfrm>
        </p:spPr>
        <p:txBody>
          <a:bodyPr>
            <a:normAutofit/>
          </a:bodyPr>
          <a:lstStyle/>
          <a:p>
            <a:r>
              <a:rPr lang="en-US" dirty="0" smtClean="0"/>
              <a:t>The following 4 studies highlight the potential impact of helping people achieve their self-directed goals as well as showing that motivation alone will not achieve a goal, but that simple instructions can increase the likelihood that people can achieve their goals</a:t>
            </a:r>
          </a:p>
          <a:p>
            <a:endParaRPr lang="en-US" sz="800" dirty="0" smtClean="0"/>
          </a:p>
          <a:p>
            <a:r>
              <a:rPr lang="en-US" dirty="0" smtClean="0"/>
              <a:t>The research also reveals that people can improve performance on a goal that they want to achieve with a simple step that requires no more than 5 minutes to administer </a:t>
            </a:r>
            <a:endParaRPr lang="en-US" dirty="0"/>
          </a:p>
        </p:txBody>
      </p:sp>
      <p:sp>
        <p:nvSpPr>
          <p:cNvPr id="3" name="Slide Number Placeholder 2"/>
          <p:cNvSpPr>
            <a:spLocks noGrp="1"/>
          </p:cNvSpPr>
          <p:nvPr>
            <p:ph type="sldNum" sz="quarter" idx="4"/>
          </p:nvPr>
        </p:nvSpPr>
        <p:spPr/>
        <p:txBody>
          <a:bodyPr/>
          <a:lstStyle/>
          <a:p>
            <a:fld id="{09123C8F-7211-464E-BDB1-6AE5994F368D}" type="slidenum">
              <a:rPr lang="en-US" smtClean="0"/>
              <a:pPr/>
              <a:t>10</a:t>
            </a:fld>
            <a:endParaRPr lang="en-US"/>
          </a:p>
        </p:txBody>
      </p:sp>
      <p:sp>
        <p:nvSpPr>
          <p:cNvPr id="2" name="Date Placeholder 1"/>
          <p:cNvSpPr>
            <a:spLocks noGrp="1"/>
          </p:cNvSpPr>
          <p:nvPr>
            <p:ph type="dt" sz="half" idx="2"/>
          </p:nvPr>
        </p:nvSpPr>
        <p:spPr/>
        <p:txBody>
          <a:bodyPr/>
          <a:lstStyle/>
          <a:p>
            <a:r>
              <a:rPr lang="en-US" smtClean="0"/>
              <a:t>© 2015 Community Care Behavioral Health Organization</a:t>
            </a:r>
            <a:endParaRPr lang="en-US"/>
          </a:p>
        </p:txBody>
      </p:sp>
      <p:sp>
        <p:nvSpPr>
          <p:cNvPr id="8" name="Rectangle 2"/>
          <p:cNvSpPr>
            <a:spLocks noGrp="1" noChangeArrowheads="1"/>
          </p:cNvSpPr>
          <p:nvPr>
            <p:ph type="title"/>
          </p:nvPr>
        </p:nvSpPr>
        <p:spPr>
          <a:xfrm>
            <a:off x="152400" y="274638"/>
            <a:ext cx="8991600" cy="563562"/>
          </a:xfrm>
        </p:spPr>
        <p:txBody>
          <a:bodyPr>
            <a:noAutofit/>
          </a:bodyPr>
          <a:lstStyle/>
          <a:p>
            <a:pPr algn="ctr"/>
            <a:r>
              <a:rPr lang="en-US" sz="3200" dirty="0" smtClean="0"/>
              <a:t>Techniques to Overcome Ego Depletion</a:t>
            </a:r>
            <a:endParaRPr lang="en-US" sz="3200" dirty="0"/>
          </a:p>
        </p:txBody>
      </p:sp>
    </p:spTree>
    <p:extLst>
      <p:ext uri="{BB962C8B-B14F-4D97-AF65-F5344CB8AC3E}">
        <p14:creationId xmlns:p14="http://schemas.microsoft.com/office/powerpoint/2010/main" val="981832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152400" y="1219200"/>
            <a:ext cx="8991600" cy="4906963"/>
          </a:xfrm>
        </p:spPr>
        <p:txBody>
          <a:bodyPr>
            <a:normAutofit fontScale="92500" lnSpcReduction="10000"/>
          </a:bodyPr>
          <a:lstStyle/>
          <a:p>
            <a:r>
              <a:rPr lang="en-US" dirty="0" smtClean="0"/>
              <a:t>College students volunteered to participate in a study to increase their cardio exercising on a weekly basis (Milne, </a:t>
            </a:r>
            <a:r>
              <a:rPr lang="en-US" dirty="0" err="1" smtClean="0"/>
              <a:t>Orbell</a:t>
            </a:r>
            <a:r>
              <a:rPr lang="en-US" dirty="0" smtClean="0"/>
              <a:t> &amp; </a:t>
            </a:r>
            <a:r>
              <a:rPr lang="en-US" dirty="0" err="1" smtClean="0"/>
              <a:t>Sheeran</a:t>
            </a:r>
            <a:r>
              <a:rPr lang="en-US" dirty="0" smtClean="0"/>
              <a:t>, 2002)</a:t>
            </a:r>
          </a:p>
          <a:p>
            <a:endParaRPr lang="en-US" sz="900" dirty="0" smtClean="0"/>
          </a:p>
          <a:p>
            <a:r>
              <a:rPr lang="en-US" dirty="0" smtClean="0"/>
              <a:t>Students were randomly assigned to one of three groups, with all three groups being tracked for 21 days (3 weeks)</a:t>
            </a:r>
          </a:p>
          <a:p>
            <a:pPr lvl="1"/>
            <a:r>
              <a:rPr lang="en-US" sz="2600" dirty="0" smtClean="0"/>
              <a:t>Each group met with the research team on first day of each week to complete data collection </a:t>
            </a:r>
            <a:r>
              <a:rPr lang="en-US" sz="2600" dirty="0"/>
              <a:t>&amp;</a:t>
            </a:r>
            <a:r>
              <a:rPr lang="en-US" sz="2600" dirty="0" smtClean="0"/>
              <a:t> receive education</a:t>
            </a:r>
          </a:p>
          <a:p>
            <a:pPr lvl="1"/>
            <a:endParaRPr lang="en-US" sz="900" dirty="0" smtClean="0"/>
          </a:p>
          <a:p>
            <a:r>
              <a:rPr lang="en-US" dirty="0" smtClean="0"/>
              <a:t>Students were asked to initiate one or more episodes of cardio exercise each week – defined as 20 minutes or more of intensive exercise that raised their heart rate</a:t>
            </a:r>
          </a:p>
          <a:p>
            <a:pPr lvl="1"/>
            <a:r>
              <a:rPr lang="en-US" sz="2600" dirty="0" smtClean="0"/>
              <a:t>Students selected exercise they wanted to initiate </a:t>
            </a:r>
          </a:p>
          <a:p>
            <a:endParaRPr lang="en-US" dirty="0"/>
          </a:p>
        </p:txBody>
      </p:sp>
      <p:sp>
        <p:nvSpPr>
          <p:cNvPr id="3" name="Slide Number Placeholder 2"/>
          <p:cNvSpPr>
            <a:spLocks noGrp="1"/>
          </p:cNvSpPr>
          <p:nvPr>
            <p:ph type="sldNum" sz="quarter" idx="4"/>
          </p:nvPr>
        </p:nvSpPr>
        <p:spPr/>
        <p:txBody>
          <a:bodyPr/>
          <a:lstStyle/>
          <a:p>
            <a:fld id="{09123C8F-7211-464E-BDB1-6AE5994F368D}" type="slidenum">
              <a:rPr lang="en-US" smtClean="0"/>
              <a:pPr/>
              <a:t>11</a:t>
            </a:fld>
            <a:endParaRPr lang="en-US"/>
          </a:p>
        </p:txBody>
      </p:sp>
      <p:sp>
        <p:nvSpPr>
          <p:cNvPr id="2" name="Date Placeholder 1"/>
          <p:cNvSpPr>
            <a:spLocks noGrp="1"/>
          </p:cNvSpPr>
          <p:nvPr>
            <p:ph type="dt" sz="half" idx="2"/>
          </p:nvPr>
        </p:nvSpPr>
        <p:spPr/>
        <p:txBody>
          <a:bodyPr/>
          <a:lstStyle/>
          <a:p>
            <a:r>
              <a:rPr lang="en-US" smtClean="0"/>
              <a:t>© 2015 Community Care Behavioral Health Organization</a:t>
            </a:r>
            <a:endParaRPr lang="en-US"/>
          </a:p>
        </p:txBody>
      </p:sp>
      <p:sp>
        <p:nvSpPr>
          <p:cNvPr id="8" name="Rectangle 2"/>
          <p:cNvSpPr>
            <a:spLocks noGrp="1" noChangeArrowheads="1"/>
          </p:cNvSpPr>
          <p:nvPr>
            <p:ph type="title"/>
          </p:nvPr>
        </p:nvSpPr>
        <p:spPr>
          <a:xfrm>
            <a:off x="152400" y="274638"/>
            <a:ext cx="8991600" cy="563562"/>
          </a:xfrm>
        </p:spPr>
        <p:txBody>
          <a:bodyPr>
            <a:noAutofit/>
          </a:bodyPr>
          <a:lstStyle/>
          <a:p>
            <a:pPr algn="ctr"/>
            <a:r>
              <a:rPr lang="en-US" sz="3200" dirty="0" smtClean="0"/>
              <a:t>Techniques to Overcome Ego Depletion</a:t>
            </a:r>
            <a:endParaRPr lang="en-US" sz="3200" dirty="0"/>
          </a:p>
        </p:txBody>
      </p:sp>
    </p:spTree>
    <p:extLst>
      <p:ext uri="{BB962C8B-B14F-4D97-AF65-F5344CB8AC3E}">
        <p14:creationId xmlns:p14="http://schemas.microsoft.com/office/powerpoint/2010/main" val="981832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152400" y="1066800"/>
            <a:ext cx="8991600" cy="5059363"/>
          </a:xfrm>
        </p:spPr>
        <p:txBody>
          <a:bodyPr>
            <a:normAutofit/>
          </a:bodyPr>
          <a:lstStyle/>
          <a:p>
            <a:r>
              <a:rPr lang="en-US" dirty="0" smtClean="0"/>
              <a:t>The bar graphs on the following slide displays the common pattern seen in New Year’s Resolutions, in that students find it difficult to start exercising, and their ability declines steadily over 3 weeks </a:t>
            </a:r>
          </a:p>
          <a:p>
            <a:endParaRPr lang="en-US" sz="800" dirty="0" smtClean="0"/>
          </a:p>
          <a:p>
            <a:r>
              <a:rPr lang="en-US" dirty="0" smtClean="0"/>
              <a:t>The last bar graph for 3</a:t>
            </a:r>
            <a:r>
              <a:rPr lang="en-US" baseline="30000" dirty="0" smtClean="0"/>
              <a:t>rd</a:t>
            </a:r>
            <a:r>
              <a:rPr lang="en-US" dirty="0" smtClean="0"/>
              <a:t> group shows a significant increase in exercising in the 3rd week of the study</a:t>
            </a:r>
          </a:p>
          <a:p>
            <a:pPr lvl="1"/>
            <a:r>
              <a:rPr lang="en-US" sz="2400" dirty="0" smtClean="0"/>
              <a:t>nearly everyone in the group initiated one or more episodes of exercising</a:t>
            </a:r>
          </a:p>
          <a:p>
            <a:pPr lvl="1"/>
            <a:endParaRPr lang="en-US" sz="2400" dirty="0" smtClean="0"/>
          </a:p>
          <a:p>
            <a:pPr lvl="1"/>
            <a:r>
              <a:rPr lang="en-US" sz="2400" dirty="0" smtClean="0"/>
              <a:t>what changed for the 3</a:t>
            </a:r>
            <a:r>
              <a:rPr lang="en-US" sz="2400" baseline="30000" dirty="0" smtClean="0"/>
              <a:t>rd</a:t>
            </a:r>
            <a:r>
              <a:rPr lang="en-US" sz="2400" dirty="0" smtClean="0"/>
              <a:t> group in the 3</a:t>
            </a:r>
            <a:r>
              <a:rPr lang="en-US" sz="2400" baseline="30000" dirty="0" smtClean="0"/>
              <a:t>rd</a:t>
            </a:r>
            <a:r>
              <a:rPr lang="en-US" sz="2400" dirty="0" smtClean="0"/>
              <a:t> week?</a:t>
            </a:r>
            <a:endParaRPr lang="en-US" sz="2400" dirty="0"/>
          </a:p>
        </p:txBody>
      </p:sp>
      <p:sp>
        <p:nvSpPr>
          <p:cNvPr id="3" name="Slide Number Placeholder 2"/>
          <p:cNvSpPr>
            <a:spLocks noGrp="1"/>
          </p:cNvSpPr>
          <p:nvPr>
            <p:ph type="sldNum" sz="quarter" idx="4"/>
          </p:nvPr>
        </p:nvSpPr>
        <p:spPr/>
        <p:txBody>
          <a:bodyPr/>
          <a:lstStyle/>
          <a:p>
            <a:fld id="{09123C8F-7211-464E-BDB1-6AE5994F368D}" type="slidenum">
              <a:rPr lang="en-US" smtClean="0"/>
              <a:pPr/>
              <a:t>12</a:t>
            </a:fld>
            <a:endParaRPr lang="en-US"/>
          </a:p>
        </p:txBody>
      </p:sp>
      <p:sp>
        <p:nvSpPr>
          <p:cNvPr id="2" name="Date Placeholder 1"/>
          <p:cNvSpPr>
            <a:spLocks noGrp="1"/>
          </p:cNvSpPr>
          <p:nvPr>
            <p:ph type="dt" sz="half" idx="2"/>
          </p:nvPr>
        </p:nvSpPr>
        <p:spPr/>
        <p:txBody>
          <a:bodyPr/>
          <a:lstStyle/>
          <a:p>
            <a:r>
              <a:rPr lang="en-US" smtClean="0"/>
              <a:t>© 2015 Community Care Behavioral Health Organization</a:t>
            </a:r>
            <a:endParaRPr lang="en-US"/>
          </a:p>
        </p:txBody>
      </p:sp>
      <p:sp>
        <p:nvSpPr>
          <p:cNvPr id="8" name="Rectangle 2"/>
          <p:cNvSpPr>
            <a:spLocks noGrp="1" noChangeArrowheads="1"/>
          </p:cNvSpPr>
          <p:nvPr>
            <p:ph type="title"/>
          </p:nvPr>
        </p:nvSpPr>
        <p:spPr>
          <a:xfrm>
            <a:off x="152400" y="274638"/>
            <a:ext cx="8991600" cy="563562"/>
          </a:xfrm>
        </p:spPr>
        <p:txBody>
          <a:bodyPr>
            <a:noAutofit/>
          </a:bodyPr>
          <a:lstStyle/>
          <a:p>
            <a:pPr algn="ctr"/>
            <a:r>
              <a:rPr lang="en-US" sz="3200" dirty="0" smtClean="0"/>
              <a:t>Techniques to Overcome Ego Depletion</a:t>
            </a:r>
            <a:endParaRPr lang="en-US" sz="3200" dirty="0"/>
          </a:p>
        </p:txBody>
      </p:sp>
    </p:spTree>
    <p:extLst>
      <p:ext uri="{BB962C8B-B14F-4D97-AF65-F5344CB8AC3E}">
        <p14:creationId xmlns:p14="http://schemas.microsoft.com/office/powerpoint/2010/main" val="2308209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normAutofit fontScale="90000"/>
          </a:bodyPr>
          <a:lstStyle/>
          <a:p>
            <a:r>
              <a:rPr lang="en-US" dirty="0" smtClean="0"/>
              <a:t>Completing At Least 1 Cardio Exercise</a:t>
            </a:r>
            <a:endParaRPr lang="en-US" dirty="0"/>
          </a:p>
        </p:txBody>
      </p:sp>
      <p:sp>
        <p:nvSpPr>
          <p:cNvPr id="3" name="Date Placeholder 2"/>
          <p:cNvSpPr>
            <a:spLocks noGrp="1"/>
          </p:cNvSpPr>
          <p:nvPr>
            <p:ph type="dt" sz="half" idx="2"/>
          </p:nvPr>
        </p:nvSpPr>
        <p:spPr/>
        <p:txBody>
          <a:bodyPr/>
          <a:lstStyle/>
          <a:p>
            <a:r>
              <a:rPr lang="en-US" smtClean="0"/>
              <a:t>© 2015 Community Care Behavioral Health Organization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58595445"/>
              </p:ext>
            </p:extLst>
          </p:nvPr>
        </p:nvGraphicFramePr>
        <p:xfrm>
          <a:off x="0" y="990600"/>
          <a:ext cx="9144000" cy="513556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4"/>
          </p:nvPr>
        </p:nvSpPr>
        <p:spPr/>
        <p:txBody>
          <a:bodyPr/>
          <a:lstStyle/>
          <a:p>
            <a:fld id="{09123C8F-7211-464E-BDB1-6AE5994F368D}" type="slidenum">
              <a:rPr lang="en-US" smtClean="0"/>
              <a:pPr/>
              <a:t>13</a:t>
            </a:fld>
            <a:endParaRPr lang="en-US"/>
          </a:p>
        </p:txBody>
      </p:sp>
    </p:spTree>
    <p:extLst>
      <p:ext uri="{BB962C8B-B14F-4D97-AF65-F5344CB8AC3E}">
        <p14:creationId xmlns:p14="http://schemas.microsoft.com/office/powerpoint/2010/main" val="2819053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4579" name="Rectangle 3"/>
          <p:cNvSpPr>
            <a:spLocks noGrp="1" noChangeArrowheads="1"/>
          </p:cNvSpPr>
          <p:nvPr>
            <p:ph idx="1"/>
          </p:nvPr>
        </p:nvSpPr>
        <p:spPr/>
        <p:txBody>
          <a:bodyPr>
            <a:normAutofit fontScale="92500" lnSpcReduction="20000"/>
          </a:bodyPr>
          <a:lstStyle/>
          <a:p>
            <a:r>
              <a:rPr lang="en-US" dirty="0" smtClean="0"/>
              <a:t>Students in the 3</a:t>
            </a:r>
            <a:r>
              <a:rPr lang="en-US" baseline="30000" dirty="0" smtClean="0"/>
              <a:t>rd</a:t>
            </a:r>
            <a:r>
              <a:rPr lang="en-US" dirty="0" smtClean="0"/>
              <a:t> group were asked to read the following statement at the start of the 3</a:t>
            </a:r>
            <a:r>
              <a:rPr lang="en-US" baseline="30000" dirty="0" smtClean="0"/>
              <a:t>rd</a:t>
            </a:r>
            <a:r>
              <a:rPr lang="en-US" dirty="0" smtClean="0"/>
              <a:t> week:</a:t>
            </a:r>
          </a:p>
          <a:p>
            <a:pPr lvl="1">
              <a:buNone/>
            </a:pPr>
            <a:endParaRPr lang="en-US" sz="900" dirty="0"/>
          </a:p>
          <a:p>
            <a:pPr lvl="1">
              <a:buNone/>
            </a:pPr>
            <a:r>
              <a:rPr lang="en-US" b="1" i="1" dirty="0" smtClean="0"/>
              <a:t>Many people find that they intend to take at least one 20-minute session of vigorous exercise but then forget or never get around to it. It has been found that if you form a definite plan of exactly when and where you will carry out an intended behavior you are more likely to actually do so and less likely to forget or you don’t get round to doing it. It would be useful for you to plan when and where you will exercise in the next week.</a:t>
            </a:r>
          </a:p>
          <a:p>
            <a:endParaRPr lang="en-US" dirty="0"/>
          </a:p>
        </p:txBody>
      </p:sp>
      <p:sp>
        <p:nvSpPr>
          <p:cNvPr id="3" name="Slide Number Placeholder 2"/>
          <p:cNvSpPr>
            <a:spLocks noGrp="1"/>
          </p:cNvSpPr>
          <p:nvPr>
            <p:ph type="sldNum" sz="quarter" idx="4"/>
          </p:nvPr>
        </p:nvSpPr>
        <p:spPr/>
        <p:txBody>
          <a:bodyPr/>
          <a:lstStyle/>
          <a:p>
            <a:fld id="{09123C8F-7211-464E-BDB1-6AE5994F368D}" type="slidenum">
              <a:rPr lang="en-US" smtClean="0"/>
              <a:pPr/>
              <a:t>14</a:t>
            </a:fld>
            <a:endParaRPr lang="en-US"/>
          </a:p>
        </p:txBody>
      </p:sp>
      <p:sp>
        <p:nvSpPr>
          <p:cNvPr id="2" name="Date Placeholder 1"/>
          <p:cNvSpPr>
            <a:spLocks noGrp="1"/>
          </p:cNvSpPr>
          <p:nvPr>
            <p:ph type="dt" sz="half" idx="2"/>
          </p:nvPr>
        </p:nvSpPr>
        <p:spPr/>
        <p:txBody>
          <a:bodyPr/>
          <a:lstStyle/>
          <a:p>
            <a:r>
              <a:rPr lang="en-US" smtClean="0"/>
              <a:t>© 2015 Community Care Behavioral Health Organization</a:t>
            </a:r>
            <a:endParaRPr lang="en-US"/>
          </a:p>
        </p:txBody>
      </p:sp>
      <p:sp>
        <p:nvSpPr>
          <p:cNvPr id="9" name="Rectangle 2"/>
          <p:cNvSpPr>
            <a:spLocks noGrp="1" noChangeArrowheads="1"/>
          </p:cNvSpPr>
          <p:nvPr>
            <p:ph type="title"/>
          </p:nvPr>
        </p:nvSpPr>
        <p:spPr>
          <a:xfrm>
            <a:off x="152400" y="274638"/>
            <a:ext cx="8991600" cy="563562"/>
          </a:xfrm>
        </p:spPr>
        <p:txBody>
          <a:bodyPr>
            <a:noAutofit/>
          </a:bodyPr>
          <a:lstStyle/>
          <a:p>
            <a:pPr algn="ctr"/>
            <a:r>
              <a:rPr lang="en-US" sz="3200" dirty="0" smtClean="0"/>
              <a:t>Techniques to Overcome Ego Depletion</a:t>
            </a:r>
            <a:endParaRPr lang="en-US" sz="3200" dirty="0"/>
          </a:p>
        </p:txBody>
      </p:sp>
    </p:spTree>
    <p:extLst>
      <p:ext uri="{BB962C8B-B14F-4D97-AF65-F5344CB8AC3E}">
        <p14:creationId xmlns:p14="http://schemas.microsoft.com/office/powerpoint/2010/main" val="2512614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4579" name="Rectangle 3"/>
          <p:cNvSpPr>
            <a:spLocks noGrp="1" noChangeArrowheads="1"/>
          </p:cNvSpPr>
          <p:nvPr>
            <p:ph idx="1"/>
          </p:nvPr>
        </p:nvSpPr>
        <p:spPr>
          <a:xfrm>
            <a:off x="152400" y="990600"/>
            <a:ext cx="8763000" cy="5135563"/>
          </a:xfrm>
        </p:spPr>
        <p:txBody>
          <a:bodyPr>
            <a:normAutofit fontScale="85000" lnSpcReduction="20000"/>
          </a:bodyPr>
          <a:lstStyle/>
          <a:p>
            <a:r>
              <a:rPr lang="en-US" sz="3300" dirty="0" smtClean="0"/>
              <a:t>Students in the 3</a:t>
            </a:r>
            <a:r>
              <a:rPr lang="en-US" sz="3300" baseline="30000" dirty="0" smtClean="0"/>
              <a:t>rd</a:t>
            </a:r>
            <a:r>
              <a:rPr lang="en-US" sz="3300" dirty="0" smtClean="0"/>
              <a:t> group were then asked to complete the following statement:</a:t>
            </a:r>
          </a:p>
          <a:p>
            <a:endParaRPr lang="en-US" sz="900" dirty="0"/>
          </a:p>
          <a:p>
            <a:pPr lvl="1"/>
            <a:r>
              <a:rPr lang="en-US" b="1" i="1" dirty="0" smtClean="0"/>
              <a:t>During next week I will partake in at least 20 minutes of vigorous exercise on (day or days) __________ at ___________(time of day) at/or in (place)___________</a:t>
            </a:r>
          </a:p>
          <a:p>
            <a:pPr>
              <a:buNone/>
            </a:pPr>
            <a:endParaRPr lang="en-US" dirty="0" smtClean="0"/>
          </a:p>
          <a:p>
            <a:r>
              <a:rPr lang="en-US" sz="3300" dirty="0" smtClean="0"/>
              <a:t>The instructions are known as </a:t>
            </a:r>
            <a:r>
              <a:rPr lang="en-US" sz="3300" b="1" i="1" dirty="0" smtClean="0"/>
              <a:t>preloading the brain </a:t>
            </a:r>
            <a:r>
              <a:rPr lang="en-US" sz="3300" dirty="0" smtClean="0"/>
              <a:t>with a plan</a:t>
            </a:r>
          </a:p>
          <a:p>
            <a:pPr lvl="1"/>
            <a:r>
              <a:rPr lang="en-US" dirty="0" smtClean="0"/>
              <a:t>The 3</a:t>
            </a:r>
            <a:r>
              <a:rPr lang="en-US" baseline="30000" dirty="0" smtClean="0"/>
              <a:t>rd</a:t>
            </a:r>
            <a:r>
              <a:rPr lang="en-US" dirty="0" smtClean="0"/>
              <a:t> group went from 35% to 91% in exercising based on a 5-minute preloading exercise that helped them to plan for the activity</a:t>
            </a:r>
          </a:p>
          <a:p>
            <a:pPr lvl="1"/>
            <a:r>
              <a:rPr lang="en-US" dirty="0" smtClean="0"/>
              <a:t>The other two groups showed an expected decrease in exercising in the third week </a:t>
            </a:r>
          </a:p>
          <a:p>
            <a:endParaRPr lang="en-US" dirty="0" smtClean="0"/>
          </a:p>
          <a:p>
            <a:endParaRPr lang="en-US" dirty="0" smtClean="0"/>
          </a:p>
          <a:p>
            <a:endParaRPr lang="en-US" dirty="0" smtClean="0"/>
          </a:p>
          <a:p>
            <a:endParaRPr lang="en-US" dirty="0"/>
          </a:p>
        </p:txBody>
      </p:sp>
      <p:sp>
        <p:nvSpPr>
          <p:cNvPr id="3" name="Slide Number Placeholder 2"/>
          <p:cNvSpPr>
            <a:spLocks noGrp="1"/>
          </p:cNvSpPr>
          <p:nvPr>
            <p:ph type="sldNum" sz="quarter" idx="4"/>
          </p:nvPr>
        </p:nvSpPr>
        <p:spPr/>
        <p:txBody>
          <a:bodyPr/>
          <a:lstStyle/>
          <a:p>
            <a:fld id="{09123C8F-7211-464E-BDB1-6AE5994F368D}" type="slidenum">
              <a:rPr lang="en-US" smtClean="0"/>
              <a:pPr/>
              <a:t>15</a:t>
            </a:fld>
            <a:endParaRPr lang="en-US"/>
          </a:p>
        </p:txBody>
      </p:sp>
      <p:sp>
        <p:nvSpPr>
          <p:cNvPr id="2" name="Date Placeholder 1"/>
          <p:cNvSpPr>
            <a:spLocks noGrp="1"/>
          </p:cNvSpPr>
          <p:nvPr>
            <p:ph type="dt" sz="half" idx="2"/>
          </p:nvPr>
        </p:nvSpPr>
        <p:spPr/>
        <p:txBody>
          <a:bodyPr/>
          <a:lstStyle/>
          <a:p>
            <a:r>
              <a:rPr lang="en-US" smtClean="0"/>
              <a:t>© 2015 Community Care Behavioral Health Organization</a:t>
            </a:r>
            <a:endParaRPr lang="en-US"/>
          </a:p>
        </p:txBody>
      </p:sp>
      <p:sp>
        <p:nvSpPr>
          <p:cNvPr id="8" name="Rectangle 2"/>
          <p:cNvSpPr>
            <a:spLocks noGrp="1" noChangeArrowheads="1"/>
          </p:cNvSpPr>
          <p:nvPr>
            <p:ph type="title"/>
          </p:nvPr>
        </p:nvSpPr>
        <p:spPr>
          <a:xfrm>
            <a:off x="152400" y="274638"/>
            <a:ext cx="8991600" cy="563562"/>
          </a:xfrm>
        </p:spPr>
        <p:txBody>
          <a:bodyPr>
            <a:noAutofit/>
          </a:bodyPr>
          <a:lstStyle/>
          <a:p>
            <a:pPr algn="ctr"/>
            <a:r>
              <a:rPr lang="en-US" sz="3200" dirty="0" smtClean="0"/>
              <a:t>Techniques to Overcome Ego Depletion</a:t>
            </a:r>
            <a:endParaRPr lang="en-US" sz="3200" dirty="0"/>
          </a:p>
        </p:txBody>
      </p:sp>
    </p:spTree>
    <p:extLst>
      <p:ext uri="{BB962C8B-B14F-4D97-AF65-F5344CB8AC3E}">
        <p14:creationId xmlns:p14="http://schemas.microsoft.com/office/powerpoint/2010/main" val="1836415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152400" y="1066800"/>
            <a:ext cx="8991600" cy="5059363"/>
          </a:xfrm>
        </p:spPr>
        <p:txBody>
          <a:bodyPr>
            <a:normAutofit/>
          </a:bodyPr>
          <a:lstStyle/>
          <a:p>
            <a:r>
              <a:rPr lang="en-US" dirty="0" smtClean="0"/>
              <a:t>Another set of researchers wanted to know if the impact found in the study could be extended over several weeks and with a non-college sample</a:t>
            </a:r>
          </a:p>
          <a:p>
            <a:endParaRPr lang="en-US" sz="800" dirty="0" smtClean="0"/>
          </a:p>
          <a:p>
            <a:r>
              <a:rPr lang="en-US" dirty="0" smtClean="0"/>
              <a:t>52 women enrolled in a weekly exercise program at a local health club agreed to participate in a randomized study to track the number of times they exercised at the gym each week for 11 weeks (Murray et al., 2009)</a:t>
            </a:r>
          </a:p>
          <a:p>
            <a:pPr lvl="1"/>
            <a:endParaRPr lang="en-US" sz="800" dirty="0" smtClean="0"/>
          </a:p>
          <a:p>
            <a:pPr lvl="1"/>
            <a:r>
              <a:rPr lang="en-US" sz="2400" dirty="0" smtClean="0"/>
              <a:t>The only difference between the two groups was a 5 minute instruction that the experimental group received at weeks 1, 2 &amp; 6</a:t>
            </a:r>
            <a:endParaRPr lang="en-US" sz="2400" dirty="0"/>
          </a:p>
        </p:txBody>
      </p:sp>
      <p:sp>
        <p:nvSpPr>
          <p:cNvPr id="3" name="Slide Number Placeholder 2"/>
          <p:cNvSpPr>
            <a:spLocks noGrp="1"/>
          </p:cNvSpPr>
          <p:nvPr>
            <p:ph type="sldNum" sz="quarter" idx="4"/>
          </p:nvPr>
        </p:nvSpPr>
        <p:spPr/>
        <p:txBody>
          <a:bodyPr/>
          <a:lstStyle/>
          <a:p>
            <a:fld id="{09123C8F-7211-464E-BDB1-6AE5994F368D}" type="slidenum">
              <a:rPr lang="en-US" smtClean="0"/>
              <a:pPr/>
              <a:t>16</a:t>
            </a:fld>
            <a:endParaRPr lang="en-US"/>
          </a:p>
        </p:txBody>
      </p:sp>
      <p:sp>
        <p:nvSpPr>
          <p:cNvPr id="2" name="Date Placeholder 1"/>
          <p:cNvSpPr>
            <a:spLocks noGrp="1"/>
          </p:cNvSpPr>
          <p:nvPr>
            <p:ph type="dt" sz="half" idx="2"/>
          </p:nvPr>
        </p:nvSpPr>
        <p:spPr/>
        <p:txBody>
          <a:bodyPr/>
          <a:lstStyle/>
          <a:p>
            <a:r>
              <a:rPr lang="en-US" smtClean="0"/>
              <a:t>© 2015 Community Care Behavioral Health Organization</a:t>
            </a:r>
            <a:endParaRPr lang="en-US"/>
          </a:p>
        </p:txBody>
      </p:sp>
      <p:sp>
        <p:nvSpPr>
          <p:cNvPr id="8" name="Rectangle 2"/>
          <p:cNvSpPr>
            <a:spLocks noGrp="1" noChangeArrowheads="1"/>
          </p:cNvSpPr>
          <p:nvPr>
            <p:ph type="title"/>
          </p:nvPr>
        </p:nvSpPr>
        <p:spPr>
          <a:xfrm>
            <a:off x="152400" y="274638"/>
            <a:ext cx="8991600" cy="563562"/>
          </a:xfrm>
        </p:spPr>
        <p:txBody>
          <a:bodyPr>
            <a:noAutofit/>
          </a:bodyPr>
          <a:lstStyle/>
          <a:p>
            <a:pPr algn="ctr"/>
            <a:r>
              <a:rPr lang="en-US" sz="3200" dirty="0" smtClean="0"/>
              <a:t>Techniques to Overcome Ego Depletion</a:t>
            </a:r>
            <a:endParaRPr lang="en-US" sz="3200" dirty="0"/>
          </a:p>
        </p:txBody>
      </p:sp>
    </p:spTree>
    <p:extLst>
      <p:ext uri="{BB962C8B-B14F-4D97-AF65-F5344CB8AC3E}">
        <p14:creationId xmlns:p14="http://schemas.microsoft.com/office/powerpoint/2010/main" val="3989311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0" y="274638"/>
            <a:ext cx="9144000" cy="563562"/>
          </a:xfrm>
        </p:spPr>
        <p:txBody>
          <a:bodyPr>
            <a:noAutofit/>
          </a:bodyPr>
          <a:lstStyle/>
          <a:p>
            <a:pPr algn="ctr"/>
            <a:r>
              <a:rPr lang="en-US" sz="3200" dirty="0" smtClean="0"/>
              <a:t># of Times People Exercise Each Week</a:t>
            </a:r>
            <a:endParaRPr lang="en-US" sz="3200" dirty="0"/>
          </a:p>
        </p:txBody>
      </p:sp>
      <p:sp>
        <p:nvSpPr>
          <p:cNvPr id="3" name="Date Placeholder 2"/>
          <p:cNvSpPr>
            <a:spLocks noGrp="1"/>
          </p:cNvSpPr>
          <p:nvPr>
            <p:ph type="dt" sz="half" idx="2"/>
          </p:nvPr>
        </p:nvSpPr>
        <p:spPr/>
        <p:txBody>
          <a:bodyPr/>
          <a:lstStyle/>
          <a:p>
            <a:r>
              <a:rPr lang="en-US" smtClean="0"/>
              <a:t>© 2015 Community Care Behavioral Health Organization</a:t>
            </a:r>
            <a:endParaRPr lang="en-US" dirty="0"/>
          </a:p>
        </p:txBody>
      </p:sp>
      <p:sp>
        <p:nvSpPr>
          <p:cNvPr id="2" name="Slide Number Placeholder 1"/>
          <p:cNvSpPr>
            <a:spLocks noGrp="1"/>
          </p:cNvSpPr>
          <p:nvPr>
            <p:ph type="sldNum" sz="quarter" idx="4"/>
          </p:nvPr>
        </p:nvSpPr>
        <p:spPr/>
        <p:txBody>
          <a:bodyPr/>
          <a:lstStyle/>
          <a:p>
            <a:fld id="{09123C8F-7211-464E-BDB1-6AE5994F368D}" type="slidenum">
              <a:rPr lang="en-US" smtClean="0"/>
              <a:pPr/>
              <a:t>17</a:t>
            </a:fld>
            <a:endParaRPr lang="en-US"/>
          </a:p>
        </p:txBody>
      </p:sp>
      <p:graphicFrame>
        <p:nvGraphicFramePr>
          <p:cNvPr id="10" name="Chart 9"/>
          <p:cNvGraphicFramePr/>
          <p:nvPr/>
        </p:nvGraphicFramePr>
        <p:xfrm>
          <a:off x="0" y="1066800"/>
          <a:ext cx="89154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4676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152400" y="1066800"/>
            <a:ext cx="8991600" cy="5059363"/>
          </a:xfrm>
        </p:spPr>
        <p:txBody>
          <a:bodyPr>
            <a:normAutofit fontScale="92500" lnSpcReduction="10000"/>
          </a:bodyPr>
          <a:lstStyle/>
          <a:p>
            <a:r>
              <a:rPr lang="en-US" dirty="0" smtClean="0"/>
              <a:t>64 patients (average age = 68) undergoing hip or knee replacement surgery volunteered to participate in a study to improve post surgery functioning (</a:t>
            </a:r>
            <a:r>
              <a:rPr lang="en-US" dirty="0" err="1" smtClean="0"/>
              <a:t>Orbell</a:t>
            </a:r>
            <a:r>
              <a:rPr lang="en-US" dirty="0" smtClean="0"/>
              <a:t> &amp; </a:t>
            </a:r>
            <a:r>
              <a:rPr lang="en-US" dirty="0" err="1" smtClean="0"/>
              <a:t>Sheeran</a:t>
            </a:r>
            <a:r>
              <a:rPr lang="en-US" dirty="0" smtClean="0"/>
              <a:t>, 2000)</a:t>
            </a:r>
          </a:p>
          <a:p>
            <a:endParaRPr lang="en-US" sz="900" dirty="0" smtClean="0"/>
          </a:p>
          <a:p>
            <a:r>
              <a:rPr lang="en-US" dirty="0" smtClean="0"/>
              <a:t>Patients voluntarily selected one of two conditions for the study (not randomized) with one group accepting an additional step that they would follow during the rehabilitation phase</a:t>
            </a:r>
          </a:p>
          <a:p>
            <a:pPr lvl="1"/>
            <a:r>
              <a:rPr lang="en-US" sz="2400" dirty="0" smtClean="0"/>
              <a:t>Both groups received the same rehabilitation exercises, the same list of 32 activities/exercises that they were asked to complete in 13 weeks, and the same medical care</a:t>
            </a:r>
          </a:p>
          <a:p>
            <a:pPr lvl="1"/>
            <a:endParaRPr lang="en-US" sz="900" dirty="0" smtClean="0"/>
          </a:p>
          <a:p>
            <a:pPr lvl="1"/>
            <a:r>
              <a:rPr lang="en-US" sz="2400" dirty="0" smtClean="0"/>
              <a:t>The only difference was an instruction on how to plan for the week’s activities</a:t>
            </a:r>
            <a:endParaRPr lang="en-US" sz="2400" dirty="0"/>
          </a:p>
        </p:txBody>
      </p:sp>
      <p:sp>
        <p:nvSpPr>
          <p:cNvPr id="3" name="Slide Number Placeholder 2"/>
          <p:cNvSpPr>
            <a:spLocks noGrp="1"/>
          </p:cNvSpPr>
          <p:nvPr>
            <p:ph type="sldNum" sz="quarter" idx="4"/>
          </p:nvPr>
        </p:nvSpPr>
        <p:spPr/>
        <p:txBody>
          <a:bodyPr/>
          <a:lstStyle/>
          <a:p>
            <a:fld id="{09123C8F-7211-464E-BDB1-6AE5994F368D}" type="slidenum">
              <a:rPr lang="en-US" smtClean="0"/>
              <a:pPr/>
              <a:t>18</a:t>
            </a:fld>
            <a:endParaRPr lang="en-US"/>
          </a:p>
        </p:txBody>
      </p:sp>
      <p:sp>
        <p:nvSpPr>
          <p:cNvPr id="2" name="Date Placeholder 1"/>
          <p:cNvSpPr>
            <a:spLocks noGrp="1"/>
          </p:cNvSpPr>
          <p:nvPr>
            <p:ph type="dt" sz="half" idx="2"/>
          </p:nvPr>
        </p:nvSpPr>
        <p:spPr/>
        <p:txBody>
          <a:bodyPr/>
          <a:lstStyle/>
          <a:p>
            <a:r>
              <a:rPr lang="en-US" smtClean="0"/>
              <a:t>© 2015 Community Care Behavioral Health Organization</a:t>
            </a:r>
            <a:endParaRPr lang="en-US"/>
          </a:p>
        </p:txBody>
      </p:sp>
      <p:sp>
        <p:nvSpPr>
          <p:cNvPr id="8" name="Rectangle 2"/>
          <p:cNvSpPr>
            <a:spLocks noGrp="1" noChangeArrowheads="1"/>
          </p:cNvSpPr>
          <p:nvPr>
            <p:ph type="title"/>
          </p:nvPr>
        </p:nvSpPr>
        <p:spPr>
          <a:xfrm>
            <a:off x="152400" y="274638"/>
            <a:ext cx="8991600" cy="563562"/>
          </a:xfrm>
        </p:spPr>
        <p:txBody>
          <a:bodyPr>
            <a:noAutofit/>
          </a:bodyPr>
          <a:lstStyle/>
          <a:p>
            <a:pPr algn="ctr"/>
            <a:r>
              <a:rPr lang="en-US" sz="3200" dirty="0" smtClean="0"/>
              <a:t>Techniques to Overcome Ego Depletion</a:t>
            </a:r>
            <a:endParaRPr lang="en-US" sz="3200" dirty="0"/>
          </a:p>
        </p:txBody>
      </p:sp>
    </p:spTree>
    <p:extLst>
      <p:ext uri="{BB962C8B-B14F-4D97-AF65-F5344CB8AC3E}">
        <p14:creationId xmlns:p14="http://schemas.microsoft.com/office/powerpoint/2010/main" val="3716819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228600" y="0"/>
            <a:ext cx="8763000" cy="838200"/>
          </a:xfrm>
        </p:spPr>
        <p:txBody>
          <a:bodyPr>
            <a:normAutofit fontScale="90000"/>
          </a:bodyPr>
          <a:lstStyle/>
          <a:p>
            <a:pPr algn="ctr"/>
            <a:r>
              <a:rPr lang="en-US" dirty="0" smtClean="0"/>
              <a:t>Completing 13 Weeks of </a:t>
            </a:r>
            <a:br>
              <a:rPr lang="en-US" dirty="0" smtClean="0"/>
            </a:br>
            <a:r>
              <a:rPr lang="en-US" dirty="0" smtClean="0"/>
              <a:t>Physical Rehabilitation</a:t>
            </a:r>
            <a:endParaRPr lang="en-US" dirty="0"/>
          </a:p>
        </p:txBody>
      </p:sp>
      <p:sp>
        <p:nvSpPr>
          <p:cNvPr id="3" name="Date Placeholder 2"/>
          <p:cNvSpPr>
            <a:spLocks noGrp="1"/>
          </p:cNvSpPr>
          <p:nvPr>
            <p:ph type="dt" sz="half" idx="2"/>
          </p:nvPr>
        </p:nvSpPr>
        <p:spPr/>
        <p:txBody>
          <a:bodyPr/>
          <a:lstStyle/>
          <a:p>
            <a:r>
              <a:rPr lang="en-US" smtClean="0"/>
              <a:t>© 2015 Community Care Behavioral Health Organization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93432303"/>
              </p:ext>
            </p:extLst>
          </p:nvPr>
        </p:nvGraphicFramePr>
        <p:xfrm>
          <a:off x="0" y="990600"/>
          <a:ext cx="91440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4"/>
          </p:nvPr>
        </p:nvSpPr>
        <p:spPr/>
        <p:txBody>
          <a:bodyPr/>
          <a:lstStyle/>
          <a:p>
            <a:fld id="{09123C8F-7211-464E-BDB1-6AE5994F368D}" type="slidenum">
              <a:rPr lang="en-US" smtClean="0"/>
              <a:pPr/>
              <a:t>19</a:t>
            </a:fld>
            <a:endParaRPr lang="en-US"/>
          </a:p>
        </p:txBody>
      </p:sp>
    </p:spTree>
    <p:extLst>
      <p:ext uri="{BB962C8B-B14F-4D97-AF65-F5344CB8AC3E}">
        <p14:creationId xmlns:p14="http://schemas.microsoft.com/office/powerpoint/2010/main" val="437234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normAutofit fontScale="90000"/>
          </a:bodyPr>
          <a:lstStyle/>
          <a:p>
            <a:pPr algn="ctr"/>
            <a:r>
              <a:rPr lang="en-US" dirty="0" smtClean="0"/>
              <a:t>Challenges of Changing Behavior</a:t>
            </a:r>
            <a:endParaRPr lang="en-US" dirty="0"/>
          </a:p>
        </p:txBody>
      </p:sp>
      <p:sp>
        <p:nvSpPr>
          <p:cNvPr id="4" name="Slide Number Placeholder 3"/>
          <p:cNvSpPr>
            <a:spLocks noGrp="1"/>
          </p:cNvSpPr>
          <p:nvPr>
            <p:ph type="sldNum" sz="quarter" idx="4"/>
          </p:nvPr>
        </p:nvSpPr>
        <p:spPr/>
        <p:txBody>
          <a:bodyPr/>
          <a:lstStyle/>
          <a:p>
            <a:fld id="{F252228A-7544-450C-8842-6466AD6B652E}" type="slidenum">
              <a:rPr lang="en-US" smtClean="0"/>
              <a:pPr/>
              <a:t>2</a:t>
            </a:fld>
            <a:endParaRPr lang="en-US" dirty="0"/>
          </a:p>
        </p:txBody>
      </p:sp>
      <p:sp>
        <p:nvSpPr>
          <p:cNvPr id="5" name="Date Placeholder 4"/>
          <p:cNvSpPr>
            <a:spLocks noGrp="1"/>
          </p:cNvSpPr>
          <p:nvPr>
            <p:ph type="dt" sz="half" idx="2"/>
          </p:nvPr>
        </p:nvSpPr>
        <p:spPr/>
        <p:txBody>
          <a:bodyPr/>
          <a:lstStyle/>
          <a:p>
            <a:r>
              <a:rPr lang="en-US" smtClean="0"/>
              <a:t>© 2015 Community Care Behavioral Health Organization</a:t>
            </a:r>
            <a:endParaRPr lang="en-US" dirty="0"/>
          </a:p>
        </p:txBody>
      </p:sp>
      <p:sp>
        <p:nvSpPr>
          <p:cNvPr id="7" name="AutoShape 4" descr="data:image/jpeg;base64,/9j/4AAQSkZJRgABAQAAAQABAAD/2wCEAAkGBxQTEhQUEhQUFRUVGBkXGBYXFxUYFxcXGBQXFxoVGhcYHCggGBolHBUXITEhJSkrLi4uFx8zODUsNygtLiwBCgoKDg0OGhAQGy8mICYsLCwrNywsLCwsLCwsLCwsLCw0LCwsLCwsLCwsLCwsLCwsLC8sLCwsLCwsLCwsLCwsLP/AABEIALcBEwMBIgACEQEDEQH/xAAcAAABBQEBAQAAAAAAAAAAAAAFAAIDBAYHAQj/xABCEAACAAQEAwUECAYBAgcBAAABAgADBBEFEiExBkFREyJhcYEykaGxBxQjQlLB0fAzQ2JyguFTkqIVRFRjk8LxJP/EABoBAAIDAQEAAAAAAAAAAAAAAAECAAMEBQb/xAAyEQACAgEDAgMGBQQDAAAAAAAAAQIRAwQhMRJBE1FhBSIycbHhgZGh0fAUQsHxFVJy/9oADAMBAAIRAxEAPwDtUQzN4kzxGpuYjREToIdHghEwKIQTIllxE28TJECOhjw+GPEIKXEwiKXEpgoDGvESjWBWP8U01KPtpqg/huC3u3jl2P8A0yHUUsu3Rn/QGJ0kvsjtLzAouSAPGAGI8b0UkHPPQEcr3PuEfO2L8Y1lTftJ72/CpKj3CAd9dSTAcoosjgyS9DuGMfTFTrpJRn8bWHxjOVf0zVJ/hylXzuf0jmbNCzwryeSL46T/ALSNjWfShiL7TQn9qj87wLn8Z1z+1UzPQ2+UAVMNYwPEkOtJjCMzG6lvanzP+o/rHj4zU/8AqJ3/AMj/AKwPBhFonXLzD/TY/IIrj1WNqib/ANbfrFiTxbXLtUTPff5wFzQrxPEkD+lx+RrqT6SsRl/zc39yqfkIP0P0zVK/xZSt4gkfO8cyvEgXS8HxH3EekXZs7Xhn0xyWIE1So9DHQ8L4kppyqyTVs2xJt6R8m2gvw/jTU5yk5pL+2h1Av95ehiKaK3p5r1PrIEHbWGPHzdL4urKGZ9jOZ5R7yBiWFjy16Ru+HfpilzLLUplP4l/Qn9Ysq+DO7XxI6okSQOwjFpNQuaS6t5EXHpBGA0MNmbRVUd6LUzaK6e1AIWV2jxto9EJoYUqkx7DWhQCHmUw2U2sWZ20R0qQWw0ODmPWbSJssMmjSJZKIhEivESCJllwLIe54aWhTmVFLMQANSTHKOOPpNCEyqXU7Fv0gpWSzoGO8U09Gt5zgH8I1J9I5DxX9LU+ddKb7JNs33j68owGJV8yc5aYxYmKV4V5EvhL4aaUt57E1VUvMYtMYsTuSSfnEF4eBHkxRyiptvk1xhGC2QwmPLw0mGkxKD1EkEKXCJj6gWhYPTAkEx0TBUlhdYVXJ0jp4NLHo68m/oYKbw/NAvvAqdLKmzC0dlebKtqIx/EWGoQSsGScS16PHkXuWn+hh7x5eL0/CJi2sM2ba0W6Xh5j/ABGEsc+sRKzmxxTcnFIDXj28a+VwhKmD7OpGbobbwJxrhiophmdcyfjXUevSG6WCUXHkDXj0GPI9vCiij2PUOsevvEDRfltnkkHeWdPKKBW8XsMXuzDyAigpiFdJtphLCMcn0zBpTsLdCRHX+DvpYWbZKkWbbMN/VefpHELwivMaHqItjl7SM+TSd4H11Jq1mIHRgynYjUQgdY+dODOO51JMCu/cO4PsnxPQ+Md4wDGpdUuaWdbDMvMfqPGLGlyjHvdPkLiZHhmRKEjwy4lkKuaFDysKJaISVB0h8gaRFUHaJ5W0J3GHRFPMSxXqDrEIeyRDcRxCXIlmZNYKo+PgOsQVtekiWZkw2A5cyegjg/H/ABnMq5hVSVQaWGw8PE9TBSVW+Abt9K5J+P8A6QptUxlyjllDkOfiep8IwEzr13MPNoaTyimeRy+R0cGGONb8kEPRIeEhTGhSxsjcxExh5iF2goqbPbi8ajgrheRXCb2lWKeYpARSqlWBFyxuwJ10sIE4LgrTu+2ksc/xf6g5X4apTKuVUHxiXvSKJ5L2RoT9Gk9BeRPpp5F7qrlWI5ZQwtc66E8hrroLnrOp2yTpcyU3R1K31IuL6MPERkEYyn7jFfFSR8o3/DfHxyCRXKKmSbWMxQ5XzBBJ8xrCPZnY0+fLGF/EvLhlQ1xt+cVp9TcG8a+v4UpqhQaOd2LNqsuYS0l+mSZuPLW3QRiscwqopTaolsl9A2hRv7XW6nyveBJs6WDWYp8On5PZ/f8AApy8UMm5EAq/EnmsSSdYsVTC2sVFEs6Dcw2Pg5/tHM1Oo7XyRS5zA3BIPUGNlwfxkUPYVX2kl+7dtct+t+UY+pkZTENosT6XaOepM1HGnDRpJgZdZMzVGHLnlMZyOicK4h9fo5lBP/iIuaSx3029QbRzyfLKMyMLMpKkeINjBlXKIpb0xQoYDFmikF2A5c4QdF6W2SnPVzAtIt4vOBYKuyxTWCwf3Mkj0GGAx7eFHHEXg/wjxRNo5qkMbA6He2vskc1PMQABhEX0MPCbiyjPgWRep9XcM49Lq5QdNGFs632J5jqp5GC8fNP0ecUTKacqg3I0UE6OvOU3geR5G0fRuG16T5SzZZuri46jWxUjkQQQfKL2u64ObunT5PGOsKE41hQoRs72hFtBpFXdotiAgiinVuBcsQFAJJPIDUxcjAfShjYlSxLvpYu46jZE/wAm+AiJW6A3W5n+LseWq7aQjZHEsvJ8l018WHLpHJkAida9hO7YnvFsx9dx5WibGacLMzL7EwZ1/MRVklbpcG/T4ulXLllGYkMYgR4xvELnlFaNFDs0Rkx60ROYZCM8doK4BgbT2DPpLG/9XhEFBRC+aZt0jo3DmBvNUM/clchsW/QQsp70jDmz1tEGVUxUCgbLso8Iq1Utp65lTKvUxsXwyXMewUZF59T0gfxNWy5KZVt4AQsU+LMsJyXBz5qFVY5tT47RbksBsLRWZi7eJMH6TBQModgWO4Gwi6SSR1dCsuSXTEZhuKvJvlIKt7UtgGRvNT8xrGqwvjCWQUmgiW2hlzCZssjoGPeX1uPKIabAQR7PwhlZw6OYt4wlS8jrZNEp8vcfjPBEioTtKKYgDC/ZzD3Tr9yZuOljfzjG1HCU6mJM2U6kdRdP8XGhg1JkzJbXSZbL3QWOgA5W1FvDxjR0XEmYBXnKGOh7pMs9Lg+z8oZSVHPlp8kZ1PevoYGlwR5rar7+UFZXDSXszWMa6bVqdJimWeRA081OxHhFGoo5u4XOLXzKdhvrzEHw1V8nXwyVVFJAE4S1LMSfLN8hv6cx7oG/SDho7YT09meof/Ln+UaSXImzAdCAdLn/AHDa3B5syQso2KyySpscwHS+0J/5GzaJ5Gm6vh9jmEuWSbAQQZuyWw3MGZuEPJzd2/T/AFGWqZrMxzXB6HlDJpnMz4p6baS54fYbfW5h8MzQ+0FmWJ6DDomw6m7Vwl7FgQv91tBBscJuKVqh2y5bErbX2sphG0gTzwh8TM+DHoMX1yJqgzHlm1hlXNUljlGa2w225CCZpa+N0kVCp0I0I1B8Y7Z9EnFGbKjmwnHKR+GeB8nUe8DrHEpUzSNBwhVlJ5QG3a2Kn8MxDmVh46Rfhe/Q+4mpV1kR9OvvCing1cJ8iXNJUFl7w6OO649GBEKDRSW5I1MWogp4lPSAuAjZs4KCTsoJO+lo+efpLxczqi1wdpjWva1rS12Gy6+sdf8ApAqiKdJKMUM+asskWvkALzLX2GVSCfGPnnFqjtZrzPxsSP7Roo9wESXuwb89izTw68qXluUzBmT9vSFPvyTcdcp3EBFbrF7Aazs5wJ9lu63kYzI601sDWMNB1gnxBhZkTCPuNqp5a8oGLvBoHKFNMX6WhAGc+gipTy8zi+w1iWsxLvWGywfQxaiT4RuOCcESYTOn2yrsp28zB+fjP1ib2Mo5UHtN4COWSMamNZFJF/lBvBaooXK8khOl0zm9DZtcZxqXTy7KbnYDnfxjH0NG9Y7TJhyy19pungIhoaOZVTVHXU9AOZi5xRi6SQKWnIsNHIPOLoRrdm/TadfFk4+oyskSEIMm5tpfrF2imBACN4AUhJsBBqUgA72vyijqblZ7DCsWHGlFVZoBjN9L8oYcZO17+cDaNgzAHQfpyhlU65rDURY5yqwKeO66Stic+9yNIHyasXAOh+BiaqS/s79N7xUfBnADT2WQp2z6ubfhlDvH1sIot2DUZcXTv9zQUE9mBFzkAuRy8NOsF5NQuVV75G5Aax/tOYfnAGlrECCVLLWuNWAzN/UTy8oISpwvFsWUQxOMraoMU2Jqosq383UEe5bRN/40vMD36/IXgIuFTZwZ5Sd1QTmJABI+4Cdzf0HO0Ua6nmSjaYLHwNxtewI33+cOsjWxfF4Jy6er3u6vcL4lUo17Df8Ae0YnG8MRmvb3bkQUM887iKtXMuIqlK9zTPFCeN45bpgiuwWUq3lOxYWJVhpryvAaahU2ItF/EJj3CjaKM9iTrDxbatniYxzY8ssc96fP0FKmZSGH3SD7jeOh4piOWWZUy5WagyNrpmswv4RzmOgY3IP1Cjn2JySpRJ8ha8Lkjasq1y2TMqn2d2K6j58vSKlPIZiHPNrae+C0masxTLdWzHvSyouVboRuVNx5Q2l0dQQQV3W21tDDxexzrK2OBQyAAXtqeZ84hSZkKTB91lb3HX4R5jcz7QKPZ3HXU84YzXQi1ydLDcnkAOsMrVHQw+9hpnWl+s2vILCWe8LbXbVv+4mFB2hr1pZUqne7PKlorkA2z5Fz/wDdeFGp+I3ajsZ0oLmR0SQNI8mNrYbkb9Bf/wDY9TQeWseUw7tzu3ePrsPQRUWHPPpQrck6WAf4NJUzQPFsssH56+McQnggD4eQFo659KLn6xWDpRS/jON45Q5zLY8r2gZ/hivmbfZ0bc38v8lSS9jePGXQmHk7eAtD5QubcozWdWMHJ9KNBh1ek+lMqepJX2G535axSpeH834jFzDJQJHQRtaKoRFAAESNz70dNaTDgjuup+vBiV4csDYNr46wFreG3FyhvbdW39I6nPr5bC3P0gHiyLe684jUo7pg/ptNn9146fmtjnWEUpLNobjSx5XjU4bhExnAU6tp6RPTUo1awv8AONRgYSXLM1t20XyiyM+o4+X2dHA3bvekUcQmLRyGlSQWmuO9MHLS2/5Ry+roXBvq1z6kx1mqrVdSuUecYyZKHaHosNNtVRoeixyxe9yh9BLyKBztrFvtIpNMG0S0mHzqg5ZYsg9qY2iDr3ufkIpaoeOdNbse1Wo+8IKUuFTHTtGtKl/jm3QHyB1aKkzEqSjGWQoqJ43muO4h/oXnvGcxTFps9s06Yznlc6DyGwgccjSyOXw7Lzf7fuapsTWTcU4u3/MwGb/AbKPjAuolNMDOQXf8RuTvzMBKavsQrHTkekbjhUiYWlgZiykADy3PQDrDJdzmanN4bvuZymY3sASTYADUk32AG5jpHD2EhZf2ygs47y/JPPr4+UeYPgMum1FnnG2eZ+EEapLB2vbVt7bWvaKeJ4u01mlU+y6F75VvexUHnbbT5xllJ3SJ7Q9pvULpxrZbt+f2v82S8TcTdmSkvKwQAHKMq6fdHIenjGRrOIpk6X2fZy1swa8tDmNurEknWx16CNNJwqStmm2cgbHRAL9Dv62HhGX4gdHmMtOgCBQRYKoLj2sttk2NxuQbaWh0o3be5nwazT6eKahcubb7lN2sBcm511v+e5irPnxTOaWxJv3rbi4NiRo20etOB5EeR/WLJR3PQabW+NiWTgirRcjW0Q1QBUdRBOhlK0whtQEv6kgD5GH02FtNYhdFXVmOwH66j3w6uMbMWd45KU5OvUzhjs/FVN2ODyJJBMwypKAAfeyC9/AawI4K4FkPNBnP2sxcrmUoIlqpNwzN97a3Tzib6XMRLNLCvZJRYaH2n0Fh4AfPwhm7jsef1ORZGow3MW9OZagDLnzXLA6qCtst+m8E5VR2NKxKgzJjAIxuW6398QcKYe00zKictpAQi5++QeXWxvr106w5p4mTw7aS5YuB0F9PUxT0t7SM0sdOmN4rlrKly+0LPPcAnMQUFwbm3taDa56RQ4SAE9ZzezT/AGxvzKg9mPEl8ungYHY9iRnz2cnQaDw/f5QVkoZchZdhnb7R9Ne93ZSH33t4xfGNLY24FUaOg8PlplPLmTNXcFmO9yzE3253vChiVqyVWXp3VUf9oPXxj2OqnWxz7OxdppYiH9tEfZmFkMYjUcw+kmVmrJqj+dQsB0JQzCPPW0cineypHMnbx1juH0kS8s2in2vkd5Lf2zVBA9629Y4lWysnd+6Sch0vlDEC4Hsm1rgwudXBM3ezZqM5xffj8LKYOsTUzRWJ3j2Q8ZZL3Tr6fJWUP0U60XlriSBeAVNWFNjBbC50mYx7UhNiG21B9knoYWCOjl1NK2WDWEE35D84a9VfnE9BTfWTlGVbg2cKoF7gjMAb8jFPiDCmp2t3mXbNbc9YaUWVYdbDr6XyWZUzu3EXKzEswVQLBRt4wDoJ90PgYXbHN8IERNVki5p97CLzHszXUKDbU7+Q5w7DqDOSWG9t/XkIqtKswJ10B9doLYbVgNrY35Qb6nRocKxXyy9IwhDYADW9rhRewv5RUrsDmFCtmyE3yZtL9bAwZbFBa3dPPYadLeUVpnEDAkb/ACMWOEDHinlV7Jr1Of4hg7K1lBH9J+YMVlwmY3sXY9ADf4Ru5iLUEOinNYhlvqptrqOWlwfKNxhuJsECZJaFdLS/ZKjQNYbe8wkqgrbMWt1KxtNL5q6/c4/g/wBH1bUOB2by0O8x0YKo5nXUnwH+463h+DSqKX2coWvbMWIMx+jORoB0UafOHVONkk/aGyjUgjTw84BVuJl/ZNydyeQ89bmKVn6lSOJmy+JK6pfiy3iNYtyt7jbKoN3PTTXe+2/kIzs6vOfJLUZhpkXcDoQtz8hFtWEu7l2Fr31yjpuNfj7oorxZLU5JCliSSezAVb73Lbnz1ivobK4wlN1FWTDBZ03WcQiW2Y7nrkU395EKmoKeQzPUMjJy7WwTpmK/ePgPiYq1dfVMLgBFPTVvfGIrpU0v9rmYkgBnJ0uT12XWLvDulwXT0OVR62i3js+UZz9g5eUbEHKygdVCnZQdtBA7tAPE8h4/nEkvCpzzkkylzMygixuoU37zG3d25x1HhrhSRQoJs60yd1IvY8gi2vf4n4RY4pcmiGrWDEoLkD8I8EO6drVsZEo62/mMu/8AgPj5RbxCVJnzkkYagsq5Hyk6nNfMWJ97eEFq6hqawhqhvqtL92W5tNm8xeWNVW3JrHqIatfJp0MmhRF/5Jp1F+ZZuZ6KPhFc3ez2+v2MeTJPKqk/klx/svT6pKGR9XpxnnTNXIudLWLn8KKBYcox+LpQq8tqkPMKnWWHPe03cg626g3POCOIcQGTLZaSRMnO38SawBLaakqCWy9Ba0c4mUznWacvPXQ2iyK8iqWHJFptNfobDF8caoP2aBKdPZvZVsNB3R06RlsRrLAi+5ub7sfxEflEM/F7KES7W0BOw8h18Yhk0oY55xyJvv3m8BeGUBow3GYXTA3mv/DQ3N/vNyUddY0HDytPqEzH2m7Rz0C7fHL7oz1fiHaWVRklL7KD5nqY1/DdI0unLAHtakiVLHPKdLj3k+ojRjinL5Gic+mDrvsGhhDVN5wVyHZrEA2yhiq/ACFHW8JpPq0mXIVRaWoUm27W7x2/FeFFjkZulB4Qo8hRWWma40wo1VJPlj2rB0/vlnMvyjgnENOGSXUIMockTBrpMuTcg7E635XHjH0ln3PjHI+MsEFPUzJTD/8AnrLsh5LMO6+BvY+doaK6k4kjPw5qfkcnnmIpMyCmJUHZsyMDcbHoR06gjWAWaxjPVqjp5MjxzU+zCHaR7nimHiWRLZ2CIpZmICqBcknYADeE6S56lNG6+jyn7VJ7liBLeUNtw7EEA9RbaOiYphkjSXUIGlMoQgnVcxtnB5MpsbxHwXwp9WpklzCNG7WYObOb5QbbBQBpz1MBONMfJd2ltZZIbvAAhpjWUKL72BirI6aa5OLlyScmyk3ARkVDynnfYnvI9hmKg7G+gIvFnFMLpJMhhJTNMuo7Q3NtbnXYGwO0X+P6ozMJp6tCAwWRMN9LiYoRh7yDGJp8baZLRABkvmHW9iP/ALQ76u3Bdjz5J5Y9T7obObTy/f6RU+sW1iyzwMrpZGo2+UJR6vFqFVBqhxAOQL2P718ofUzATbpsYyizrbaRKuIOOd/OGUirIt7izWYJMCtplBZ1GYgXO+hPIfvlGjnVpUZihH9TA5em+xEcqqcUmbqbEG4IGxFtdYs0nFMyxE27/wBV9deoMDLj60mjz+tjKc7NljWNaAC1uQGx9B79IqyKiYQFlqL8yx1vAKkmqT2hU+Av+7QVp8UHJCfUCEhja3KFgyJ10k9RgVROHeIIJHM/kILYXw4ZYI7Me5yT8ICTOLHBsstbDTVv9QVoMdqJmgyA9CVA18SIdOV8fz8zfCWrhGlFJfh+4cmLlX+E2uns/sxnq3AJ07MZcs2B0J0/KKtXxTNz5SdFuLDLYnY6gfIxG3Fs8Cwcj1/1CyyTbprb+eppgtdBWox39fuHOH8Lm075mlMAVAYqqk5lsBz9k97Xl0gxifFCU9rqQx9ksDc+V94wy8a1IPtE+bNDm42acjS2p5eYa9rmYspvva1iSLiBc3v/AD6s5uTRZnlScVcvLgI4hj82o9okX9mWLg2/E53AP4RFjDsIzi8yx6LyFt7DaM3QzNbnrcn1gymKhRb4+EWYox5kemw6aGlgli+Lu+4ZfCU5FR4aQDxTAQytmCZFFyzG2XUDulQWLEm1hDXxS+0TVVYRKUNuxBuTrYXa1rafc90WyUXwGUptdLdp+ZhKqgWSSwBYXFr8vOB8+aWN2N/kPKNNWkG4sLEbRnxRM0wS0Fyx08up8omOTlscf2lo4YV1Y/hf6Ms8N4UaiaF+4urnoOnr+sdm+jnDBU1P1kj7GR3ZI5Fhu9vcfVYxeFYSe7RSPabWfM6DmP34DnHcuGqBZMlVQWVRlXyB1PmWv7o1v3V0/mcK+p2XJ694/vlCjyd7R/fKFFY5bjya1lPlCvFetbuRCFcnujxMUeLeH1raZpR0cd6W34XA016Hb48ovsPYEWzAWwT50xfD3nq0pxlqpFwQdDMUc/P8/MxiZdC7sVVSSvtCxGXlr01j6C+kbhjtSJ8nuzhsRpmI+6fy90ctbPMZjLGWpyEOpAyuAfP2hyPoYea6lceRVNpdL47egLwzg52KtPcSkJW+xYqSL5QSNQpvrzjqXDuE01GpaTKMo2I7edZp7jYst+7JW/gL+O8cvop/2qq7Oz5hdL2sBdiCWFztyt5xpMQml9RUMyjVlRSGW1jfNcqdba22HuwTlksqlk7GtrMfapHZ0/dljRp1zY6d7IT7Vub+g8OacZ46pZZEixlyzdj1cAi3jYfl0ibGuLGMkyZIWWdFYqT7JuQF00A8+YMZCSkNjh/cy/BjeRnZ8Ur2l8PU7oRnWTT2BAP89RqDuCAYz1ZSS6qjFdSIsuZIGWsppa2C6k/WEA+7Yknw/sMEOI7JhFOh2aXSj1AzkQFwHH1o5sufLFlNlnIL2eXfUMvMjcf7i6NbmnBhcot+v0ByTLjeHFos8a4WKOcJtP36Ko78luSlhnMoHwB08COYMDKesV/ZPpzhXGjoQzbbjZ9Gp20Pht7oqTKFuRHxEEmaI80DpDLM13Bv1F+dvfD5FAqm573yi68yI2mDckCHSMs8lssK0Mq6jL3VOp5+H6xVlvMnHJIUsdr8gT4nQQyfTlLqfaBsQevP4wktkatNvK2TUneYA+fu1i5W1eUWG5+EC5ndbRr+IvDDMis6Cp7kgePZk6K7zIhaZEoE8yRLMmxMKkEkgBb2FhpsoFzruSCfWBrzIJ4JRrOmql2VbEk6X03ty5w7VRdnPlqksqm+yYQop42YkBha41ym4IJHMdfOE9Xy584JnhsMbSXsdwHIYepABG0TvwzOyFjLDNLCsWUi5BJBuL3Y93laExuM9kyxe0oN8lFJHcDMQvgWXMdrWUG/XeIKyrsbc97+La7ctLQNqZoD3S6gdTqSN9Ot9Oke0VM81rKPM8hzMWuPZIdalfFJ7ImS7kKouTyEG6WT2REuVZqh9CRqEB/OIaVcn2dP3ph0aZ08v1jV8P4Wsr+pz7TcyenlF0ILHv3+hydbrpaj3VtH6h/hDBRJUKO9MYjM3VidvK/5x0mWgUBRsBb/AHGc4Xp95nJe6vi1u83oNPUxpAYZGMhm7x5Dn3jyAEnirXHQDxiyTFKpa7qPWIyDx7Y8BFgmK1ObsxiVmgEPKmUsxCrbH3g8iPGOL4jwiZaZCwE2UxyTVJ7y/wBQ2Gt9RfW4MdmMy0c1p8Nm9pPR84vMdlbKShDszB0a1uYDDz5gQbAzESpwDlZ6Ik4jL2jICrjpfdCeo0MA+IZk5DlmDs0vYBB3GUbXbn6xr8Ww8mY4nrdcvcK7Ajca8jqYDXmSgUsJ0n8D3uB/SeXyguMZ7y5K6oxDnU+J+EWFSwg8MGp5jZpJKt/xOwBB8OsVTTMJ8tZisoMxQbg2sWA9YTJBo6OknBRbvc330rfZ09NLvsVHokq36RhqCiM0gG9v30jTfSfXrOnScpBADk2N1ucg09FgbhkzLa0Zuq3sdX2Tp1LD1SNFhkxUp2oqkFpR70s21lTD7JHh3r+TNAyv4QIF1ZWPNbZSDvYEnXTX3Rbr5wmKCNCNDexvztf4jyPjFqgxEGUSxs0oAG/3kJO3kfPmOYto6YvZ/gdFJwVpbN7qtr4/lGKxDDpko2bMp8f9wMZ5udVuguQuZu6q3IGZjfRRe5MdBxednXKSGA1BuCNYxdZLAbwv8L7RVL3HtwUarQ48sbSp+gdbgCqzFWqqNLG2jMT6jLpoQfURVq8Hw+n0m1bVU0brLuEB6d0nn1YeQiiKinqEWVWuZRljLJqVXOQv/FNA1dR907jbaHJwdNIJpptPVL/7EwF7dTLazD4wynscGGPw8nTJEkzESXC04VFUWU2toNcxHI2gNXTWDkMxY89OcSLJZGsysrLuGBBFjzB1iGtJZ2bqb9IXqtbnTkpdmM7SGlogYERG02Aolc9R0r3iZmhhMRh77RIkuGqinxHk+EQl8/dFujpixKi9yMym+xHXwO0SU0nrt0/fOLQmMHJljlbnqNLDrygNvsLmxuGNvuaPhqhZx9q9wh1P3hYDujW563PWNTKxuWJYVVyqBYkm58r7k+POMFRpNQl5jpJVtSv3jp0j0Vtr9ipud3fUnxtyhFpMjlbdI48pWxYlhksz5k52yS2N1X7xNhfTkL3iSWWmAJLHZytvE+cRS5ILZphLHxgpKIFv3yjamoqohbk17wRwumVFso/3GlwySXZUX2m5/hGlz8f3cRnKKYSVVQST7/S+w8TpG5wak7FV5s7AMfDewvyv+9YQZGxpZKoiouyj9n84sqdYrBolQ6wxB7GFETGPYgSUmB+a84+Ai7eBklv4recAhaw9tGPUxOWirhw+zHjE5iEIKh9D5QLd7SfMj5wSrzZG8oEz9pS9TCsIK4hw63+Q0PXqPMRgMZkzBYJqQ12ANri3X3H1jsVdJWYhRtj7weTDxEc44go3lPZrH8LbZhy16+fU7wwjMxW4ejctR97QH1tFF3nS9CRNXkG5eR3gtUzQOTe4wLqJnM6QVJoDVkFTWS5mUTM8sqCBfUAEk7gdSd4np5XNGVx4HWIlQEa63ipOoV3F1PhC9MHyvyNen1+fTqoPbye/3/ULJOYNZgQLag3193OK1TUE3y6ctdPH0NwYHLUTl9mZmHRrGPTikz+ZJVvEG0B4k+GdBe25NVKH5P8Aw/3CCTjYKb+XQW8Yo1hhTMURt5cy4/qv6QwVEhh3jMU9LE2hHgl5o0/81hkveu/l9wdVLdTCozYggkEcwbH3iLzpTn+cR/gY9Slpx/5gf9JieDOjJLXYHk6r7eTDUnGiyBKhROXYM38VR/S+58jEVRhaTABJcXtoj2V9fHZopL9XH88n/Ew+bNpSSS7k3vopg+BL+Mj12nXwt/kCa6kZGKsCp8dPd19IGzljYDGpIXI0p56f1mxHkd/3vFuRXYeBpKmIf7c1vgfzgrE092ZcusjNbIxlHRu3sqx8gYMU+COBeYVlj+oj5RsloSHUyahn7jMy2RVVWlMQBYXLbb2EZc4KpMhHL9tOysc2qqjFl63LXUnSH6Id9ylavJFVFJfqQTpspNEbtD4A298MFQ7eyAnlvBSbhEoGSklyTMNrMBoL2Dmx0B1OU6wydRS8uaS7nLMEts4A1bZhblcHQ6wepLhFOTJkyfG7KculBN3JY+JvFoyhaCyYfI1BebdZvYHur/E1GYa+xdT46RFSUi5pomE5ZV82UC5swSwvtqYDdldA+RJckDLe5sNR5Qfl4PYEhrFdza5PlfbTXn42h0iRL7OV3Zud+0yhMtzZ9M1+YHTxgnQjP2ed2bOjOQAv3CSdhqTY7kwKGLuB0AQXAubXN92tzJ6CNDTzbrJJ5uI9pqZZcmae8WMouSbWCgmyCx5WO28QyMolSMxN7owtbUteyAbkmxPQQr5HXBrFMSy2iusPQxYKTFoURFoUKQldoElrSGP4ifiY9hQQl6nFkUeESXhQohAfjD2TzIHxii/8aWPwi8KFA7hLkyZA7EqdZilWA9dfQ+EewoIpzzFsIVGPtAdAxtr4fvcQEm0ag9fM3hQoLQpXmCKdQ9hHsKAAqJv6RITChQEQqzDCC2hQohBjR7lEKFEsA0w9TChQSDWiRDChRCF9cXmhMgYAZcuYAZ8v4c+9vCLNHj5JQTwGCBUVwLMuUkqT11J1EKFEaCmTYvVuGAtLGucMqBXuOrCK0/EXe98ouVY5VC3ZLkHTnc6woUAjIzWTdTo2ab2x0AOe5N/LvHSHf+MsVZScodszWVbk5s1r75b8oUKISwthFZOZQks903sWy3W+9iBmFx0jZ4JRdmouQWCFLhQAqte4Ueu+8eQojGQaqJh7Gdr/ACiu2w1v8zENPMbsacXFs6DUAkaX0O4/3ChQr5Q64NP2dzrl2I25WOl76e0fOEJJvqdd9vFj1273whQosFJhppChQolEP//Z"/>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2685" y="2057400"/>
            <a:ext cx="4443115" cy="4038600"/>
          </a:xfrm>
        </p:spPr>
      </p:pic>
      <p:pic>
        <p:nvPicPr>
          <p:cNvPr id="8" name="Content Placeholder 7"/>
          <p:cNvPicPr>
            <a:picLocks noGrp="1" noChangeAspect="1"/>
          </p:cNvPicPr>
          <p:nvPr>
            <p:ph sz="half" idx="14"/>
          </p:nvPr>
        </p:nvPicPr>
        <p:blipFill>
          <a:blip r:embed="rId4" cstate="print">
            <a:extLst>
              <a:ext uri="{28A0092B-C50C-407E-A947-70E740481C1C}">
                <a14:useLocalDpi xmlns:a14="http://schemas.microsoft.com/office/drawing/2010/main" val="0"/>
              </a:ext>
            </a:extLst>
          </a:blip>
          <a:stretch>
            <a:fillRect/>
          </a:stretch>
        </p:blipFill>
        <p:spPr>
          <a:xfrm>
            <a:off x="4648200" y="2057400"/>
            <a:ext cx="4452954" cy="4038600"/>
          </a:xfrm>
        </p:spPr>
      </p:pic>
      <p:sp>
        <p:nvSpPr>
          <p:cNvPr id="10" name="Content Placeholder 3"/>
          <p:cNvSpPr txBox="1">
            <a:spLocks/>
          </p:cNvSpPr>
          <p:nvPr/>
        </p:nvSpPr>
        <p:spPr>
          <a:xfrm>
            <a:off x="0" y="990600"/>
            <a:ext cx="9144000" cy="990600"/>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800" dirty="0" smtClean="0"/>
              <a:t>What does the trey of freshly baked chocolate chip cookies on the left have in common with the bowl of radishes on the right?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42456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152400" y="1066800"/>
            <a:ext cx="8991600" cy="5059363"/>
          </a:xfrm>
        </p:spPr>
        <p:txBody>
          <a:bodyPr>
            <a:normAutofit/>
          </a:bodyPr>
          <a:lstStyle/>
          <a:p>
            <a:r>
              <a:rPr lang="en-US" dirty="0" smtClean="0"/>
              <a:t>Teenagers were asked to voluntarily participate in a high school health education study if they were actively drinking alcohol (Armitage et al., 2014)</a:t>
            </a:r>
          </a:p>
          <a:p>
            <a:pPr lvl="1"/>
            <a:r>
              <a:rPr lang="en-US" sz="2400" dirty="0" smtClean="0"/>
              <a:t>The teenagers were not asked to stop drinking nor were they screened for alcohol abuse issues</a:t>
            </a:r>
          </a:p>
          <a:p>
            <a:pPr lvl="1"/>
            <a:endParaRPr lang="en-US" sz="800" dirty="0" smtClean="0"/>
          </a:p>
          <a:p>
            <a:pPr lvl="1"/>
            <a:r>
              <a:rPr lang="en-US" sz="2400" dirty="0" smtClean="0"/>
              <a:t>They were assigned randomly to one of two “educational sessions about alcohol” with both groups receiving a health risk message about alcohol use from AUDIT manual</a:t>
            </a:r>
          </a:p>
          <a:p>
            <a:pPr lvl="1"/>
            <a:endParaRPr lang="en-US" sz="800" dirty="0" smtClean="0"/>
          </a:p>
          <a:p>
            <a:pPr lvl="1"/>
            <a:r>
              <a:rPr lang="en-US" sz="2400" dirty="0" smtClean="0"/>
              <a:t>The experimental group received a 5 minute intervention that required minimal instruction from the researchers </a:t>
            </a:r>
            <a:endParaRPr lang="en-US" sz="2400" dirty="0"/>
          </a:p>
        </p:txBody>
      </p:sp>
      <p:sp>
        <p:nvSpPr>
          <p:cNvPr id="3" name="Slide Number Placeholder 2"/>
          <p:cNvSpPr>
            <a:spLocks noGrp="1"/>
          </p:cNvSpPr>
          <p:nvPr>
            <p:ph type="sldNum" sz="quarter" idx="4"/>
          </p:nvPr>
        </p:nvSpPr>
        <p:spPr/>
        <p:txBody>
          <a:bodyPr/>
          <a:lstStyle/>
          <a:p>
            <a:fld id="{09123C8F-7211-464E-BDB1-6AE5994F368D}" type="slidenum">
              <a:rPr lang="en-US" smtClean="0"/>
              <a:pPr/>
              <a:t>20</a:t>
            </a:fld>
            <a:endParaRPr lang="en-US"/>
          </a:p>
        </p:txBody>
      </p:sp>
      <p:sp>
        <p:nvSpPr>
          <p:cNvPr id="2" name="Date Placeholder 1"/>
          <p:cNvSpPr>
            <a:spLocks noGrp="1"/>
          </p:cNvSpPr>
          <p:nvPr>
            <p:ph type="dt" sz="half" idx="2"/>
          </p:nvPr>
        </p:nvSpPr>
        <p:spPr/>
        <p:txBody>
          <a:bodyPr/>
          <a:lstStyle/>
          <a:p>
            <a:r>
              <a:rPr lang="en-US" smtClean="0"/>
              <a:t>© 2015 Community Care Behavioral Health Organization</a:t>
            </a:r>
            <a:endParaRPr lang="en-US"/>
          </a:p>
        </p:txBody>
      </p:sp>
      <p:sp>
        <p:nvSpPr>
          <p:cNvPr id="8" name="Rectangle 2"/>
          <p:cNvSpPr>
            <a:spLocks noGrp="1" noChangeArrowheads="1"/>
          </p:cNvSpPr>
          <p:nvPr>
            <p:ph type="title"/>
          </p:nvPr>
        </p:nvSpPr>
        <p:spPr>
          <a:xfrm>
            <a:off x="152400" y="274638"/>
            <a:ext cx="8991600" cy="563562"/>
          </a:xfrm>
        </p:spPr>
        <p:txBody>
          <a:bodyPr>
            <a:noAutofit/>
          </a:bodyPr>
          <a:lstStyle/>
          <a:p>
            <a:pPr algn="ctr"/>
            <a:r>
              <a:rPr lang="en-US" sz="3200" dirty="0" smtClean="0"/>
              <a:t>Techniques to Overcome Ego Depletion</a:t>
            </a:r>
            <a:endParaRPr lang="en-US" sz="3200" dirty="0"/>
          </a:p>
        </p:txBody>
      </p:sp>
    </p:spTree>
    <p:extLst>
      <p:ext uri="{BB962C8B-B14F-4D97-AF65-F5344CB8AC3E}">
        <p14:creationId xmlns:p14="http://schemas.microsoft.com/office/powerpoint/2010/main" val="3989311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0" y="274638"/>
            <a:ext cx="9144000" cy="563562"/>
          </a:xfrm>
        </p:spPr>
        <p:txBody>
          <a:bodyPr>
            <a:noAutofit/>
          </a:bodyPr>
          <a:lstStyle/>
          <a:p>
            <a:r>
              <a:rPr lang="en-US" sz="3200" dirty="0" smtClean="0"/>
              <a:t>Teenagers Reducing Alcohol Consumption</a:t>
            </a:r>
            <a:endParaRPr lang="en-US" sz="3200" dirty="0"/>
          </a:p>
        </p:txBody>
      </p:sp>
      <p:sp>
        <p:nvSpPr>
          <p:cNvPr id="3" name="Date Placeholder 2"/>
          <p:cNvSpPr>
            <a:spLocks noGrp="1"/>
          </p:cNvSpPr>
          <p:nvPr>
            <p:ph type="dt" sz="half" idx="2"/>
          </p:nvPr>
        </p:nvSpPr>
        <p:spPr/>
        <p:txBody>
          <a:bodyPr/>
          <a:lstStyle/>
          <a:p>
            <a:r>
              <a:rPr lang="en-US" smtClean="0"/>
              <a:t>© 2015 Community Care Behavioral Health Organization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97630351"/>
              </p:ext>
            </p:extLst>
          </p:nvPr>
        </p:nvGraphicFramePr>
        <p:xfrm>
          <a:off x="0" y="990600"/>
          <a:ext cx="90678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4"/>
          </p:nvPr>
        </p:nvSpPr>
        <p:spPr/>
        <p:txBody>
          <a:bodyPr/>
          <a:lstStyle/>
          <a:p>
            <a:fld id="{09123C8F-7211-464E-BDB1-6AE5994F368D}" type="slidenum">
              <a:rPr lang="en-US" smtClean="0"/>
              <a:pPr/>
              <a:t>21</a:t>
            </a:fld>
            <a:endParaRPr lang="en-US"/>
          </a:p>
        </p:txBody>
      </p:sp>
    </p:spTree>
    <p:extLst>
      <p:ext uri="{BB962C8B-B14F-4D97-AF65-F5344CB8AC3E}">
        <p14:creationId xmlns:p14="http://schemas.microsoft.com/office/powerpoint/2010/main" val="3594676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52400" y="273050"/>
            <a:ext cx="8991600" cy="946150"/>
          </a:xfrm>
        </p:spPr>
        <p:txBody>
          <a:bodyPr>
            <a:normAutofit/>
          </a:bodyPr>
          <a:lstStyle/>
          <a:p>
            <a:pPr algn="ctr"/>
            <a:r>
              <a:rPr lang="en-US" sz="4000" dirty="0" smtClean="0"/>
              <a:t>Increase Engagement: CAN Steps</a:t>
            </a:r>
            <a:endParaRPr lang="en-US" sz="4000" dirty="0"/>
          </a:p>
        </p:txBody>
      </p:sp>
      <p:graphicFrame>
        <p:nvGraphicFramePr>
          <p:cNvPr id="4" name="Diagram 3"/>
          <p:cNvGraphicFramePr/>
          <p:nvPr>
            <p:extLst>
              <p:ext uri="{D42A27DB-BD31-4B8C-83A1-F6EECF244321}">
                <p14:modId xmlns:p14="http://schemas.microsoft.com/office/powerpoint/2010/main" val="1635015715"/>
              </p:ext>
            </p:extLst>
          </p:nvPr>
        </p:nvGraphicFramePr>
        <p:xfrm>
          <a:off x="152400" y="1219200"/>
          <a:ext cx="8839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1"/>
          <p:cNvSpPr>
            <a:spLocks noGrp="1"/>
          </p:cNvSpPr>
          <p:nvPr>
            <p:ph type="dt" sz="half" idx="2"/>
          </p:nvPr>
        </p:nvSpPr>
        <p:spPr>
          <a:xfrm>
            <a:off x="762000" y="6356350"/>
            <a:ext cx="3124200" cy="365125"/>
          </a:xfrm>
        </p:spPr>
        <p:txBody>
          <a:bodyPr/>
          <a:lstStyle/>
          <a:p>
            <a:r>
              <a:rPr lang="en-US" dirty="0" smtClean="0"/>
              <a:t>© 2015 Community Care Behavioral Health Organization</a:t>
            </a:r>
            <a:endParaRPr lang="en-US" dirty="0"/>
          </a:p>
        </p:txBody>
      </p:sp>
    </p:spTree>
    <p:extLst>
      <p:ext uri="{BB962C8B-B14F-4D97-AF65-F5344CB8AC3E}">
        <p14:creationId xmlns:p14="http://schemas.microsoft.com/office/powerpoint/2010/main" val="253586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Rectangle 3"/>
          <p:cNvSpPr>
            <a:spLocks noGrp="1" noChangeArrowheads="1"/>
          </p:cNvSpPr>
          <p:nvPr>
            <p:ph idx="4294967295"/>
          </p:nvPr>
        </p:nvSpPr>
        <p:spPr>
          <a:xfrm>
            <a:off x="0" y="228600"/>
            <a:ext cx="9144000" cy="6172200"/>
          </a:xfrm>
        </p:spPr>
        <p:txBody>
          <a:bodyPr>
            <a:normAutofit fontScale="85000" lnSpcReduction="20000"/>
            <a:scene3d>
              <a:camera prst="orthographicFront"/>
              <a:lightRig rig="threePt" dir="t">
                <a:rot lat="0" lon="0" rev="3600000"/>
              </a:lightRig>
            </a:scene3d>
          </a:bodyPr>
          <a:lstStyle/>
          <a:p>
            <a:pPr marL="682625" lvl="2" indent="-282575">
              <a:buFont typeface="Wingdings" pitchFamily="2" charset="2"/>
              <a:buChar char="Ø"/>
              <a:defRPr/>
            </a:pPr>
            <a:endParaRPr lang="en-US" dirty="0" smtClean="0"/>
          </a:p>
          <a:p>
            <a:pPr marL="0" lvl="3" indent="0" algn="ctr" eaLnBrk="1" hangingPunct="1">
              <a:buNone/>
              <a:defRPr/>
            </a:pPr>
            <a:r>
              <a:rPr lang="en-US" sz="16200" dirty="0" smtClean="0">
                <a:ln>
                  <a:solidFill>
                    <a:srgbClr val="FFC000"/>
                  </a:solidFill>
                </a:ln>
              </a:rPr>
              <a:t>C</a:t>
            </a:r>
            <a:r>
              <a:rPr lang="en-US" sz="6000" dirty="0" smtClean="0">
                <a:solidFill>
                  <a:schemeClr val="bg1"/>
                </a:solidFill>
              </a:rPr>
              <a:t> </a:t>
            </a:r>
          </a:p>
          <a:p>
            <a:pPr marL="0" lvl="3" indent="0" algn="ctr" eaLnBrk="1" hangingPunct="1">
              <a:buNone/>
              <a:defRPr/>
            </a:pPr>
            <a:r>
              <a:rPr lang="en-US" sz="6000" dirty="0" smtClean="0"/>
              <a:t>change the pathway to treatment: make it easier for people to receive help, access treatment or resolve their crisis</a:t>
            </a:r>
          </a:p>
        </p:txBody>
      </p:sp>
      <p:sp>
        <p:nvSpPr>
          <p:cNvPr id="3" name="Date Placeholder 1"/>
          <p:cNvSpPr>
            <a:spLocks noGrp="1"/>
          </p:cNvSpPr>
          <p:nvPr>
            <p:ph type="dt" sz="half" idx="2"/>
          </p:nvPr>
        </p:nvSpPr>
        <p:spPr>
          <a:xfrm>
            <a:off x="762000" y="6356350"/>
            <a:ext cx="3124200" cy="365125"/>
          </a:xfrm>
        </p:spPr>
        <p:txBody>
          <a:bodyPr/>
          <a:lstStyle/>
          <a:p>
            <a:r>
              <a:rPr lang="en-US" dirty="0" smtClean="0"/>
              <a:t>© 2015 Community Care Behavioral Health Organization</a:t>
            </a:r>
            <a:endParaRPr lang="en-US" dirty="0"/>
          </a:p>
        </p:txBody>
      </p:sp>
    </p:spTree>
    <p:extLst>
      <p:ext uri="{BB962C8B-B14F-4D97-AF65-F5344CB8AC3E}">
        <p14:creationId xmlns:p14="http://schemas.microsoft.com/office/powerpoint/2010/main" val="3078583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152400" y="0"/>
            <a:ext cx="8991600" cy="838200"/>
          </a:xfrm>
        </p:spPr>
        <p:txBody>
          <a:bodyPr>
            <a:normAutofit/>
          </a:bodyPr>
          <a:lstStyle/>
          <a:p>
            <a:pPr algn="ctr" eaLnBrk="1" hangingPunct="1">
              <a:defRPr/>
            </a:pPr>
            <a:r>
              <a:rPr lang="en-US" sz="4000" dirty="0" smtClean="0"/>
              <a:t>Barriers to Change </a:t>
            </a:r>
            <a:endParaRPr lang="en-US" sz="4000" dirty="0"/>
          </a:p>
        </p:txBody>
      </p:sp>
      <p:sp>
        <p:nvSpPr>
          <p:cNvPr id="6" name="TextBox 5"/>
          <p:cNvSpPr txBox="1"/>
          <p:nvPr/>
        </p:nvSpPr>
        <p:spPr>
          <a:xfrm>
            <a:off x="457200" y="990600"/>
            <a:ext cx="8458200" cy="1815882"/>
          </a:xfrm>
          <a:prstGeom prst="rect">
            <a:avLst/>
          </a:prstGeom>
          <a:noFill/>
        </p:spPr>
        <p:txBody>
          <a:bodyPr wrap="square" rtlCol="0">
            <a:spAutoFit/>
          </a:bodyPr>
          <a:lstStyle/>
          <a:p>
            <a:pPr algn="ctr"/>
            <a:r>
              <a:rPr lang="en-US" sz="2800" dirty="0" smtClean="0"/>
              <a:t>Motivation may not be a barrier to change for people with behavioral health disorders; however, a person’s life stressors, existing demands, and established habits are likely barriers to change </a:t>
            </a:r>
            <a:endParaRPr lang="en-US" sz="2800" dirty="0"/>
          </a:p>
        </p:txBody>
      </p:sp>
      <p:sp>
        <p:nvSpPr>
          <p:cNvPr id="4" name="Freeform 3"/>
          <p:cNvSpPr/>
          <p:nvPr/>
        </p:nvSpPr>
        <p:spPr>
          <a:xfrm>
            <a:off x="2362200" y="3048000"/>
            <a:ext cx="6477000" cy="3262474"/>
          </a:xfrm>
          <a:custGeom>
            <a:avLst/>
            <a:gdLst>
              <a:gd name="connsiteX0" fmla="*/ 0 w 7850763"/>
              <a:gd name="connsiteY0" fmla="*/ 1548415 h 3262474"/>
              <a:gd name="connsiteX1" fmla="*/ 1694047 w 7850763"/>
              <a:gd name="connsiteY1" fmla="*/ 37248 h 3262474"/>
              <a:gd name="connsiteX2" fmla="*/ 4109988 w 7850763"/>
              <a:gd name="connsiteY2" fmla="*/ 2924827 h 3262474"/>
              <a:gd name="connsiteX3" fmla="*/ 7507706 w 7850763"/>
              <a:gd name="connsiteY3" fmla="*/ 3232836 h 3262474"/>
              <a:gd name="connsiteX4" fmla="*/ 7555832 w 7850763"/>
              <a:gd name="connsiteY4" fmla="*/ 3232836 h 326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0763" h="3262474">
                <a:moveTo>
                  <a:pt x="0" y="1548415"/>
                </a:moveTo>
                <a:cubicBezTo>
                  <a:pt x="504524" y="678130"/>
                  <a:pt x="1009049" y="-192154"/>
                  <a:pt x="1694047" y="37248"/>
                </a:cubicBezTo>
                <a:cubicBezTo>
                  <a:pt x="2379045" y="266650"/>
                  <a:pt x="3141045" y="2392229"/>
                  <a:pt x="4109988" y="2924827"/>
                </a:cubicBezTo>
                <a:cubicBezTo>
                  <a:pt x="5078931" y="3457425"/>
                  <a:pt x="6933399" y="3181501"/>
                  <a:pt x="7507706" y="3232836"/>
                </a:cubicBezTo>
                <a:cubicBezTo>
                  <a:pt x="8082013" y="3284171"/>
                  <a:pt x="7818922" y="3258503"/>
                  <a:pt x="7555832" y="323283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4" idx="0"/>
          </p:cNvCxnSpPr>
          <p:nvPr/>
        </p:nvCxnSpPr>
        <p:spPr>
          <a:xfrm flipH="1" flipV="1">
            <a:off x="304800" y="4572000"/>
            <a:ext cx="2057400" cy="2441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1524000" y="3581400"/>
            <a:ext cx="990600" cy="990601"/>
          </a:xfrm>
          <a:custGeom>
            <a:avLst/>
            <a:gdLst>
              <a:gd name="connsiteX0" fmla="*/ 144379 w 1357162"/>
              <a:gd name="connsiteY0" fmla="*/ 1097280 h 1337911"/>
              <a:gd name="connsiteX1" fmla="*/ 144379 w 1357162"/>
              <a:gd name="connsiteY1" fmla="*/ 1097280 h 1337911"/>
              <a:gd name="connsiteX2" fmla="*/ 96253 w 1357162"/>
              <a:gd name="connsiteY2" fmla="*/ 1029903 h 1337911"/>
              <a:gd name="connsiteX3" fmla="*/ 38501 w 1357162"/>
              <a:gd name="connsiteY3" fmla="*/ 924025 h 1337911"/>
              <a:gd name="connsiteX4" fmla="*/ 28876 w 1357162"/>
              <a:gd name="connsiteY4" fmla="*/ 885524 h 1337911"/>
              <a:gd name="connsiteX5" fmla="*/ 9625 w 1357162"/>
              <a:gd name="connsiteY5" fmla="*/ 837397 h 1337911"/>
              <a:gd name="connsiteX6" fmla="*/ 0 w 1357162"/>
              <a:gd name="connsiteY6" fmla="*/ 750770 h 1337911"/>
              <a:gd name="connsiteX7" fmla="*/ 28876 w 1357162"/>
              <a:gd name="connsiteY7" fmla="*/ 548640 h 1337911"/>
              <a:gd name="connsiteX8" fmla="*/ 19251 w 1357162"/>
              <a:gd name="connsiteY8" fmla="*/ 404261 h 1337911"/>
              <a:gd name="connsiteX9" fmla="*/ 38501 w 1357162"/>
              <a:gd name="connsiteY9" fmla="*/ 308008 h 1337911"/>
              <a:gd name="connsiteX10" fmla="*/ 57752 w 1357162"/>
              <a:gd name="connsiteY10" fmla="*/ 269507 h 1337911"/>
              <a:gd name="connsiteX11" fmla="*/ 125129 w 1357162"/>
              <a:gd name="connsiteY11" fmla="*/ 202130 h 1337911"/>
              <a:gd name="connsiteX12" fmla="*/ 173255 w 1357162"/>
              <a:gd name="connsiteY12" fmla="*/ 192505 h 1337911"/>
              <a:gd name="connsiteX13" fmla="*/ 240632 w 1357162"/>
              <a:gd name="connsiteY13" fmla="*/ 173254 h 1337911"/>
              <a:gd name="connsiteX14" fmla="*/ 423512 w 1357162"/>
              <a:gd name="connsiteY14" fmla="*/ 163629 h 1337911"/>
              <a:gd name="connsiteX15" fmla="*/ 462013 w 1357162"/>
              <a:gd name="connsiteY15" fmla="*/ 154004 h 1337911"/>
              <a:gd name="connsiteX16" fmla="*/ 558265 w 1357162"/>
              <a:gd name="connsiteY16" fmla="*/ 105877 h 1337911"/>
              <a:gd name="connsiteX17" fmla="*/ 606392 w 1357162"/>
              <a:gd name="connsiteY17" fmla="*/ 67376 h 1337911"/>
              <a:gd name="connsiteX18" fmla="*/ 635267 w 1357162"/>
              <a:gd name="connsiteY18" fmla="*/ 48126 h 1337911"/>
              <a:gd name="connsiteX19" fmla="*/ 789272 w 1357162"/>
              <a:gd name="connsiteY19" fmla="*/ 38501 h 1337911"/>
              <a:gd name="connsiteX20" fmla="*/ 827773 w 1357162"/>
              <a:gd name="connsiteY20" fmla="*/ 28875 h 1337911"/>
              <a:gd name="connsiteX21" fmla="*/ 856649 w 1357162"/>
              <a:gd name="connsiteY21" fmla="*/ 19250 h 1337911"/>
              <a:gd name="connsiteX22" fmla="*/ 933651 w 1357162"/>
              <a:gd name="connsiteY22" fmla="*/ 0 h 1337911"/>
              <a:gd name="connsiteX23" fmla="*/ 1020278 w 1357162"/>
              <a:gd name="connsiteY23" fmla="*/ 9625 h 1337911"/>
              <a:gd name="connsiteX24" fmla="*/ 1049154 w 1357162"/>
              <a:gd name="connsiteY24" fmla="*/ 96252 h 1337911"/>
              <a:gd name="connsiteX25" fmla="*/ 1058779 w 1357162"/>
              <a:gd name="connsiteY25" fmla="*/ 125128 h 1337911"/>
              <a:gd name="connsiteX26" fmla="*/ 1068404 w 1357162"/>
              <a:gd name="connsiteY26" fmla="*/ 154004 h 1337911"/>
              <a:gd name="connsiteX27" fmla="*/ 1078030 w 1357162"/>
              <a:gd name="connsiteY27" fmla="*/ 240631 h 1337911"/>
              <a:gd name="connsiteX28" fmla="*/ 1106905 w 1357162"/>
              <a:gd name="connsiteY28" fmla="*/ 259882 h 1337911"/>
              <a:gd name="connsiteX29" fmla="*/ 1145406 w 1357162"/>
              <a:gd name="connsiteY29" fmla="*/ 308008 h 1337911"/>
              <a:gd name="connsiteX30" fmla="*/ 1145406 w 1357162"/>
              <a:gd name="connsiteY30" fmla="*/ 394635 h 1337911"/>
              <a:gd name="connsiteX31" fmla="*/ 1155032 w 1357162"/>
              <a:gd name="connsiteY31" fmla="*/ 567890 h 1337911"/>
              <a:gd name="connsiteX32" fmla="*/ 1183907 w 1357162"/>
              <a:gd name="connsiteY32" fmla="*/ 606391 h 1337911"/>
              <a:gd name="connsiteX33" fmla="*/ 1232034 w 1357162"/>
              <a:gd name="connsiteY33" fmla="*/ 693019 h 1337911"/>
              <a:gd name="connsiteX34" fmla="*/ 1270535 w 1357162"/>
              <a:gd name="connsiteY34" fmla="*/ 731520 h 1337911"/>
              <a:gd name="connsiteX35" fmla="*/ 1318661 w 1357162"/>
              <a:gd name="connsiteY35" fmla="*/ 808522 h 1337911"/>
              <a:gd name="connsiteX36" fmla="*/ 1357162 w 1357162"/>
              <a:gd name="connsiteY36" fmla="*/ 856648 h 1337911"/>
              <a:gd name="connsiteX37" fmla="*/ 1309036 w 1357162"/>
              <a:gd name="connsiteY37" fmla="*/ 952901 h 1337911"/>
              <a:gd name="connsiteX38" fmla="*/ 1299411 w 1357162"/>
              <a:gd name="connsiteY38" fmla="*/ 991402 h 1337911"/>
              <a:gd name="connsiteX39" fmla="*/ 1260910 w 1357162"/>
              <a:gd name="connsiteY39" fmla="*/ 1068404 h 1337911"/>
              <a:gd name="connsiteX40" fmla="*/ 1232034 w 1357162"/>
              <a:gd name="connsiteY40" fmla="*/ 1106905 h 1337911"/>
              <a:gd name="connsiteX41" fmla="*/ 1203158 w 1357162"/>
              <a:gd name="connsiteY41" fmla="*/ 1126155 h 1337911"/>
              <a:gd name="connsiteX42" fmla="*/ 1174282 w 1357162"/>
              <a:gd name="connsiteY42" fmla="*/ 1164656 h 1337911"/>
              <a:gd name="connsiteX43" fmla="*/ 1135781 w 1357162"/>
              <a:gd name="connsiteY43" fmla="*/ 1232033 h 1337911"/>
              <a:gd name="connsiteX44" fmla="*/ 1049154 w 1357162"/>
              <a:gd name="connsiteY44" fmla="*/ 1299410 h 1337911"/>
              <a:gd name="connsiteX45" fmla="*/ 952901 w 1357162"/>
              <a:gd name="connsiteY45" fmla="*/ 1309035 h 1337911"/>
              <a:gd name="connsiteX46" fmla="*/ 924025 w 1357162"/>
              <a:gd name="connsiteY46" fmla="*/ 1318661 h 1337911"/>
              <a:gd name="connsiteX47" fmla="*/ 827773 w 1357162"/>
              <a:gd name="connsiteY47" fmla="*/ 1299410 h 1337911"/>
              <a:gd name="connsiteX48" fmla="*/ 760396 w 1357162"/>
              <a:gd name="connsiteY48" fmla="*/ 1280160 h 1337911"/>
              <a:gd name="connsiteX49" fmla="*/ 558265 w 1357162"/>
              <a:gd name="connsiteY49" fmla="*/ 1309035 h 1337911"/>
              <a:gd name="connsiteX50" fmla="*/ 519764 w 1357162"/>
              <a:gd name="connsiteY50" fmla="*/ 1318661 h 1337911"/>
              <a:gd name="connsiteX51" fmla="*/ 490889 w 1357162"/>
              <a:gd name="connsiteY51" fmla="*/ 1337911 h 1337911"/>
              <a:gd name="connsiteX52" fmla="*/ 317634 w 1357162"/>
              <a:gd name="connsiteY52" fmla="*/ 1328286 h 1337911"/>
              <a:gd name="connsiteX53" fmla="*/ 231006 w 1357162"/>
              <a:gd name="connsiteY53" fmla="*/ 1280160 h 1337911"/>
              <a:gd name="connsiteX54" fmla="*/ 202131 w 1357162"/>
              <a:gd name="connsiteY54" fmla="*/ 1260909 h 1337911"/>
              <a:gd name="connsiteX55" fmla="*/ 154004 w 1357162"/>
              <a:gd name="connsiteY55" fmla="*/ 1251284 h 1337911"/>
              <a:gd name="connsiteX56" fmla="*/ 125129 w 1357162"/>
              <a:gd name="connsiteY56" fmla="*/ 1222408 h 1337911"/>
              <a:gd name="connsiteX57" fmla="*/ 115503 w 1357162"/>
              <a:gd name="connsiteY57" fmla="*/ 1193532 h 1337911"/>
              <a:gd name="connsiteX58" fmla="*/ 134754 w 1357162"/>
              <a:gd name="connsiteY58" fmla="*/ 1135781 h 1337911"/>
              <a:gd name="connsiteX59" fmla="*/ 144379 w 1357162"/>
              <a:gd name="connsiteY59" fmla="*/ 1097280 h 133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57162" h="1337911">
                <a:moveTo>
                  <a:pt x="144379" y="1097280"/>
                </a:moveTo>
                <a:lnTo>
                  <a:pt x="144379" y="1097280"/>
                </a:lnTo>
                <a:cubicBezTo>
                  <a:pt x="128337" y="1074821"/>
                  <a:pt x="111563" y="1052868"/>
                  <a:pt x="96253" y="1029903"/>
                </a:cubicBezTo>
                <a:cubicBezTo>
                  <a:pt x="69621" y="989955"/>
                  <a:pt x="60423" y="967868"/>
                  <a:pt x="38501" y="924025"/>
                </a:cubicBezTo>
                <a:cubicBezTo>
                  <a:pt x="35293" y="911191"/>
                  <a:pt x="33059" y="898074"/>
                  <a:pt x="28876" y="885524"/>
                </a:cubicBezTo>
                <a:cubicBezTo>
                  <a:pt x="23412" y="869133"/>
                  <a:pt x="13245" y="854292"/>
                  <a:pt x="9625" y="837397"/>
                </a:cubicBezTo>
                <a:cubicBezTo>
                  <a:pt x="3537" y="808989"/>
                  <a:pt x="3208" y="779646"/>
                  <a:pt x="0" y="750770"/>
                </a:cubicBezTo>
                <a:cubicBezTo>
                  <a:pt x="10341" y="693898"/>
                  <a:pt x="28876" y="608019"/>
                  <a:pt x="28876" y="548640"/>
                </a:cubicBezTo>
                <a:cubicBezTo>
                  <a:pt x="28876" y="500407"/>
                  <a:pt x="22459" y="452387"/>
                  <a:pt x="19251" y="404261"/>
                </a:cubicBezTo>
                <a:cubicBezTo>
                  <a:pt x="25668" y="372177"/>
                  <a:pt x="29512" y="339469"/>
                  <a:pt x="38501" y="308008"/>
                </a:cubicBezTo>
                <a:cubicBezTo>
                  <a:pt x="42443" y="294212"/>
                  <a:pt x="50147" y="281675"/>
                  <a:pt x="57752" y="269507"/>
                </a:cubicBezTo>
                <a:cubicBezTo>
                  <a:pt x="73795" y="243838"/>
                  <a:pt x="96251" y="214965"/>
                  <a:pt x="125129" y="202130"/>
                </a:cubicBezTo>
                <a:cubicBezTo>
                  <a:pt x="140079" y="195486"/>
                  <a:pt x="157384" y="196473"/>
                  <a:pt x="173255" y="192505"/>
                </a:cubicBezTo>
                <a:cubicBezTo>
                  <a:pt x="198770" y="186126"/>
                  <a:pt x="213033" y="175654"/>
                  <a:pt x="240632" y="173254"/>
                </a:cubicBezTo>
                <a:cubicBezTo>
                  <a:pt x="301447" y="167966"/>
                  <a:pt x="362552" y="166837"/>
                  <a:pt x="423512" y="163629"/>
                </a:cubicBezTo>
                <a:cubicBezTo>
                  <a:pt x="436346" y="160421"/>
                  <a:pt x="449581" y="158525"/>
                  <a:pt x="462013" y="154004"/>
                </a:cubicBezTo>
                <a:cubicBezTo>
                  <a:pt x="504502" y="138553"/>
                  <a:pt x="525876" y="130169"/>
                  <a:pt x="558265" y="105877"/>
                </a:cubicBezTo>
                <a:cubicBezTo>
                  <a:pt x="574700" y="93550"/>
                  <a:pt x="589957" y="79702"/>
                  <a:pt x="606392" y="67376"/>
                </a:cubicBezTo>
                <a:cubicBezTo>
                  <a:pt x="615646" y="60435"/>
                  <a:pt x="623841" y="49930"/>
                  <a:pt x="635267" y="48126"/>
                </a:cubicBezTo>
                <a:cubicBezTo>
                  <a:pt x="686073" y="40104"/>
                  <a:pt x="737937" y="41709"/>
                  <a:pt x="789272" y="38501"/>
                </a:cubicBezTo>
                <a:cubicBezTo>
                  <a:pt x="802106" y="35292"/>
                  <a:pt x="815053" y="32509"/>
                  <a:pt x="827773" y="28875"/>
                </a:cubicBezTo>
                <a:cubicBezTo>
                  <a:pt x="837529" y="26088"/>
                  <a:pt x="846861" y="21920"/>
                  <a:pt x="856649" y="19250"/>
                </a:cubicBezTo>
                <a:cubicBezTo>
                  <a:pt x="882174" y="12289"/>
                  <a:pt x="933651" y="0"/>
                  <a:pt x="933651" y="0"/>
                </a:cubicBezTo>
                <a:cubicBezTo>
                  <a:pt x="962527" y="3208"/>
                  <a:pt x="995767" y="-5973"/>
                  <a:pt x="1020278" y="9625"/>
                </a:cubicBezTo>
                <a:cubicBezTo>
                  <a:pt x="1020280" y="9626"/>
                  <a:pt x="1044341" y="81813"/>
                  <a:pt x="1049154" y="96252"/>
                </a:cubicBezTo>
                <a:lnTo>
                  <a:pt x="1058779" y="125128"/>
                </a:lnTo>
                <a:lnTo>
                  <a:pt x="1068404" y="154004"/>
                </a:lnTo>
                <a:cubicBezTo>
                  <a:pt x="1071613" y="182880"/>
                  <a:pt x="1068101" y="213327"/>
                  <a:pt x="1078030" y="240631"/>
                </a:cubicBezTo>
                <a:cubicBezTo>
                  <a:pt x="1081983" y="251503"/>
                  <a:pt x="1099679" y="250849"/>
                  <a:pt x="1106905" y="259882"/>
                </a:cubicBezTo>
                <a:cubicBezTo>
                  <a:pt x="1160039" y="326299"/>
                  <a:pt x="1062654" y="252837"/>
                  <a:pt x="1145406" y="308008"/>
                </a:cubicBezTo>
                <a:cubicBezTo>
                  <a:pt x="1168882" y="401904"/>
                  <a:pt x="1145406" y="284659"/>
                  <a:pt x="1145406" y="394635"/>
                </a:cubicBezTo>
                <a:cubicBezTo>
                  <a:pt x="1145406" y="452476"/>
                  <a:pt x="1144685" y="510982"/>
                  <a:pt x="1155032" y="567890"/>
                </a:cubicBezTo>
                <a:cubicBezTo>
                  <a:pt x="1157902" y="583673"/>
                  <a:pt x="1175405" y="592787"/>
                  <a:pt x="1183907" y="606391"/>
                </a:cubicBezTo>
                <a:cubicBezTo>
                  <a:pt x="1212962" y="652879"/>
                  <a:pt x="1193902" y="643992"/>
                  <a:pt x="1232034" y="693019"/>
                </a:cubicBezTo>
                <a:cubicBezTo>
                  <a:pt x="1243177" y="707345"/>
                  <a:pt x="1259645" y="717000"/>
                  <a:pt x="1270535" y="731520"/>
                </a:cubicBezTo>
                <a:cubicBezTo>
                  <a:pt x="1288696" y="755735"/>
                  <a:pt x="1301432" y="783636"/>
                  <a:pt x="1318661" y="808522"/>
                </a:cubicBezTo>
                <a:cubicBezTo>
                  <a:pt x="1330355" y="825413"/>
                  <a:pt x="1344328" y="840606"/>
                  <a:pt x="1357162" y="856648"/>
                </a:cubicBezTo>
                <a:cubicBezTo>
                  <a:pt x="1335374" y="943804"/>
                  <a:pt x="1366334" y="838303"/>
                  <a:pt x="1309036" y="952901"/>
                </a:cubicBezTo>
                <a:cubicBezTo>
                  <a:pt x="1303120" y="964733"/>
                  <a:pt x="1303594" y="978852"/>
                  <a:pt x="1299411" y="991402"/>
                </a:cubicBezTo>
                <a:cubicBezTo>
                  <a:pt x="1285916" y="1031887"/>
                  <a:pt x="1283014" y="1037459"/>
                  <a:pt x="1260910" y="1068404"/>
                </a:cubicBezTo>
                <a:cubicBezTo>
                  <a:pt x="1251586" y="1081458"/>
                  <a:pt x="1243378" y="1095562"/>
                  <a:pt x="1232034" y="1106905"/>
                </a:cubicBezTo>
                <a:cubicBezTo>
                  <a:pt x="1223854" y="1115085"/>
                  <a:pt x="1212783" y="1119738"/>
                  <a:pt x="1203158" y="1126155"/>
                </a:cubicBezTo>
                <a:cubicBezTo>
                  <a:pt x="1193533" y="1138989"/>
                  <a:pt x="1182784" y="1151052"/>
                  <a:pt x="1174282" y="1164656"/>
                </a:cubicBezTo>
                <a:cubicBezTo>
                  <a:pt x="1150743" y="1202318"/>
                  <a:pt x="1162278" y="1200237"/>
                  <a:pt x="1135781" y="1232033"/>
                </a:cubicBezTo>
                <a:cubicBezTo>
                  <a:pt x="1107508" y="1265960"/>
                  <a:pt x="1089400" y="1272579"/>
                  <a:pt x="1049154" y="1299410"/>
                </a:cubicBezTo>
                <a:cubicBezTo>
                  <a:pt x="1022325" y="1317296"/>
                  <a:pt x="984985" y="1305827"/>
                  <a:pt x="952901" y="1309035"/>
                </a:cubicBezTo>
                <a:cubicBezTo>
                  <a:pt x="943276" y="1312244"/>
                  <a:pt x="934141" y="1319439"/>
                  <a:pt x="924025" y="1318661"/>
                </a:cubicBezTo>
                <a:cubicBezTo>
                  <a:pt x="891402" y="1316152"/>
                  <a:pt x="859766" y="1306266"/>
                  <a:pt x="827773" y="1299410"/>
                </a:cubicBezTo>
                <a:cubicBezTo>
                  <a:pt x="793930" y="1292158"/>
                  <a:pt x="790700" y="1290261"/>
                  <a:pt x="760396" y="1280160"/>
                </a:cubicBezTo>
                <a:cubicBezTo>
                  <a:pt x="629393" y="1306360"/>
                  <a:pt x="696728" y="1296448"/>
                  <a:pt x="558265" y="1309035"/>
                </a:cubicBezTo>
                <a:cubicBezTo>
                  <a:pt x="545431" y="1312244"/>
                  <a:pt x="531923" y="1313450"/>
                  <a:pt x="519764" y="1318661"/>
                </a:cubicBezTo>
                <a:cubicBezTo>
                  <a:pt x="509132" y="1323218"/>
                  <a:pt x="502444" y="1337361"/>
                  <a:pt x="490889" y="1337911"/>
                </a:cubicBezTo>
                <a:lnTo>
                  <a:pt x="317634" y="1328286"/>
                </a:lnTo>
                <a:cubicBezTo>
                  <a:pt x="251440" y="1284157"/>
                  <a:pt x="281831" y="1297101"/>
                  <a:pt x="231006" y="1280160"/>
                </a:cubicBezTo>
                <a:cubicBezTo>
                  <a:pt x="221381" y="1273743"/>
                  <a:pt x="212962" y="1264971"/>
                  <a:pt x="202131" y="1260909"/>
                </a:cubicBezTo>
                <a:cubicBezTo>
                  <a:pt x="186813" y="1255165"/>
                  <a:pt x="168637" y="1258600"/>
                  <a:pt x="154004" y="1251284"/>
                </a:cubicBezTo>
                <a:cubicBezTo>
                  <a:pt x="141829" y="1245197"/>
                  <a:pt x="134754" y="1232033"/>
                  <a:pt x="125129" y="1222408"/>
                </a:cubicBezTo>
                <a:cubicBezTo>
                  <a:pt x="121920" y="1212783"/>
                  <a:pt x="114383" y="1203616"/>
                  <a:pt x="115503" y="1193532"/>
                </a:cubicBezTo>
                <a:cubicBezTo>
                  <a:pt x="117744" y="1173364"/>
                  <a:pt x="134754" y="1135781"/>
                  <a:pt x="134754" y="1135781"/>
                </a:cubicBezTo>
                <a:cubicBezTo>
                  <a:pt x="124114" y="1103861"/>
                  <a:pt x="142775" y="1103697"/>
                  <a:pt x="144379" y="1097280"/>
                </a:cubicBezTo>
                <a:close/>
              </a:path>
            </a:pathLst>
          </a:custGeom>
          <a:scene3d>
            <a:camera prst="orthographicFront"/>
            <a:lightRig rig="threePt" dir="t"/>
          </a:scene3d>
          <a:sp3d>
            <a:bevelT w="12700"/>
            <a:bevelB w="825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Point</a:t>
            </a:r>
          </a:p>
          <a:p>
            <a:pPr algn="ctr"/>
            <a:r>
              <a:rPr lang="en-US" dirty="0"/>
              <a:t>A</a:t>
            </a:r>
          </a:p>
        </p:txBody>
      </p:sp>
      <p:sp>
        <p:nvSpPr>
          <p:cNvPr id="10" name="Freeform 9"/>
          <p:cNvSpPr/>
          <p:nvPr/>
        </p:nvSpPr>
        <p:spPr>
          <a:xfrm>
            <a:off x="6629400" y="5181600"/>
            <a:ext cx="990600" cy="990601"/>
          </a:xfrm>
          <a:custGeom>
            <a:avLst/>
            <a:gdLst>
              <a:gd name="connsiteX0" fmla="*/ 144379 w 1357162"/>
              <a:gd name="connsiteY0" fmla="*/ 1097280 h 1337911"/>
              <a:gd name="connsiteX1" fmla="*/ 144379 w 1357162"/>
              <a:gd name="connsiteY1" fmla="*/ 1097280 h 1337911"/>
              <a:gd name="connsiteX2" fmla="*/ 96253 w 1357162"/>
              <a:gd name="connsiteY2" fmla="*/ 1029903 h 1337911"/>
              <a:gd name="connsiteX3" fmla="*/ 38501 w 1357162"/>
              <a:gd name="connsiteY3" fmla="*/ 924025 h 1337911"/>
              <a:gd name="connsiteX4" fmla="*/ 28876 w 1357162"/>
              <a:gd name="connsiteY4" fmla="*/ 885524 h 1337911"/>
              <a:gd name="connsiteX5" fmla="*/ 9625 w 1357162"/>
              <a:gd name="connsiteY5" fmla="*/ 837397 h 1337911"/>
              <a:gd name="connsiteX6" fmla="*/ 0 w 1357162"/>
              <a:gd name="connsiteY6" fmla="*/ 750770 h 1337911"/>
              <a:gd name="connsiteX7" fmla="*/ 28876 w 1357162"/>
              <a:gd name="connsiteY7" fmla="*/ 548640 h 1337911"/>
              <a:gd name="connsiteX8" fmla="*/ 19251 w 1357162"/>
              <a:gd name="connsiteY8" fmla="*/ 404261 h 1337911"/>
              <a:gd name="connsiteX9" fmla="*/ 38501 w 1357162"/>
              <a:gd name="connsiteY9" fmla="*/ 308008 h 1337911"/>
              <a:gd name="connsiteX10" fmla="*/ 57752 w 1357162"/>
              <a:gd name="connsiteY10" fmla="*/ 269507 h 1337911"/>
              <a:gd name="connsiteX11" fmla="*/ 125129 w 1357162"/>
              <a:gd name="connsiteY11" fmla="*/ 202130 h 1337911"/>
              <a:gd name="connsiteX12" fmla="*/ 173255 w 1357162"/>
              <a:gd name="connsiteY12" fmla="*/ 192505 h 1337911"/>
              <a:gd name="connsiteX13" fmla="*/ 240632 w 1357162"/>
              <a:gd name="connsiteY13" fmla="*/ 173254 h 1337911"/>
              <a:gd name="connsiteX14" fmla="*/ 423512 w 1357162"/>
              <a:gd name="connsiteY14" fmla="*/ 163629 h 1337911"/>
              <a:gd name="connsiteX15" fmla="*/ 462013 w 1357162"/>
              <a:gd name="connsiteY15" fmla="*/ 154004 h 1337911"/>
              <a:gd name="connsiteX16" fmla="*/ 558265 w 1357162"/>
              <a:gd name="connsiteY16" fmla="*/ 105877 h 1337911"/>
              <a:gd name="connsiteX17" fmla="*/ 606392 w 1357162"/>
              <a:gd name="connsiteY17" fmla="*/ 67376 h 1337911"/>
              <a:gd name="connsiteX18" fmla="*/ 635267 w 1357162"/>
              <a:gd name="connsiteY18" fmla="*/ 48126 h 1337911"/>
              <a:gd name="connsiteX19" fmla="*/ 789272 w 1357162"/>
              <a:gd name="connsiteY19" fmla="*/ 38501 h 1337911"/>
              <a:gd name="connsiteX20" fmla="*/ 827773 w 1357162"/>
              <a:gd name="connsiteY20" fmla="*/ 28875 h 1337911"/>
              <a:gd name="connsiteX21" fmla="*/ 856649 w 1357162"/>
              <a:gd name="connsiteY21" fmla="*/ 19250 h 1337911"/>
              <a:gd name="connsiteX22" fmla="*/ 933651 w 1357162"/>
              <a:gd name="connsiteY22" fmla="*/ 0 h 1337911"/>
              <a:gd name="connsiteX23" fmla="*/ 1020278 w 1357162"/>
              <a:gd name="connsiteY23" fmla="*/ 9625 h 1337911"/>
              <a:gd name="connsiteX24" fmla="*/ 1049154 w 1357162"/>
              <a:gd name="connsiteY24" fmla="*/ 96252 h 1337911"/>
              <a:gd name="connsiteX25" fmla="*/ 1058779 w 1357162"/>
              <a:gd name="connsiteY25" fmla="*/ 125128 h 1337911"/>
              <a:gd name="connsiteX26" fmla="*/ 1068404 w 1357162"/>
              <a:gd name="connsiteY26" fmla="*/ 154004 h 1337911"/>
              <a:gd name="connsiteX27" fmla="*/ 1078030 w 1357162"/>
              <a:gd name="connsiteY27" fmla="*/ 240631 h 1337911"/>
              <a:gd name="connsiteX28" fmla="*/ 1106905 w 1357162"/>
              <a:gd name="connsiteY28" fmla="*/ 259882 h 1337911"/>
              <a:gd name="connsiteX29" fmla="*/ 1145406 w 1357162"/>
              <a:gd name="connsiteY29" fmla="*/ 308008 h 1337911"/>
              <a:gd name="connsiteX30" fmla="*/ 1145406 w 1357162"/>
              <a:gd name="connsiteY30" fmla="*/ 394635 h 1337911"/>
              <a:gd name="connsiteX31" fmla="*/ 1155032 w 1357162"/>
              <a:gd name="connsiteY31" fmla="*/ 567890 h 1337911"/>
              <a:gd name="connsiteX32" fmla="*/ 1183907 w 1357162"/>
              <a:gd name="connsiteY32" fmla="*/ 606391 h 1337911"/>
              <a:gd name="connsiteX33" fmla="*/ 1232034 w 1357162"/>
              <a:gd name="connsiteY33" fmla="*/ 693019 h 1337911"/>
              <a:gd name="connsiteX34" fmla="*/ 1270535 w 1357162"/>
              <a:gd name="connsiteY34" fmla="*/ 731520 h 1337911"/>
              <a:gd name="connsiteX35" fmla="*/ 1318661 w 1357162"/>
              <a:gd name="connsiteY35" fmla="*/ 808522 h 1337911"/>
              <a:gd name="connsiteX36" fmla="*/ 1357162 w 1357162"/>
              <a:gd name="connsiteY36" fmla="*/ 856648 h 1337911"/>
              <a:gd name="connsiteX37" fmla="*/ 1309036 w 1357162"/>
              <a:gd name="connsiteY37" fmla="*/ 952901 h 1337911"/>
              <a:gd name="connsiteX38" fmla="*/ 1299411 w 1357162"/>
              <a:gd name="connsiteY38" fmla="*/ 991402 h 1337911"/>
              <a:gd name="connsiteX39" fmla="*/ 1260910 w 1357162"/>
              <a:gd name="connsiteY39" fmla="*/ 1068404 h 1337911"/>
              <a:gd name="connsiteX40" fmla="*/ 1232034 w 1357162"/>
              <a:gd name="connsiteY40" fmla="*/ 1106905 h 1337911"/>
              <a:gd name="connsiteX41" fmla="*/ 1203158 w 1357162"/>
              <a:gd name="connsiteY41" fmla="*/ 1126155 h 1337911"/>
              <a:gd name="connsiteX42" fmla="*/ 1174282 w 1357162"/>
              <a:gd name="connsiteY42" fmla="*/ 1164656 h 1337911"/>
              <a:gd name="connsiteX43" fmla="*/ 1135781 w 1357162"/>
              <a:gd name="connsiteY43" fmla="*/ 1232033 h 1337911"/>
              <a:gd name="connsiteX44" fmla="*/ 1049154 w 1357162"/>
              <a:gd name="connsiteY44" fmla="*/ 1299410 h 1337911"/>
              <a:gd name="connsiteX45" fmla="*/ 952901 w 1357162"/>
              <a:gd name="connsiteY45" fmla="*/ 1309035 h 1337911"/>
              <a:gd name="connsiteX46" fmla="*/ 924025 w 1357162"/>
              <a:gd name="connsiteY46" fmla="*/ 1318661 h 1337911"/>
              <a:gd name="connsiteX47" fmla="*/ 827773 w 1357162"/>
              <a:gd name="connsiteY47" fmla="*/ 1299410 h 1337911"/>
              <a:gd name="connsiteX48" fmla="*/ 760396 w 1357162"/>
              <a:gd name="connsiteY48" fmla="*/ 1280160 h 1337911"/>
              <a:gd name="connsiteX49" fmla="*/ 558265 w 1357162"/>
              <a:gd name="connsiteY49" fmla="*/ 1309035 h 1337911"/>
              <a:gd name="connsiteX50" fmla="*/ 519764 w 1357162"/>
              <a:gd name="connsiteY50" fmla="*/ 1318661 h 1337911"/>
              <a:gd name="connsiteX51" fmla="*/ 490889 w 1357162"/>
              <a:gd name="connsiteY51" fmla="*/ 1337911 h 1337911"/>
              <a:gd name="connsiteX52" fmla="*/ 317634 w 1357162"/>
              <a:gd name="connsiteY52" fmla="*/ 1328286 h 1337911"/>
              <a:gd name="connsiteX53" fmla="*/ 231006 w 1357162"/>
              <a:gd name="connsiteY53" fmla="*/ 1280160 h 1337911"/>
              <a:gd name="connsiteX54" fmla="*/ 202131 w 1357162"/>
              <a:gd name="connsiteY54" fmla="*/ 1260909 h 1337911"/>
              <a:gd name="connsiteX55" fmla="*/ 154004 w 1357162"/>
              <a:gd name="connsiteY55" fmla="*/ 1251284 h 1337911"/>
              <a:gd name="connsiteX56" fmla="*/ 125129 w 1357162"/>
              <a:gd name="connsiteY56" fmla="*/ 1222408 h 1337911"/>
              <a:gd name="connsiteX57" fmla="*/ 115503 w 1357162"/>
              <a:gd name="connsiteY57" fmla="*/ 1193532 h 1337911"/>
              <a:gd name="connsiteX58" fmla="*/ 134754 w 1357162"/>
              <a:gd name="connsiteY58" fmla="*/ 1135781 h 1337911"/>
              <a:gd name="connsiteX59" fmla="*/ 144379 w 1357162"/>
              <a:gd name="connsiteY59" fmla="*/ 1097280 h 133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57162" h="1337911">
                <a:moveTo>
                  <a:pt x="144379" y="1097280"/>
                </a:moveTo>
                <a:lnTo>
                  <a:pt x="144379" y="1097280"/>
                </a:lnTo>
                <a:cubicBezTo>
                  <a:pt x="128337" y="1074821"/>
                  <a:pt x="111563" y="1052868"/>
                  <a:pt x="96253" y="1029903"/>
                </a:cubicBezTo>
                <a:cubicBezTo>
                  <a:pt x="69621" y="989955"/>
                  <a:pt x="60423" y="967868"/>
                  <a:pt x="38501" y="924025"/>
                </a:cubicBezTo>
                <a:cubicBezTo>
                  <a:pt x="35293" y="911191"/>
                  <a:pt x="33059" y="898074"/>
                  <a:pt x="28876" y="885524"/>
                </a:cubicBezTo>
                <a:cubicBezTo>
                  <a:pt x="23412" y="869133"/>
                  <a:pt x="13245" y="854292"/>
                  <a:pt x="9625" y="837397"/>
                </a:cubicBezTo>
                <a:cubicBezTo>
                  <a:pt x="3537" y="808989"/>
                  <a:pt x="3208" y="779646"/>
                  <a:pt x="0" y="750770"/>
                </a:cubicBezTo>
                <a:cubicBezTo>
                  <a:pt x="10341" y="693898"/>
                  <a:pt x="28876" y="608019"/>
                  <a:pt x="28876" y="548640"/>
                </a:cubicBezTo>
                <a:cubicBezTo>
                  <a:pt x="28876" y="500407"/>
                  <a:pt x="22459" y="452387"/>
                  <a:pt x="19251" y="404261"/>
                </a:cubicBezTo>
                <a:cubicBezTo>
                  <a:pt x="25668" y="372177"/>
                  <a:pt x="29512" y="339469"/>
                  <a:pt x="38501" y="308008"/>
                </a:cubicBezTo>
                <a:cubicBezTo>
                  <a:pt x="42443" y="294212"/>
                  <a:pt x="50147" y="281675"/>
                  <a:pt x="57752" y="269507"/>
                </a:cubicBezTo>
                <a:cubicBezTo>
                  <a:pt x="73795" y="243838"/>
                  <a:pt x="96251" y="214965"/>
                  <a:pt x="125129" y="202130"/>
                </a:cubicBezTo>
                <a:cubicBezTo>
                  <a:pt x="140079" y="195486"/>
                  <a:pt x="157384" y="196473"/>
                  <a:pt x="173255" y="192505"/>
                </a:cubicBezTo>
                <a:cubicBezTo>
                  <a:pt x="198770" y="186126"/>
                  <a:pt x="213033" y="175654"/>
                  <a:pt x="240632" y="173254"/>
                </a:cubicBezTo>
                <a:cubicBezTo>
                  <a:pt x="301447" y="167966"/>
                  <a:pt x="362552" y="166837"/>
                  <a:pt x="423512" y="163629"/>
                </a:cubicBezTo>
                <a:cubicBezTo>
                  <a:pt x="436346" y="160421"/>
                  <a:pt x="449581" y="158525"/>
                  <a:pt x="462013" y="154004"/>
                </a:cubicBezTo>
                <a:cubicBezTo>
                  <a:pt x="504502" y="138553"/>
                  <a:pt x="525876" y="130169"/>
                  <a:pt x="558265" y="105877"/>
                </a:cubicBezTo>
                <a:cubicBezTo>
                  <a:pt x="574700" y="93550"/>
                  <a:pt x="589957" y="79702"/>
                  <a:pt x="606392" y="67376"/>
                </a:cubicBezTo>
                <a:cubicBezTo>
                  <a:pt x="615646" y="60435"/>
                  <a:pt x="623841" y="49930"/>
                  <a:pt x="635267" y="48126"/>
                </a:cubicBezTo>
                <a:cubicBezTo>
                  <a:pt x="686073" y="40104"/>
                  <a:pt x="737937" y="41709"/>
                  <a:pt x="789272" y="38501"/>
                </a:cubicBezTo>
                <a:cubicBezTo>
                  <a:pt x="802106" y="35292"/>
                  <a:pt x="815053" y="32509"/>
                  <a:pt x="827773" y="28875"/>
                </a:cubicBezTo>
                <a:cubicBezTo>
                  <a:pt x="837529" y="26088"/>
                  <a:pt x="846861" y="21920"/>
                  <a:pt x="856649" y="19250"/>
                </a:cubicBezTo>
                <a:cubicBezTo>
                  <a:pt x="882174" y="12289"/>
                  <a:pt x="933651" y="0"/>
                  <a:pt x="933651" y="0"/>
                </a:cubicBezTo>
                <a:cubicBezTo>
                  <a:pt x="962527" y="3208"/>
                  <a:pt x="995767" y="-5973"/>
                  <a:pt x="1020278" y="9625"/>
                </a:cubicBezTo>
                <a:cubicBezTo>
                  <a:pt x="1020280" y="9626"/>
                  <a:pt x="1044341" y="81813"/>
                  <a:pt x="1049154" y="96252"/>
                </a:cubicBezTo>
                <a:lnTo>
                  <a:pt x="1058779" y="125128"/>
                </a:lnTo>
                <a:lnTo>
                  <a:pt x="1068404" y="154004"/>
                </a:lnTo>
                <a:cubicBezTo>
                  <a:pt x="1071613" y="182880"/>
                  <a:pt x="1068101" y="213327"/>
                  <a:pt x="1078030" y="240631"/>
                </a:cubicBezTo>
                <a:cubicBezTo>
                  <a:pt x="1081983" y="251503"/>
                  <a:pt x="1099679" y="250849"/>
                  <a:pt x="1106905" y="259882"/>
                </a:cubicBezTo>
                <a:cubicBezTo>
                  <a:pt x="1160039" y="326299"/>
                  <a:pt x="1062654" y="252837"/>
                  <a:pt x="1145406" y="308008"/>
                </a:cubicBezTo>
                <a:cubicBezTo>
                  <a:pt x="1168882" y="401904"/>
                  <a:pt x="1145406" y="284659"/>
                  <a:pt x="1145406" y="394635"/>
                </a:cubicBezTo>
                <a:cubicBezTo>
                  <a:pt x="1145406" y="452476"/>
                  <a:pt x="1144685" y="510982"/>
                  <a:pt x="1155032" y="567890"/>
                </a:cubicBezTo>
                <a:cubicBezTo>
                  <a:pt x="1157902" y="583673"/>
                  <a:pt x="1175405" y="592787"/>
                  <a:pt x="1183907" y="606391"/>
                </a:cubicBezTo>
                <a:cubicBezTo>
                  <a:pt x="1212962" y="652879"/>
                  <a:pt x="1193902" y="643992"/>
                  <a:pt x="1232034" y="693019"/>
                </a:cubicBezTo>
                <a:cubicBezTo>
                  <a:pt x="1243177" y="707345"/>
                  <a:pt x="1259645" y="717000"/>
                  <a:pt x="1270535" y="731520"/>
                </a:cubicBezTo>
                <a:cubicBezTo>
                  <a:pt x="1288696" y="755735"/>
                  <a:pt x="1301432" y="783636"/>
                  <a:pt x="1318661" y="808522"/>
                </a:cubicBezTo>
                <a:cubicBezTo>
                  <a:pt x="1330355" y="825413"/>
                  <a:pt x="1344328" y="840606"/>
                  <a:pt x="1357162" y="856648"/>
                </a:cubicBezTo>
                <a:cubicBezTo>
                  <a:pt x="1335374" y="943804"/>
                  <a:pt x="1366334" y="838303"/>
                  <a:pt x="1309036" y="952901"/>
                </a:cubicBezTo>
                <a:cubicBezTo>
                  <a:pt x="1303120" y="964733"/>
                  <a:pt x="1303594" y="978852"/>
                  <a:pt x="1299411" y="991402"/>
                </a:cubicBezTo>
                <a:cubicBezTo>
                  <a:pt x="1285916" y="1031887"/>
                  <a:pt x="1283014" y="1037459"/>
                  <a:pt x="1260910" y="1068404"/>
                </a:cubicBezTo>
                <a:cubicBezTo>
                  <a:pt x="1251586" y="1081458"/>
                  <a:pt x="1243378" y="1095562"/>
                  <a:pt x="1232034" y="1106905"/>
                </a:cubicBezTo>
                <a:cubicBezTo>
                  <a:pt x="1223854" y="1115085"/>
                  <a:pt x="1212783" y="1119738"/>
                  <a:pt x="1203158" y="1126155"/>
                </a:cubicBezTo>
                <a:cubicBezTo>
                  <a:pt x="1193533" y="1138989"/>
                  <a:pt x="1182784" y="1151052"/>
                  <a:pt x="1174282" y="1164656"/>
                </a:cubicBezTo>
                <a:cubicBezTo>
                  <a:pt x="1150743" y="1202318"/>
                  <a:pt x="1162278" y="1200237"/>
                  <a:pt x="1135781" y="1232033"/>
                </a:cubicBezTo>
                <a:cubicBezTo>
                  <a:pt x="1107508" y="1265960"/>
                  <a:pt x="1089400" y="1272579"/>
                  <a:pt x="1049154" y="1299410"/>
                </a:cubicBezTo>
                <a:cubicBezTo>
                  <a:pt x="1022325" y="1317296"/>
                  <a:pt x="984985" y="1305827"/>
                  <a:pt x="952901" y="1309035"/>
                </a:cubicBezTo>
                <a:cubicBezTo>
                  <a:pt x="943276" y="1312244"/>
                  <a:pt x="934141" y="1319439"/>
                  <a:pt x="924025" y="1318661"/>
                </a:cubicBezTo>
                <a:cubicBezTo>
                  <a:pt x="891402" y="1316152"/>
                  <a:pt x="859766" y="1306266"/>
                  <a:pt x="827773" y="1299410"/>
                </a:cubicBezTo>
                <a:cubicBezTo>
                  <a:pt x="793930" y="1292158"/>
                  <a:pt x="790700" y="1290261"/>
                  <a:pt x="760396" y="1280160"/>
                </a:cubicBezTo>
                <a:cubicBezTo>
                  <a:pt x="629393" y="1306360"/>
                  <a:pt x="696728" y="1296448"/>
                  <a:pt x="558265" y="1309035"/>
                </a:cubicBezTo>
                <a:cubicBezTo>
                  <a:pt x="545431" y="1312244"/>
                  <a:pt x="531923" y="1313450"/>
                  <a:pt x="519764" y="1318661"/>
                </a:cubicBezTo>
                <a:cubicBezTo>
                  <a:pt x="509132" y="1323218"/>
                  <a:pt x="502444" y="1337361"/>
                  <a:pt x="490889" y="1337911"/>
                </a:cubicBezTo>
                <a:lnTo>
                  <a:pt x="317634" y="1328286"/>
                </a:lnTo>
                <a:cubicBezTo>
                  <a:pt x="251440" y="1284157"/>
                  <a:pt x="281831" y="1297101"/>
                  <a:pt x="231006" y="1280160"/>
                </a:cubicBezTo>
                <a:cubicBezTo>
                  <a:pt x="221381" y="1273743"/>
                  <a:pt x="212962" y="1264971"/>
                  <a:pt x="202131" y="1260909"/>
                </a:cubicBezTo>
                <a:cubicBezTo>
                  <a:pt x="186813" y="1255165"/>
                  <a:pt x="168637" y="1258600"/>
                  <a:pt x="154004" y="1251284"/>
                </a:cubicBezTo>
                <a:cubicBezTo>
                  <a:pt x="141829" y="1245197"/>
                  <a:pt x="134754" y="1232033"/>
                  <a:pt x="125129" y="1222408"/>
                </a:cubicBezTo>
                <a:cubicBezTo>
                  <a:pt x="121920" y="1212783"/>
                  <a:pt x="114383" y="1203616"/>
                  <a:pt x="115503" y="1193532"/>
                </a:cubicBezTo>
                <a:cubicBezTo>
                  <a:pt x="117744" y="1173364"/>
                  <a:pt x="134754" y="1135781"/>
                  <a:pt x="134754" y="1135781"/>
                </a:cubicBezTo>
                <a:cubicBezTo>
                  <a:pt x="124114" y="1103861"/>
                  <a:pt x="142775" y="1103697"/>
                  <a:pt x="144379" y="1097280"/>
                </a:cubicBezTo>
                <a:close/>
              </a:path>
            </a:pathLst>
          </a:custGeom>
          <a:scene3d>
            <a:camera prst="orthographicFront"/>
            <a:lightRig rig="threePt" dir="t"/>
          </a:scene3d>
          <a:sp3d>
            <a:bevelT w="12700"/>
            <a:bevelB w="825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Point</a:t>
            </a:r>
          </a:p>
          <a:p>
            <a:pPr algn="ctr"/>
            <a:r>
              <a:rPr lang="en-US" dirty="0"/>
              <a:t>B</a:t>
            </a:r>
          </a:p>
        </p:txBody>
      </p:sp>
      <p:sp>
        <p:nvSpPr>
          <p:cNvPr id="12" name="Curved Down Arrow 11"/>
          <p:cNvSpPr/>
          <p:nvPr/>
        </p:nvSpPr>
        <p:spPr>
          <a:xfrm>
            <a:off x="2209800" y="2743200"/>
            <a:ext cx="2514600"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ate Placeholder 2"/>
          <p:cNvSpPr>
            <a:spLocks noGrp="1"/>
          </p:cNvSpPr>
          <p:nvPr>
            <p:ph type="dt" sz="half" idx="2"/>
          </p:nvPr>
        </p:nvSpPr>
        <p:spPr>
          <a:xfrm>
            <a:off x="762000" y="6356350"/>
            <a:ext cx="3124200" cy="365125"/>
          </a:xfrm>
        </p:spPr>
        <p:txBody>
          <a:bodyPr/>
          <a:lstStyle/>
          <a:p>
            <a:r>
              <a:rPr lang="en-US" dirty="0" smtClean="0"/>
              <a:t>© 2015 Community Care Behavioral Health Organization</a:t>
            </a:r>
            <a:endParaRPr lang="en-US" dirty="0"/>
          </a:p>
        </p:txBody>
      </p:sp>
      <p:sp>
        <p:nvSpPr>
          <p:cNvPr id="2" name="TextBox 1"/>
          <p:cNvSpPr txBox="1"/>
          <p:nvPr/>
        </p:nvSpPr>
        <p:spPr>
          <a:xfrm>
            <a:off x="2819400" y="3124200"/>
            <a:ext cx="1521570" cy="830997"/>
          </a:xfrm>
          <a:prstGeom prst="rect">
            <a:avLst/>
          </a:prstGeom>
          <a:noFill/>
        </p:spPr>
        <p:txBody>
          <a:bodyPr wrap="none" rtlCol="0">
            <a:spAutoFit/>
          </a:bodyPr>
          <a:lstStyle/>
          <a:p>
            <a:pPr algn="ctr"/>
            <a:r>
              <a:rPr lang="en-US" sz="2400" dirty="0" smtClean="0"/>
              <a:t>Ego </a:t>
            </a:r>
          </a:p>
          <a:p>
            <a:pPr algn="ctr"/>
            <a:r>
              <a:rPr lang="en-US" sz="2400" dirty="0" smtClean="0"/>
              <a:t>Depletion</a:t>
            </a:r>
            <a:endParaRPr lang="en-US" sz="2400" dirty="0"/>
          </a:p>
        </p:txBody>
      </p:sp>
      <p:sp>
        <p:nvSpPr>
          <p:cNvPr id="3" name="TextBox 2"/>
          <p:cNvSpPr txBox="1"/>
          <p:nvPr/>
        </p:nvSpPr>
        <p:spPr>
          <a:xfrm>
            <a:off x="2590800" y="3886200"/>
            <a:ext cx="2015295" cy="461665"/>
          </a:xfrm>
          <a:prstGeom prst="rect">
            <a:avLst/>
          </a:prstGeom>
          <a:noFill/>
        </p:spPr>
        <p:txBody>
          <a:bodyPr wrap="none" rtlCol="0">
            <a:spAutoFit/>
          </a:bodyPr>
          <a:lstStyle/>
          <a:p>
            <a:pPr algn="ctr"/>
            <a:r>
              <a:rPr lang="en-US" sz="2400" dirty="0" smtClean="0"/>
              <a:t>Limited time </a:t>
            </a:r>
          </a:p>
        </p:txBody>
      </p:sp>
      <p:sp>
        <p:nvSpPr>
          <p:cNvPr id="5" name="TextBox 4"/>
          <p:cNvSpPr txBox="1"/>
          <p:nvPr/>
        </p:nvSpPr>
        <p:spPr>
          <a:xfrm>
            <a:off x="2362200" y="4267200"/>
            <a:ext cx="2371162" cy="461665"/>
          </a:xfrm>
          <a:prstGeom prst="rect">
            <a:avLst/>
          </a:prstGeom>
          <a:noFill/>
        </p:spPr>
        <p:txBody>
          <a:bodyPr wrap="none" rtlCol="0">
            <a:spAutoFit/>
          </a:bodyPr>
          <a:lstStyle/>
          <a:p>
            <a:r>
              <a:rPr lang="en-US" sz="2400" dirty="0" smtClean="0"/>
              <a:t>Decision fatigue</a:t>
            </a:r>
            <a:endParaRPr lang="en-US" sz="2400" dirty="0"/>
          </a:p>
        </p:txBody>
      </p:sp>
      <p:sp>
        <p:nvSpPr>
          <p:cNvPr id="9" name="TextBox 8"/>
          <p:cNvSpPr txBox="1"/>
          <p:nvPr/>
        </p:nvSpPr>
        <p:spPr>
          <a:xfrm>
            <a:off x="2133600" y="4648200"/>
            <a:ext cx="2678938" cy="461665"/>
          </a:xfrm>
          <a:prstGeom prst="rect">
            <a:avLst/>
          </a:prstGeom>
          <a:noFill/>
        </p:spPr>
        <p:txBody>
          <a:bodyPr wrap="none" rtlCol="0">
            <a:spAutoFit/>
          </a:bodyPr>
          <a:lstStyle/>
          <a:p>
            <a:r>
              <a:rPr lang="en-US" sz="2400" dirty="0" smtClean="0"/>
              <a:t>Established habits</a:t>
            </a:r>
            <a:endParaRPr lang="en-US" sz="2400" dirty="0"/>
          </a:p>
        </p:txBody>
      </p:sp>
      <p:sp>
        <p:nvSpPr>
          <p:cNvPr id="16" name="TextBox 15"/>
          <p:cNvSpPr txBox="1"/>
          <p:nvPr/>
        </p:nvSpPr>
        <p:spPr>
          <a:xfrm>
            <a:off x="2286000" y="5029200"/>
            <a:ext cx="2557110" cy="461665"/>
          </a:xfrm>
          <a:prstGeom prst="rect">
            <a:avLst/>
          </a:prstGeom>
          <a:noFill/>
        </p:spPr>
        <p:txBody>
          <a:bodyPr wrap="none" rtlCol="0">
            <a:spAutoFit/>
          </a:bodyPr>
          <a:lstStyle/>
          <a:p>
            <a:r>
              <a:rPr lang="en-US" sz="2400" dirty="0" smtClean="0"/>
              <a:t>Unrealistic plans </a:t>
            </a:r>
            <a:endParaRPr lang="en-US" sz="2400" dirty="0"/>
          </a:p>
        </p:txBody>
      </p:sp>
      <p:grpSp>
        <p:nvGrpSpPr>
          <p:cNvPr id="11" name="Group 16"/>
          <p:cNvGrpSpPr/>
          <p:nvPr/>
        </p:nvGrpSpPr>
        <p:grpSpPr>
          <a:xfrm>
            <a:off x="304800" y="3733800"/>
            <a:ext cx="1219200" cy="838200"/>
            <a:chOff x="1295400" y="1066800"/>
            <a:chExt cx="5562600" cy="3657600"/>
          </a:xfrm>
        </p:grpSpPr>
        <p:cxnSp>
          <p:nvCxnSpPr>
            <p:cNvPr id="18" name="Straight Connector 17"/>
            <p:cNvCxnSpPr/>
            <p:nvPr/>
          </p:nvCxnSpPr>
          <p:spPr>
            <a:xfrm flipV="1">
              <a:off x="1295400" y="3657600"/>
              <a:ext cx="1219200" cy="8382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19" name="Straight Connector 18"/>
            <p:cNvCxnSpPr/>
            <p:nvPr/>
          </p:nvCxnSpPr>
          <p:spPr>
            <a:xfrm flipV="1">
              <a:off x="2514600" y="2743200"/>
              <a:ext cx="381000" cy="9144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20" name="Straight Connector 19"/>
            <p:cNvCxnSpPr/>
            <p:nvPr/>
          </p:nvCxnSpPr>
          <p:spPr>
            <a:xfrm flipH="1">
              <a:off x="2819400" y="2971800"/>
              <a:ext cx="533400" cy="9144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21" name="Straight Connector 20"/>
            <p:cNvCxnSpPr/>
            <p:nvPr/>
          </p:nvCxnSpPr>
          <p:spPr>
            <a:xfrm flipH="1">
              <a:off x="1752600" y="3886200"/>
              <a:ext cx="1066800" cy="5334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22" name="Straight Connector 21"/>
            <p:cNvCxnSpPr/>
            <p:nvPr/>
          </p:nvCxnSpPr>
          <p:spPr>
            <a:xfrm>
              <a:off x="1752600" y="4419600"/>
              <a:ext cx="381000" cy="1524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23" name="Straight Connector 22"/>
            <p:cNvCxnSpPr/>
            <p:nvPr/>
          </p:nvCxnSpPr>
          <p:spPr>
            <a:xfrm>
              <a:off x="1295400" y="4495800"/>
              <a:ext cx="76200" cy="1524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24" name="Straight Connector 23"/>
            <p:cNvCxnSpPr/>
            <p:nvPr/>
          </p:nvCxnSpPr>
          <p:spPr>
            <a:xfrm flipV="1">
              <a:off x="1371600" y="4572000"/>
              <a:ext cx="762000" cy="762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25" name="Straight Connector 24"/>
            <p:cNvCxnSpPr/>
            <p:nvPr/>
          </p:nvCxnSpPr>
          <p:spPr>
            <a:xfrm>
              <a:off x="3352800" y="2971800"/>
              <a:ext cx="685800" cy="7620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26" name="Straight Connector 25"/>
            <p:cNvCxnSpPr/>
            <p:nvPr/>
          </p:nvCxnSpPr>
          <p:spPr>
            <a:xfrm flipH="1">
              <a:off x="3581400" y="3733800"/>
              <a:ext cx="457200" cy="8382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27" name="Straight Connector 26"/>
            <p:cNvCxnSpPr/>
            <p:nvPr/>
          </p:nvCxnSpPr>
          <p:spPr>
            <a:xfrm>
              <a:off x="3581400" y="4572000"/>
              <a:ext cx="228600" cy="1524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28" name="Straight Connector 27"/>
            <p:cNvCxnSpPr/>
            <p:nvPr/>
          </p:nvCxnSpPr>
          <p:spPr>
            <a:xfrm>
              <a:off x="3810000" y="4724400"/>
              <a:ext cx="685800" cy="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29" name="Straight Connector 28"/>
            <p:cNvCxnSpPr/>
            <p:nvPr/>
          </p:nvCxnSpPr>
          <p:spPr>
            <a:xfrm flipH="1" flipV="1">
              <a:off x="3962400" y="4495800"/>
              <a:ext cx="533400" cy="2286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30" name="Straight Connector 29"/>
            <p:cNvCxnSpPr/>
            <p:nvPr/>
          </p:nvCxnSpPr>
          <p:spPr>
            <a:xfrm flipV="1">
              <a:off x="3962400" y="3657600"/>
              <a:ext cx="609600" cy="8382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31" name="Straight Connector 30"/>
            <p:cNvCxnSpPr/>
            <p:nvPr/>
          </p:nvCxnSpPr>
          <p:spPr>
            <a:xfrm flipH="1" flipV="1">
              <a:off x="3962400" y="2819400"/>
              <a:ext cx="609600" cy="8382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32" name="Straight Connector 31"/>
            <p:cNvCxnSpPr/>
            <p:nvPr/>
          </p:nvCxnSpPr>
          <p:spPr>
            <a:xfrm flipV="1">
              <a:off x="3962400" y="2438400"/>
              <a:ext cx="762000" cy="3810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33" name="Straight Connector 32"/>
            <p:cNvCxnSpPr/>
            <p:nvPr/>
          </p:nvCxnSpPr>
          <p:spPr>
            <a:xfrm>
              <a:off x="4724400" y="2438400"/>
              <a:ext cx="609600" cy="3048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34" name="Straight Connector 33"/>
            <p:cNvCxnSpPr/>
            <p:nvPr/>
          </p:nvCxnSpPr>
          <p:spPr>
            <a:xfrm flipV="1">
              <a:off x="5334000" y="2514600"/>
              <a:ext cx="1524000" cy="2286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35" name="Straight Connector 34"/>
            <p:cNvCxnSpPr/>
            <p:nvPr/>
          </p:nvCxnSpPr>
          <p:spPr>
            <a:xfrm flipV="1">
              <a:off x="6858000" y="2133600"/>
              <a:ext cx="0" cy="3810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36" name="Straight Connector 35"/>
            <p:cNvCxnSpPr/>
            <p:nvPr/>
          </p:nvCxnSpPr>
          <p:spPr>
            <a:xfrm flipH="1">
              <a:off x="6705600" y="2133600"/>
              <a:ext cx="152400" cy="762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37" name="Straight Connector 36"/>
            <p:cNvCxnSpPr/>
            <p:nvPr/>
          </p:nvCxnSpPr>
          <p:spPr>
            <a:xfrm flipH="1">
              <a:off x="6629400" y="2209800"/>
              <a:ext cx="76200" cy="1524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38" name="Straight Connector 37"/>
            <p:cNvCxnSpPr/>
            <p:nvPr/>
          </p:nvCxnSpPr>
          <p:spPr>
            <a:xfrm flipH="1">
              <a:off x="5410200" y="2362200"/>
              <a:ext cx="1219200" cy="762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39" name="Straight Connector 38"/>
            <p:cNvCxnSpPr/>
            <p:nvPr/>
          </p:nvCxnSpPr>
          <p:spPr>
            <a:xfrm flipH="1" flipV="1">
              <a:off x="4953000" y="2133600"/>
              <a:ext cx="457200" cy="3048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40" name="Straight Connector 39"/>
            <p:cNvCxnSpPr/>
            <p:nvPr/>
          </p:nvCxnSpPr>
          <p:spPr>
            <a:xfrm>
              <a:off x="4953000" y="2133600"/>
              <a:ext cx="457200" cy="762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41" name="Straight Connector 40"/>
            <p:cNvCxnSpPr/>
            <p:nvPr/>
          </p:nvCxnSpPr>
          <p:spPr>
            <a:xfrm flipV="1">
              <a:off x="5410200" y="1981200"/>
              <a:ext cx="1447800" cy="2286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42" name="Straight Connector 41"/>
            <p:cNvCxnSpPr/>
            <p:nvPr/>
          </p:nvCxnSpPr>
          <p:spPr>
            <a:xfrm flipV="1">
              <a:off x="6858000" y="1600200"/>
              <a:ext cx="0" cy="3810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43" name="Straight Connector 42"/>
            <p:cNvCxnSpPr/>
            <p:nvPr/>
          </p:nvCxnSpPr>
          <p:spPr>
            <a:xfrm flipH="1">
              <a:off x="6705600" y="1600200"/>
              <a:ext cx="152400" cy="762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44" name="Straight Connector 43"/>
            <p:cNvCxnSpPr/>
            <p:nvPr/>
          </p:nvCxnSpPr>
          <p:spPr>
            <a:xfrm flipH="1">
              <a:off x="6629400" y="1676400"/>
              <a:ext cx="76200" cy="1524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45" name="Straight Connector 44"/>
            <p:cNvCxnSpPr/>
            <p:nvPr/>
          </p:nvCxnSpPr>
          <p:spPr>
            <a:xfrm flipH="1">
              <a:off x="5410200" y="1828800"/>
              <a:ext cx="1219200" cy="2286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46" name="Straight Connector 45"/>
            <p:cNvCxnSpPr/>
            <p:nvPr/>
          </p:nvCxnSpPr>
          <p:spPr>
            <a:xfrm flipH="1" flipV="1">
              <a:off x="4648200" y="1676400"/>
              <a:ext cx="762000" cy="3810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47" name="Straight Connector 46"/>
            <p:cNvCxnSpPr/>
            <p:nvPr/>
          </p:nvCxnSpPr>
          <p:spPr>
            <a:xfrm flipH="1">
              <a:off x="4191000" y="1676400"/>
              <a:ext cx="457200" cy="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48" name="Straight Connector 47"/>
            <p:cNvCxnSpPr/>
            <p:nvPr/>
          </p:nvCxnSpPr>
          <p:spPr>
            <a:xfrm flipH="1">
              <a:off x="2895600" y="1676400"/>
              <a:ext cx="1295400" cy="106680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49" name="Oval 48"/>
            <p:cNvSpPr/>
            <p:nvPr/>
          </p:nvSpPr>
          <p:spPr>
            <a:xfrm>
              <a:off x="4648200" y="1066800"/>
              <a:ext cx="990600" cy="685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4756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Average Delay in Seeking Treatment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19189168"/>
              </p:ext>
            </p:extLst>
          </p:nvPr>
        </p:nvGraphicFramePr>
        <p:xfrm>
          <a:off x="457200" y="1219200"/>
          <a:ext cx="8229600" cy="4906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a:xfrm>
            <a:off x="4953000" y="6019800"/>
            <a:ext cx="3733800" cy="701675"/>
          </a:xfrm>
        </p:spPr>
        <p:txBody>
          <a:bodyPr/>
          <a:lstStyle/>
          <a:p>
            <a:r>
              <a:rPr lang="en-US" sz="2000" dirty="0" smtClean="0"/>
              <a:t>Wang et al., 2005;  Dennis et al., 2005 &amp; 2007; SAMHSA, 2011;   Christina et al., 2000;  </a:t>
            </a:r>
            <a:endParaRPr lang="en-US" sz="2000" dirty="0"/>
          </a:p>
        </p:txBody>
      </p:sp>
      <p:sp>
        <p:nvSpPr>
          <p:cNvPr id="5" name="Date Placeholder 4"/>
          <p:cNvSpPr>
            <a:spLocks noGrp="1"/>
          </p:cNvSpPr>
          <p:nvPr>
            <p:ph type="dt" sz="half" idx="2"/>
          </p:nvPr>
        </p:nvSpPr>
        <p:spPr/>
        <p:txBody>
          <a:bodyPr/>
          <a:lstStyle/>
          <a:p>
            <a:r>
              <a:rPr lang="en-US" smtClean="0"/>
              <a:t>© 2015 Community Care Behavioral Health Organization</a:t>
            </a:r>
            <a:endParaRPr lang="en-US" dirty="0"/>
          </a:p>
        </p:txBody>
      </p:sp>
    </p:spTree>
    <p:extLst>
      <p:ext uri="{BB962C8B-B14F-4D97-AF65-F5344CB8AC3E}">
        <p14:creationId xmlns:p14="http://schemas.microsoft.com/office/powerpoint/2010/main" val="3977300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a:xfrm>
            <a:off x="0" y="0"/>
            <a:ext cx="9067800" cy="914400"/>
          </a:xfrm>
        </p:spPr>
        <p:txBody>
          <a:bodyPr>
            <a:normAutofit/>
          </a:bodyPr>
          <a:lstStyle/>
          <a:p>
            <a:pPr algn="ctr">
              <a:defRPr/>
            </a:pPr>
            <a:r>
              <a:rPr lang="en-US" sz="3200" dirty="0" smtClean="0"/>
              <a:t>Barriers to Engaging in Treatment </a:t>
            </a:r>
            <a:endParaRPr lang="en-US" sz="3200" dirty="0"/>
          </a:p>
        </p:txBody>
      </p:sp>
      <p:sp>
        <p:nvSpPr>
          <p:cNvPr id="130051" name="Rectangle 3"/>
          <p:cNvSpPr>
            <a:spLocks noGrp="1" noChangeArrowheads="1"/>
          </p:cNvSpPr>
          <p:nvPr>
            <p:ph idx="1"/>
          </p:nvPr>
        </p:nvSpPr>
        <p:spPr>
          <a:xfrm>
            <a:off x="152400" y="990600"/>
            <a:ext cx="8991600" cy="5867400"/>
          </a:xfrm>
        </p:spPr>
        <p:txBody>
          <a:bodyPr>
            <a:normAutofit/>
          </a:bodyPr>
          <a:lstStyle/>
          <a:p>
            <a:r>
              <a:rPr lang="en-US" dirty="0" smtClean="0"/>
              <a:t>Individuals who finally make the call to a behavioral health center have been suffering between 8 to 20 years, yet have more motivation than the majority of individuals who don’t make the call</a:t>
            </a:r>
          </a:p>
          <a:p>
            <a:endParaRPr lang="en-US" sz="800" dirty="0" smtClean="0"/>
          </a:p>
          <a:p>
            <a:r>
              <a:rPr lang="en-US" dirty="0" smtClean="0"/>
              <a:t>In other words, those who make the call are unique and in the minority </a:t>
            </a:r>
          </a:p>
          <a:p>
            <a:endParaRPr lang="en-US" sz="800" dirty="0" smtClean="0"/>
          </a:p>
          <a:p>
            <a:r>
              <a:rPr lang="en-US" dirty="0" smtClean="0"/>
              <a:t>The problem is that those who make the call have little energy left to give to the healing process and need help quickly to keep persevering</a:t>
            </a:r>
          </a:p>
        </p:txBody>
      </p:sp>
      <p:sp>
        <p:nvSpPr>
          <p:cNvPr id="4" name="Date Placeholder 1"/>
          <p:cNvSpPr>
            <a:spLocks noGrp="1"/>
          </p:cNvSpPr>
          <p:nvPr>
            <p:ph type="dt" sz="half" idx="2"/>
          </p:nvPr>
        </p:nvSpPr>
        <p:spPr>
          <a:xfrm>
            <a:off x="762000" y="6356350"/>
            <a:ext cx="3124200" cy="365125"/>
          </a:xfrm>
        </p:spPr>
        <p:txBody>
          <a:bodyPr/>
          <a:lstStyle/>
          <a:p>
            <a:r>
              <a:rPr lang="en-US" dirty="0" smtClean="0"/>
              <a:t>© 2015 Community Care Behavioral Health Organization</a:t>
            </a:r>
            <a:endParaRPr lang="en-US" dirty="0"/>
          </a:p>
        </p:txBody>
      </p:sp>
    </p:spTree>
    <p:extLst>
      <p:ext uri="{BB962C8B-B14F-4D97-AF65-F5344CB8AC3E}">
        <p14:creationId xmlns:p14="http://schemas.microsoft.com/office/powerpoint/2010/main" val="1511292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a:xfrm>
            <a:off x="0" y="0"/>
            <a:ext cx="9067800" cy="914400"/>
          </a:xfrm>
        </p:spPr>
        <p:txBody>
          <a:bodyPr>
            <a:normAutofit/>
          </a:bodyPr>
          <a:lstStyle/>
          <a:p>
            <a:pPr algn="ctr">
              <a:defRPr/>
            </a:pPr>
            <a:r>
              <a:rPr lang="en-US" sz="3200" dirty="0" smtClean="0"/>
              <a:t>Barriers to Engaging in Treatment </a:t>
            </a:r>
            <a:endParaRPr lang="en-US" sz="3200" dirty="0"/>
          </a:p>
        </p:txBody>
      </p:sp>
      <p:sp>
        <p:nvSpPr>
          <p:cNvPr id="130051" name="Rectangle 3"/>
          <p:cNvSpPr>
            <a:spLocks noGrp="1" noChangeArrowheads="1"/>
          </p:cNvSpPr>
          <p:nvPr>
            <p:ph idx="1"/>
          </p:nvPr>
        </p:nvSpPr>
        <p:spPr>
          <a:xfrm>
            <a:off x="152400" y="990600"/>
            <a:ext cx="8991600" cy="5867400"/>
          </a:xfrm>
        </p:spPr>
        <p:txBody>
          <a:bodyPr>
            <a:normAutofit/>
          </a:bodyPr>
          <a:lstStyle/>
          <a:p>
            <a:r>
              <a:rPr lang="en-US" dirty="0" smtClean="0"/>
              <a:t>Individuals seeking behavioral health treatment are usually required to navigate through multiple challenging steps &amp; appointments before they can receive a therapeutic intervention</a:t>
            </a:r>
          </a:p>
          <a:p>
            <a:endParaRPr lang="en-US" sz="800" dirty="0" smtClean="0"/>
          </a:p>
          <a:p>
            <a:r>
              <a:rPr lang="en-US" dirty="0" smtClean="0"/>
              <a:t>The enrollment process usually takes between 14 and 21 days (sometimes longer) between a person’s request for help and receiving help</a:t>
            </a:r>
          </a:p>
          <a:p>
            <a:endParaRPr lang="en-US" sz="800" dirty="0" smtClean="0"/>
          </a:p>
          <a:p>
            <a:r>
              <a:rPr lang="en-US" dirty="0" smtClean="0"/>
              <a:t>Approximately </a:t>
            </a:r>
            <a:r>
              <a:rPr lang="en-US" b="1" dirty="0" smtClean="0"/>
              <a:t>65%</a:t>
            </a:r>
            <a:r>
              <a:rPr lang="en-US" dirty="0" smtClean="0"/>
              <a:t> of individuals seeking help will disengage within the 9 steps outlined in the following slide because they cannot persevere through the steps to receive help   </a:t>
            </a:r>
            <a:endParaRPr lang="en-US" sz="2400" dirty="0" smtClean="0"/>
          </a:p>
        </p:txBody>
      </p:sp>
      <p:sp>
        <p:nvSpPr>
          <p:cNvPr id="4" name="Date Placeholder 1"/>
          <p:cNvSpPr>
            <a:spLocks noGrp="1"/>
          </p:cNvSpPr>
          <p:nvPr>
            <p:ph type="dt" sz="half" idx="2"/>
          </p:nvPr>
        </p:nvSpPr>
        <p:spPr>
          <a:xfrm>
            <a:off x="762000" y="6356350"/>
            <a:ext cx="3124200" cy="365125"/>
          </a:xfrm>
        </p:spPr>
        <p:txBody>
          <a:bodyPr/>
          <a:lstStyle/>
          <a:p>
            <a:r>
              <a:rPr lang="en-US" dirty="0" smtClean="0"/>
              <a:t>© 2015 Community Care Behavioral Health Organization</a:t>
            </a:r>
            <a:endParaRPr lang="en-US" dirty="0"/>
          </a:p>
        </p:txBody>
      </p:sp>
    </p:spTree>
    <p:extLst>
      <p:ext uri="{BB962C8B-B14F-4D97-AF65-F5344CB8AC3E}">
        <p14:creationId xmlns:p14="http://schemas.microsoft.com/office/powerpoint/2010/main" val="2729929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a:xfrm>
            <a:off x="0" y="0"/>
            <a:ext cx="9144000" cy="685800"/>
          </a:xfrm>
        </p:spPr>
        <p:txBody>
          <a:bodyPr>
            <a:normAutofit/>
          </a:bodyPr>
          <a:lstStyle/>
          <a:p>
            <a:pPr algn="ctr" eaLnBrk="1" hangingPunct="1">
              <a:defRPr/>
            </a:pPr>
            <a:r>
              <a:rPr lang="en-US" dirty="0" smtClean="0"/>
              <a:t>Conventional Enrollment Process</a:t>
            </a:r>
            <a:endParaRPr lang="en-US" sz="4000" dirty="0"/>
          </a:p>
        </p:txBody>
      </p:sp>
      <p:sp>
        <p:nvSpPr>
          <p:cNvPr id="6" name="Date Placeholder 1"/>
          <p:cNvSpPr>
            <a:spLocks noGrp="1"/>
          </p:cNvSpPr>
          <p:nvPr>
            <p:ph type="dt" sz="half" idx="2"/>
          </p:nvPr>
        </p:nvSpPr>
        <p:spPr>
          <a:xfrm>
            <a:off x="762000" y="6356350"/>
            <a:ext cx="3124200" cy="365125"/>
          </a:xfrm>
        </p:spPr>
        <p:txBody>
          <a:bodyPr/>
          <a:lstStyle/>
          <a:p>
            <a:r>
              <a:rPr lang="en-US" dirty="0" smtClean="0"/>
              <a:t>© 2015 Community Care Behavioral Health Organization</a:t>
            </a:r>
            <a:endParaRPr lang="en-US" dirty="0"/>
          </a:p>
        </p:txBody>
      </p:sp>
      <p:graphicFrame>
        <p:nvGraphicFramePr>
          <p:cNvPr id="7" name="Diagram 6"/>
          <p:cNvGraphicFramePr/>
          <p:nvPr/>
        </p:nvGraphicFramePr>
        <p:xfrm>
          <a:off x="0" y="1066800"/>
          <a:ext cx="9144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own Arrow 7"/>
          <p:cNvSpPr/>
          <p:nvPr/>
        </p:nvSpPr>
        <p:spPr>
          <a:xfrm>
            <a:off x="1143000" y="2514600"/>
            <a:ext cx="1143000" cy="304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6200000">
            <a:off x="5219700" y="1790700"/>
            <a:ext cx="1143000" cy="304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6200000">
            <a:off x="2019300" y="5372100"/>
            <a:ext cx="1143000" cy="304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7620000" y="4343400"/>
            <a:ext cx="1143000" cy="304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7467600" y="2514600"/>
            <a:ext cx="1143000" cy="304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0800000">
            <a:off x="4267200" y="2590800"/>
            <a:ext cx="1143000" cy="304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0800000">
            <a:off x="4267200" y="4419600"/>
            <a:ext cx="1143000" cy="304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1219200" y="4343400"/>
            <a:ext cx="1143000" cy="304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2362200" y="2438400"/>
            <a:ext cx="4038600" cy="22860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761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dirty="0"/>
              <a:t>Ego Depletion and Decision Fatigue </a:t>
            </a:r>
            <a:endParaRPr lang="en-US" sz="4000" dirty="0">
              <a:solidFill>
                <a:srgbClr val="FFFF00"/>
              </a:solidFill>
            </a:endParaRPr>
          </a:p>
        </p:txBody>
      </p:sp>
      <p:sp>
        <p:nvSpPr>
          <p:cNvPr id="3" name="Content Placeholder 2"/>
          <p:cNvSpPr>
            <a:spLocks noGrp="1"/>
          </p:cNvSpPr>
          <p:nvPr>
            <p:ph idx="1"/>
          </p:nvPr>
        </p:nvSpPr>
        <p:spPr>
          <a:xfrm>
            <a:off x="0" y="990600"/>
            <a:ext cx="8991600" cy="5257800"/>
          </a:xfrm>
        </p:spPr>
        <p:txBody>
          <a:bodyPr>
            <a:normAutofit lnSpcReduction="10000"/>
          </a:bodyPr>
          <a:lstStyle/>
          <a:p>
            <a:pPr marL="457200" lvl="1" indent="-457200">
              <a:lnSpc>
                <a:spcPct val="110000"/>
              </a:lnSpc>
              <a:buFont typeface="Arial" panose="020B0604020202020204" pitchFamily="34" charset="0"/>
              <a:buChar char="•"/>
              <a:defRPr/>
            </a:pPr>
            <a:r>
              <a:rPr lang="en-US" dirty="0" smtClean="0"/>
              <a:t>All 9 enrollment steps noted in the prior slide can increase ego depletion &amp; decision fatigue by requiring people to </a:t>
            </a:r>
          </a:p>
          <a:p>
            <a:pPr marL="457200" lvl="1" indent="-457200">
              <a:lnSpc>
                <a:spcPct val="110000"/>
              </a:lnSpc>
              <a:buFont typeface="Arial" panose="020B0604020202020204" pitchFamily="34" charset="0"/>
              <a:buChar char="•"/>
              <a:defRPr/>
            </a:pPr>
            <a:endParaRPr lang="en-US" sz="800" dirty="0" smtClean="0"/>
          </a:p>
          <a:p>
            <a:pPr marL="857250" lvl="2" indent="-457200">
              <a:lnSpc>
                <a:spcPct val="110000"/>
              </a:lnSpc>
              <a:buFont typeface="Wingdings" pitchFamily="2" charset="2"/>
              <a:buChar char="ü"/>
              <a:defRPr/>
            </a:pPr>
            <a:r>
              <a:rPr lang="en-US" sz="2400" dirty="0" smtClean="0"/>
              <a:t>persevere without help for several days or weeks, </a:t>
            </a:r>
          </a:p>
          <a:p>
            <a:pPr marL="857250" lvl="2" indent="-457200">
              <a:lnSpc>
                <a:spcPct val="110000"/>
              </a:lnSpc>
              <a:buFont typeface="Wingdings" pitchFamily="2" charset="2"/>
              <a:buChar char="ü"/>
              <a:defRPr/>
            </a:pPr>
            <a:endParaRPr lang="en-US" sz="800" dirty="0" smtClean="0"/>
          </a:p>
          <a:p>
            <a:pPr marL="857250" lvl="2" indent="-457200">
              <a:lnSpc>
                <a:spcPct val="110000"/>
              </a:lnSpc>
              <a:buFont typeface="Wingdings" pitchFamily="2" charset="2"/>
              <a:buChar char="ü"/>
              <a:defRPr/>
            </a:pPr>
            <a:r>
              <a:rPr lang="en-US" sz="2400" dirty="0" smtClean="0"/>
              <a:t>talk about their pain, misery and past mistakes, </a:t>
            </a:r>
          </a:p>
          <a:p>
            <a:pPr marL="857250" lvl="2" indent="-457200">
              <a:lnSpc>
                <a:spcPct val="110000"/>
              </a:lnSpc>
              <a:buFont typeface="Wingdings" pitchFamily="2" charset="2"/>
              <a:buChar char="ü"/>
              <a:defRPr/>
            </a:pPr>
            <a:endParaRPr lang="en-US" sz="800" dirty="0" smtClean="0"/>
          </a:p>
          <a:p>
            <a:pPr marL="857250" lvl="2" indent="-457200">
              <a:lnSpc>
                <a:spcPct val="110000"/>
              </a:lnSpc>
              <a:buFont typeface="Wingdings" pitchFamily="2" charset="2"/>
              <a:buChar char="ü"/>
              <a:defRPr/>
            </a:pPr>
            <a:r>
              <a:rPr lang="en-US" sz="2400" dirty="0" smtClean="0"/>
              <a:t>make multiple  difficult decisions, and</a:t>
            </a:r>
          </a:p>
          <a:p>
            <a:pPr marL="857250" lvl="2" indent="-457200">
              <a:lnSpc>
                <a:spcPct val="110000"/>
              </a:lnSpc>
              <a:buFont typeface="Wingdings" pitchFamily="2" charset="2"/>
              <a:buChar char="ü"/>
              <a:defRPr/>
            </a:pPr>
            <a:endParaRPr lang="en-US" sz="800" dirty="0" smtClean="0"/>
          </a:p>
          <a:p>
            <a:pPr marL="857250" lvl="2" indent="-457200">
              <a:lnSpc>
                <a:spcPct val="110000"/>
              </a:lnSpc>
              <a:buFont typeface="Wingdings" pitchFamily="2" charset="2"/>
              <a:buChar char="ü"/>
              <a:defRPr/>
            </a:pPr>
            <a:r>
              <a:rPr lang="en-US" sz="2400" dirty="0" smtClean="0"/>
              <a:t>memorize extensive amounts of new information, such as</a:t>
            </a:r>
          </a:p>
          <a:p>
            <a:pPr marL="1314450" lvl="3" indent="-457200">
              <a:lnSpc>
                <a:spcPct val="110000"/>
              </a:lnSpc>
              <a:buFont typeface="Wingdings" pitchFamily="2" charset="2"/>
              <a:buChar char="Ø"/>
              <a:defRPr/>
            </a:pPr>
            <a:r>
              <a:rPr lang="en-US" sz="2000" dirty="0" smtClean="0"/>
              <a:t>Appointment times</a:t>
            </a:r>
          </a:p>
          <a:p>
            <a:pPr marL="1314450" lvl="3" indent="-457200">
              <a:lnSpc>
                <a:spcPct val="110000"/>
              </a:lnSpc>
              <a:buFont typeface="Wingdings" pitchFamily="2" charset="2"/>
              <a:buChar char="Ø"/>
              <a:defRPr/>
            </a:pPr>
            <a:r>
              <a:rPr lang="en-US" sz="2000" dirty="0" smtClean="0"/>
              <a:t>Locations of offices</a:t>
            </a:r>
          </a:p>
          <a:p>
            <a:pPr marL="1314450" lvl="3" indent="-457200">
              <a:lnSpc>
                <a:spcPct val="110000"/>
              </a:lnSpc>
              <a:buFont typeface="Wingdings" pitchFamily="2" charset="2"/>
              <a:buChar char="Ø"/>
              <a:defRPr/>
            </a:pPr>
            <a:r>
              <a:rPr lang="en-US" sz="2000" dirty="0" smtClean="0"/>
              <a:t>Bring medical records or prior medications</a:t>
            </a:r>
          </a:p>
          <a:p>
            <a:pPr marL="1314450" lvl="3" indent="-457200">
              <a:lnSpc>
                <a:spcPct val="110000"/>
              </a:lnSpc>
              <a:buFont typeface="Wingdings" pitchFamily="2" charset="2"/>
              <a:buChar char="Ø"/>
              <a:defRPr/>
            </a:pPr>
            <a:r>
              <a:rPr lang="en-US" sz="2000" dirty="0" smtClean="0"/>
              <a:t>Bring insurance information </a:t>
            </a:r>
            <a:endParaRPr lang="en-US" sz="2000" dirty="0"/>
          </a:p>
        </p:txBody>
      </p:sp>
      <p:sp>
        <p:nvSpPr>
          <p:cNvPr id="2" name="Date Placeholder 1"/>
          <p:cNvSpPr>
            <a:spLocks noGrp="1"/>
          </p:cNvSpPr>
          <p:nvPr>
            <p:ph type="dt" sz="half" idx="2"/>
          </p:nvPr>
        </p:nvSpPr>
        <p:spPr/>
        <p:txBody>
          <a:bodyPr/>
          <a:lstStyle/>
          <a:p>
            <a:r>
              <a:rPr lang="en-US" dirty="0" smtClean="0"/>
              <a:t>© 2015 Community Care Behavioral Health Organization</a:t>
            </a:r>
            <a:endParaRPr lang="en-US" dirty="0"/>
          </a:p>
        </p:txBody>
      </p:sp>
      <p:sp>
        <p:nvSpPr>
          <p:cNvPr id="34822" name="AutoShape 6" descr="data:image/jpeg;base64,/9j/4AAQSkZJRgABAQAAAQABAAD/2wCEAAkGBxQSEhUUEBQUFRQXFRcUFRYVFRQVFBQVFBUXFhQUFBUYHCggGBolHRQUITEhJSkrLi4uFx8zODMsNygtLisBCgoKDg0OGhAQFywfHRwsLCwsLCwsLCwsLCwsLCwsLCwsLCwsNywsLCwsLCwsLCwsLCwsLCwsLCwsLCsrNywrK//AABEIARMAtwMBIgACEQEDEQH/xAAcAAABBAMBAAAAAAAAAAAAAAAAAQMEBQIGBwj/xAA8EAABAwIEAgcFBwQBBQAAAAABAAIRAyEEBRIxQVEGEyJhcYGRBzKhscEUQlJictHwI6Ky4TMkU4LC8f/EABkBAAIDAQAAAAAAAAAAAAAAAAACAQMEBf/EACYRAAICAQQBBAIDAAAAAAAAAAABAhEDBBIhQTETIjJRYXEjM6H/2gAMAwEAAhEDEQA/AO4oQhAAsVkkQAhCSEqbr1msBc4wBuTsgAq1A0S4gWJueVytSz7pfRbQdpqhlSHbObLS2NJEm4Jc0DxPJa37QulppS2m9j2kFw3JaCILSLSDYjiDxXH8dnZdp1GbuhxE7nj5qty+ixR+zvlDphTdRBqPaXuYSYIDQ9oktB7iD5BM4DpgX4ipeWdlrW6TPuOcTqmAAS2xvdcCZn7gxzZM38Id71vGPVO4LpVWp3a6Hag7Udw4X/b0UWyaR6lweaU6lSpTY4F9MhrgDsS2fIqeF546A9NBhnuNZ5lzgXFwMab6nucDJMuPBd2yXOKFek19Gsyo021NO7hvINx5p07EaotQEqQJUwoIQhAAhCEACEIQAIQhADTwhZkISk2ZIQhMQCQpUIARc59qvS6nh2CgHgveJ06NY2IGohwLL3BF7LaulWcnDUiWtcTFiNMN7yCbjuXmPpHm7sRXe58yXEnffj4eASyfQ8V2Q8TjHEkEnTcjw/D3FQTVkkRI3jhPNSqotYSfl+olQgwzBPHmoRLBgGqxhPuwekAk23/gTuDpg2tN901jAZkje4vZRZNDMET3/FXXR7pHicI8HD1S2SC5l+rdG2oDdVjmWDibbG312TQHHZBB6o9nnSV+NoF1bR1rXQQzYgixA3AW1rhXsTz1ja5pPnVUbpaZ5Xghd0CmDtCyVMVCEJxQQhCABCEIAEIQgBChBSqABCEKQBIUqjZi9wpVCyNYY4tmw1QYk+MIA4X7X+kb8RW6qm97adMupvp3bLvxH9v3XMqdIibzPDc+XNbJnOOqVaxqYgdoyDwnhBhRDSY77s9zyWkfpNpVVl1GvVSLzIM2HE8gljQe/ly8wrbGBshrWkEETLi6/CJFtljTwBdtHkZjxRuDaR8KJa1pFySQeO2xWOJoERO3DwVrh8KQbCYJE8/5dNObJgja0cvJLuG28FeygbHcbx3pXCx5X8pV7leXGo9rAdIMlzjsGgST6BX+P6DN0aqVQzFpgg90DZK8iTplsNPOatGn5VXFJzXguDg4FpHBwMg92y9VZHj+voU6nFzQT4xdeT8e11E6SNJH88wuxewTOXPp1qL3yGlrqYJu0H3gByVkHz+yia/w68hCFaUghCEACEIQAIQhACFCVCgAQhCkAWNRkgg8RHqskIA0HpP0HbUDnMa1xO5gh8d8WdHPdcjzLKKlNxaQ0jnqNvI/svTJVBnPRXD4h2pzQHcSBv4qqUGvBbGf2efGZHVqN1O4eRIG3opOS4A6hO/h5FbvmGENGo5hB7JI8uCZwWXw/U3aZI+Bj+cFjeR3TNywqk0UeJwcM06bi4IkQTuO8W+SrcXlxkvLbc+9dGxGGZEOj6pt+CY6mWHYiJ+qnfQ3omu9DMKx7ngi8ACeR5K10nU9jT2mOLSLmWm7XFx43HgkyfK+pJdMnaymYh5klsAnj/N1XN82X4riqZp/SfJBWbqA7YkePcl9l2NGX13PrNJY8aHEXcy9nAcRzC2F1GWRuQbqtrYRNHK4lGTEpNs7jhcQ17Q5hDmuEtIMgg8QU8uM9GekNXBGAC+iT2qc+7O7qZ4Hu2K6pk+dUsSzVReHcxs5p5ObuCtuPKpo5+TFKDLJCxD1krSoEIQgAQhCABCEIAEIQgAQhCAEKxSlCANU6YZQ5/bpgkmzgASZ4G3BaNjMNig/QKbqbQJJIhzp/DOw712KVrHTEQaTzYdphPjDh8is2bEvkbNPmdqDOZV6r2v6sMdMjU8kxHceJWy4QjSAmcwrDbleeSyy+HCVjkzpKNDz1ExdhKmYo2VXi6lkjYNGeEMyldSlRsBVmQprFFi0RH4W8hZfYi0ipRc5j+bTB/2pbxZZU6vNMmxWkyXgemmJpWrsbWb+Idip5/dPoFs+WdN8JVgOf1TuVUafR3u/Fag+iHKFiMsB4K+OeSKJaWEvwdfZUDhLSCDsQZB81muLYXNK2AcHUnnRPapuMscOUcD3hdJyjpdhq7A4VGsPFlQhj2nwO47wtWPMpmPLglA2BCi4XMKdT/jex36XB3yKkyrbKKFQhCkAQhCABIlSIARBQkKAEKp+k2AfWpBtMNJD2uIcYkDvVukKiStUxoycWmujnWfZDUpUQ+o5sTDmsFm/hJPFUuX4wTDAXDi4WAj5rr60XpVktKlLqRcxzyXOAILZPIcFlyYElaN+HVOTqRU164cLKmzXFBjSZ7lm3EQNLQXPdYAb/wCgmM2yctDusdPZBBi2qbgep9FlUGzTLIkN5ZWAaBxNz4lXDHLWqDC0SrnC1xCrfkdFk2wWD3RcwodbGPNmADvP7KJVond7tR+A8kyELNuZR7rS7vFh6qvx2d1XWaAz4lRX16u02WNChO6kCE8vJk9o83X9AsC1x98T5LYcPhAE8/Bg8Eo+016nh3NOqmXNPAtJB9RdbLkXTfE4cxWJr0+Ice2P0v4+BUenQixUavhrp4zlHwxJ4oyXKOyZPmtPE0xUoulp35tPFrhwKFyTo7nDsFVLmgljhD28490+IKFsjqFXJzp6aSfB2lCELSZgSJVigASFCQoAxKRKUiAMlo3Saoary1q3HHVtFN7uTSVp1R0N1Hc3VWXxRfg4dlXhqDKJkxq5qqzrHdafyg7LHMMSXO3TL40LHJ8UjfGPNsgvqCCAn6DSwjVawP7J/KMEH1QX+4wa3DmBsPNJjK2pznHifKFSo8WW3zQ51yGmd0ywcU5TCGTQ51SyZRhOU2p2FFk0Z0wITjQsGlZkoACxM1aSfQ4piCor0UqkYgoUEHZUISFdc4gJEFYoAEiVCAMSkSlIgCFnNEvoVGt3LTHlf6LSc5rwIHCy3vH1IpvP5SuZZxWmVnzOjVplZR4ipdHWym3LINWBs6KRPwFSNYHFn1UYp7Ci7v0hY0m9pT0g7Fe2ITtBqStupOHYll5GRk1qVyeFNYVWKCSI/EQlp4iSqnNyRsqfB5qdcceSlKxXKjdRVWbnWUDCP1QVNKklkPEFCWs3khBB2lIhIuucMQpEqEACxKUlYlAAViUpSIAh5uf6L/BcuzI/NdQziqG0Xl20RfvXJsZi2vJ0m0keMLLqDbpCFF1IoMTdNqn0Ka550URMM+9Qd8egTtJQaNSKtQd8qY1WiDouVY4dqgUd1aUUgw8G2UfEGAny+yqsxxEAoZBR53X5b8FQvy8sLav3g6/gVaNYaj9R2G37qdjqALCO5MnQjV8lnlzrDvHxUqvbZU+Q4nUwcxY+IV4+4QOuSK8whZ9WhAx2IpESkXWOCBKRCRAAkQhAGMIQUkoA1vpxidNLT3En0hcubhg1st24jlPLuW6+0HF9ssng0etz9Fq+Cib/AIXT4aSsWV3Ojo4VthZHpVQpn2oaSBuqjE4PSZaTHI/RZUaTpho3tKyzjTNcZWhlpIq+NirRhVZjaZbUdxIIHnAkp3D4g8QjojsczKu5pbpJA7la5Rji+x3iZ5qM3S4Q5OUw2n7tkXxQ1lnVqhUOOqF50jzUp4L+4LIUQ0JfBDVkBtPSssQ6yzrlR8QUIgr8pxOiu5nB3aHjx+C3DDvlvh8uC0Ko1xrsLASdQAA3M2hblgK3yg+KsaFgyU9Ks3hIoLas60SklIhdY4IISIQAJEErElAASsZQqzpFjepoPdxIgee/wUN0rGjG3Ry7pdjjVxFRzbjUQPl9FAyjEa6mg7lrx/aUziakyeZlYZZXDarDzd6SIXPTuVnUcaVFlWwxaANyOCMC8l21+KaxeKOogeCeD9DJ4pcrt0PjRHe4F9Q94+X+lnSojdV7WujUOJkqyo4gaVVIeIrKXJSqWHCZwlabKypNCgcZ+z8li+mBuVIqQodRo4lArIdZ0myiYo2UqvUEw1QqwupSFbLn2e5P1+NY4js0gah8dmD1v5Kd0iy84fFVGbNcesZ4OMx5GQt09n+R/Z8OHOEVKnbdzA+430v5qR0zyL7TSDmD+rTkt/MPvM8+HetvpXj/ACYFnrL+DQWVZH89EKpNeDBkHiDwIsULJR0EzuSQolC6xwxChISkKAAlIUJEEgtB9oOP1PFIbAX8TcrfHOgSdhc+A3XJc2xBq1nOO5cT6m3wVGeVRo06WNyv6KfEUrKDg6OqoxvNw9Jv8ArfMKcBRcoZ2nu/CAB4vP7ArJFG2bHs5wml2ppFz7vmo2KrO0XUjH1JqQeCj5gSQABJJgDnKWfyHhxEewTZDf0j5J2pQ9FGwIcw6TeBE96nNxA2MhVy8jx8BgKEFWQVbUcWmRspbawcLKBrFqPUWsQnKj1BrvTJCNjTn3Vz0Myj7TiWyOwyHv74PZb5n5FUGq6677P8o6jDBzhD6vbPMD7o9L+avwwuRlz5NsTZ2CAsihC6BzTj/tNotp4yWgDUxrzHF0uaT8AhPe1in/1NGONI/B5/dCwZF7mdPC/YjqcpEiFvOYCQolJKCQQUSkJQBFzSrpo1HcmO+ULlNES4kronS6vpw7htqt5C5+i5/hwFk1D5o36SPtbIeaugJnI7tH5qhJ8GwB9U1nlbSCs+jRAotPe/5quBbNjOauIqFw2TNCvqfP4Wk+ZsPmU5i3doymTIvwMAWEwNphVv5Fi8FxgWCLqU/DiFXYasIUv7SIVVF1kSqYdHBSaNgoIfrf4WVgBZSKNVnKDVcpdYqE9SKyf0ayv7RiadOLEy/wDQ27v2813NojZaZ7Nsm6qia7x26o7PdT4eu/otzC34IVH9nL1E90v0KhCFeUHJvabU1Y1g/DSH9xcUJrp9fHv7mtH9v+0LnZfkzrYV7EdUQVjKF0TlCysShEoAEkIlCANH6f4qXspDYCT4nb4Ba6TpapeeYzrcQ9/AGB4CwVJmWLgG65+R7pM62JbYJEKpg6mMrtoUfeeYng1ou57u4BbD0iy1mDqMo0vdbSbBO7jfU495IV70TwLMvwdTGYlpD3M6xwjtNp/cpgcCbE+I5Ln+Kz+ri6jqtaA4kQ0bMabtYOcA78TKu27YGZT3ZOPBjWMlY6pKbc5FN11mka4stcO0LHMMVDYG5TTa0BRR2nCdlWWNljllCBdT3BY0BACbr1oUkEfEvVf9paHtLhLdQkcxNx6JvH4zg25UAAkynSork7PS2ELSxpZGktGmNtMCI8oTy1P2aZn12DawntUv6Z/TEs+FvJbYujF2rOTJU6BCEJhTk3tApxjX97GH4R9EKw9p1GK9F/4qbm+bXT/7IXOzJqbOtgd40b5KSUIXROUErElKhACqs6SY7qaDnDc9kec/QFWa1Xp/X/pMZzdq8gI+qWbqLLMSuaRoeKqaWF3Mqw6FZAcXVFar/wAFJ23/AHagvp/SDBPpzVLmocaUA3Fwuq9HXU6WBolsCmKLXk+I1OJ7ySVkwxt2zdqZuKpdlF7UM2aygKE9qoQ535WMM38SPgVyN7DRAdB6snffSHcHd3ernpTmbsVWqv5yGju91o8h9UxhiRS0PvbTe4LeRHGy0yjuMcG4jVJ0hZApmlgyyeruD9zi28S08R3cECvBLTIPEEQfRZJwaNmPIpIl65sFLoMAF1DoRxTprA2VVF9j9TFuNm7c0xUk+84n4LOrsnabQQpArqtG1lgxis3tUKsNMlBEuDonsgf2q4n7tMx5uE/FdMXFvZtm4oYsNqWFZoYJ4EmWwfER5rtC34lUaOXmdzbFQhCsKjQfau3s4c/mePVo/ZCX2qO7OHH5n/4hCw5vmdPTf1o3BYpSkW45oJJQUiAFlaB00xGuuWj7gDY+J+a3yo8NBJ2AJPgLrlGKxfWVHPn3nEye9UZnxRr0kLlf0RcS8AQ7km2dI9OBpYRrrg1XP/KzrXdW0/E+ixr09Tj2p8Ii/wDCtWc0U67mu2jjxHBU4eJGnVJbUPUK01TF2nb52+Km4YFzXA3uQPI2VY1kEltwLg93P4q2yx0tADbAXJ59y1mARsU3Amfddbl3kfVZgte0da2W7gngDyO4TuIaztOc4DhBMSAJ9P2VXjHwA0PJaYsb6eIv9FFWF0GNaxv/ABVHR3gOA7gbJcADBcSCB6lSMHg5YQ6O0eNjCjvoFlG7rgkQ0zJLrT5XSPHF9DrLNdkmpitQgAevw2U6gTAsOHH/AEtfa/xUlzSW3e4HZrL3UejEn15k/E1X6oa2e+FDxTtIJdd8dkfhmb8k7h6rjFN0sIHfLvNMY17Btc8dzPmU2yK8IV5JPyw+0lr6FRskNDSYubtmRG5kL0jgcR1lNjx95rXeoBXnXLGBoAm4uPC8QOUQuyez3PG16TqOz6BDT+ZrhLXD4iO5THyVzXFm2oQhWFZz/wBrJth/1VP8WoTXtQrA1aFP8LXvP/kQ0f4lC5+d+9nV0sf40bskSpF0DliJClSIAxq0w5pa7Ygg+BEFcnzbBdW6rRjUWEgTaW7tN+4hdaWj9OMucKorMaSHNh5AMAtsJI2t8lTmjas16SdTp9mhdB8XhxSxWGrFrKrnCtSc4AAmm0h1Mvne5gd5UHP8uMsqEGNQBPC/L4KZisloucCQWncwDeeZCzxmL1NFAHUwQS5wIdaCIJ323VUeWjTOO2Dt8MrcFUaAWnjsSNxyKtKQDbgxz5ePiq/G0A1utvmOEHj/ADmmmYuWxuOR+i0nPsfzSnJAN+d+HH9k5Scx0FwgjYfWFjXwgLus1dgBpIgnvj1Tz6bakGmRyMfOEANAl50jY8E1XGweNJB3gDWBYdvie4qzwmHAIJmRI7j3rHMnBrXagSOXigCHhepJ7Jl35vpwTOaVHUagcILXDTJ/EOHxPoqtpU6pjNVMMfc6pBPAQb+IPzU0RYjajqzxwteOSkYei5lQiJBFidrQf3UMZq50tADTtteR3rLDVjqsZne+8g8SlYE+o9gL3jcf/BZW3snzR1PHMDpivqa/xIln+IHmqLGAGQ21iLcD+6k9B8O6tisNoMOL6bw4XsxwL/QNKUlno1YVqoaC5xAAEkmwAHErJc29pGf63jC03dkEGqQd3cGHuG58k057VYuPG5ypFFnuafasU+o2dHutn8LdvW580KLhmjhshc9u3Z2oJRikjsSEIXTOGIkQhBIiChCCDXs+yejGoUwHQ4yCW8OQMLk3SARVcRvDfmUIVKXuNbbeMYxLAaTZ+ZHwCisphtYAbf6QhWmfst8OZqQdtDbcNkYXDtaXFog7cdkIUDImM+qKgQhAFHnVFoIIEE7pcuphxLXCW6Jg87bckIU9C9ldntMMrw0QCxp87ifgFlhRJHiEiFAdk8C7v1R6Aq19mDyMXhQLf1Hjy0myEJRn4O39Iq7qeFrPYYc2k4tPIgWK4a0y6TckAknck3JJ5oQqdT0adF4Zb0NkIQspv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62144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4578" name="Rectangle 2"/>
          <p:cNvSpPr>
            <a:spLocks noGrp="1" noChangeArrowheads="1"/>
          </p:cNvSpPr>
          <p:nvPr>
            <p:ph type="title"/>
          </p:nvPr>
        </p:nvSpPr>
        <p:spPr/>
        <p:txBody>
          <a:bodyPr>
            <a:normAutofit fontScale="90000"/>
          </a:bodyPr>
          <a:lstStyle/>
          <a:p>
            <a:r>
              <a:rPr lang="en-US" dirty="0" smtClean="0"/>
              <a:t>Challenges of Changing Behavior</a:t>
            </a:r>
            <a:endParaRPr lang="en-US" dirty="0"/>
          </a:p>
        </p:txBody>
      </p:sp>
      <p:sp>
        <p:nvSpPr>
          <p:cNvPr id="4" name="Content Placeholder 3"/>
          <p:cNvSpPr>
            <a:spLocks noGrp="1"/>
          </p:cNvSpPr>
          <p:nvPr>
            <p:ph idx="1"/>
          </p:nvPr>
        </p:nvSpPr>
        <p:spPr/>
        <p:txBody>
          <a:bodyPr>
            <a:normAutofit/>
          </a:bodyPr>
          <a:lstStyle/>
          <a:p>
            <a:r>
              <a:rPr lang="en-US" dirty="0" smtClean="0"/>
              <a:t>The cookies and radishes displayed in the prior slide have been used repeatedly in an experiment to examine the powerful impact of </a:t>
            </a:r>
            <a:r>
              <a:rPr lang="en-US" b="1" i="1" dirty="0" smtClean="0"/>
              <a:t>ego depletion</a:t>
            </a:r>
            <a:r>
              <a:rPr lang="en-US" dirty="0" smtClean="0"/>
              <a:t>, </a:t>
            </a:r>
          </a:p>
          <a:p>
            <a:pPr lvl="1"/>
            <a:endParaRPr lang="en-US" sz="800" dirty="0" smtClean="0"/>
          </a:p>
          <a:p>
            <a:pPr lvl="1"/>
            <a:r>
              <a:rPr lang="en-US" sz="2400" dirty="0" smtClean="0"/>
              <a:t>Ego depletion is the loss of mental energy and a subsequent reduction in capacity to avoid urges or persevere on challenging tasks  </a:t>
            </a:r>
            <a:endParaRPr lang="en-US" sz="2400" dirty="0" smtClean="0"/>
          </a:p>
          <a:p>
            <a:pPr lvl="1"/>
            <a:endParaRPr lang="en-US" sz="800" dirty="0" smtClean="0"/>
          </a:p>
          <a:p>
            <a:pPr lvl="1"/>
            <a:r>
              <a:rPr lang="en-US" sz="2400" dirty="0" smtClean="0"/>
              <a:t>The research is summarized in </a:t>
            </a:r>
            <a:r>
              <a:rPr lang="en-US" sz="2400" dirty="0" err="1" smtClean="0"/>
              <a:t>Baumeister</a:t>
            </a:r>
            <a:r>
              <a:rPr lang="en-US" sz="2400" dirty="0" smtClean="0"/>
              <a:t>, R.R. &amp; Tierney, J. (2011). </a:t>
            </a:r>
            <a:r>
              <a:rPr lang="en-US" sz="2400" i="1" dirty="0" smtClean="0"/>
              <a:t>Willpower</a:t>
            </a:r>
            <a:r>
              <a:rPr lang="en-US" sz="2400" dirty="0" smtClean="0"/>
              <a:t>. New York: </a:t>
            </a:r>
            <a:r>
              <a:rPr lang="en-US" sz="2400" dirty="0" err="1" smtClean="0"/>
              <a:t>Penquin</a:t>
            </a:r>
            <a:r>
              <a:rPr lang="en-US" sz="2400" dirty="0" smtClean="0"/>
              <a:t> Press</a:t>
            </a:r>
            <a:endParaRPr lang="en-US" sz="2400" dirty="0"/>
          </a:p>
        </p:txBody>
      </p:sp>
      <p:sp>
        <p:nvSpPr>
          <p:cNvPr id="3" name="Slide Number Placeholder 2"/>
          <p:cNvSpPr>
            <a:spLocks noGrp="1"/>
          </p:cNvSpPr>
          <p:nvPr>
            <p:ph type="sldNum" sz="quarter" idx="4"/>
          </p:nvPr>
        </p:nvSpPr>
        <p:spPr/>
        <p:txBody>
          <a:bodyPr/>
          <a:lstStyle/>
          <a:p>
            <a:fld id="{09123C8F-7211-464E-BDB1-6AE5994F368D}" type="slidenum">
              <a:rPr lang="en-US" smtClean="0"/>
              <a:pPr/>
              <a:t>3</a:t>
            </a:fld>
            <a:endParaRPr lang="en-US"/>
          </a:p>
        </p:txBody>
      </p:sp>
      <p:sp>
        <p:nvSpPr>
          <p:cNvPr id="2" name="Date Placeholder 1"/>
          <p:cNvSpPr>
            <a:spLocks noGrp="1"/>
          </p:cNvSpPr>
          <p:nvPr>
            <p:ph type="dt" sz="half" idx="2"/>
          </p:nvPr>
        </p:nvSpPr>
        <p:spPr/>
        <p:txBody>
          <a:bodyPr/>
          <a:lstStyle/>
          <a:p>
            <a:r>
              <a:rPr lang="en-US" smtClean="0"/>
              <a:t>© 2015 Community Care Behavioral Health Organization</a:t>
            </a:r>
            <a:endParaRPr lang="en-US"/>
          </a:p>
        </p:txBody>
      </p:sp>
    </p:spTree>
    <p:extLst>
      <p:ext uri="{BB962C8B-B14F-4D97-AF65-F5344CB8AC3E}">
        <p14:creationId xmlns:p14="http://schemas.microsoft.com/office/powerpoint/2010/main" val="2768520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74638"/>
            <a:ext cx="9144000" cy="563562"/>
          </a:xfrm>
        </p:spPr>
        <p:txBody>
          <a:bodyPr>
            <a:normAutofit/>
          </a:bodyPr>
          <a:lstStyle/>
          <a:p>
            <a:pPr algn="ctr"/>
            <a:r>
              <a:rPr lang="en-US" sz="2800" dirty="0" smtClean="0"/>
              <a:t>Overcoming Ego </a:t>
            </a:r>
            <a:r>
              <a:rPr lang="en-US" sz="2800" dirty="0"/>
              <a:t>Depletion </a:t>
            </a:r>
            <a:r>
              <a:rPr lang="en-US" sz="2800" dirty="0" smtClean="0"/>
              <a:t>&amp; Decision </a:t>
            </a:r>
            <a:r>
              <a:rPr lang="en-US" sz="2800" dirty="0"/>
              <a:t>Fatigue </a:t>
            </a:r>
            <a:endParaRPr lang="en-US" sz="2800" dirty="0">
              <a:solidFill>
                <a:srgbClr val="FFFF00"/>
              </a:solidFill>
            </a:endParaRPr>
          </a:p>
        </p:txBody>
      </p:sp>
      <p:sp>
        <p:nvSpPr>
          <p:cNvPr id="3" name="Content Placeholder 2"/>
          <p:cNvSpPr>
            <a:spLocks noGrp="1"/>
          </p:cNvSpPr>
          <p:nvPr>
            <p:ph idx="1"/>
          </p:nvPr>
        </p:nvSpPr>
        <p:spPr>
          <a:xfrm>
            <a:off x="0" y="990600"/>
            <a:ext cx="8991600" cy="5257800"/>
          </a:xfrm>
        </p:spPr>
        <p:txBody>
          <a:bodyPr>
            <a:normAutofit/>
          </a:bodyPr>
          <a:lstStyle/>
          <a:p>
            <a:pPr marL="457200" lvl="1" indent="-457200">
              <a:lnSpc>
                <a:spcPct val="110000"/>
              </a:lnSpc>
              <a:buFont typeface="Arial" panose="020B0604020202020204" pitchFamily="34" charset="0"/>
              <a:buChar char="•"/>
              <a:defRPr/>
            </a:pPr>
            <a:r>
              <a:rPr lang="en-US" dirty="0" smtClean="0"/>
              <a:t>Ego depletion can be countered with activities that inspire hope &amp; restore glucose to the brain; in other words, people can receive interventions that are ego strengthening</a:t>
            </a:r>
          </a:p>
          <a:p>
            <a:pPr marL="457200" lvl="1" indent="-457200">
              <a:lnSpc>
                <a:spcPct val="110000"/>
              </a:lnSpc>
              <a:buFont typeface="Arial" panose="020B0604020202020204" pitchFamily="34" charset="0"/>
              <a:buChar char="•"/>
              <a:defRPr/>
            </a:pPr>
            <a:endParaRPr lang="en-US" sz="800" dirty="0" smtClean="0"/>
          </a:p>
          <a:p>
            <a:pPr marL="457200" lvl="1" indent="-457200">
              <a:lnSpc>
                <a:spcPct val="110000"/>
              </a:lnSpc>
              <a:buFont typeface="Arial" panose="020B0604020202020204" pitchFamily="34" charset="0"/>
              <a:buChar char="•"/>
              <a:defRPr/>
            </a:pPr>
            <a:r>
              <a:rPr lang="en-US" dirty="0" smtClean="0"/>
              <a:t>Ego strengthening interventions can be provided within each step of the enrollment process to improve </a:t>
            </a:r>
          </a:p>
          <a:p>
            <a:pPr marL="857250" lvl="2" indent="-457200">
              <a:lnSpc>
                <a:spcPct val="110000"/>
              </a:lnSpc>
              <a:buFont typeface="Wingdings" pitchFamily="2" charset="2"/>
              <a:buChar char="ü"/>
              <a:defRPr/>
            </a:pPr>
            <a:r>
              <a:rPr lang="en-US" sz="2400" dirty="0"/>
              <a:t>M</a:t>
            </a:r>
            <a:r>
              <a:rPr lang="en-US" sz="2400" dirty="0" smtClean="0"/>
              <a:t>emorization (e.g., remembering appointments), </a:t>
            </a:r>
          </a:p>
          <a:p>
            <a:pPr marL="857250" lvl="2" indent="-457200">
              <a:lnSpc>
                <a:spcPct val="110000"/>
              </a:lnSpc>
              <a:buFont typeface="Wingdings" pitchFamily="2" charset="2"/>
              <a:buChar char="ü"/>
              <a:defRPr/>
            </a:pPr>
            <a:r>
              <a:rPr lang="en-US" sz="2400" dirty="0" smtClean="0"/>
              <a:t>Perseverance (e.g., waiting for an appointment), or</a:t>
            </a:r>
          </a:p>
          <a:p>
            <a:pPr marL="857250" lvl="2" indent="-457200">
              <a:lnSpc>
                <a:spcPct val="110000"/>
              </a:lnSpc>
              <a:buFont typeface="Wingdings" pitchFamily="2" charset="2"/>
              <a:buChar char="ü"/>
              <a:defRPr/>
            </a:pPr>
            <a:r>
              <a:rPr lang="en-US" sz="2400" dirty="0" smtClean="0"/>
              <a:t>The ability to make effective decisions</a:t>
            </a:r>
          </a:p>
          <a:p>
            <a:pPr marL="857250" lvl="2" indent="-457200">
              <a:lnSpc>
                <a:spcPct val="110000"/>
              </a:lnSpc>
              <a:defRPr/>
            </a:pPr>
            <a:endParaRPr lang="en-US" sz="2000" dirty="0"/>
          </a:p>
        </p:txBody>
      </p:sp>
      <p:sp>
        <p:nvSpPr>
          <p:cNvPr id="2" name="Date Placeholder 1"/>
          <p:cNvSpPr>
            <a:spLocks noGrp="1"/>
          </p:cNvSpPr>
          <p:nvPr>
            <p:ph type="dt" sz="half" idx="2"/>
          </p:nvPr>
        </p:nvSpPr>
        <p:spPr/>
        <p:txBody>
          <a:bodyPr/>
          <a:lstStyle/>
          <a:p>
            <a:r>
              <a:rPr lang="en-US" dirty="0" smtClean="0"/>
              <a:t>© 2015 Community Care Behavioral Health Organization</a:t>
            </a:r>
            <a:endParaRPr lang="en-US" dirty="0"/>
          </a:p>
        </p:txBody>
      </p:sp>
      <p:sp>
        <p:nvSpPr>
          <p:cNvPr id="34822" name="AutoShape 6" descr="data:image/jpeg;base64,/9j/4AAQSkZJRgABAQAAAQABAAD/2wCEAAkGBxQSEhUUEBQUFRQXFRcUFRYVFRQVFBQVFBUXFhQUFBUYHCggGBolHRQUITEhJSkrLi4uFx8zODMsNygtLisBCgoKDg0OGhAQFywfHRwsLCwsLCwsLCwsLCwsLCwsLCwsLCwsNywsLCwsLCwsLCwsLCwsLCwsLCwsLCsrNywrK//AABEIARMAtwMBIgACEQEDEQH/xAAcAAABBAMBAAAAAAAAAAAAAAAAAQMEBQIGBwj/xAA8EAABAwIEAgcFBwQBBQAAAAABAAIRAyEEBRIxQVEGEyJhcYGRBzKhscEUQlJictHwI6Ky4TMkU4LC8f/EABkBAAIDAQAAAAAAAAAAAAAAAAACAQMEBf/EACYRAAICAQQBBAIDAAAAAAAAAAABAhEDBBIhQTETIjJRYXEjM6H/2gAMAwEAAhEDEQA/AO4oQhAAsVkkQAhCSEqbr1msBc4wBuTsgAq1A0S4gWJueVytSz7pfRbQdpqhlSHbObLS2NJEm4Jc0DxPJa37QulppS2m9j2kFw3JaCILSLSDYjiDxXH8dnZdp1GbuhxE7nj5qty+ixR+zvlDphTdRBqPaXuYSYIDQ9oktB7iD5BM4DpgX4ipeWdlrW6TPuOcTqmAAS2xvdcCZn7gxzZM38Id71vGPVO4LpVWp3a6Hag7Udw4X/b0UWyaR6lweaU6lSpTY4F9MhrgDsS2fIqeF546A9NBhnuNZ5lzgXFwMab6nucDJMuPBd2yXOKFek19Gsyo021NO7hvINx5p07EaotQEqQJUwoIQhAAhCEACEIQAIQhADTwhZkISk2ZIQhMQCQpUIARc59qvS6nh2CgHgveJ06NY2IGohwLL3BF7LaulWcnDUiWtcTFiNMN7yCbjuXmPpHm7sRXe58yXEnffj4eASyfQ8V2Q8TjHEkEnTcjw/D3FQTVkkRI3jhPNSqotYSfl+olQgwzBPHmoRLBgGqxhPuwekAk23/gTuDpg2tN901jAZkje4vZRZNDMET3/FXXR7pHicI8HD1S2SC5l+rdG2oDdVjmWDibbG312TQHHZBB6o9nnSV+NoF1bR1rXQQzYgixA3AW1rhXsTz1ja5pPnVUbpaZ5Xghd0CmDtCyVMVCEJxQQhCABCEIAEIQgBChBSqABCEKQBIUqjZi9wpVCyNYY4tmw1QYk+MIA4X7X+kb8RW6qm97adMupvp3bLvxH9v3XMqdIibzPDc+XNbJnOOqVaxqYgdoyDwnhBhRDSY77s9zyWkfpNpVVl1GvVSLzIM2HE8gljQe/ly8wrbGBshrWkEETLi6/CJFtljTwBdtHkZjxRuDaR8KJa1pFySQeO2xWOJoERO3DwVrh8KQbCYJE8/5dNObJgja0cvJLuG28FeygbHcbx3pXCx5X8pV7leXGo9rAdIMlzjsGgST6BX+P6DN0aqVQzFpgg90DZK8iTplsNPOatGn5VXFJzXguDg4FpHBwMg92y9VZHj+voU6nFzQT4xdeT8e11E6SNJH88wuxewTOXPp1qL3yGlrqYJu0H3gByVkHz+yia/w68hCFaUghCEACEIQAIQhACFCVCgAQhCkAWNRkgg8RHqskIA0HpP0HbUDnMa1xO5gh8d8WdHPdcjzLKKlNxaQ0jnqNvI/svTJVBnPRXD4h2pzQHcSBv4qqUGvBbGf2efGZHVqN1O4eRIG3opOS4A6hO/h5FbvmGENGo5hB7JI8uCZwWXw/U3aZI+Bj+cFjeR3TNywqk0UeJwcM06bi4IkQTuO8W+SrcXlxkvLbc+9dGxGGZEOj6pt+CY6mWHYiJ+qnfQ3omu9DMKx7ngi8ACeR5K10nU9jT2mOLSLmWm7XFx43HgkyfK+pJdMnaymYh5klsAnj/N1XN82X4riqZp/SfJBWbqA7YkePcl9l2NGX13PrNJY8aHEXcy9nAcRzC2F1GWRuQbqtrYRNHK4lGTEpNs7jhcQ17Q5hDmuEtIMgg8QU8uM9GekNXBGAC+iT2qc+7O7qZ4Hu2K6pk+dUsSzVReHcxs5p5ObuCtuPKpo5+TFKDLJCxD1krSoEIQgAQhCABCEIAEIQgAQhCAEKxSlCANU6YZQ5/bpgkmzgASZ4G3BaNjMNig/QKbqbQJJIhzp/DOw712KVrHTEQaTzYdphPjDh8is2bEvkbNPmdqDOZV6r2v6sMdMjU8kxHceJWy4QjSAmcwrDbleeSyy+HCVjkzpKNDz1ExdhKmYo2VXi6lkjYNGeEMyldSlRsBVmQprFFi0RH4W8hZfYi0ipRc5j+bTB/2pbxZZU6vNMmxWkyXgemmJpWrsbWb+Idip5/dPoFs+WdN8JVgOf1TuVUafR3u/Fag+iHKFiMsB4K+OeSKJaWEvwdfZUDhLSCDsQZB81muLYXNK2AcHUnnRPapuMscOUcD3hdJyjpdhq7A4VGsPFlQhj2nwO47wtWPMpmPLglA2BCi4XMKdT/jex36XB3yKkyrbKKFQhCkAQhCABIlSIARBQkKAEKp+k2AfWpBtMNJD2uIcYkDvVukKiStUxoycWmujnWfZDUpUQ+o5sTDmsFm/hJPFUuX4wTDAXDi4WAj5rr60XpVktKlLqRcxzyXOAILZPIcFlyYElaN+HVOTqRU164cLKmzXFBjSZ7lm3EQNLQXPdYAb/wCgmM2yctDusdPZBBi2qbgep9FlUGzTLIkN5ZWAaBxNz4lXDHLWqDC0SrnC1xCrfkdFk2wWD3RcwodbGPNmADvP7KJVond7tR+A8kyELNuZR7rS7vFh6qvx2d1XWaAz4lRX16u02WNChO6kCE8vJk9o83X9AsC1x98T5LYcPhAE8/Bg8Eo+016nh3NOqmXNPAtJB9RdbLkXTfE4cxWJr0+Ice2P0v4+BUenQixUavhrp4zlHwxJ4oyXKOyZPmtPE0xUoulp35tPFrhwKFyTo7nDsFVLmgljhD28490+IKFsjqFXJzp6aSfB2lCELSZgSJVigASFCQoAxKRKUiAMlo3Saoary1q3HHVtFN7uTSVp1R0N1Hc3VWXxRfg4dlXhqDKJkxq5qqzrHdafyg7LHMMSXO3TL40LHJ8UjfGPNsgvqCCAn6DSwjVawP7J/KMEH1QX+4wa3DmBsPNJjK2pznHifKFSo8WW3zQ51yGmd0ywcU5TCGTQ51SyZRhOU2p2FFk0Z0wITjQsGlZkoACxM1aSfQ4piCor0UqkYgoUEHZUISFdc4gJEFYoAEiVCAMSkSlIgCFnNEvoVGt3LTHlf6LSc5rwIHCy3vH1IpvP5SuZZxWmVnzOjVplZR4ipdHWym3LINWBs6KRPwFSNYHFn1UYp7Ci7v0hY0m9pT0g7Fe2ITtBqStupOHYll5GRk1qVyeFNYVWKCSI/EQlp4iSqnNyRsqfB5qdcceSlKxXKjdRVWbnWUDCP1QVNKklkPEFCWs3khBB2lIhIuucMQpEqEACxKUlYlAAViUpSIAh5uf6L/BcuzI/NdQziqG0Xl20RfvXJsZi2vJ0m0keMLLqDbpCFF1IoMTdNqn0Ka550URMM+9Qd8egTtJQaNSKtQd8qY1WiDouVY4dqgUd1aUUgw8G2UfEGAny+yqsxxEAoZBR53X5b8FQvy8sLav3g6/gVaNYaj9R2G37qdjqALCO5MnQjV8lnlzrDvHxUqvbZU+Q4nUwcxY+IV4+4QOuSK8whZ9WhAx2IpESkXWOCBKRCRAAkQhAGMIQUkoA1vpxidNLT3En0hcubhg1st24jlPLuW6+0HF9ssng0etz9Fq+Cib/AIXT4aSsWV3Ojo4VthZHpVQpn2oaSBuqjE4PSZaTHI/RZUaTpho3tKyzjTNcZWhlpIq+NirRhVZjaZbUdxIIHnAkp3D4g8QjojsczKu5pbpJA7la5Rji+x3iZ5qM3S4Q5OUw2n7tkXxQ1lnVqhUOOqF50jzUp4L+4LIUQ0JfBDVkBtPSssQ6yzrlR8QUIgr8pxOiu5nB3aHjx+C3DDvlvh8uC0Ko1xrsLASdQAA3M2hblgK3yg+KsaFgyU9Ks3hIoLas60SklIhdY4IISIQAJEErElAASsZQqzpFjepoPdxIgee/wUN0rGjG3Ry7pdjjVxFRzbjUQPl9FAyjEa6mg7lrx/aUziakyeZlYZZXDarDzd6SIXPTuVnUcaVFlWwxaANyOCMC8l21+KaxeKOogeCeD9DJ4pcrt0PjRHe4F9Q94+X+lnSojdV7WujUOJkqyo4gaVVIeIrKXJSqWHCZwlabKypNCgcZ+z8li+mBuVIqQodRo4lArIdZ0myiYo2UqvUEw1QqwupSFbLn2e5P1+NY4js0gah8dmD1v5Kd0iy84fFVGbNcesZ4OMx5GQt09n+R/Z8OHOEVKnbdzA+430v5qR0zyL7TSDmD+rTkt/MPvM8+HetvpXj/ACYFnrL+DQWVZH89EKpNeDBkHiDwIsULJR0EzuSQolC6xwxChISkKAAlIUJEEgtB9oOP1PFIbAX8TcrfHOgSdhc+A3XJc2xBq1nOO5cT6m3wVGeVRo06WNyv6KfEUrKDg6OqoxvNw9Jv8ArfMKcBRcoZ2nu/CAB4vP7ArJFG2bHs5wml2ppFz7vmo2KrO0XUjH1JqQeCj5gSQABJJgDnKWfyHhxEewTZDf0j5J2pQ9FGwIcw6TeBE96nNxA2MhVy8jx8BgKEFWQVbUcWmRspbawcLKBrFqPUWsQnKj1BrvTJCNjTn3Vz0Myj7TiWyOwyHv74PZb5n5FUGq6677P8o6jDBzhD6vbPMD7o9L+avwwuRlz5NsTZ2CAsihC6BzTj/tNotp4yWgDUxrzHF0uaT8AhPe1in/1NGONI/B5/dCwZF7mdPC/YjqcpEiFvOYCQolJKCQQUSkJQBFzSrpo1HcmO+ULlNES4kronS6vpw7htqt5C5+i5/hwFk1D5o36SPtbIeaugJnI7tH5qhJ8GwB9U1nlbSCs+jRAotPe/5quBbNjOauIqFw2TNCvqfP4Wk+ZsPmU5i3doymTIvwMAWEwNphVv5Fi8FxgWCLqU/DiFXYasIUv7SIVVF1kSqYdHBSaNgoIfrf4WVgBZSKNVnKDVcpdYqE9SKyf0ayv7RiadOLEy/wDQ27v2813NojZaZ7Nsm6qia7x26o7PdT4eu/otzC34IVH9nL1E90v0KhCFeUHJvabU1Y1g/DSH9xcUJrp9fHv7mtH9v+0LnZfkzrYV7EdUQVjKF0TlCysShEoAEkIlCANH6f4qXspDYCT4nb4Ba6TpapeeYzrcQ9/AGB4CwVJmWLgG65+R7pM62JbYJEKpg6mMrtoUfeeYng1ou57u4BbD0iy1mDqMo0vdbSbBO7jfU495IV70TwLMvwdTGYlpD3M6xwjtNp/cpgcCbE+I5Ln+Kz+ri6jqtaA4kQ0bMabtYOcA78TKu27YGZT3ZOPBjWMlY6pKbc5FN11mka4stcO0LHMMVDYG5TTa0BRR2nCdlWWNljllCBdT3BY0BACbr1oUkEfEvVf9paHtLhLdQkcxNx6JvH4zg25UAAkynSork7PS2ELSxpZGktGmNtMCI8oTy1P2aZn12DawntUv6Z/TEs+FvJbYujF2rOTJU6BCEJhTk3tApxjX97GH4R9EKw9p1GK9F/4qbm+bXT/7IXOzJqbOtgd40b5KSUIXROUErElKhACqs6SY7qaDnDc9kec/QFWa1Xp/X/pMZzdq8gI+qWbqLLMSuaRoeKqaWF3Mqw6FZAcXVFar/wAFJ23/AHagvp/SDBPpzVLmocaUA3Fwuq9HXU6WBolsCmKLXk+I1OJ7ySVkwxt2zdqZuKpdlF7UM2aygKE9qoQ535WMM38SPgVyN7DRAdB6snffSHcHd3ernpTmbsVWqv5yGju91o8h9UxhiRS0PvbTe4LeRHGy0yjuMcG4jVJ0hZApmlgyyeruD9zi28S08R3cECvBLTIPEEQfRZJwaNmPIpIl65sFLoMAF1DoRxTprA2VVF9j9TFuNm7c0xUk+84n4LOrsnabQQpArqtG1lgxis3tUKsNMlBEuDonsgf2q4n7tMx5uE/FdMXFvZtm4oYsNqWFZoYJ4EmWwfER5rtC34lUaOXmdzbFQhCsKjQfau3s4c/mePVo/ZCX2qO7OHH5n/4hCw5vmdPTf1o3BYpSkW45oJJQUiAFlaB00xGuuWj7gDY+J+a3yo8NBJ2AJPgLrlGKxfWVHPn3nEye9UZnxRr0kLlf0RcS8AQ7km2dI9OBpYRrrg1XP/KzrXdW0/E+ixr09Tj2p8Ii/wDCtWc0U67mu2jjxHBU4eJGnVJbUPUK01TF2nb52+Km4YFzXA3uQPI2VY1kEltwLg93P4q2yx0tADbAXJ59y1mARsU3Amfddbl3kfVZgte0da2W7gngDyO4TuIaztOc4DhBMSAJ9P2VXjHwA0PJaYsb6eIv9FFWF0GNaxv/ABVHR3gOA7gbJcADBcSCB6lSMHg5YQ6O0eNjCjvoFlG7rgkQ0zJLrT5XSPHF9DrLNdkmpitQgAevw2U6gTAsOHH/AEtfa/xUlzSW3e4HZrL3UejEn15k/E1X6oa2e+FDxTtIJdd8dkfhmb8k7h6rjFN0sIHfLvNMY17Btc8dzPmU2yK8IV5JPyw+0lr6FRskNDSYubtmRG5kL0jgcR1lNjx95rXeoBXnXLGBoAm4uPC8QOUQuyez3PG16TqOz6BDT+ZrhLXD4iO5THyVzXFm2oQhWFZz/wBrJth/1VP8WoTXtQrA1aFP8LXvP/kQ0f4lC5+d+9nV0sf40bskSpF0DliJClSIAxq0w5pa7Ygg+BEFcnzbBdW6rRjUWEgTaW7tN+4hdaWj9OMucKorMaSHNh5AMAtsJI2t8lTmjas16SdTp9mhdB8XhxSxWGrFrKrnCtSc4AAmm0h1Mvne5gd5UHP8uMsqEGNQBPC/L4KZisloucCQWncwDeeZCzxmL1NFAHUwQS5wIdaCIJ323VUeWjTOO2Dt8MrcFUaAWnjsSNxyKtKQDbgxz5ePiq/G0A1utvmOEHj/ADmmmYuWxuOR+i0nPsfzSnJAN+d+HH9k5Scx0FwgjYfWFjXwgLus1dgBpIgnvj1Tz6bakGmRyMfOEANAl50jY8E1XGweNJB3gDWBYdvie4qzwmHAIJmRI7j3rHMnBrXagSOXigCHhepJ7Jl35vpwTOaVHUagcILXDTJ/EOHxPoqtpU6pjNVMMfc6pBPAQb+IPzU0RYjajqzxwteOSkYei5lQiJBFidrQf3UMZq50tADTtteR3rLDVjqsZne+8g8SlYE+o9gL3jcf/BZW3snzR1PHMDpivqa/xIln+IHmqLGAGQ21iLcD+6k9B8O6tisNoMOL6bw4XsxwL/QNKUlno1YVqoaC5xAAEkmwAHErJc29pGf63jC03dkEGqQd3cGHuG58k057VYuPG5ypFFnuafasU+o2dHutn8LdvW580KLhmjhshc9u3Z2oJRikjsSEIXTOGIkQhBIiChCCDXs+yejGoUwHQ4yCW8OQMLk3SARVcRvDfmUIVKXuNbbeMYxLAaTZ+ZHwCisphtYAbf6QhWmfst8OZqQdtDbcNkYXDtaXFog7cdkIUDImM+qKgQhAFHnVFoIIEE7pcuphxLXCW6Jg87bckIU9C9ldntMMrw0QCxp87ifgFlhRJHiEiFAdk8C7v1R6Aq19mDyMXhQLf1Hjy0myEJRn4O39Iq7qeFrPYYc2k4tPIgWK4a0y6TckAknck3JJ5oQqdT0adF4Zb0NkIQspv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0371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rrowheads="1"/>
          </p:cNvSpPr>
          <p:nvPr>
            <p:ph type="title"/>
          </p:nvPr>
        </p:nvSpPr>
        <p:spPr>
          <a:xfrm>
            <a:off x="457200" y="274638"/>
            <a:ext cx="8229600" cy="792162"/>
          </a:xfrm>
        </p:spPr>
        <p:txBody>
          <a:bodyPr/>
          <a:lstStyle/>
          <a:p>
            <a:pPr algn="ctr"/>
            <a:r>
              <a:rPr lang="en-US" dirty="0" smtClean="0"/>
              <a:t>Example – Julie </a:t>
            </a:r>
            <a:r>
              <a:rPr lang="en-US" dirty="0" smtClean="0">
                <a:effectLst/>
              </a:rPr>
              <a:t> </a:t>
            </a:r>
          </a:p>
        </p:txBody>
      </p:sp>
      <p:sp>
        <p:nvSpPr>
          <p:cNvPr id="54274" name="Rectangle 3"/>
          <p:cNvSpPr>
            <a:spLocks noGrp="1" noChangeArrowheads="1"/>
          </p:cNvSpPr>
          <p:nvPr>
            <p:ph idx="1"/>
          </p:nvPr>
        </p:nvSpPr>
        <p:spPr>
          <a:xfrm>
            <a:off x="152400" y="1066800"/>
            <a:ext cx="8839200" cy="5562600"/>
          </a:xfrm>
        </p:spPr>
        <p:txBody>
          <a:bodyPr>
            <a:normAutofit/>
          </a:bodyPr>
          <a:lstStyle/>
          <a:p>
            <a:r>
              <a:rPr lang="en-US" dirty="0" smtClean="0">
                <a:latin typeface="Times New Roman" pitchFamily="18" charset="0"/>
                <a:cs typeface="Times New Roman" pitchFamily="18" charset="0"/>
              </a:rPr>
              <a:t>Julie is a single, 35 year old female who was referred to our research program after she left our agency’s residential addiction treatment program AMA</a:t>
            </a:r>
          </a:p>
          <a:p>
            <a:pPr lvl="1"/>
            <a:r>
              <a:rPr lang="en-US" sz="2400" dirty="0" smtClean="0">
                <a:latin typeface="Times New Roman" pitchFamily="18" charset="0"/>
                <a:cs typeface="Times New Roman" pitchFamily="18" charset="0"/>
              </a:rPr>
              <a:t>She has left several residential &amp; outpatient programs as well as mental health treatments AMA over the past 15 years </a:t>
            </a:r>
          </a:p>
          <a:p>
            <a:pPr lvl="1"/>
            <a:r>
              <a:rPr lang="en-US" sz="2400" dirty="0" smtClean="0">
                <a:effectLst/>
                <a:latin typeface="Times New Roman" pitchFamily="18" charset="0"/>
                <a:cs typeface="Times New Roman" pitchFamily="18" charset="0"/>
              </a:rPr>
              <a:t>She left the program on a Thursday and called our office the following Monday morning wanting help - treatment</a:t>
            </a:r>
            <a:endParaRPr lang="en-US" sz="2400" dirty="0"/>
          </a:p>
          <a:p>
            <a:endParaRPr lang="en-US" sz="8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Julie has several diagnoses for addiction as well as for PTSD, depression, anxiety and attention deficit disorder</a:t>
            </a:r>
          </a:p>
          <a:p>
            <a:pPr lvl="1"/>
            <a:r>
              <a:rPr lang="en-US" sz="2400" dirty="0" smtClean="0">
                <a:latin typeface="Times New Roman" pitchFamily="18" charset="0"/>
                <a:cs typeface="Times New Roman" pitchFamily="18" charset="0"/>
              </a:rPr>
              <a:t>She has had a long history of being physically and sexually assaulted by family members and boyfriends, including the present one</a:t>
            </a:r>
            <a:endParaRPr lang="en-US" sz="2400" dirty="0">
              <a:latin typeface="Times New Roman" pitchFamily="18" charset="0"/>
              <a:cs typeface="Times New Roman" pitchFamily="18" charset="0"/>
            </a:endParaRPr>
          </a:p>
        </p:txBody>
      </p:sp>
      <p:sp>
        <p:nvSpPr>
          <p:cNvPr id="4" name="Date Placeholder 1"/>
          <p:cNvSpPr>
            <a:spLocks noGrp="1"/>
          </p:cNvSpPr>
          <p:nvPr>
            <p:ph type="dt" sz="half" idx="2"/>
          </p:nvPr>
        </p:nvSpPr>
        <p:spPr>
          <a:xfrm>
            <a:off x="762000" y="6356350"/>
            <a:ext cx="3124200" cy="365125"/>
          </a:xfrm>
        </p:spPr>
        <p:txBody>
          <a:bodyPr/>
          <a:lstStyle/>
          <a:p>
            <a:r>
              <a:rPr lang="en-US" dirty="0" smtClean="0"/>
              <a:t>© 2015 Community Care Behavioral Health Organization</a:t>
            </a:r>
            <a:endParaRPr lang="en-US" dirty="0"/>
          </a:p>
        </p:txBody>
      </p:sp>
    </p:spTree>
    <p:extLst>
      <p:ext uri="{BB962C8B-B14F-4D97-AF65-F5344CB8AC3E}">
        <p14:creationId xmlns:p14="http://schemas.microsoft.com/office/powerpoint/2010/main" val="409446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a:xfrm>
            <a:off x="0" y="0"/>
            <a:ext cx="9067800" cy="838200"/>
          </a:xfrm>
        </p:spPr>
        <p:txBody>
          <a:bodyPr>
            <a:normAutofit/>
          </a:bodyPr>
          <a:lstStyle/>
          <a:p>
            <a:pPr algn="ctr" eaLnBrk="1" hangingPunct="1">
              <a:defRPr/>
            </a:pPr>
            <a:r>
              <a:rPr lang="en-US" sz="3200" dirty="0" smtClean="0"/>
              <a:t>Behavioral Principles for Engagement </a:t>
            </a:r>
            <a:endParaRPr lang="en-US" sz="3200" dirty="0"/>
          </a:p>
        </p:txBody>
      </p:sp>
      <p:sp>
        <p:nvSpPr>
          <p:cNvPr id="130051" name="Rectangle 3"/>
          <p:cNvSpPr>
            <a:spLocks noGrp="1" noChangeArrowheads="1"/>
          </p:cNvSpPr>
          <p:nvPr>
            <p:ph idx="1"/>
          </p:nvPr>
        </p:nvSpPr>
        <p:spPr>
          <a:xfrm>
            <a:off x="0" y="1066800"/>
            <a:ext cx="9144000" cy="5257800"/>
          </a:xfrm>
        </p:spPr>
        <p:txBody>
          <a:bodyPr>
            <a:normAutofit/>
          </a:bodyPr>
          <a:lstStyle/>
          <a:p>
            <a:r>
              <a:rPr lang="en-US" sz="2800" b="1" dirty="0" smtClean="0">
                <a:latin typeface="Times New Roman" pitchFamily="18" charset="0"/>
                <a:cs typeface="Times New Roman" pitchFamily="18" charset="0"/>
              </a:rPr>
              <a:t>Rule 1</a:t>
            </a:r>
            <a:r>
              <a:rPr lang="en-US" sz="2800" dirty="0" smtClean="0"/>
              <a:t>: the more decisions, options or goals that you have to select or set, the less likely you are to make the right choice or achieve your goal </a:t>
            </a:r>
          </a:p>
          <a:p>
            <a:pPr lvl="1"/>
            <a:r>
              <a:rPr lang="en-US" sz="2400" dirty="0" smtClean="0"/>
              <a:t>People are often frozen by ego depletion or decision fatigue</a:t>
            </a:r>
          </a:p>
          <a:p>
            <a:pPr lvl="1"/>
            <a:r>
              <a:rPr lang="en-US" sz="2400" dirty="0" smtClean="0"/>
              <a:t>People can also be undermined by selecting multiple options that may actually compete, contradict, or cancel out other goals</a:t>
            </a:r>
          </a:p>
          <a:p>
            <a:endParaRPr lang="en-US" sz="800" dirty="0" smtClean="0"/>
          </a:p>
          <a:p>
            <a:r>
              <a:rPr lang="en-US" b="1" dirty="0" smtClean="0">
                <a:latin typeface="Times New Roman" pitchFamily="18" charset="0"/>
                <a:cs typeface="Times New Roman" pitchFamily="18" charset="0"/>
              </a:rPr>
              <a:t>Step 1</a:t>
            </a:r>
            <a:r>
              <a:rPr lang="en-US" sz="2800" dirty="0" smtClean="0"/>
              <a:t>: select one or two small steps to focus on and mentally place other goals on hold for later </a:t>
            </a:r>
          </a:p>
          <a:p>
            <a:pPr lvl="1"/>
            <a:r>
              <a:rPr lang="en-US" sz="2400" dirty="0" smtClean="0"/>
              <a:t>Become good at achieving a goal to develop self efficacy </a:t>
            </a:r>
          </a:p>
        </p:txBody>
      </p:sp>
      <p:sp>
        <p:nvSpPr>
          <p:cNvPr id="4" name="Date Placeholder 1"/>
          <p:cNvSpPr>
            <a:spLocks noGrp="1"/>
          </p:cNvSpPr>
          <p:nvPr>
            <p:ph type="dt" sz="half" idx="2"/>
          </p:nvPr>
        </p:nvSpPr>
        <p:spPr>
          <a:xfrm>
            <a:off x="762000" y="6356350"/>
            <a:ext cx="3124200" cy="365125"/>
          </a:xfrm>
        </p:spPr>
        <p:txBody>
          <a:bodyPr/>
          <a:lstStyle/>
          <a:p>
            <a:r>
              <a:rPr lang="en-US" dirty="0" smtClean="0"/>
              <a:t>© 2015 Community Care Behavioral Health Organization</a:t>
            </a:r>
            <a:endParaRPr lang="en-US" dirty="0"/>
          </a:p>
        </p:txBody>
      </p:sp>
    </p:spTree>
    <p:extLst>
      <p:ext uri="{BB962C8B-B14F-4D97-AF65-F5344CB8AC3E}">
        <p14:creationId xmlns:p14="http://schemas.microsoft.com/office/powerpoint/2010/main" val="2755510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rrowheads="1"/>
          </p:cNvSpPr>
          <p:nvPr>
            <p:ph type="title"/>
          </p:nvPr>
        </p:nvSpPr>
        <p:spPr>
          <a:xfrm>
            <a:off x="457200" y="274638"/>
            <a:ext cx="8229600" cy="792162"/>
          </a:xfrm>
        </p:spPr>
        <p:txBody>
          <a:bodyPr/>
          <a:lstStyle/>
          <a:p>
            <a:pPr algn="ctr"/>
            <a:r>
              <a:rPr lang="en-US" dirty="0" smtClean="0"/>
              <a:t>Example – Julie’s </a:t>
            </a:r>
            <a:r>
              <a:rPr lang="en-US" dirty="0" err="1" smtClean="0"/>
              <a:t>Tx</a:t>
            </a:r>
            <a:r>
              <a:rPr lang="en-US" dirty="0" smtClean="0"/>
              <a:t> Plan </a:t>
            </a:r>
            <a:r>
              <a:rPr lang="en-US" dirty="0" smtClean="0">
                <a:effectLst/>
              </a:rPr>
              <a:t> </a:t>
            </a:r>
          </a:p>
        </p:txBody>
      </p:sp>
      <p:sp>
        <p:nvSpPr>
          <p:cNvPr id="54274" name="Rectangle 3"/>
          <p:cNvSpPr>
            <a:spLocks noGrp="1" noChangeArrowheads="1"/>
          </p:cNvSpPr>
          <p:nvPr>
            <p:ph idx="1"/>
          </p:nvPr>
        </p:nvSpPr>
        <p:spPr>
          <a:xfrm>
            <a:off x="152400" y="1066800"/>
            <a:ext cx="8839200" cy="5562600"/>
          </a:xfrm>
        </p:spPr>
        <p:txBody>
          <a:bodyPr>
            <a:normAutofit/>
          </a:bodyPr>
          <a:lstStyle/>
          <a:p>
            <a:r>
              <a:rPr lang="en-US" dirty="0" smtClean="0">
                <a:latin typeface="Times New Roman" pitchFamily="18" charset="0"/>
                <a:cs typeface="Times New Roman" pitchFamily="18" charset="0"/>
              </a:rPr>
              <a:t>Julie’s treatment plan from her residential program as well as her prior treatment plan from the mental health division of the agency consisted of multiple diagnoses, clinical goals and objectives/steps </a:t>
            </a:r>
          </a:p>
          <a:p>
            <a:endParaRPr lang="en-US" sz="800" dirty="0" smtClean="0">
              <a:latin typeface="Times New Roman" pitchFamily="18" charset="0"/>
              <a:cs typeface="Times New Roman" pitchFamily="18" charset="0"/>
            </a:endParaRPr>
          </a:p>
          <a:p>
            <a:r>
              <a:rPr lang="en-US" dirty="0" smtClean="0">
                <a:effectLst/>
                <a:latin typeface="Times New Roman" pitchFamily="18" charset="0"/>
                <a:cs typeface="Times New Roman" pitchFamily="18" charset="0"/>
              </a:rPr>
              <a:t>Julie did not want to work on most of the objectives assigned to her and was easily overwhelmed by the size of the printed treatment plan, which exceeded six pages and included unrealistic timeframes for resolving long-standing behaviors</a:t>
            </a:r>
            <a:endParaRPr lang="en-US" dirty="0" smtClean="0">
              <a:effectLst/>
            </a:endParaRPr>
          </a:p>
        </p:txBody>
      </p:sp>
      <p:sp>
        <p:nvSpPr>
          <p:cNvPr id="4" name="Date Placeholder 1"/>
          <p:cNvSpPr>
            <a:spLocks noGrp="1"/>
          </p:cNvSpPr>
          <p:nvPr>
            <p:ph type="dt" sz="half" idx="2"/>
          </p:nvPr>
        </p:nvSpPr>
        <p:spPr>
          <a:xfrm>
            <a:off x="762000" y="6356350"/>
            <a:ext cx="3124200" cy="365125"/>
          </a:xfrm>
        </p:spPr>
        <p:txBody>
          <a:bodyPr/>
          <a:lstStyle/>
          <a:p>
            <a:r>
              <a:rPr lang="en-US" dirty="0" smtClean="0"/>
              <a:t>© 2015 Community Care Behavioral Health Organization</a:t>
            </a:r>
            <a:endParaRPr lang="en-US" dirty="0"/>
          </a:p>
        </p:txBody>
      </p:sp>
    </p:spTree>
    <p:extLst>
      <p:ext uri="{BB962C8B-B14F-4D97-AF65-F5344CB8AC3E}">
        <p14:creationId xmlns:p14="http://schemas.microsoft.com/office/powerpoint/2010/main" val="24932473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152400" y="273050"/>
            <a:ext cx="8991600" cy="565150"/>
          </a:xfrm>
        </p:spPr>
        <p:txBody>
          <a:bodyPr>
            <a:noAutofit/>
          </a:bodyPr>
          <a:lstStyle/>
          <a:p>
            <a:pPr algn="ctr" eaLnBrk="1" hangingPunct="1">
              <a:defRPr/>
            </a:pPr>
            <a:r>
              <a:rPr lang="en-US" sz="3200" dirty="0"/>
              <a:t>Behavioral Principles for Engagement</a:t>
            </a:r>
          </a:p>
        </p:txBody>
      </p:sp>
      <p:sp>
        <p:nvSpPr>
          <p:cNvPr id="267267" name="Rectangle 3"/>
          <p:cNvSpPr>
            <a:spLocks noGrp="1" noChangeArrowheads="1"/>
          </p:cNvSpPr>
          <p:nvPr>
            <p:ph idx="1"/>
          </p:nvPr>
        </p:nvSpPr>
        <p:spPr>
          <a:xfrm>
            <a:off x="152400" y="990600"/>
            <a:ext cx="8839199" cy="5715000"/>
          </a:xfrm>
        </p:spPr>
        <p:txBody>
          <a:bodyPr>
            <a:normAutofit/>
          </a:bodyPr>
          <a:lstStyle/>
          <a:p>
            <a:pPr marL="282575" lvl="1" indent="-282575" eaLnBrk="1" hangingPunct="1">
              <a:buFont typeface="Wingdings" pitchFamily="2" charset="2"/>
              <a:buChar char="Ø"/>
              <a:defRPr/>
            </a:pPr>
            <a:r>
              <a:rPr lang="en-US" b="1" i="1" dirty="0" smtClean="0"/>
              <a:t>Rule </a:t>
            </a:r>
            <a:r>
              <a:rPr lang="en-US" b="1" i="1" dirty="0"/>
              <a:t>2</a:t>
            </a:r>
            <a:r>
              <a:rPr lang="en-US" dirty="0" smtClean="0"/>
              <a:t>: All behavior is functional in the short-term, even if some behaviors are leading to negative outcomes in the long-term </a:t>
            </a:r>
          </a:p>
          <a:p>
            <a:pPr marL="742950" lvl="2" indent="-342900" eaLnBrk="1" hangingPunct="1">
              <a:buFont typeface="Wingdings" pitchFamily="2" charset="2"/>
              <a:buChar char="ü"/>
              <a:defRPr/>
            </a:pPr>
            <a:r>
              <a:rPr lang="en-US" sz="2400" dirty="0" smtClean="0"/>
              <a:t>Our brains have evolved to organize all repetitive behaviors in to habits, which are automated actions that don’t require our conscious brain to activate </a:t>
            </a:r>
          </a:p>
          <a:p>
            <a:pPr marL="742950" lvl="2" indent="-342900" eaLnBrk="1" hangingPunct="1">
              <a:buFont typeface="Wingdings" pitchFamily="2" charset="2"/>
              <a:buChar char="ü"/>
              <a:defRPr/>
            </a:pPr>
            <a:r>
              <a:rPr lang="en-US" sz="2400" dirty="0" smtClean="0"/>
              <a:t>All habits are difficult to stop because our brain does not separate good from bad &amp; relies on all of them </a:t>
            </a:r>
          </a:p>
          <a:p>
            <a:pPr marL="282575" lvl="1" indent="-282575" eaLnBrk="1" hangingPunct="1">
              <a:buFont typeface="Wingdings" pitchFamily="2" charset="2"/>
              <a:buChar char="Ø"/>
              <a:defRPr/>
            </a:pPr>
            <a:endParaRPr lang="en-US" sz="800" dirty="0"/>
          </a:p>
          <a:p>
            <a:pPr marL="282575" lvl="1" indent="-282575" eaLnBrk="1" hangingPunct="1">
              <a:buFont typeface="Wingdings" pitchFamily="2" charset="2"/>
              <a:buChar char="Ø"/>
              <a:defRPr/>
            </a:pPr>
            <a:r>
              <a:rPr lang="en-US" b="1" i="1" dirty="0" smtClean="0"/>
              <a:t>Step </a:t>
            </a:r>
            <a:r>
              <a:rPr lang="en-US" b="1" i="1" dirty="0"/>
              <a:t>2</a:t>
            </a:r>
            <a:r>
              <a:rPr lang="en-US" dirty="0" smtClean="0"/>
              <a:t>: Understand the function of habits or behaviors, before changing them</a:t>
            </a:r>
          </a:p>
          <a:p>
            <a:pPr marL="742950" lvl="2" indent="-342900" eaLnBrk="1" hangingPunct="1">
              <a:buFont typeface="Wingdings" pitchFamily="2" charset="2"/>
              <a:buChar char="ü"/>
              <a:defRPr/>
            </a:pPr>
            <a:r>
              <a:rPr lang="en-US" sz="2400" dirty="0" smtClean="0"/>
              <a:t>Replace a habit or behavior to meet the function, instead of trying to stop a particular “bad” habit </a:t>
            </a:r>
          </a:p>
          <a:p>
            <a:pPr marL="1139825" lvl="3" indent="-282575" eaLnBrk="1" hangingPunct="1">
              <a:buFont typeface="Wingdings" pitchFamily="2" charset="2"/>
              <a:buChar char="ü"/>
              <a:defRPr/>
            </a:pPr>
            <a:endParaRPr lang="en-US" dirty="0" smtClean="0"/>
          </a:p>
          <a:p>
            <a:pPr marL="1139825" lvl="3" indent="-282575" eaLnBrk="1" hangingPunct="1">
              <a:buFont typeface="Wingdings" pitchFamily="2" charset="2"/>
              <a:buChar char="ü"/>
              <a:defRPr/>
            </a:pPr>
            <a:endParaRPr lang="en-US" dirty="0" smtClean="0"/>
          </a:p>
        </p:txBody>
      </p:sp>
      <p:sp>
        <p:nvSpPr>
          <p:cNvPr id="4" name="Date Placeholder 1"/>
          <p:cNvSpPr>
            <a:spLocks noGrp="1"/>
          </p:cNvSpPr>
          <p:nvPr>
            <p:ph type="dt" sz="half" idx="2"/>
          </p:nvPr>
        </p:nvSpPr>
        <p:spPr>
          <a:xfrm>
            <a:off x="762000" y="6356350"/>
            <a:ext cx="3124200" cy="365125"/>
          </a:xfrm>
        </p:spPr>
        <p:txBody>
          <a:bodyPr/>
          <a:lstStyle/>
          <a:p>
            <a:r>
              <a:rPr lang="en-US" dirty="0" smtClean="0"/>
              <a:t>© 2015 Community Care Behavioral Health Organization</a:t>
            </a:r>
            <a:endParaRPr lang="en-US" dirty="0"/>
          </a:p>
        </p:txBody>
      </p:sp>
    </p:spTree>
    <p:extLst>
      <p:ext uri="{BB962C8B-B14F-4D97-AF65-F5344CB8AC3E}">
        <p14:creationId xmlns:p14="http://schemas.microsoft.com/office/powerpoint/2010/main" val="3400628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a:xfrm>
            <a:off x="0" y="0"/>
            <a:ext cx="9144000" cy="685800"/>
          </a:xfrm>
        </p:spPr>
        <p:txBody>
          <a:bodyPr>
            <a:normAutofit fontScale="90000"/>
          </a:bodyPr>
          <a:lstStyle/>
          <a:p>
            <a:pPr algn="ctr" eaLnBrk="1" hangingPunct="1">
              <a:defRPr/>
            </a:pPr>
            <a:r>
              <a:rPr lang="en-US" dirty="0"/>
              <a:t>Behavioral</a:t>
            </a:r>
            <a:r>
              <a:rPr lang="en-US" sz="4000" dirty="0"/>
              <a:t> Principles for Engagement</a:t>
            </a:r>
          </a:p>
        </p:txBody>
      </p:sp>
      <p:sp>
        <p:nvSpPr>
          <p:cNvPr id="130051" name="Rectangle 3"/>
          <p:cNvSpPr>
            <a:spLocks noGrp="1" noChangeArrowheads="1"/>
          </p:cNvSpPr>
          <p:nvPr>
            <p:ph idx="1"/>
          </p:nvPr>
        </p:nvSpPr>
        <p:spPr>
          <a:xfrm>
            <a:off x="0" y="990600"/>
            <a:ext cx="9144000" cy="1447800"/>
          </a:xfrm>
        </p:spPr>
        <p:txBody>
          <a:bodyPr>
            <a:normAutofit/>
          </a:bodyPr>
          <a:lstStyle/>
          <a:p>
            <a:pPr lvl="0"/>
            <a:r>
              <a:rPr lang="en-US" dirty="0" smtClean="0"/>
              <a:t>Julie had developed a series of habits to manage her symptoms of PTSD and it appears that many of the </a:t>
            </a:r>
            <a:r>
              <a:rPr lang="en-US" dirty="0" err="1" smtClean="0"/>
              <a:t>tx</a:t>
            </a:r>
            <a:r>
              <a:rPr lang="en-US" dirty="0" smtClean="0"/>
              <a:t> interventions were triggering her habits for coping </a:t>
            </a:r>
            <a:endParaRPr lang="en-US" sz="2800" dirty="0" smtClean="0">
              <a:effectLst/>
            </a:endParaRPr>
          </a:p>
        </p:txBody>
      </p:sp>
      <p:graphicFrame>
        <p:nvGraphicFramePr>
          <p:cNvPr id="5" name="Diagram 4"/>
          <p:cNvGraphicFramePr/>
          <p:nvPr>
            <p:extLst>
              <p:ext uri="{D42A27DB-BD31-4B8C-83A1-F6EECF244321}">
                <p14:modId xmlns:p14="http://schemas.microsoft.com/office/powerpoint/2010/main" val="1776180166"/>
              </p:ext>
            </p:extLst>
          </p:nvPr>
        </p:nvGraphicFramePr>
        <p:xfrm>
          <a:off x="0" y="2514601"/>
          <a:ext cx="9052560" cy="380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1"/>
          <p:cNvSpPr>
            <a:spLocks noGrp="1"/>
          </p:cNvSpPr>
          <p:nvPr>
            <p:ph type="dt" sz="half" idx="2"/>
          </p:nvPr>
        </p:nvSpPr>
        <p:spPr>
          <a:xfrm>
            <a:off x="762000" y="6356350"/>
            <a:ext cx="3124200" cy="365125"/>
          </a:xfrm>
        </p:spPr>
        <p:txBody>
          <a:bodyPr/>
          <a:lstStyle/>
          <a:p>
            <a:r>
              <a:rPr lang="en-US" dirty="0" smtClean="0"/>
              <a:t>© 2015 Community Care Behavioral Health Organization</a:t>
            </a:r>
            <a:endParaRPr lang="en-US" dirty="0"/>
          </a:p>
        </p:txBody>
      </p:sp>
    </p:spTree>
    <p:extLst>
      <p:ext uri="{BB962C8B-B14F-4D97-AF65-F5344CB8AC3E}">
        <p14:creationId xmlns:p14="http://schemas.microsoft.com/office/powerpoint/2010/main" val="40538639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152400" y="0"/>
            <a:ext cx="8991600" cy="838200"/>
          </a:xfrm>
        </p:spPr>
        <p:txBody>
          <a:bodyPr>
            <a:normAutofit/>
          </a:bodyPr>
          <a:lstStyle/>
          <a:p>
            <a:pPr eaLnBrk="1" hangingPunct="1">
              <a:defRPr/>
            </a:pPr>
            <a:r>
              <a:rPr lang="en-US" sz="3200" dirty="0"/>
              <a:t>Behavioral Principles for Engagement</a:t>
            </a:r>
          </a:p>
        </p:txBody>
      </p:sp>
      <p:sp>
        <p:nvSpPr>
          <p:cNvPr id="267267" name="Rectangle 3"/>
          <p:cNvSpPr>
            <a:spLocks noGrp="1" noChangeArrowheads="1"/>
          </p:cNvSpPr>
          <p:nvPr>
            <p:ph idx="1"/>
          </p:nvPr>
        </p:nvSpPr>
        <p:spPr>
          <a:xfrm>
            <a:off x="152400" y="1219200"/>
            <a:ext cx="8839199" cy="4953000"/>
          </a:xfrm>
        </p:spPr>
        <p:txBody>
          <a:bodyPr/>
          <a:lstStyle/>
          <a:p>
            <a:pPr marL="282575" lvl="1" indent="-282575" eaLnBrk="1" hangingPunct="1">
              <a:buFont typeface="Wingdings" pitchFamily="2" charset="2"/>
              <a:buChar char="Ø"/>
              <a:defRPr/>
            </a:pPr>
            <a:r>
              <a:rPr lang="en-US" b="1" i="1" dirty="0" smtClean="0"/>
              <a:t>Rule 3</a:t>
            </a:r>
            <a:r>
              <a:rPr lang="en-US" dirty="0" smtClean="0"/>
              <a:t>: Most plans fail because of poor planning, not because of low motivation or desire to change </a:t>
            </a:r>
          </a:p>
          <a:p>
            <a:pPr marL="742950" lvl="2" indent="-342900" eaLnBrk="1" hangingPunct="1">
              <a:buFont typeface="Wingdings" pitchFamily="2" charset="2"/>
              <a:buChar char="ü"/>
              <a:defRPr/>
            </a:pPr>
            <a:r>
              <a:rPr lang="en-US" sz="2400" dirty="0" smtClean="0"/>
              <a:t>Many individuals who are already on a losing streak are more likely to give up on an desired goal, if they feel that it is too difficult to achieve</a:t>
            </a:r>
          </a:p>
          <a:p>
            <a:pPr marL="742950" lvl="2" indent="-342900" eaLnBrk="1" hangingPunct="1">
              <a:buFont typeface="Wingdings" pitchFamily="2" charset="2"/>
              <a:buChar char="ü"/>
              <a:defRPr/>
            </a:pPr>
            <a:r>
              <a:rPr lang="en-US" sz="2400" dirty="0" smtClean="0"/>
              <a:t>People are more likely to stay on track if they can experience small wins quickly and frequently </a:t>
            </a:r>
          </a:p>
          <a:p>
            <a:pPr marL="282575" lvl="1" indent="-282575" eaLnBrk="1" hangingPunct="1">
              <a:buFont typeface="Wingdings" pitchFamily="2" charset="2"/>
              <a:buChar char="Ø"/>
              <a:defRPr/>
            </a:pPr>
            <a:endParaRPr lang="en-US" sz="800" dirty="0"/>
          </a:p>
          <a:p>
            <a:pPr marL="282575" lvl="1" indent="-282575" eaLnBrk="1" hangingPunct="1">
              <a:buFont typeface="Wingdings" pitchFamily="2" charset="2"/>
              <a:buChar char="Ø"/>
              <a:defRPr/>
            </a:pPr>
            <a:r>
              <a:rPr lang="en-US" b="1" i="1" dirty="0" smtClean="0"/>
              <a:t>Step 3</a:t>
            </a:r>
            <a:r>
              <a:rPr lang="en-US" dirty="0" smtClean="0"/>
              <a:t>: Teach thinking skills that increase the chance of winning</a:t>
            </a:r>
          </a:p>
          <a:p>
            <a:pPr marL="742950" lvl="2" indent="-342900" eaLnBrk="1" hangingPunct="1">
              <a:buFont typeface="Wingdings" pitchFamily="2" charset="2"/>
              <a:buChar char="ü"/>
              <a:defRPr/>
            </a:pPr>
            <a:r>
              <a:rPr lang="en-US" sz="2400" dirty="0" smtClean="0"/>
              <a:t>Improve the chances of winning by increasing the person’s ability to effectively plan for success </a:t>
            </a:r>
          </a:p>
          <a:p>
            <a:pPr marL="1139825" lvl="3" indent="-282575" eaLnBrk="1" hangingPunct="1">
              <a:buFont typeface="Wingdings" pitchFamily="2" charset="2"/>
              <a:buChar char="ü"/>
              <a:defRPr/>
            </a:pPr>
            <a:endParaRPr lang="en-US" dirty="0" smtClean="0"/>
          </a:p>
          <a:p>
            <a:pPr marL="1139825" lvl="3" indent="-282575" eaLnBrk="1" hangingPunct="1">
              <a:buFont typeface="Wingdings" pitchFamily="2" charset="2"/>
              <a:buChar char="ü"/>
              <a:defRPr/>
            </a:pPr>
            <a:endParaRPr lang="en-US" dirty="0" smtClean="0"/>
          </a:p>
          <a:p>
            <a:pPr marL="1139825" lvl="3" indent="-282575" eaLnBrk="1" hangingPunct="1">
              <a:buFont typeface="Wingdings" pitchFamily="2" charset="2"/>
              <a:buChar char="ü"/>
              <a:defRPr/>
            </a:pPr>
            <a:endParaRPr lang="en-US" dirty="0" smtClean="0"/>
          </a:p>
        </p:txBody>
      </p:sp>
      <p:sp>
        <p:nvSpPr>
          <p:cNvPr id="4" name="Date Placeholder 1"/>
          <p:cNvSpPr>
            <a:spLocks noGrp="1"/>
          </p:cNvSpPr>
          <p:nvPr>
            <p:ph type="dt" sz="half" idx="2"/>
          </p:nvPr>
        </p:nvSpPr>
        <p:spPr>
          <a:xfrm>
            <a:off x="762000" y="6356350"/>
            <a:ext cx="3124200" cy="365125"/>
          </a:xfrm>
        </p:spPr>
        <p:txBody>
          <a:bodyPr/>
          <a:lstStyle/>
          <a:p>
            <a:r>
              <a:rPr lang="en-US" dirty="0" smtClean="0"/>
              <a:t>© 2015 Community Care Behavioral Health Organization</a:t>
            </a:r>
            <a:endParaRPr lang="en-US" dirty="0"/>
          </a:p>
        </p:txBody>
      </p:sp>
    </p:spTree>
    <p:extLst>
      <p:ext uri="{BB962C8B-B14F-4D97-AF65-F5344CB8AC3E}">
        <p14:creationId xmlns:p14="http://schemas.microsoft.com/office/powerpoint/2010/main" val="28959916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rrowheads="1"/>
          </p:cNvSpPr>
          <p:nvPr>
            <p:ph type="title"/>
          </p:nvPr>
        </p:nvSpPr>
        <p:spPr>
          <a:xfrm>
            <a:off x="457200" y="274638"/>
            <a:ext cx="8229600" cy="792162"/>
          </a:xfrm>
        </p:spPr>
        <p:txBody>
          <a:bodyPr/>
          <a:lstStyle/>
          <a:p>
            <a:pPr algn="ctr"/>
            <a:r>
              <a:rPr lang="en-US" dirty="0" smtClean="0"/>
              <a:t>Example – Engaging Julie</a:t>
            </a:r>
            <a:r>
              <a:rPr lang="en-US" dirty="0" smtClean="0">
                <a:effectLst/>
              </a:rPr>
              <a:t> </a:t>
            </a:r>
          </a:p>
        </p:txBody>
      </p:sp>
      <p:sp>
        <p:nvSpPr>
          <p:cNvPr id="54274" name="Rectangle 3"/>
          <p:cNvSpPr>
            <a:spLocks noGrp="1" noChangeArrowheads="1"/>
          </p:cNvSpPr>
          <p:nvPr>
            <p:ph idx="1"/>
          </p:nvPr>
        </p:nvSpPr>
        <p:spPr>
          <a:xfrm>
            <a:off x="152400" y="1066800"/>
            <a:ext cx="8839200" cy="5562600"/>
          </a:xfrm>
        </p:spPr>
        <p:txBody>
          <a:bodyPr/>
          <a:lstStyle/>
          <a:p>
            <a:r>
              <a:rPr lang="en-US" dirty="0" smtClean="0"/>
              <a:t>Julie was provided with same day access to a master level clinician who also talked to her on the phone when she called</a:t>
            </a:r>
          </a:p>
          <a:p>
            <a:pPr lvl="1"/>
            <a:r>
              <a:rPr lang="en-US" sz="2400" dirty="0" smtClean="0"/>
              <a:t>Julie came in the afternoon and met with the clinician who was trained in MI and solution focused questions </a:t>
            </a:r>
          </a:p>
          <a:p>
            <a:endParaRPr lang="en-US" sz="800" dirty="0" smtClean="0"/>
          </a:p>
          <a:p>
            <a:r>
              <a:rPr lang="en-US" dirty="0" smtClean="0"/>
              <a:t>Julie was provided with treatment first without any assessment questions, except a suicide screen</a:t>
            </a:r>
          </a:p>
          <a:p>
            <a:pPr lvl="1"/>
            <a:r>
              <a:rPr lang="en-US" sz="2400" dirty="0" smtClean="0">
                <a:effectLst/>
              </a:rPr>
              <a:t>Julie’s first contact was designed to engage her in treatment; in other words, the first contact was used to promote the benefits of treatment by providing a sample rapidly </a:t>
            </a:r>
          </a:p>
        </p:txBody>
      </p:sp>
      <p:sp>
        <p:nvSpPr>
          <p:cNvPr id="4" name="Date Placeholder 1"/>
          <p:cNvSpPr>
            <a:spLocks noGrp="1"/>
          </p:cNvSpPr>
          <p:nvPr>
            <p:ph type="dt" sz="half" idx="2"/>
          </p:nvPr>
        </p:nvSpPr>
        <p:spPr>
          <a:xfrm>
            <a:off x="762000" y="6356350"/>
            <a:ext cx="3124200" cy="365125"/>
          </a:xfrm>
        </p:spPr>
        <p:txBody>
          <a:bodyPr/>
          <a:lstStyle/>
          <a:p>
            <a:r>
              <a:rPr lang="en-US" dirty="0" smtClean="0"/>
              <a:t>© 2015 Community Care Behavioral Health Organization</a:t>
            </a:r>
            <a:endParaRPr lang="en-US" dirty="0"/>
          </a:p>
        </p:txBody>
      </p:sp>
    </p:spTree>
    <p:extLst>
      <p:ext uri="{BB962C8B-B14F-4D97-AF65-F5344CB8AC3E}">
        <p14:creationId xmlns:p14="http://schemas.microsoft.com/office/powerpoint/2010/main" val="20256152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Rectangle 3"/>
          <p:cNvSpPr>
            <a:spLocks noGrp="1" noChangeArrowheads="1"/>
          </p:cNvSpPr>
          <p:nvPr>
            <p:ph idx="4294967295"/>
          </p:nvPr>
        </p:nvSpPr>
        <p:spPr>
          <a:xfrm>
            <a:off x="0" y="228600"/>
            <a:ext cx="9144000" cy="6172200"/>
          </a:xfrm>
        </p:spPr>
        <p:txBody>
          <a:bodyPr>
            <a:normAutofit fontScale="77500" lnSpcReduction="20000"/>
            <a:scene3d>
              <a:camera prst="orthographicFront"/>
              <a:lightRig rig="threePt" dir="t">
                <a:rot lat="0" lon="0" rev="3600000"/>
              </a:lightRig>
            </a:scene3d>
          </a:bodyPr>
          <a:lstStyle/>
          <a:p>
            <a:pPr marL="682625" lvl="2" indent="-282575">
              <a:buFont typeface="Wingdings" pitchFamily="2" charset="2"/>
              <a:buChar char="Ø"/>
              <a:defRPr/>
            </a:pPr>
            <a:endParaRPr lang="en-US" dirty="0" smtClean="0"/>
          </a:p>
          <a:p>
            <a:pPr marL="0" lvl="3" indent="0" algn="ctr" eaLnBrk="1" hangingPunct="1">
              <a:buNone/>
              <a:defRPr/>
            </a:pPr>
            <a:r>
              <a:rPr lang="en-US" sz="17600" dirty="0" smtClean="0">
                <a:ln>
                  <a:solidFill>
                    <a:srgbClr val="FFC000"/>
                  </a:solidFill>
                </a:ln>
              </a:rPr>
              <a:t>A</a:t>
            </a:r>
            <a:r>
              <a:rPr lang="en-US" sz="6000" dirty="0" smtClean="0">
                <a:solidFill>
                  <a:schemeClr val="bg1"/>
                </a:solidFill>
              </a:rPr>
              <a:t> </a:t>
            </a:r>
          </a:p>
          <a:p>
            <a:pPr marL="0" lvl="3" indent="0" algn="ctr">
              <a:buNone/>
              <a:defRPr/>
            </a:pPr>
            <a:r>
              <a:rPr lang="en-US" sz="6000" dirty="0" smtClean="0"/>
              <a:t>Activate people by identifying their strengths &amp; effective skills they have used in the past &amp; on what they can do, rather than on what they need to stop or can’t do</a:t>
            </a:r>
          </a:p>
        </p:txBody>
      </p:sp>
      <p:sp>
        <p:nvSpPr>
          <p:cNvPr id="3" name="Date Placeholder 1"/>
          <p:cNvSpPr>
            <a:spLocks noGrp="1"/>
          </p:cNvSpPr>
          <p:nvPr>
            <p:ph type="dt" sz="half" idx="2"/>
          </p:nvPr>
        </p:nvSpPr>
        <p:spPr>
          <a:xfrm>
            <a:off x="762000" y="6356350"/>
            <a:ext cx="3124200" cy="365125"/>
          </a:xfrm>
        </p:spPr>
        <p:txBody>
          <a:bodyPr/>
          <a:lstStyle/>
          <a:p>
            <a:r>
              <a:rPr lang="en-US" dirty="0" smtClean="0"/>
              <a:t>© 2015 Community Care Behavioral Health Organization</a:t>
            </a:r>
            <a:endParaRPr lang="en-US" dirty="0"/>
          </a:p>
        </p:txBody>
      </p:sp>
    </p:spTree>
    <p:extLst>
      <p:ext uri="{BB962C8B-B14F-4D97-AF65-F5344CB8AC3E}">
        <p14:creationId xmlns:p14="http://schemas.microsoft.com/office/powerpoint/2010/main" val="4606953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rrowheads="1"/>
          </p:cNvSpPr>
          <p:nvPr>
            <p:ph type="title"/>
          </p:nvPr>
        </p:nvSpPr>
        <p:spPr>
          <a:xfrm>
            <a:off x="457200" y="274638"/>
            <a:ext cx="8229600" cy="792162"/>
          </a:xfrm>
        </p:spPr>
        <p:txBody>
          <a:bodyPr/>
          <a:lstStyle/>
          <a:p>
            <a:pPr algn="ctr"/>
            <a:r>
              <a:rPr lang="en-US" dirty="0" smtClean="0"/>
              <a:t>Example – Engaging Julie</a:t>
            </a:r>
            <a:r>
              <a:rPr lang="en-US" dirty="0" smtClean="0">
                <a:effectLst/>
              </a:rPr>
              <a:t> </a:t>
            </a:r>
          </a:p>
        </p:txBody>
      </p:sp>
      <p:sp>
        <p:nvSpPr>
          <p:cNvPr id="54274" name="Rectangle 3"/>
          <p:cNvSpPr>
            <a:spLocks noGrp="1" noChangeArrowheads="1"/>
          </p:cNvSpPr>
          <p:nvPr>
            <p:ph idx="1"/>
          </p:nvPr>
        </p:nvSpPr>
        <p:spPr>
          <a:xfrm>
            <a:off x="152400" y="1066800"/>
            <a:ext cx="8839200" cy="5562600"/>
          </a:xfrm>
        </p:spPr>
        <p:txBody>
          <a:bodyPr/>
          <a:lstStyle/>
          <a:p>
            <a:r>
              <a:rPr lang="en-US" dirty="0" smtClean="0"/>
              <a:t>Julie received a 15 minute intervention that included the following five clinical techniques to increase her memory and commitment to treatment:</a:t>
            </a:r>
          </a:p>
          <a:p>
            <a:pPr marL="914400" lvl="1" indent="-457200">
              <a:buFont typeface="+mj-lt"/>
              <a:buAutoNum type="arabicPeriod"/>
            </a:pPr>
            <a:r>
              <a:rPr lang="en-US" sz="2400" b="1" dirty="0" smtClean="0">
                <a:effectLst/>
              </a:rPr>
              <a:t>Active listening </a:t>
            </a:r>
            <a:r>
              <a:rPr lang="en-US" sz="2400" dirty="0" smtClean="0">
                <a:effectLst/>
              </a:rPr>
              <a:t>to find out what Julie wanted today</a:t>
            </a:r>
          </a:p>
          <a:p>
            <a:pPr marL="914400" lvl="1" indent="-457200">
              <a:buFont typeface="+mj-lt"/>
              <a:buAutoNum type="arabicPeriod"/>
            </a:pPr>
            <a:r>
              <a:rPr lang="en-US" sz="2400" b="1" dirty="0" smtClean="0"/>
              <a:t>Affirmations </a:t>
            </a:r>
            <a:r>
              <a:rPr lang="en-US" sz="2400" dirty="0" smtClean="0"/>
              <a:t>to highlight some of Julie’s strengths to boast her since of control and memory</a:t>
            </a:r>
          </a:p>
          <a:p>
            <a:pPr marL="914400" lvl="1" indent="-457200">
              <a:buFont typeface="+mj-lt"/>
              <a:buAutoNum type="arabicPeriod"/>
            </a:pPr>
            <a:r>
              <a:rPr lang="en-US" sz="2400" b="1" dirty="0" smtClean="0"/>
              <a:t>Identification</a:t>
            </a:r>
            <a:r>
              <a:rPr lang="en-US" sz="2400" dirty="0" smtClean="0"/>
              <a:t> of Julie’s </a:t>
            </a:r>
            <a:r>
              <a:rPr lang="en-US" sz="2400" b="1" dirty="0" smtClean="0"/>
              <a:t>values</a:t>
            </a:r>
            <a:r>
              <a:rPr lang="en-US" sz="2400" dirty="0" smtClean="0"/>
              <a:t> that can be used to inspire her to return to treatment and persevere</a:t>
            </a:r>
          </a:p>
          <a:p>
            <a:pPr marL="914400" lvl="1" indent="-457200">
              <a:buFont typeface="+mj-lt"/>
              <a:buAutoNum type="arabicPeriod"/>
            </a:pPr>
            <a:r>
              <a:rPr lang="en-US" sz="2400" b="1" dirty="0" smtClean="0"/>
              <a:t>Solution focused questions </a:t>
            </a:r>
            <a:r>
              <a:rPr lang="en-US" sz="2400" dirty="0" smtClean="0"/>
              <a:t>to pull up Julie’s established skills that she can recall easily </a:t>
            </a:r>
          </a:p>
          <a:p>
            <a:pPr marL="914400" lvl="1" indent="-457200">
              <a:buFont typeface="+mj-lt"/>
              <a:buAutoNum type="arabicPeriod"/>
            </a:pPr>
            <a:r>
              <a:rPr lang="en-US" sz="2400" dirty="0" smtClean="0"/>
              <a:t>The </a:t>
            </a:r>
            <a:r>
              <a:rPr lang="en-US" sz="2400" b="1" dirty="0" smtClean="0"/>
              <a:t>selection of one simple step </a:t>
            </a:r>
            <a:r>
              <a:rPr lang="en-US" sz="2400" dirty="0" smtClean="0"/>
              <a:t>that Julie can remember  to recall in the next 1 to 7 days</a:t>
            </a:r>
            <a:endParaRPr lang="en-US" sz="2400" dirty="0" smtClean="0">
              <a:effectLst/>
            </a:endParaRPr>
          </a:p>
        </p:txBody>
      </p:sp>
      <p:sp>
        <p:nvSpPr>
          <p:cNvPr id="4" name="Date Placeholder 1"/>
          <p:cNvSpPr>
            <a:spLocks noGrp="1"/>
          </p:cNvSpPr>
          <p:nvPr>
            <p:ph type="dt" sz="half" idx="2"/>
          </p:nvPr>
        </p:nvSpPr>
        <p:spPr>
          <a:xfrm>
            <a:off x="762000" y="6356350"/>
            <a:ext cx="3124200" cy="365125"/>
          </a:xfrm>
        </p:spPr>
        <p:txBody>
          <a:bodyPr/>
          <a:lstStyle/>
          <a:p>
            <a:r>
              <a:rPr lang="en-US" dirty="0" smtClean="0"/>
              <a:t>© 2015 Community Care Behavioral Health Organization</a:t>
            </a:r>
            <a:endParaRPr lang="en-US" dirty="0"/>
          </a:p>
        </p:txBody>
      </p:sp>
    </p:spTree>
    <p:extLst>
      <p:ext uri="{BB962C8B-B14F-4D97-AF65-F5344CB8AC3E}">
        <p14:creationId xmlns:p14="http://schemas.microsoft.com/office/powerpoint/2010/main" val="4189355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4578" name="Rectangle 2"/>
          <p:cNvSpPr>
            <a:spLocks noGrp="1" noChangeArrowheads="1"/>
          </p:cNvSpPr>
          <p:nvPr>
            <p:ph type="title"/>
          </p:nvPr>
        </p:nvSpPr>
        <p:spPr/>
        <p:txBody>
          <a:bodyPr>
            <a:normAutofit fontScale="90000"/>
          </a:bodyPr>
          <a:lstStyle/>
          <a:p>
            <a:pPr algn="ctr"/>
            <a:r>
              <a:rPr lang="en-US" dirty="0" smtClean="0"/>
              <a:t>Challenges of Changing Behavior</a:t>
            </a:r>
            <a:endParaRPr lang="en-US" dirty="0"/>
          </a:p>
        </p:txBody>
      </p:sp>
      <p:sp>
        <p:nvSpPr>
          <p:cNvPr id="4" name="Content Placeholder 3"/>
          <p:cNvSpPr>
            <a:spLocks noGrp="1"/>
          </p:cNvSpPr>
          <p:nvPr>
            <p:ph idx="1"/>
          </p:nvPr>
        </p:nvSpPr>
        <p:spPr>
          <a:xfrm>
            <a:off x="0" y="990600"/>
            <a:ext cx="9144000" cy="5257800"/>
          </a:xfrm>
        </p:spPr>
        <p:txBody>
          <a:bodyPr>
            <a:normAutofit lnSpcReduction="10000"/>
          </a:bodyPr>
          <a:lstStyle/>
          <a:p>
            <a:r>
              <a:rPr lang="en-US" dirty="0" smtClean="0"/>
              <a:t>Participants are separated in to two groups &amp; asked to sit at a table for </a:t>
            </a:r>
            <a:r>
              <a:rPr lang="en-US" b="1" i="1" dirty="0" smtClean="0"/>
              <a:t>10 minutes </a:t>
            </a:r>
            <a:r>
              <a:rPr lang="en-US" dirty="0" smtClean="0"/>
              <a:t>before the experiment begins</a:t>
            </a:r>
          </a:p>
          <a:p>
            <a:pPr lvl="1"/>
            <a:r>
              <a:rPr lang="en-US" sz="2400" dirty="0" smtClean="0"/>
              <a:t>the participants are unaware that waiting in the room is the experiment</a:t>
            </a:r>
          </a:p>
          <a:p>
            <a:pPr lvl="1"/>
            <a:r>
              <a:rPr lang="en-US" sz="2400" dirty="0" smtClean="0"/>
              <a:t>At the table is a trey of freshly baked chocolate chip cookies that were pulled out of the oven as the participants sit down</a:t>
            </a:r>
          </a:p>
          <a:p>
            <a:pPr lvl="1"/>
            <a:r>
              <a:rPr lang="en-US" sz="2400" dirty="0" smtClean="0"/>
              <a:t>The table also has a bowl of radishes</a:t>
            </a:r>
          </a:p>
          <a:p>
            <a:endParaRPr lang="en-US" sz="900" dirty="0" smtClean="0"/>
          </a:p>
          <a:p>
            <a:r>
              <a:rPr lang="en-US" dirty="0" smtClean="0"/>
              <a:t>Participants in one group are told to help themselves to the cookies or radishes while those in the other group are asked to avoid the cookies, but they can eat the radishes if they get hungry while waiting </a:t>
            </a:r>
            <a:endParaRPr lang="en-US" sz="2400" dirty="0" smtClean="0"/>
          </a:p>
          <a:p>
            <a:pPr lvl="1"/>
            <a:endParaRPr lang="en-US" sz="2400" dirty="0" smtClean="0"/>
          </a:p>
        </p:txBody>
      </p:sp>
      <p:sp>
        <p:nvSpPr>
          <p:cNvPr id="3" name="Slide Number Placeholder 2"/>
          <p:cNvSpPr>
            <a:spLocks noGrp="1"/>
          </p:cNvSpPr>
          <p:nvPr>
            <p:ph type="sldNum" sz="quarter" idx="4"/>
          </p:nvPr>
        </p:nvSpPr>
        <p:spPr/>
        <p:txBody>
          <a:bodyPr/>
          <a:lstStyle/>
          <a:p>
            <a:fld id="{09123C8F-7211-464E-BDB1-6AE5994F368D}" type="slidenum">
              <a:rPr lang="en-US" smtClean="0"/>
              <a:pPr/>
              <a:t>4</a:t>
            </a:fld>
            <a:endParaRPr lang="en-US"/>
          </a:p>
        </p:txBody>
      </p:sp>
      <p:sp>
        <p:nvSpPr>
          <p:cNvPr id="2" name="Date Placeholder 1"/>
          <p:cNvSpPr>
            <a:spLocks noGrp="1"/>
          </p:cNvSpPr>
          <p:nvPr>
            <p:ph type="dt" sz="half" idx="2"/>
          </p:nvPr>
        </p:nvSpPr>
        <p:spPr/>
        <p:txBody>
          <a:bodyPr/>
          <a:lstStyle/>
          <a:p>
            <a:r>
              <a:rPr lang="en-US" smtClean="0"/>
              <a:t>© 2015 Community Care Behavioral Health Organization</a:t>
            </a:r>
            <a:endParaRPr lang="en-US"/>
          </a:p>
        </p:txBody>
      </p:sp>
    </p:spTree>
    <p:extLst>
      <p:ext uri="{BB962C8B-B14F-4D97-AF65-F5344CB8AC3E}">
        <p14:creationId xmlns:p14="http://schemas.microsoft.com/office/powerpoint/2010/main" val="20297851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rrowheads="1"/>
          </p:cNvSpPr>
          <p:nvPr>
            <p:ph type="title"/>
          </p:nvPr>
        </p:nvSpPr>
        <p:spPr>
          <a:xfrm>
            <a:off x="457200" y="274638"/>
            <a:ext cx="8229600" cy="792162"/>
          </a:xfrm>
        </p:spPr>
        <p:txBody>
          <a:bodyPr/>
          <a:lstStyle/>
          <a:p>
            <a:pPr algn="ctr"/>
            <a:r>
              <a:rPr lang="en-US" dirty="0" smtClean="0"/>
              <a:t>Julie’s Strengths Noted </a:t>
            </a:r>
            <a:r>
              <a:rPr lang="en-US" dirty="0" smtClean="0">
                <a:effectLst/>
              </a:rPr>
              <a:t> </a:t>
            </a:r>
          </a:p>
        </p:txBody>
      </p:sp>
      <p:sp>
        <p:nvSpPr>
          <p:cNvPr id="54274" name="Rectangle 3"/>
          <p:cNvSpPr>
            <a:spLocks noGrp="1" noChangeArrowheads="1"/>
          </p:cNvSpPr>
          <p:nvPr>
            <p:ph idx="1"/>
          </p:nvPr>
        </p:nvSpPr>
        <p:spPr>
          <a:xfrm>
            <a:off x="152400" y="1066800"/>
            <a:ext cx="8839200" cy="5562600"/>
          </a:xfrm>
        </p:spPr>
        <p:txBody>
          <a:bodyPr>
            <a:normAutofit/>
          </a:bodyPr>
          <a:lstStyle/>
          <a:p>
            <a:r>
              <a:rPr lang="en-US" dirty="0"/>
              <a:t>T</a:t>
            </a:r>
            <a:r>
              <a:rPr lang="en-US" dirty="0" smtClean="0"/>
              <a:t>he counselor working with Julie, identified multiple strengths that Julie displayed over several sessions &amp; could use to achieve her goals, including:</a:t>
            </a:r>
          </a:p>
          <a:p>
            <a:pPr lvl="1"/>
            <a:endParaRPr lang="en-US" sz="800" dirty="0" smtClean="0"/>
          </a:p>
          <a:p>
            <a:pPr lvl="1"/>
            <a:r>
              <a:rPr lang="en-US" sz="2400" dirty="0" smtClean="0"/>
              <a:t>Incredible dedication to keep seeking help and a solution to her problems</a:t>
            </a:r>
          </a:p>
          <a:p>
            <a:pPr lvl="1"/>
            <a:r>
              <a:rPr lang="en-US" sz="2400" dirty="0" smtClean="0"/>
              <a:t>A fantastic personality with a great ability to make conversations (and a million dollar smile)</a:t>
            </a:r>
          </a:p>
          <a:p>
            <a:pPr lvl="1"/>
            <a:r>
              <a:rPr lang="en-US" sz="2400" dirty="0" smtClean="0"/>
              <a:t>A good memory for techniques that had worked in the past</a:t>
            </a:r>
          </a:p>
          <a:p>
            <a:pPr lvl="1"/>
            <a:r>
              <a:rPr lang="en-US" sz="2400" dirty="0" smtClean="0"/>
              <a:t>Great ideas and passion to reach her goals</a:t>
            </a:r>
          </a:p>
          <a:p>
            <a:pPr lvl="1"/>
            <a:r>
              <a:rPr lang="en-US" sz="2400" dirty="0" smtClean="0"/>
              <a:t>Knowledge of how to solve problems while depressed, anxious or living in fear</a:t>
            </a:r>
          </a:p>
          <a:p>
            <a:pPr lvl="1"/>
            <a:r>
              <a:rPr lang="en-US" sz="2400" dirty="0" smtClean="0"/>
              <a:t>Very attractive and looked younger than she was </a:t>
            </a:r>
          </a:p>
        </p:txBody>
      </p:sp>
      <p:sp>
        <p:nvSpPr>
          <p:cNvPr id="4" name="Date Placeholder 1"/>
          <p:cNvSpPr>
            <a:spLocks noGrp="1"/>
          </p:cNvSpPr>
          <p:nvPr>
            <p:ph type="dt" sz="half" idx="2"/>
          </p:nvPr>
        </p:nvSpPr>
        <p:spPr>
          <a:xfrm>
            <a:off x="762000" y="6356350"/>
            <a:ext cx="3124200" cy="365125"/>
          </a:xfrm>
        </p:spPr>
        <p:txBody>
          <a:bodyPr/>
          <a:lstStyle/>
          <a:p>
            <a:r>
              <a:rPr lang="en-US" dirty="0" smtClean="0"/>
              <a:t>© 2015 Community Care Behavioral Health Organization</a:t>
            </a:r>
            <a:endParaRPr lang="en-US" dirty="0"/>
          </a:p>
        </p:txBody>
      </p:sp>
    </p:spTree>
    <p:extLst>
      <p:ext uri="{BB962C8B-B14F-4D97-AF65-F5344CB8AC3E}">
        <p14:creationId xmlns:p14="http://schemas.microsoft.com/office/powerpoint/2010/main" val="42878791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152400" y="273050"/>
            <a:ext cx="8991600" cy="565150"/>
          </a:xfrm>
        </p:spPr>
        <p:txBody>
          <a:bodyPr>
            <a:noAutofit/>
          </a:bodyPr>
          <a:lstStyle/>
          <a:p>
            <a:pPr algn="ctr" eaLnBrk="1" hangingPunct="1">
              <a:defRPr/>
            </a:pPr>
            <a:r>
              <a:rPr lang="en-US" sz="3200" dirty="0"/>
              <a:t>Behavioral Principles for Engagement</a:t>
            </a:r>
          </a:p>
        </p:txBody>
      </p:sp>
      <p:sp>
        <p:nvSpPr>
          <p:cNvPr id="267267" name="Rectangle 3"/>
          <p:cNvSpPr>
            <a:spLocks noGrp="1" noChangeArrowheads="1"/>
          </p:cNvSpPr>
          <p:nvPr>
            <p:ph idx="1"/>
          </p:nvPr>
        </p:nvSpPr>
        <p:spPr>
          <a:xfrm>
            <a:off x="228600" y="1295400"/>
            <a:ext cx="8762999" cy="5105400"/>
          </a:xfrm>
        </p:spPr>
        <p:txBody>
          <a:bodyPr>
            <a:normAutofit fontScale="92500" lnSpcReduction="10000"/>
          </a:bodyPr>
          <a:lstStyle/>
          <a:p>
            <a:pPr marL="282575" lvl="1" indent="-282575" eaLnBrk="1" hangingPunct="1">
              <a:buFont typeface="Wingdings" pitchFamily="2" charset="2"/>
              <a:buChar char="Ø"/>
              <a:defRPr/>
            </a:pPr>
            <a:r>
              <a:rPr lang="en-US" sz="3000" b="1" i="1" dirty="0" smtClean="0"/>
              <a:t>Rule 4</a:t>
            </a:r>
            <a:r>
              <a:rPr lang="en-US" sz="3000" dirty="0" smtClean="0"/>
              <a:t>: Behavioral health disorders are not a problem until they begin to undermine a person’s goals or values</a:t>
            </a:r>
          </a:p>
          <a:p>
            <a:pPr marL="742950" lvl="2" indent="-342900" eaLnBrk="1" hangingPunct="1">
              <a:buFont typeface="Wingdings" pitchFamily="2" charset="2"/>
              <a:buChar char="ü"/>
              <a:defRPr/>
            </a:pPr>
            <a:r>
              <a:rPr lang="en-US" sz="2600" dirty="0" smtClean="0"/>
              <a:t>People’s symptoms of depression, anxiety, pain or use of alcohol/drugs increases when they focus on their symptoms &amp; decreases when they focus on their values</a:t>
            </a:r>
          </a:p>
          <a:p>
            <a:pPr marL="742950" lvl="2" indent="-342900" eaLnBrk="1" hangingPunct="1">
              <a:buFont typeface="Wingdings" pitchFamily="2" charset="2"/>
              <a:buChar char="ü"/>
              <a:defRPr/>
            </a:pPr>
            <a:endParaRPr lang="en-US" sz="800" dirty="0" smtClean="0"/>
          </a:p>
          <a:p>
            <a:pPr marL="282575" lvl="1" indent="-282575" eaLnBrk="1" hangingPunct="1">
              <a:buFont typeface="Wingdings" pitchFamily="2" charset="2"/>
              <a:buChar char="Ø"/>
              <a:defRPr/>
            </a:pPr>
            <a:r>
              <a:rPr lang="en-US" sz="3000" b="1" i="1" dirty="0" smtClean="0"/>
              <a:t>Step 4</a:t>
            </a:r>
            <a:r>
              <a:rPr lang="en-US" sz="3000" dirty="0" smtClean="0"/>
              <a:t>: </a:t>
            </a:r>
            <a:r>
              <a:rPr lang="en-US" sz="3000" dirty="0"/>
              <a:t>A</a:t>
            </a:r>
            <a:r>
              <a:rPr lang="en-US" sz="3000" dirty="0" smtClean="0"/>
              <a:t>ssess people’s values, life goals, and strengths before assessing their behavioral disorders</a:t>
            </a:r>
          </a:p>
          <a:p>
            <a:pPr marL="742950" lvl="2" indent="-342900" eaLnBrk="1" hangingPunct="1">
              <a:buFont typeface="Wingdings" pitchFamily="2" charset="2"/>
              <a:buChar char="ü"/>
              <a:defRPr/>
            </a:pPr>
            <a:r>
              <a:rPr lang="en-US" sz="2600" dirty="0" smtClean="0"/>
              <a:t>Find out what assets a person has that you can use to develop a plan of action</a:t>
            </a:r>
          </a:p>
          <a:p>
            <a:pPr marL="742950" lvl="2" indent="-342900" eaLnBrk="1" hangingPunct="1">
              <a:buFont typeface="Wingdings" pitchFamily="2" charset="2"/>
              <a:buChar char="ü"/>
              <a:defRPr/>
            </a:pPr>
            <a:r>
              <a:rPr lang="en-US" sz="2600" dirty="0" smtClean="0"/>
              <a:t>Model what you want to teach: focus on values, not deficits</a:t>
            </a:r>
          </a:p>
          <a:p>
            <a:pPr marL="0" lvl="1" indent="0" eaLnBrk="1" hangingPunct="1">
              <a:buNone/>
              <a:defRPr/>
            </a:pPr>
            <a:endParaRPr lang="en-US" dirty="0" smtClean="0"/>
          </a:p>
          <a:p>
            <a:pPr marL="682625" lvl="2" indent="-282575" eaLnBrk="1" hangingPunct="1">
              <a:buFont typeface="Wingdings" pitchFamily="2" charset="2"/>
              <a:buNone/>
              <a:defRPr/>
            </a:pPr>
            <a:endParaRPr lang="en-US" dirty="0" smtClean="0"/>
          </a:p>
          <a:p>
            <a:pPr marL="1139825" lvl="3" indent="-282575" eaLnBrk="1" hangingPunct="1">
              <a:buFont typeface="Wingdings" pitchFamily="2" charset="2"/>
              <a:buChar char="ü"/>
              <a:defRPr/>
            </a:pPr>
            <a:endParaRPr lang="en-US" dirty="0" smtClean="0"/>
          </a:p>
          <a:p>
            <a:pPr marL="1139825" lvl="3" indent="-282575" eaLnBrk="1" hangingPunct="1">
              <a:buFont typeface="Wingdings" pitchFamily="2" charset="2"/>
              <a:buChar char="ü"/>
              <a:defRPr/>
            </a:pPr>
            <a:endParaRPr lang="en-US" dirty="0" smtClean="0"/>
          </a:p>
          <a:p>
            <a:pPr marL="1139825" lvl="3" indent="-282575" eaLnBrk="1" hangingPunct="1">
              <a:buFont typeface="Wingdings" pitchFamily="2" charset="2"/>
              <a:buChar char="ü"/>
              <a:defRPr/>
            </a:pPr>
            <a:endParaRPr lang="en-US" dirty="0" smtClean="0"/>
          </a:p>
        </p:txBody>
      </p:sp>
      <p:sp>
        <p:nvSpPr>
          <p:cNvPr id="4" name="Date Placeholder 1"/>
          <p:cNvSpPr>
            <a:spLocks noGrp="1"/>
          </p:cNvSpPr>
          <p:nvPr>
            <p:ph type="dt" sz="half" idx="2"/>
          </p:nvPr>
        </p:nvSpPr>
        <p:spPr>
          <a:xfrm>
            <a:off x="762000" y="6416675"/>
            <a:ext cx="3124200" cy="365125"/>
          </a:xfrm>
        </p:spPr>
        <p:txBody>
          <a:bodyPr/>
          <a:lstStyle/>
          <a:p>
            <a:r>
              <a:rPr lang="en-US" dirty="0" smtClean="0"/>
              <a:t>© 2015 Community Care Behavioral Health Organization</a:t>
            </a:r>
            <a:endParaRPr lang="en-US" dirty="0"/>
          </a:p>
        </p:txBody>
      </p:sp>
    </p:spTree>
    <p:extLst>
      <p:ext uri="{BB962C8B-B14F-4D97-AF65-F5344CB8AC3E}">
        <p14:creationId xmlns:p14="http://schemas.microsoft.com/office/powerpoint/2010/main" val="6598278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0"/>
            <a:ext cx="5557932" cy="707886"/>
          </a:xfrm>
          <a:prstGeom prst="rect">
            <a:avLst/>
          </a:prstGeom>
          <a:noFill/>
        </p:spPr>
        <p:txBody>
          <a:bodyPr wrap="none" rtlCol="0">
            <a:spAutoFit/>
          </a:bodyPr>
          <a:lstStyle/>
          <a:p>
            <a:r>
              <a:rPr lang="en-US" sz="4000" dirty="0" smtClean="0"/>
              <a:t>Living the Life I Choose</a:t>
            </a:r>
            <a:endParaRPr lang="en-US" sz="4000" dirty="0"/>
          </a:p>
        </p:txBody>
      </p:sp>
      <p:sp>
        <p:nvSpPr>
          <p:cNvPr id="4" name="TextBox 3"/>
          <p:cNvSpPr txBox="1"/>
          <p:nvPr/>
        </p:nvSpPr>
        <p:spPr>
          <a:xfrm>
            <a:off x="25799" y="3322464"/>
            <a:ext cx="9062096" cy="2246769"/>
          </a:xfrm>
          <a:prstGeom prst="rect">
            <a:avLst/>
          </a:prstGeom>
          <a:noFill/>
        </p:spPr>
        <p:txBody>
          <a:bodyPr wrap="none" rtlCol="0">
            <a:spAutoFit/>
          </a:bodyPr>
          <a:lstStyle/>
          <a:p>
            <a:r>
              <a:rPr lang="en-US" sz="2800" dirty="0" smtClean="0"/>
              <a:t>What are your values?</a:t>
            </a:r>
          </a:p>
          <a:p>
            <a:endParaRPr lang="en-US" sz="2800" dirty="0"/>
          </a:p>
          <a:p>
            <a:r>
              <a:rPr lang="en-US" sz="2800" dirty="0" smtClean="0"/>
              <a:t>What are your current strategies, and are they working?</a:t>
            </a:r>
          </a:p>
          <a:p>
            <a:endParaRPr lang="en-US" sz="2800" dirty="0"/>
          </a:p>
          <a:p>
            <a:r>
              <a:rPr lang="en-US" sz="2800" dirty="0" smtClean="0"/>
              <a:t>What skills will you need to make the journey?</a:t>
            </a:r>
            <a:endParaRPr lang="en-US" sz="2800" dirty="0"/>
          </a:p>
        </p:txBody>
      </p:sp>
      <p:sp>
        <p:nvSpPr>
          <p:cNvPr id="5" name="TextBox 4"/>
          <p:cNvSpPr txBox="1"/>
          <p:nvPr/>
        </p:nvSpPr>
        <p:spPr>
          <a:xfrm>
            <a:off x="-30306" y="5943600"/>
            <a:ext cx="9174306" cy="369332"/>
          </a:xfrm>
          <a:prstGeom prst="rect">
            <a:avLst/>
          </a:prstGeom>
          <a:noFill/>
        </p:spPr>
        <p:txBody>
          <a:bodyPr wrap="none" rtlCol="0">
            <a:spAutoFit/>
          </a:bodyPr>
          <a:lstStyle/>
          <a:p>
            <a:r>
              <a:rPr lang="en-US" dirty="0" smtClean="0"/>
              <a:t>From </a:t>
            </a:r>
            <a:r>
              <a:rPr lang="en-US" dirty="0" err="1" smtClean="0"/>
              <a:t>Strosahl</a:t>
            </a:r>
            <a:r>
              <a:rPr lang="en-US" dirty="0" smtClean="0"/>
              <a:t> et al., 2012, Brief Interventions for Radical Change: </a:t>
            </a:r>
            <a:r>
              <a:rPr lang="en-US" dirty="0" err="1" smtClean="0"/>
              <a:t>NewHarbinger</a:t>
            </a:r>
            <a:r>
              <a:rPr lang="en-US" dirty="0" smtClean="0"/>
              <a:t> Books</a:t>
            </a:r>
            <a:endParaRPr lang="en-US" dirty="0"/>
          </a:p>
        </p:txBody>
      </p:sp>
      <p:pic>
        <p:nvPicPr>
          <p:cNvPr id="1026" name="Picture 2" descr="C:\Users\Owner\Dropbox\UPMC\Training ideas\Compass .jpg"/>
          <p:cNvPicPr>
            <a:picLocks noChangeAspect="1" noChangeArrowheads="1"/>
          </p:cNvPicPr>
          <p:nvPr/>
        </p:nvPicPr>
        <p:blipFill>
          <a:blip r:embed="rId3" cstate="print"/>
          <a:srcRect/>
          <a:stretch>
            <a:fillRect/>
          </a:stretch>
        </p:blipFill>
        <p:spPr bwMode="auto">
          <a:xfrm>
            <a:off x="3733800" y="685800"/>
            <a:ext cx="5105400" cy="3429000"/>
          </a:xfrm>
          <a:prstGeom prst="rect">
            <a:avLst/>
          </a:prstGeom>
          <a:noFill/>
        </p:spPr>
      </p:pic>
      <p:sp>
        <p:nvSpPr>
          <p:cNvPr id="6" name="Date Placeholder 1"/>
          <p:cNvSpPr>
            <a:spLocks noGrp="1"/>
          </p:cNvSpPr>
          <p:nvPr>
            <p:ph type="dt" sz="half" idx="2"/>
          </p:nvPr>
        </p:nvSpPr>
        <p:spPr>
          <a:xfrm>
            <a:off x="762000" y="6356350"/>
            <a:ext cx="3124200" cy="365125"/>
          </a:xfrm>
        </p:spPr>
        <p:txBody>
          <a:bodyPr/>
          <a:lstStyle/>
          <a:p>
            <a:r>
              <a:rPr lang="en-US" dirty="0" smtClean="0"/>
              <a:t>© 2015 Community Care Behavioral Health Organization</a:t>
            </a:r>
            <a:endParaRPr lang="en-US" dirty="0"/>
          </a:p>
        </p:txBody>
      </p:sp>
    </p:spTree>
    <p:extLst>
      <p:ext uri="{BB962C8B-B14F-4D97-AF65-F5344CB8AC3E}">
        <p14:creationId xmlns:p14="http://schemas.microsoft.com/office/powerpoint/2010/main" val="36732127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rrowheads="1"/>
          </p:cNvSpPr>
          <p:nvPr>
            <p:ph type="title"/>
          </p:nvPr>
        </p:nvSpPr>
        <p:spPr>
          <a:xfrm>
            <a:off x="457200" y="274638"/>
            <a:ext cx="8229600" cy="792162"/>
          </a:xfrm>
        </p:spPr>
        <p:txBody>
          <a:bodyPr/>
          <a:lstStyle/>
          <a:p>
            <a:pPr algn="ctr"/>
            <a:r>
              <a:rPr lang="en-US" dirty="0" smtClean="0"/>
              <a:t>Julie’s Values </a:t>
            </a:r>
            <a:r>
              <a:rPr lang="en-US" dirty="0" smtClean="0">
                <a:effectLst/>
              </a:rPr>
              <a:t> </a:t>
            </a:r>
          </a:p>
        </p:txBody>
      </p:sp>
      <p:sp>
        <p:nvSpPr>
          <p:cNvPr id="54274" name="Rectangle 3"/>
          <p:cNvSpPr>
            <a:spLocks noGrp="1" noChangeArrowheads="1"/>
          </p:cNvSpPr>
          <p:nvPr>
            <p:ph idx="1"/>
          </p:nvPr>
        </p:nvSpPr>
        <p:spPr>
          <a:xfrm>
            <a:off x="152400" y="1066800"/>
            <a:ext cx="8839200" cy="5562600"/>
          </a:xfrm>
        </p:spPr>
        <p:txBody>
          <a:bodyPr>
            <a:normAutofit/>
          </a:bodyPr>
          <a:lstStyle/>
          <a:p>
            <a:endParaRPr lang="en-US" sz="800" dirty="0" smtClean="0">
              <a:effectLst/>
            </a:endParaRPr>
          </a:p>
          <a:p>
            <a:r>
              <a:rPr lang="en-US" dirty="0" smtClean="0"/>
              <a:t>Julie revealed several values and life goals that </a:t>
            </a:r>
            <a:r>
              <a:rPr lang="en-US" dirty="0" smtClean="0"/>
              <a:t>the counselor</a:t>
            </a:r>
            <a:r>
              <a:rPr lang="en-US" dirty="0" smtClean="0"/>
              <a:t> </a:t>
            </a:r>
            <a:r>
              <a:rPr lang="en-US" dirty="0" smtClean="0"/>
              <a:t>could use to keep her engaged over time and inspired to keep moving forward, including:</a:t>
            </a:r>
          </a:p>
          <a:p>
            <a:pPr lvl="1"/>
            <a:endParaRPr lang="en-US" sz="800" dirty="0" smtClean="0"/>
          </a:p>
          <a:p>
            <a:pPr lvl="1"/>
            <a:r>
              <a:rPr lang="en-US" sz="2400" dirty="0" smtClean="0"/>
              <a:t>A desire for a career and wanting to find a job immediately</a:t>
            </a:r>
          </a:p>
          <a:p>
            <a:pPr lvl="1"/>
            <a:endParaRPr lang="en-US" sz="800" dirty="0" smtClean="0"/>
          </a:p>
          <a:p>
            <a:pPr lvl="1"/>
            <a:r>
              <a:rPr lang="en-US" sz="2400" dirty="0" smtClean="0"/>
              <a:t>Going back to school, which related to her career goals</a:t>
            </a:r>
          </a:p>
          <a:p>
            <a:pPr lvl="1"/>
            <a:endParaRPr lang="en-US" sz="800" dirty="0" smtClean="0"/>
          </a:p>
          <a:p>
            <a:pPr lvl="1"/>
            <a:r>
              <a:rPr lang="en-US" sz="2400" dirty="0" smtClean="0"/>
              <a:t>Finding friends</a:t>
            </a:r>
          </a:p>
          <a:p>
            <a:pPr lvl="1"/>
            <a:endParaRPr lang="en-US" sz="800" dirty="0" smtClean="0"/>
          </a:p>
          <a:p>
            <a:pPr lvl="1"/>
            <a:r>
              <a:rPr lang="en-US" sz="2400" dirty="0" smtClean="0"/>
              <a:t>Spending more time outdoors, such as hiking or camping</a:t>
            </a:r>
          </a:p>
          <a:p>
            <a:pPr lvl="1"/>
            <a:endParaRPr lang="en-US" sz="800" dirty="0" smtClean="0"/>
          </a:p>
          <a:p>
            <a:pPr lvl="1"/>
            <a:r>
              <a:rPr lang="en-US" sz="2400" dirty="0" smtClean="0"/>
              <a:t>Finding someone who she could love and trust </a:t>
            </a:r>
          </a:p>
        </p:txBody>
      </p:sp>
      <p:sp>
        <p:nvSpPr>
          <p:cNvPr id="4" name="Date Placeholder 1"/>
          <p:cNvSpPr>
            <a:spLocks noGrp="1"/>
          </p:cNvSpPr>
          <p:nvPr>
            <p:ph type="dt" sz="half" idx="2"/>
          </p:nvPr>
        </p:nvSpPr>
        <p:spPr>
          <a:xfrm>
            <a:off x="762000" y="6356350"/>
            <a:ext cx="3124200" cy="365125"/>
          </a:xfrm>
        </p:spPr>
        <p:txBody>
          <a:bodyPr/>
          <a:lstStyle/>
          <a:p>
            <a:r>
              <a:rPr lang="en-US" dirty="0" smtClean="0"/>
              <a:t>© 2015 Community Care Behavioral Health Organization</a:t>
            </a:r>
            <a:endParaRPr lang="en-US" dirty="0"/>
          </a:p>
        </p:txBody>
      </p:sp>
    </p:spTree>
    <p:extLst>
      <p:ext uri="{BB962C8B-B14F-4D97-AF65-F5344CB8AC3E}">
        <p14:creationId xmlns:p14="http://schemas.microsoft.com/office/powerpoint/2010/main" val="30084944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Rectangle 3"/>
          <p:cNvSpPr>
            <a:spLocks noGrp="1" noChangeArrowheads="1"/>
          </p:cNvSpPr>
          <p:nvPr>
            <p:ph idx="4294967295"/>
          </p:nvPr>
        </p:nvSpPr>
        <p:spPr>
          <a:xfrm>
            <a:off x="0" y="228600"/>
            <a:ext cx="9144000" cy="6172200"/>
          </a:xfrm>
        </p:spPr>
        <p:txBody>
          <a:bodyPr>
            <a:normAutofit fontScale="85000" lnSpcReduction="20000"/>
            <a:scene3d>
              <a:camera prst="orthographicFront"/>
              <a:lightRig rig="threePt" dir="t">
                <a:rot lat="0" lon="0" rev="3600000"/>
              </a:lightRig>
            </a:scene3d>
          </a:bodyPr>
          <a:lstStyle/>
          <a:p>
            <a:pPr marL="682625" lvl="2" indent="-282575">
              <a:buFont typeface="Wingdings" pitchFamily="2" charset="2"/>
              <a:buChar char="Ø"/>
              <a:defRPr/>
            </a:pPr>
            <a:endParaRPr lang="en-US" dirty="0" smtClean="0"/>
          </a:p>
          <a:p>
            <a:pPr marL="0" lvl="3" indent="0" algn="ctr" eaLnBrk="1" hangingPunct="1">
              <a:buNone/>
              <a:defRPr/>
            </a:pPr>
            <a:r>
              <a:rPr lang="en-US" sz="17600" dirty="0" smtClean="0">
                <a:ln>
                  <a:solidFill>
                    <a:srgbClr val="FFC000"/>
                  </a:solidFill>
                </a:ln>
              </a:rPr>
              <a:t>N</a:t>
            </a:r>
            <a:r>
              <a:rPr lang="en-US" sz="6000" dirty="0" smtClean="0">
                <a:solidFill>
                  <a:schemeClr val="bg1"/>
                </a:solidFill>
              </a:rPr>
              <a:t> </a:t>
            </a:r>
          </a:p>
          <a:p>
            <a:pPr marL="0" lvl="3" indent="0" algn="ctr">
              <a:buNone/>
              <a:defRPr/>
            </a:pPr>
            <a:r>
              <a:rPr lang="en-US" sz="6000" dirty="0" smtClean="0"/>
              <a:t>Nudge people with a small, simple step to create traction &amp; identify cues &amp; triggers that can increase the person’s odds of completing the step</a:t>
            </a:r>
          </a:p>
        </p:txBody>
      </p:sp>
      <p:sp>
        <p:nvSpPr>
          <p:cNvPr id="3" name="Date Placeholder 1"/>
          <p:cNvSpPr>
            <a:spLocks noGrp="1"/>
          </p:cNvSpPr>
          <p:nvPr>
            <p:ph type="dt" sz="half" idx="2"/>
          </p:nvPr>
        </p:nvSpPr>
        <p:spPr>
          <a:xfrm>
            <a:off x="762000" y="6356350"/>
            <a:ext cx="3124200" cy="365125"/>
          </a:xfrm>
        </p:spPr>
        <p:txBody>
          <a:bodyPr/>
          <a:lstStyle/>
          <a:p>
            <a:r>
              <a:rPr lang="en-US" dirty="0" smtClean="0"/>
              <a:t>© 2015 Community Care Behavioral Health Organization</a:t>
            </a:r>
            <a:endParaRPr lang="en-US" dirty="0"/>
          </a:p>
        </p:txBody>
      </p:sp>
    </p:spTree>
    <p:extLst>
      <p:ext uri="{BB962C8B-B14F-4D97-AF65-F5344CB8AC3E}">
        <p14:creationId xmlns:p14="http://schemas.microsoft.com/office/powerpoint/2010/main" val="12356992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a:xfrm>
            <a:off x="0" y="274638"/>
            <a:ext cx="9067800" cy="639762"/>
          </a:xfrm>
        </p:spPr>
        <p:txBody>
          <a:bodyPr>
            <a:normAutofit/>
          </a:bodyPr>
          <a:lstStyle/>
          <a:p>
            <a:pPr algn="ctr" eaLnBrk="1" hangingPunct="1">
              <a:defRPr/>
            </a:pPr>
            <a:r>
              <a:rPr lang="en-US" sz="3200" dirty="0" smtClean="0"/>
              <a:t>Behavioral Principles for Engagement </a:t>
            </a:r>
            <a:endParaRPr lang="en-US" sz="3200" dirty="0"/>
          </a:p>
        </p:txBody>
      </p:sp>
      <p:sp>
        <p:nvSpPr>
          <p:cNvPr id="130051" name="Rectangle 3"/>
          <p:cNvSpPr>
            <a:spLocks noGrp="1" noChangeArrowheads="1"/>
          </p:cNvSpPr>
          <p:nvPr>
            <p:ph idx="1"/>
          </p:nvPr>
        </p:nvSpPr>
        <p:spPr>
          <a:xfrm>
            <a:off x="0" y="1066800"/>
            <a:ext cx="9144000" cy="5791200"/>
          </a:xfrm>
        </p:spPr>
        <p:txBody>
          <a:bodyPr/>
          <a:lstStyle/>
          <a:p>
            <a:r>
              <a:rPr lang="en-US" sz="2800" b="1" dirty="0" smtClean="0">
                <a:latin typeface="Times New Roman" pitchFamily="18" charset="0"/>
                <a:cs typeface="Times New Roman" pitchFamily="18" charset="0"/>
              </a:rPr>
              <a:t>Rule 5</a:t>
            </a:r>
            <a:r>
              <a:rPr lang="en-US" sz="2800" dirty="0" smtClean="0"/>
              <a:t>: It is easier to recall an existing behavior or habit than to recall a new behavior </a:t>
            </a:r>
          </a:p>
          <a:p>
            <a:pPr lvl="1"/>
            <a:r>
              <a:rPr lang="en-US" sz="2400" dirty="0" smtClean="0"/>
              <a:t>People rely on existing habits, because they have not developed another habit than can replace the existing one</a:t>
            </a:r>
          </a:p>
          <a:p>
            <a:pPr lvl="1"/>
            <a:r>
              <a:rPr lang="en-US" sz="2400" dirty="0" smtClean="0"/>
              <a:t>People rarely recall new behaviors when feeling stressed </a:t>
            </a:r>
          </a:p>
          <a:p>
            <a:endParaRPr lang="en-US" sz="800" dirty="0" smtClean="0"/>
          </a:p>
          <a:p>
            <a:r>
              <a:rPr lang="en-US" b="1" dirty="0" smtClean="0">
                <a:latin typeface="Times New Roman" pitchFamily="18" charset="0"/>
                <a:cs typeface="Times New Roman" pitchFamily="18" charset="0"/>
              </a:rPr>
              <a:t>Step 5</a:t>
            </a:r>
            <a:r>
              <a:rPr lang="en-US" sz="2800" dirty="0" smtClean="0"/>
              <a:t>: use a solution focus when helping people to manage stressful situations</a:t>
            </a:r>
          </a:p>
          <a:p>
            <a:pPr lvl="1"/>
            <a:r>
              <a:rPr lang="en-US" sz="2400" dirty="0" smtClean="0"/>
              <a:t>Teach people to pull up existing skills first </a:t>
            </a:r>
          </a:p>
          <a:p>
            <a:pPr lvl="1"/>
            <a:r>
              <a:rPr lang="en-US" sz="2400" dirty="0" smtClean="0"/>
              <a:t>Developing efficacy is more important than mastering new skills </a:t>
            </a:r>
          </a:p>
        </p:txBody>
      </p:sp>
      <p:sp>
        <p:nvSpPr>
          <p:cNvPr id="4" name="Date Placeholder 1"/>
          <p:cNvSpPr>
            <a:spLocks noGrp="1"/>
          </p:cNvSpPr>
          <p:nvPr>
            <p:ph type="dt" sz="half" idx="2"/>
          </p:nvPr>
        </p:nvSpPr>
        <p:spPr>
          <a:xfrm>
            <a:off x="762000" y="6356350"/>
            <a:ext cx="3124200" cy="365125"/>
          </a:xfrm>
        </p:spPr>
        <p:txBody>
          <a:bodyPr/>
          <a:lstStyle/>
          <a:p>
            <a:r>
              <a:rPr lang="en-US" dirty="0" smtClean="0"/>
              <a:t>© 2015 Community Care Behavioral Health Organization</a:t>
            </a:r>
            <a:endParaRPr lang="en-US" dirty="0"/>
          </a:p>
        </p:txBody>
      </p:sp>
    </p:spTree>
    <p:extLst>
      <p:ext uri="{BB962C8B-B14F-4D97-AF65-F5344CB8AC3E}">
        <p14:creationId xmlns:p14="http://schemas.microsoft.com/office/powerpoint/2010/main" val="27555109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Rectangle 3"/>
          <p:cNvSpPr>
            <a:spLocks noGrp="1" noChangeArrowheads="1"/>
          </p:cNvSpPr>
          <p:nvPr>
            <p:ph idx="1"/>
          </p:nvPr>
        </p:nvSpPr>
        <p:spPr>
          <a:xfrm>
            <a:off x="0" y="228600"/>
            <a:ext cx="9143999" cy="6400800"/>
          </a:xfrm>
        </p:spPr>
        <p:txBody>
          <a:bodyPr>
            <a:normAutofit/>
          </a:bodyPr>
          <a:lstStyle/>
          <a:p>
            <a:pPr marL="682625" lvl="2" indent="-282575">
              <a:buFont typeface="Wingdings" pitchFamily="2" charset="2"/>
              <a:buChar char="Ø"/>
              <a:defRPr/>
            </a:pPr>
            <a:endParaRPr lang="en-US" dirty="0" smtClean="0"/>
          </a:p>
          <a:p>
            <a:pPr marL="1139825" lvl="3" indent="-282575" eaLnBrk="1" hangingPunct="1">
              <a:buFont typeface="Wingdings" pitchFamily="2" charset="2"/>
              <a:buChar char="ü"/>
              <a:defRPr/>
            </a:pPr>
            <a:endParaRPr lang="en-US" dirty="0" smtClean="0"/>
          </a:p>
          <a:p>
            <a:pPr marL="0" lvl="3" indent="0" algn="ctr" eaLnBrk="1" hangingPunct="1">
              <a:buNone/>
              <a:defRPr/>
            </a:pPr>
            <a:r>
              <a:rPr lang="en-US" sz="6000" dirty="0" smtClean="0"/>
              <a:t>Focus on solutions and what the person can do, rather than on what they need to stop or can’t do</a:t>
            </a:r>
          </a:p>
        </p:txBody>
      </p:sp>
      <p:sp>
        <p:nvSpPr>
          <p:cNvPr id="3" name="Date Placeholder 1"/>
          <p:cNvSpPr>
            <a:spLocks noGrp="1"/>
          </p:cNvSpPr>
          <p:nvPr>
            <p:ph type="dt" sz="half" idx="2"/>
          </p:nvPr>
        </p:nvSpPr>
        <p:spPr>
          <a:xfrm>
            <a:off x="762000" y="6356350"/>
            <a:ext cx="3124200" cy="365125"/>
          </a:xfrm>
        </p:spPr>
        <p:txBody>
          <a:bodyPr/>
          <a:lstStyle/>
          <a:p>
            <a:r>
              <a:rPr lang="en-US" dirty="0" smtClean="0"/>
              <a:t>© 2015 Community Care Behavioral Health Organization</a:t>
            </a:r>
            <a:endParaRPr lang="en-US" dirty="0"/>
          </a:p>
        </p:txBody>
      </p:sp>
    </p:spTree>
    <p:extLst>
      <p:ext uri="{BB962C8B-B14F-4D97-AF65-F5344CB8AC3E}">
        <p14:creationId xmlns:p14="http://schemas.microsoft.com/office/powerpoint/2010/main" val="13593120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rrowheads="1"/>
          </p:cNvSpPr>
          <p:nvPr>
            <p:ph type="title"/>
          </p:nvPr>
        </p:nvSpPr>
        <p:spPr>
          <a:xfrm>
            <a:off x="457200" y="274638"/>
            <a:ext cx="8229600" cy="792162"/>
          </a:xfrm>
        </p:spPr>
        <p:txBody>
          <a:bodyPr/>
          <a:lstStyle/>
          <a:p>
            <a:pPr algn="ctr"/>
            <a:r>
              <a:rPr lang="en-US" dirty="0" smtClean="0"/>
              <a:t>Julie’s Skills </a:t>
            </a:r>
            <a:r>
              <a:rPr lang="en-US" dirty="0" smtClean="0">
                <a:effectLst/>
              </a:rPr>
              <a:t> </a:t>
            </a:r>
          </a:p>
        </p:txBody>
      </p:sp>
      <p:sp>
        <p:nvSpPr>
          <p:cNvPr id="54274" name="Rectangle 3"/>
          <p:cNvSpPr>
            <a:spLocks noGrp="1" noChangeArrowheads="1"/>
          </p:cNvSpPr>
          <p:nvPr>
            <p:ph idx="1"/>
          </p:nvPr>
        </p:nvSpPr>
        <p:spPr>
          <a:xfrm>
            <a:off x="152400" y="1066800"/>
            <a:ext cx="8839200" cy="5562600"/>
          </a:xfrm>
        </p:spPr>
        <p:txBody>
          <a:bodyPr>
            <a:normAutofit/>
          </a:bodyPr>
          <a:lstStyle/>
          <a:p>
            <a:r>
              <a:rPr lang="en-US" dirty="0" smtClean="0"/>
              <a:t>Julie was easily overwhelmed by the stressors of her life, such as living with an abusive partner, so she would forgot to follow through with steps or appointments</a:t>
            </a:r>
          </a:p>
          <a:p>
            <a:endParaRPr lang="en-US" sz="800" dirty="0" smtClean="0"/>
          </a:p>
          <a:p>
            <a:r>
              <a:rPr lang="en-US" dirty="0" smtClean="0"/>
              <a:t>The counselor focused each session on simple steps that Julie could remember within the next 1 to 7 days and consisted of activities or behaviors that Julie had used in the past</a:t>
            </a:r>
          </a:p>
          <a:p>
            <a:endParaRPr lang="en-US" sz="800" dirty="0" smtClean="0"/>
          </a:p>
          <a:p>
            <a:r>
              <a:rPr lang="en-US" dirty="0" smtClean="0"/>
              <a:t>Julie was also asked to check in with the counselor between sessions as a reminder and to receive a booster on her objectives</a:t>
            </a:r>
            <a:endParaRPr lang="en-US" dirty="0" smtClean="0">
              <a:effectLst/>
            </a:endParaRPr>
          </a:p>
        </p:txBody>
      </p:sp>
      <p:sp>
        <p:nvSpPr>
          <p:cNvPr id="4" name="Date Placeholder 1"/>
          <p:cNvSpPr>
            <a:spLocks noGrp="1"/>
          </p:cNvSpPr>
          <p:nvPr>
            <p:ph type="dt" sz="half" idx="2"/>
          </p:nvPr>
        </p:nvSpPr>
        <p:spPr>
          <a:xfrm>
            <a:off x="762000" y="6356350"/>
            <a:ext cx="3124200" cy="365125"/>
          </a:xfrm>
        </p:spPr>
        <p:txBody>
          <a:bodyPr/>
          <a:lstStyle/>
          <a:p>
            <a:r>
              <a:rPr lang="en-US" dirty="0" smtClean="0"/>
              <a:t>© 2015 Community Care Behavioral Health Organization</a:t>
            </a:r>
            <a:endParaRPr lang="en-US" dirty="0"/>
          </a:p>
        </p:txBody>
      </p:sp>
    </p:spTree>
    <p:extLst>
      <p:ext uri="{BB962C8B-B14F-4D97-AF65-F5344CB8AC3E}">
        <p14:creationId xmlns:p14="http://schemas.microsoft.com/office/powerpoint/2010/main" val="30791929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rrowheads="1"/>
          </p:cNvSpPr>
          <p:nvPr>
            <p:ph type="title"/>
          </p:nvPr>
        </p:nvSpPr>
        <p:spPr>
          <a:xfrm>
            <a:off x="457200" y="274638"/>
            <a:ext cx="8229600" cy="792162"/>
          </a:xfrm>
        </p:spPr>
        <p:txBody>
          <a:bodyPr/>
          <a:lstStyle/>
          <a:p>
            <a:pPr algn="ctr"/>
            <a:r>
              <a:rPr lang="en-US" dirty="0" smtClean="0"/>
              <a:t>Julie’s Skills </a:t>
            </a:r>
            <a:r>
              <a:rPr lang="en-US" dirty="0" smtClean="0">
                <a:effectLst/>
              </a:rPr>
              <a:t> </a:t>
            </a:r>
          </a:p>
        </p:txBody>
      </p:sp>
      <p:sp>
        <p:nvSpPr>
          <p:cNvPr id="54274" name="Rectangle 3"/>
          <p:cNvSpPr>
            <a:spLocks noGrp="1" noChangeArrowheads="1"/>
          </p:cNvSpPr>
          <p:nvPr>
            <p:ph idx="1"/>
          </p:nvPr>
        </p:nvSpPr>
        <p:spPr>
          <a:xfrm>
            <a:off x="152400" y="1066800"/>
            <a:ext cx="8839200" cy="5562600"/>
          </a:xfrm>
        </p:spPr>
        <p:txBody>
          <a:bodyPr>
            <a:normAutofit/>
          </a:bodyPr>
          <a:lstStyle/>
          <a:p>
            <a:r>
              <a:rPr lang="en-US" dirty="0" smtClean="0"/>
              <a:t>Julie had</a:t>
            </a:r>
            <a:r>
              <a:rPr lang="en-US" sz="2800" dirty="0" smtClean="0">
                <a:effectLst/>
              </a:rPr>
              <a:t> developed a </a:t>
            </a:r>
            <a:r>
              <a:rPr lang="en-US" dirty="0" smtClean="0"/>
              <a:t>variety of skills to manage her symptoms or urges, such as</a:t>
            </a:r>
            <a:r>
              <a:rPr lang="en-US" sz="2800" dirty="0" smtClean="0">
                <a:effectLst/>
              </a:rPr>
              <a:t>:</a:t>
            </a:r>
          </a:p>
          <a:p>
            <a:pPr lvl="1"/>
            <a:r>
              <a:rPr lang="en-US" sz="2400" dirty="0" smtClean="0">
                <a:effectLst/>
              </a:rPr>
              <a:t>Leavi</a:t>
            </a:r>
            <a:r>
              <a:rPr lang="en-US" sz="2400" dirty="0" smtClean="0"/>
              <a:t>ng the apartment when her boyfriend was drinking or raising his voice, </a:t>
            </a:r>
          </a:p>
          <a:p>
            <a:pPr lvl="1"/>
            <a:endParaRPr lang="en-US" sz="800" dirty="0" smtClean="0">
              <a:effectLst/>
            </a:endParaRPr>
          </a:p>
          <a:p>
            <a:pPr lvl="1"/>
            <a:r>
              <a:rPr lang="en-US" sz="2400" dirty="0" smtClean="0">
                <a:effectLst/>
              </a:rPr>
              <a:t>Developing a plan for school or work when feeling the need to use cocaine, </a:t>
            </a:r>
          </a:p>
          <a:p>
            <a:pPr lvl="1"/>
            <a:endParaRPr lang="en-US" sz="800" dirty="0" smtClean="0"/>
          </a:p>
          <a:p>
            <a:pPr lvl="1"/>
            <a:r>
              <a:rPr lang="en-US" sz="2400" dirty="0" smtClean="0"/>
              <a:t>Writing down her thoughts in a diary when she began to feel anxious or depressed, and more recently,</a:t>
            </a:r>
          </a:p>
          <a:p>
            <a:pPr lvl="1"/>
            <a:endParaRPr lang="en-US" sz="800" dirty="0" smtClean="0">
              <a:effectLst/>
            </a:endParaRPr>
          </a:p>
          <a:p>
            <a:pPr lvl="1"/>
            <a:r>
              <a:rPr lang="en-US" sz="2400" dirty="0" smtClean="0">
                <a:effectLst/>
              </a:rPr>
              <a:t>Looking fo</a:t>
            </a:r>
            <a:r>
              <a:rPr lang="en-US" sz="2400" dirty="0" smtClean="0"/>
              <a:t>r a job when she started to worry about finances (she eventually landed a full time job at pizza chain)</a:t>
            </a:r>
            <a:endParaRPr lang="en-US" sz="2400" dirty="0" smtClean="0">
              <a:effectLst/>
            </a:endParaRPr>
          </a:p>
        </p:txBody>
      </p:sp>
      <p:sp>
        <p:nvSpPr>
          <p:cNvPr id="4" name="Date Placeholder 1"/>
          <p:cNvSpPr>
            <a:spLocks noGrp="1"/>
          </p:cNvSpPr>
          <p:nvPr>
            <p:ph type="dt" sz="half" idx="2"/>
          </p:nvPr>
        </p:nvSpPr>
        <p:spPr>
          <a:xfrm>
            <a:off x="762000" y="6356350"/>
            <a:ext cx="3124200" cy="365125"/>
          </a:xfrm>
        </p:spPr>
        <p:txBody>
          <a:bodyPr/>
          <a:lstStyle/>
          <a:p>
            <a:r>
              <a:rPr lang="en-US" dirty="0" smtClean="0"/>
              <a:t>© 2015 Community Care Behavioral Health Organization</a:t>
            </a:r>
            <a:endParaRPr lang="en-US" dirty="0"/>
          </a:p>
        </p:txBody>
      </p:sp>
    </p:spTree>
    <p:extLst>
      <p:ext uri="{BB962C8B-B14F-4D97-AF65-F5344CB8AC3E}">
        <p14:creationId xmlns:p14="http://schemas.microsoft.com/office/powerpoint/2010/main" val="30791929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Pre-Loading Julie’s Brain with Plans</a:t>
            </a:r>
            <a:endParaRPr lang="en-US" dirty="0"/>
          </a:p>
        </p:txBody>
      </p:sp>
      <p:sp>
        <p:nvSpPr>
          <p:cNvPr id="4" name="Slide Number Placeholder 3"/>
          <p:cNvSpPr>
            <a:spLocks noGrp="1"/>
          </p:cNvSpPr>
          <p:nvPr>
            <p:ph type="sldNum" sz="quarter" idx="4"/>
          </p:nvPr>
        </p:nvSpPr>
        <p:spPr/>
        <p:txBody>
          <a:bodyPr/>
          <a:lstStyle/>
          <a:p>
            <a:fld id="{F252228A-7544-450C-8842-6466AD6B652E}" type="slidenum">
              <a:rPr lang="en-US" smtClean="0"/>
              <a:pPr/>
              <a:t>49</a:t>
            </a:fld>
            <a:endParaRPr lang="en-US" dirty="0"/>
          </a:p>
        </p:txBody>
      </p:sp>
      <p:sp>
        <p:nvSpPr>
          <p:cNvPr id="3" name="Content Placeholder 2"/>
          <p:cNvSpPr>
            <a:spLocks noGrp="1"/>
          </p:cNvSpPr>
          <p:nvPr>
            <p:ph sz="half" idx="1"/>
          </p:nvPr>
        </p:nvSpPr>
        <p:spPr>
          <a:xfrm>
            <a:off x="228600" y="1219200"/>
            <a:ext cx="8686800" cy="5029200"/>
          </a:xfrm>
        </p:spPr>
        <p:txBody>
          <a:bodyPr>
            <a:normAutofit/>
          </a:bodyPr>
          <a:lstStyle/>
          <a:p>
            <a:pPr lvl="0"/>
            <a:r>
              <a:rPr lang="en-US" dirty="0" smtClean="0"/>
              <a:t>Julie was coached in each session to identify a pre-loaded plan to attend an appointment or manage an urge, such as using cocaine</a:t>
            </a:r>
          </a:p>
          <a:p>
            <a:pPr lvl="0"/>
            <a:endParaRPr lang="en-US" sz="800" dirty="0" smtClean="0"/>
          </a:p>
          <a:p>
            <a:pPr lvl="0"/>
            <a:r>
              <a:rPr lang="en-US" dirty="0" smtClean="0"/>
              <a:t>Julie learned to use a series of If-Then plans that were associated with a trigger and included one of her existing skills </a:t>
            </a:r>
          </a:p>
          <a:p>
            <a:pPr lvl="1"/>
            <a:r>
              <a:rPr lang="en-US" sz="2400" dirty="0" smtClean="0"/>
              <a:t>If/then plans help people remember to initiate a behavior (then) that is cued by a specific event or internal state (if)</a:t>
            </a:r>
          </a:p>
          <a:p>
            <a:endParaRPr lang="en-US" dirty="0"/>
          </a:p>
        </p:txBody>
      </p:sp>
      <p:sp>
        <p:nvSpPr>
          <p:cNvPr id="5" name="Date Placeholder 4"/>
          <p:cNvSpPr>
            <a:spLocks noGrp="1"/>
          </p:cNvSpPr>
          <p:nvPr>
            <p:ph type="dt" sz="half" idx="2"/>
          </p:nvPr>
        </p:nvSpPr>
        <p:spPr/>
        <p:txBody>
          <a:bodyPr/>
          <a:lstStyle/>
          <a:p>
            <a:r>
              <a:rPr lang="en-US" smtClean="0"/>
              <a:t>© 2015 Community Care Behavioral Health Organization</a:t>
            </a:r>
            <a:endParaRPr lang="en-US" dirty="0"/>
          </a:p>
        </p:txBody>
      </p:sp>
    </p:spTree>
    <p:extLst>
      <p:ext uri="{BB962C8B-B14F-4D97-AF65-F5344CB8AC3E}">
        <p14:creationId xmlns:p14="http://schemas.microsoft.com/office/powerpoint/2010/main" val="3139837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4578" name="Rectangle 2"/>
          <p:cNvSpPr>
            <a:spLocks noGrp="1" noChangeArrowheads="1"/>
          </p:cNvSpPr>
          <p:nvPr>
            <p:ph type="title"/>
          </p:nvPr>
        </p:nvSpPr>
        <p:spPr/>
        <p:txBody>
          <a:bodyPr>
            <a:normAutofit fontScale="90000"/>
          </a:bodyPr>
          <a:lstStyle/>
          <a:p>
            <a:pPr algn="ctr"/>
            <a:r>
              <a:rPr lang="en-US" dirty="0" smtClean="0"/>
              <a:t>Challenges of Changing Behavior</a:t>
            </a:r>
            <a:endParaRPr lang="en-US" dirty="0"/>
          </a:p>
        </p:txBody>
      </p:sp>
      <p:sp>
        <p:nvSpPr>
          <p:cNvPr id="4" name="Content Placeholder 3"/>
          <p:cNvSpPr>
            <a:spLocks noGrp="1"/>
          </p:cNvSpPr>
          <p:nvPr>
            <p:ph idx="1"/>
          </p:nvPr>
        </p:nvSpPr>
        <p:spPr>
          <a:xfrm>
            <a:off x="0" y="990600"/>
            <a:ext cx="9144000" cy="5257800"/>
          </a:xfrm>
        </p:spPr>
        <p:txBody>
          <a:bodyPr>
            <a:normAutofit/>
          </a:bodyPr>
          <a:lstStyle/>
          <a:p>
            <a:r>
              <a:rPr lang="en-US" dirty="0" smtClean="0"/>
              <a:t>Participants are combined again after 10 minutes of waiting in separate rooms and asked to complete one of two tests of endurance that is timed </a:t>
            </a:r>
          </a:p>
          <a:p>
            <a:pPr lvl="1"/>
            <a:r>
              <a:rPr lang="en-US" sz="2400" dirty="0" smtClean="0"/>
              <a:t>Place one hand and lower arm in a tank of ice water or </a:t>
            </a:r>
          </a:p>
          <a:p>
            <a:pPr lvl="1"/>
            <a:r>
              <a:rPr lang="en-US" sz="2400" dirty="0" smtClean="0"/>
              <a:t>Work on a puzzle that cannot be solved </a:t>
            </a:r>
          </a:p>
          <a:p>
            <a:pPr lvl="2">
              <a:buFont typeface="Wingdings" pitchFamily="2" charset="2"/>
              <a:buChar char="v"/>
            </a:pPr>
            <a:r>
              <a:rPr lang="en-US" sz="2000" dirty="0" smtClean="0"/>
              <a:t>the participants don’t know that it can’t be solved, so they are timed on how long they try before giving up</a:t>
            </a:r>
          </a:p>
          <a:p>
            <a:endParaRPr lang="en-US" sz="800" dirty="0" smtClean="0"/>
          </a:p>
          <a:p>
            <a:r>
              <a:rPr lang="en-US" dirty="0" smtClean="0"/>
              <a:t>One of the groups always outperforms the other group; in other words, one group, on average, can last 30% longer in the ice water or work on the puzzle – which group does better and why?</a:t>
            </a:r>
            <a:endParaRPr lang="en-US" sz="2400" dirty="0" smtClean="0"/>
          </a:p>
        </p:txBody>
      </p:sp>
      <p:sp>
        <p:nvSpPr>
          <p:cNvPr id="3" name="Slide Number Placeholder 2"/>
          <p:cNvSpPr>
            <a:spLocks noGrp="1"/>
          </p:cNvSpPr>
          <p:nvPr>
            <p:ph type="sldNum" sz="quarter" idx="4"/>
          </p:nvPr>
        </p:nvSpPr>
        <p:spPr/>
        <p:txBody>
          <a:bodyPr/>
          <a:lstStyle/>
          <a:p>
            <a:fld id="{09123C8F-7211-464E-BDB1-6AE5994F368D}" type="slidenum">
              <a:rPr lang="en-US" smtClean="0"/>
              <a:pPr/>
              <a:t>5</a:t>
            </a:fld>
            <a:endParaRPr lang="en-US"/>
          </a:p>
        </p:txBody>
      </p:sp>
      <p:sp>
        <p:nvSpPr>
          <p:cNvPr id="2" name="Date Placeholder 1"/>
          <p:cNvSpPr>
            <a:spLocks noGrp="1"/>
          </p:cNvSpPr>
          <p:nvPr>
            <p:ph type="dt" sz="half" idx="2"/>
          </p:nvPr>
        </p:nvSpPr>
        <p:spPr/>
        <p:txBody>
          <a:bodyPr/>
          <a:lstStyle/>
          <a:p>
            <a:r>
              <a:rPr lang="en-US" smtClean="0"/>
              <a:t>© 2015 Community Care Behavioral Health Organization</a:t>
            </a:r>
            <a:endParaRPr lang="en-US"/>
          </a:p>
        </p:txBody>
      </p:sp>
    </p:spTree>
    <p:extLst>
      <p:ext uri="{BB962C8B-B14F-4D97-AF65-F5344CB8AC3E}">
        <p14:creationId xmlns:p14="http://schemas.microsoft.com/office/powerpoint/2010/main" val="4791894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rrowheads="1"/>
          </p:cNvSpPr>
          <p:nvPr>
            <p:ph type="title"/>
          </p:nvPr>
        </p:nvSpPr>
        <p:spPr>
          <a:xfrm>
            <a:off x="457200" y="274638"/>
            <a:ext cx="8229600" cy="792162"/>
          </a:xfrm>
        </p:spPr>
        <p:txBody>
          <a:bodyPr/>
          <a:lstStyle/>
          <a:p>
            <a:pPr algn="ctr"/>
            <a:r>
              <a:rPr lang="en-US" dirty="0" smtClean="0"/>
              <a:t>Julie’s plans for urges </a:t>
            </a:r>
            <a:r>
              <a:rPr lang="en-US" dirty="0" smtClean="0">
                <a:effectLst/>
              </a:rPr>
              <a:t> </a:t>
            </a:r>
          </a:p>
        </p:txBody>
      </p:sp>
      <p:sp>
        <p:nvSpPr>
          <p:cNvPr id="54274" name="Rectangle 3"/>
          <p:cNvSpPr>
            <a:spLocks noGrp="1" noChangeArrowheads="1"/>
          </p:cNvSpPr>
          <p:nvPr>
            <p:ph idx="1"/>
          </p:nvPr>
        </p:nvSpPr>
        <p:spPr>
          <a:xfrm>
            <a:off x="152400" y="1066800"/>
            <a:ext cx="8839200" cy="5562600"/>
          </a:xfrm>
        </p:spPr>
        <p:txBody>
          <a:bodyPr>
            <a:normAutofit/>
          </a:bodyPr>
          <a:lstStyle/>
          <a:p>
            <a:r>
              <a:rPr lang="en-US" dirty="0" smtClean="0"/>
              <a:t>The next slide provides a list of if-then plans that Julie identified as being helpful </a:t>
            </a:r>
          </a:p>
          <a:p>
            <a:endParaRPr lang="en-US" sz="800" dirty="0" smtClean="0">
              <a:effectLst/>
            </a:endParaRPr>
          </a:p>
          <a:p>
            <a:r>
              <a:rPr lang="en-US" dirty="0" smtClean="0">
                <a:effectLst/>
              </a:rPr>
              <a:t>The plans are simple and rehearsed when Julie is feeling calm &amp; energized to implement the plan</a:t>
            </a:r>
          </a:p>
          <a:p>
            <a:endParaRPr lang="en-US" sz="800" dirty="0" smtClean="0"/>
          </a:p>
          <a:p>
            <a:r>
              <a:rPr lang="en-US" dirty="0" smtClean="0"/>
              <a:t>Each if-then step was based on an existing skill</a:t>
            </a:r>
          </a:p>
          <a:p>
            <a:endParaRPr lang="en-US" sz="800" dirty="0" smtClean="0">
              <a:effectLst/>
            </a:endParaRPr>
          </a:p>
          <a:p>
            <a:r>
              <a:rPr lang="en-US" dirty="0" smtClean="0"/>
              <a:t>Julie</a:t>
            </a:r>
            <a:r>
              <a:rPr lang="en-US" dirty="0" smtClean="0">
                <a:effectLst/>
              </a:rPr>
              <a:t> &amp; her counselor kept adding if-then steps as Julie identified appointments or encountered urges to use cocaine, </a:t>
            </a:r>
            <a:r>
              <a:rPr lang="en-US" dirty="0" smtClean="0"/>
              <a:t>escape, or seek men for comfort </a:t>
            </a:r>
            <a:r>
              <a:rPr lang="en-US" sz="2400" dirty="0" smtClean="0"/>
              <a:t> </a:t>
            </a:r>
            <a:endParaRPr lang="en-US" sz="2400" dirty="0" smtClean="0">
              <a:effectLst/>
            </a:endParaRPr>
          </a:p>
        </p:txBody>
      </p:sp>
      <p:sp>
        <p:nvSpPr>
          <p:cNvPr id="4" name="Date Placeholder 1"/>
          <p:cNvSpPr>
            <a:spLocks noGrp="1"/>
          </p:cNvSpPr>
          <p:nvPr>
            <p:ph type="dt" sz="half" idx="2"/>
          </p:nvPr>
        </p:nvSpPr>
        <p:spPr>
          <a:xfrm>
            <a:off x="762000" y="6356350"/>
            <a:ext cx="3124200" cy="365125"/>
          </a:xfrm>
        </p:spPr>
        <p:txBody>
          <a:bodyPr/>
          <a:lstStyle/>
          <a:p>
            <a:r>
              <a:rPr lang="en-US" dirty="0" smtClean="0"/>
              <a:t>© 2015 Community Care Behavioral Health Organization</a:t>
            </a:r>
            <a:endParaRPr lang="en-US" dirty="0"/>
          </a:p>
        </p:txBody>
      </p:sp>
    </p:spTree>
    <p:extLst>
      <p:ext uri="{BB962C8B-B14F-4D97-AF65-F5344CB8AC3E}">
        <p14:creationId xmlns:p14="http://schemas.microsoft.com/office/powerpoint/2010/main" val="22416227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a Habit with If-Then Plans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98611916"/>
              </p:ext>
            </p:extLst>
          </p:nvPr>
        </p:nvGraphicFramePr>
        <p:xfrm>
          <a:off x="457200" y="1219200"/>
          <a:ext cx="8229600" cy="490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F252228A-7544-450C-8842-6466AD6B652E}" type="slidenum">
              <a:rPr lang="en-US" smtClean="0"/>
              <a:pPr/>
              <a:t>51</a:t>
            </a:fld>
            <a:endParaRPr lang="en-US" dirty="0"/>
          </a:p>
        </p:txBody>
      </p:sp>
      <p:sp>
        <p:nvSpPr>
          <p:cNvPr id="5" name="Date Placeholder 4"/>
          <p:cNvSpPr>
            <a:spLocks noGrp="1"/>
          </p:cNvSpPr>
          <p:nvPr>
            <p:ph type="dt" sz="half" idx="2"/>
          </p:nvPr>
        </p:nvSpPr>
        <p:spPr/>
        <p:txBody>
          <a:bodyPr/>
          <a:lstStyle/>
          <a:p>
            <a:r>
              <a:rPr lang="en-US" smtClean="0"/>
              <a:t>© 2015 Community Care Behavioral Health Organization</a:t>
            </a:r>
            <a:endParaRPr lang="en-US" dirty="0"/>
          </a:p>
        </p:txBody>
      </p:sp>
    </p:spTree>
    <p:extLst>
      <p:ext uri="{BB962C8B-B14F-4D97-AF65-F5344CB8AC3E}">
        <p14:creationId xmlns:p14="http://schemas.microsoft.com/office/powerpoint/2010/main" val="6555634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normAutofit fontScale="90000"/>
          </a:bodyPr>
          <a:lstStyle/>
          <a:p>
            <a:pPr algn="ctr"/>
            <a:r>
              <a:rPr lang="en-US" dirty="0" smtClean="0"/>
              <a:t>Countering Ego Depletion - Example</a:t>
            </a:r>
            <a:endParaRPr lang="en-US" dirty="0"/>
          </a:p>
        </p:txBody>
      </p:sp>
      <p:sp>
        <p:nvSpPr>
          <p:cNvPr id="4" name="Slide Number Placeholder 3"/>
          <p:cNvSpPr>
            <a:spLocks noGrp="1"/>
          </p:cNvSpPr>
          <p:nvPr>
            <p:ph type="sldNum" sz="quarter" idx="4"/>
          </p:nvPr>
        </p:nvSpPr>
        <p:spPr/>
        <p:txBody>
          <a:bodyPr/>
          <a:lstStyle/>
          <a:p>
            <a:fld id="{F252228A-7544-450C-8842-6466AD6B652E}" type="slidenum">
              <a:rPr lang="en-US" smtClean="0"/>
              <a:pPr/>
              <a:t>52</a:t>
            </a:fld>
            <a:endParaRPr lang="en-US" dirty="0"/>
          </a:p>
        </p:txBody>
      </p:sp>
      <p:sp>
        <p:nvSpPr>
          <p:cNvPr id="5" name="Date Placeholder 4"/>
          <p:cNvSpPr>
            <a:spLocks noGrp="1"/>
          </p:cNvSpPr>
          <p:nvPr>
            <p:ph type="dt" sz="half" idx="2"/>
          </p:nvPr>
        </p:nvSpPr>
        <p:spPr/>
        <p:txBody>
          <a:bodyPr/>
          <a:lstStyle/>
          <a:p>
            <a:r>
              <a:rPr lang="en-US" smtClean="0"/>
              <a:t>© 2015 Community Care Behavioral Health Organization</a:t>
            </a:r>
            <a:endParaRPr lang="en-US" dirty="0"/>
          </a:p>
        </p:txBody>
      </p:sp>
      <p:sp>
        <p:nvSpPr>
          <p:cNvPr id="7" name="AutoShape 4" descr="data:image/jpeg;base64,/9j/4AAQSkZJRgABAQAAAQABAAD/2wCEAAkGBxQTEhQUEhQUFRUVGBkXGBYXFxUYFxcXGBQXFxoVGhcYHCggGBolHBUXITEhJSkrLi4uFx8zODUsNygtLiwBCgoKDg0OGhAQGy8mICYsLCwrNywsLCwsLCwsLCwsLCw0LCwsLCwsLCwsLCwsLCwsLC8sLCwsLCwsLCwsLCwsLP/AABEIALcBEwMBIgACEQEDEQH/xAAcAAABBQEBAQAAAAAAAAAAAAAFAAIDBAYHAQj/xABCEAACAAQEAwUECAYBAgcBAAABAgADBBEFEiExBkFREyJhcYEykaGxBxQjQlLB0fAzQ2JyguFTkqIVRFRjk8LxJP/EABoBAAIDAQEAAAAAAAAAAAAAAAECAAMEBQb/xAAyEQACAgEDAgMGBQQDAAAAAAAAAQIRAwQhMRJBE1FhBSIycbHhgZGh0fAUQsHxFVJy/9oADAMBAAIRAxEAPwDtUQzN4kzxGpuYjREToIdHghEwKIQTIllxE28TJECOhjw+GPEIKXEwiKXEpgoDGvESjWBWP8U01KPtpqg/huC3u3jl2P8A0yHUUsu3Rn/QGJ0kvsjtLzAouSAPGAGI8b0UkHPPQEcr3PuEfO2L8Y1lTftJ72/CpKj3CAd9dSTAcoosjgyS9DuGMfTFTrpJRn8bWHxjOVf0zVJ/hylXzuf0jmbNCzwryeSL46T/ALSNjWfShiL7TQn9qj87wLn8Z1z+1UzPQ2+UAVMNYwPEkOtJjCMzG6lvanzP+o/rHj4zU/8AqJ3/AMj/AKwPBhFonXLzD/TY/IIrj1WNqib/ANbfrFiTxbXLtUTPff5wFzQrxPEkD+lx+RrqT6SsRl/zc39yqfkIP0P0zVK/xZSt4gkfO8cyvEgXS8HxH3EekXZs7Xhn0xyWIE1So9DHQ8L4kppyqyTVs2xJt6R8m2gvw/jTU5yk5pL+2h1Av95ehiKaK3p5r1PrIEHbWGPHzdL4urKGZ9jOZ5R7yBiWFjy16Ru+HfpilzLLUplP4l/Qn9Ysq+DO7XxI6okSQOwjFpNQuaS6t5EXHpBGA0MNmbRVUd6LUzaK6e1AIWV2jxto9EJoYUqkx7DWhQCHmUw2U2sWZ20R0qQWw0ODmPWbSJssMmjSJZKIhEivESCJllwLIe54aWhTmVFLMQANSTHKOOPpNCEyqXU7Fv0gpWSzoGO8U09Gt5zgH8I1J9I5DxX9LU+ddKb7JNs33j68owGJV8yc5aYxYmKV4V5EvhL4aaUt57E1VUvMYtMYsTuSSfnEF4eBHkxRyiptvk1xhGC2QwmPLw0mGkxKD1EkEKXCJj6gWhYPTAkEx0TBUlhdYVXJ0jp4NLHo68m/oYKbw/NAvvAqdLKmzC0dlebKtqIx/EWGoQSsGScS16PHkXuWn+hh7x5eL0/CJi2sM2ba0W6Xh5j/ABGEsc+sRKzmxxTcnFIDXj28a+VwhKmD7OpGbobbwJxrhiophmdcyfjXUevSG6WCUXHkDXj0GPI9vCiij2PUOsevvEDRfltnkkHeWdPKKBW8XsMXuzDyAigpiFdJtphLCMcn0zBpTsLdCRHX+DvpYWbZKkWbbMN/VefpHELwivMaHqItjl7SM+TSd4H11Jq1mIHRgynYjUQgdY+dODOO51JMCu/cO4PsnxPQ+Md4wDGpdUuaWdbDMvMfqPGLGlyjHvdPkLiZHhmRKEjwy4lkKuaFDysKJaISVB0h8gaRFUHaJ5W0J3GHRFPMSxXqDrEIeyRDcRxCXIlmZNYKo+PgOsQVtekiWZkw2A5cyegjg/H/ABnMq5hVSVQaWGw8PE9TBSVW+Abt9K5J+P8A6QptUxlyjllDkOfiep8IwEzr13MPNoaTyimeRy+R0cGGONb8kEPRIeEhTGhSxsjcxExh5iF2goqbPbi8ajgrheRXCb2lWKeYpARSqlWBFyxuwJ10sIE4LgrTu+2ksc/xf6g5X4apTKuVUHxiXvSKJ5L2RoT9Gk9BeRPpp5F7qrlWI5ZQwtc66E8hrroLnrOp2yTpcyU3R1K31IuL6MPERkEYyn7jFfFSR8o3/DfHxyCRXKKmSbWMxQ5XzBBJ8xrCPZnY0+fLGF/EvLhlQ1xt+cVp9TcG8a+v4UpqhQaOd2LNqsuYS0l+mSZuPLW3QRiscwqopTaolsl9A2hRv7XW6nyveBJs6WDWYp8On5PZ/f8AApy8UMm5EAq/EnmsSSdYsVTC2sVFEs6Dcw2Pg5/tHM1Oo7XyRS5zA3BIPUGNlwfxkUPYVX2kl+7dtct+t+UY+pkZTENosT6XaOepM1HGnDRpJgZdZMzVGHLnlMZyOicK4h9fo5lBP/iIuaSx3029QbRzyfLKMyMLMpKkeINjBlXKIpb0xQoYDFmikF2A5c4QdF6W2SnPVzAtIt4vOBYKuyxTWCwf3Mkj0GGAx7eFHHEXg/wjxRNo5qkMbA6He2vskc1PMQABhEX0MPCbiyjPgWRep9XcM49Lq5QdNGFs632J5jqp5GC8fNP0ecUTKacqg3I0UE6OvOU3geR5G0fRuG16T5SzZZuri46jWxUjkQQQfKL2u64ObunT5PGOsKE41hQoRs72hFtBpFXdotiAgiinVuBcsQFAJJPIDUxcjAfShjYlSxLvpYu46jZE/wAm+AiJW6A3W5n+LseWq7aQjZHEsvJ8l018WHLpHJkAida9hO7YnvFsx9dx5WibGacLMzL7EwZ1/MRVklbpcG/T4ulXLllGYkMYgR4xvELnlFaNFDs0Rkx60ROYZCM8doK4BgbT2DPpLG/9XhEFBRC+aZt0jo3DmBvNUM/clchsW/QQsp70jDmz1tEGVUxUCgbLso8Iq1Utp65lTKvUxsXwyXMewUZF59T0gfxNWy5KZVt4AQsU+LMsJyXBz5qFVY5tT47RbksBsLRWZi7eJMH6TBQModgWO4Gwi6SSR1dCsuSXTEZhuKvJvlIKt7UtgGRvNT8xrGqwvjCWQUmgiW2hlzCZssjoGPeX1uPKIabAQR7PwhlZw6OYt4wlS8jrZNEp8vcfjPBEioTtKKYgDC/ZzD3Tr9yZuOljfzjG1HCU6mJM2U6kdRdP8XGhg1JkzJbXSZbL3QWOgA5W1FvDxjR0XEmYBXnKGOh7pMs9Lg+z8oZSVHPlp8kZ1PevoYGlwR5rar7+UFZXDSXszWMa6bVqdJimWeRA081OxHhFGoo5u4XOLXzKdhvrzEHw1V8nXwyVVFJAE4S1LMSfLN8hv6cx7oG/SDho7YT09meof/Ln+UaSXImzAdCAdLn/AHDa3B5syQso2KyySpscwHS+0J/5GzaJ5Gm6vh9jmEuWSbAQQZuyWw3MGZuEPJzd2/T/AFGWqZrMxzXB6HlDJpnMz4p6baS54fYbfW5h8MzQ+0FmWJ6DDomw6m7Vwl7FgQv91tBBscJuKVqh2y5bErbX2sphG0gTzwh8TM+DHoMX1yJqgzHlm1hlXNUljlGa2w225CCZpa+N0kVCp0I0I1B8Y7Z9EnFGbKjmwnHKR+GeB8nUe8DrHEpUzSNBwhVlJ5QG3a2Kn8MxDmVh46Rfhe/Q+4mpV1kR9OvvCing1cJ8iXNJUFl7w6OO649GBEKDRSW5I1MWogp4lPSAuAjZs4KCTsoJO+lo+efpLxczqi1wdpjWva1rS12Gy6+sdf8ApAqiKdJKMUM+asskWvkALzLX2GVSCfGPnnFqjtZrzPxsSP7Roo9wESXuwb89izTw68qXluUzBmT9vSFPvyTcdcp3EBFbrF7Aazs5wJ9lu63kYzI601sDWMNB1gnxBhZkTCPuNqp5a8oGLvBoHKFNMX6WhAGc+gipTy8zi+w1iWsxLvWGywfQxaiT4RuOCcESYTOn2yrsp28zB+fjP1ib2Mo5UHtN4COWSMamNZFJF/lBvBaooXK8khOl0zm9DZtcZxqXTy7KbnYDnfxjH0NG9Y7TJhyy19pungIhoaOZVTVHXU9AOZi5xRi6SQKWnIsNHIPOLoRrdm/TadfFk4+oyskSEIMm5tpfrF2imBACN4AUhJsBBqUgA72vyijqblZ7DCsWHGlFVZoBjN9L8oYcZO17+cDaNgzAHQfpyhlU65rDURY5yqwKeO66Stic+9yNIHyasXAOh+BiaqS/s79N7xUfBnADT2WQp2z6ubfhlDvH1sIot2DUZcXTv9zQUE9mBFzkAuRy8NOsF5NQuVV75G5Aax/tOYfnAGlrECCVLLWuNWAzN/UTy8oISpwvFsWUQxOMraoMU2Jqosq383UEe5bRN/40vMD36/IXgIuFTZwZ5Sd1QTmJABI+4Cdzf0HO0Ua6nmSjaYLHwNxtewI33+cOsjWxfF4Jy6er3u6vcL4lUo17Df8Ae0YnG8MRmvb3bkQUM887iKtXMuIqlK9zTPFCeN45bpgiuwWUq3lOxYWJVhpryvAaahU2ItF/EJj3CjaKM9iTrDxbatniYxzY8ssc96fP0FKmZSGH3SD7jeOh4piOWWZUy5WagyNrpmswv4RzmOgY3IP1Cjn2JySpRJ8ha8Lkjasq1y2TMqn2d2K6j58vSKlPIZiHPNrae+C0masxTLdWzHvSyouVboRuVNx5Q2l0dQQQV3W21tDDxexzrK2OBQyAAXtqeZ84hSZkKTB91lb3HX4R5jcz7QKPZ3HXU84YzXQi1ydLDcnkAOsMrVHQw+9hpnWl+s2vILCWe8LbXbVv+4mFB2hr1pZUqne7PKlorkA2z5Fz/wDdeFGp+I3ajsZ0oLmR0SQNI8mNrYbkb9Bf/wDY9TQeWseUw7tzu3ePrsPQRUWHPPpQrck6WAf4NJUzQPFsssH56+McQnggD4eQFo659KLn6xWDpRS/jON45Q5zLY8r2gZ/hivmbfZ0bc38v8lSS9jePGXQmHk7eAtD5QubcozWdWMHJ9KNBh1ek+lMqepJX2G535axSpeH834jFzDJQJHQRtaKoRFAAESNz70dNaTDgjuup+vBiV4csDYNr46wFreG3FyhvbdW39I6nPr5bC3P0gHiyLe684jUo7pg/ptNn9146fmtjnWEUpLNobjSx5XjU4bhExnAU6tp6RPTUo1awv8AONRgYSXLM1t20XyiyM+o4+X2dHA3bvekUcQmLRyGlSQWmuO9MHLS2/5Ry+roXBvq1z6kx1mqrVdSuUecYyZKHaHosNNtVRoeixyxe9yh9BLyKBztrFvtIpNMG0S0mHzqg5ZYsg9qY2iDr3ufkIpaoeOdNbse1Wo+8IKUuFTHTtGtKl/jm3QHyB1aKkzEqSjGWQoqJ43muO4h/oXnvGcxTFps9s06Yznlc6DyGwgccjSyOXw7Lzf7fuapsTWTcU4u3/MwGb/AbKPjAuolNMDOQXf8RuTvzMBKavsQrHTkekbjhUiYWlgZiykADy3PQDrDJdzmanN4bvuZymY3sASTYADUk32AG5jpHD2EhZf2ygs47y/JPPr4+UeYPgMum1FnnG2eZ+EEapLB2vbVt7bWvaKeJ4u01mlU+y6F75VvexUHnbbT5xllJ3SJ7Q9pvULpxrZbt+f2v82S8TcTdmSkvKwQAHKMq6fdHIenjGRrOIpk6X2fZy1swa8tDmNurEknWx16CNNJwqStmm2cgbHRAL9Dv62HhGX4gdHmMtOgCBQRYKoLj2sttk2NxuQbaWh0o3be5nwazT6eKahcubb7lN2sBcm511v+e5irPnxTOaWxJv3rbi4NiRo20etOB5EeR/WLJR3PQabW+NiWTgirRcjW0Q1QBUdRBOhlK0whtQEv6kgD5GH02FtNYhdFXVmOwH66j3w6uMbMWd45KU5OvUzhjs/FVN2ODyJJBMwypKAAfeyC9/AawI4K4FkPNBnP2sxcrmUoIlqpNwzN97a3Tzib6XMRLNLCvZJRYaH2n0Fh4AfPwhm7jsef1ORZGow3MW9OZagDLnzXLA6qCtst+m8E5VR2NKxKgzJjAIxuW6398QcKYe00zKictpAQi5++QeXWxvr106w5p4mTw7aS5YuB0F9PUxT0t7SM0sdOmN4rlrKly+0LPPcAnMQUFwbm3taDa56RQ4SAE9ZzezT/AGxvzKg9mPEl8ungYHY9iRnz2cnQaDw/f5QVkoZchZdhnb7R9Ne93ZSH33t4xfGNLY24FUaOg8PlplPLmTNXcFmO9yzE3253vChiVqyVWXp3VUf9oPXxj2OqnWxz7OxdppYiH9tEfZmFkMYjUcw+kmVmrJqj+dQsB0JQzCPPW0cineypHMnbx1juH0kS8s2in2vkd5Lf2zVBA9629Y4lWysnd+6Sch0vlDEC4Hsm1rgwudXBM3ezZqM5xffj8LKYOsTUzRWJ3j2Q8ZZL3Tr6fJWUP0U60XlriSBeAVNWFNjBbC50mYx7UhNiG21B9knoYWCOjl1NK2WDWEE35D84a9VfnE9BTfWTlGVbg2cKoF7gjMAb8jFPiDCmp2t3mXbNbc9YaUWVYdbDr6XyWZUzu3EXKzEswVQLBRt4wDoJ90PgYXbHN8IERNVki5p97CLzHszXUKDbU7+Q5w7DqDOSWG9t/XkIqtKswJ10B9doLYbVgNrY35Qb6nRocKxXyy9IwhDYADW9rhRewv5RUrsDmFCtmyE3yZtL9bAwZbFBa3dPPYadLeUVpnEDAkb/ACMWOEDHinlV7Jr1Of4hg7K1lBH9J+YMVlwmY3sXY9ADf4Ru5iLUEOinNYhlvqptrqOWlwfKNxhuJsECZJaFdLS/ZKjQNYbe8wkqgrbMWt1KxtNL5q6/c4/g/wBH1bUOB2by0O8x0YKo5nXUnwH+463h+DSqKX2coWvbMWIMx+jORoB0UafOHVONkk/aGyjUgjTw84BVuJl/ZNydyeQ89bmKVn6lSOJmy+JK6pfiy3iNYtyt7jbKoN3PTTXe+2/kIzs6vOfJLUZhpkXcDoQtz8hFtWEu7l2Fr31yjpuNfj7oorxZLU5JCliSSezAVb73Lbnz1ivobK4wlN1FWTDBZ03WcQiW2Y7nrkU395EKmoKeQzPUMjJy7WwTpmK/ePgPiYq1dfVMLgBFPTVvfGIrpU0v9rmYkgBnJ0uT12XWLvDulwXT0OVR62i3js+UZz9g5eUbEHKygdVCnZQdtBA7tAPE8h4/nEkvCpzzkkylzMygixuoU37zG3d25x1HhrhSRQoJs60yd1IvY8gi2vf4n4RY4pcmiGrWDEoLkD8I8EO6drVsZEo62/mMu/8AgPj5RbxCVJnzkkYagsq5Hyk6nNfMWJ97eEFq6hqawhqhvqtL92W5tNm8xeWNVW3JrHqIatfJp0MmhRF/5Jp1F+ZZuZ6KPhFc3ez2+v2MeTJPKqk/klx/svT6pKGR9XpxnnTNXIudLWLn8KKBYcox+LpQq8tqkPMKnWWHPe03cg626g3POCOIcQGTLZaSRMnO38SawBLaakqCWy9Ba0c4mUznWacvPXQ2iyK8iqWHJFptNfobDF8caoP2aBKdPZvZVsNB3R06RlsRrLAi+5ub7sfxEflEM/F7KES7W0BOw8h18Yhk0oY55xyJvv3m8BeGUBow3GYXTA3mv/DQ3N/vNyUddY0HDytPqEzH2m7Rz0C7fHL7oz1fiHaWVRklL7KD5nqY1/DdI0unLAHtakiVLHPKdLj3k+ojRjinL5Gic+mDrvsGhhDVN5wVyHZrEA2yhiq/ACFHW8JpPq0mXIVRaWoUm27W7x2/FeFFjkZulB4Qo8hRWWma40wo1VJPlj2rB0/vlnMvyjgnENOGSXUIMockTBrpMuTcg7E635XHjH0ln3PjHI+MsEFPUzJTD/8AnrLsh5LMO6+BvY+doaK6k4kjPw5qfkcnnmIpMyCmJUHZsyMDcbHoR06gjWAWaxjPVqjp5MjxzU+zCHaR7nimHiWRLZ2CIpZmICqBcknYADeE6S56lNG6+jyn7VJ7liBLeUNtw7EEA9RbaOiYphkjSXUIGlMoQgnVcxtnB5MpsbxHwXwp9WpklzCNG7WYObOb5QbbBQBpz1MBONMfJd2ltZZIbvAAhpjWUKL72BirI6aa5OLlyScmyk3ARkVDynnfYnvI9hmKg7G+gIvFnFMLpJMhhJTNMuo7Q3NtbnXYGwO0X+P6ozMJp6tCAwWRMN9LiYoRh7yDGJp8baZLRABkvmHW9iP/ALQ76u3Bdjz5J5Y9T7obObTy/f6RU+sW1iyzwMrpZGo2+UJR6vFqFVBqhxAOQL2P718ofUzATbpsYyizrbaRKuIOOd/OGUirIt7izWYJMCtplBZ1GYgXO+hPIfvlGjnVpUZihH9TA5em+xEcqqcUmbqbEG4IGxFtdYs0nFMyxE27/wBV9deoMDLj60mjz+tjKc7NljWNaAC1uQGx9B79IqyKiYQFlqL8yx1vAKkmqT2hU+Av+7QVp8UHJCfUCEhja3KFgyJ10k9RgVROHeIIJHM/kILYXw4ZYI7Me5yT8ICTOLHBsstbDTVv9QVoMdqJmgyA9CVA18SIdOV8fz8zfCWrhGlFJfh+4cmLlX+E2uns/sxnq3AJ07MZcs2B0J0/KKtXxTNz5SdFuLDLYnY6gfIxG3Fs8Cwcj1/1CyyTbprb+eppgtdBWox39fuHOH8Lm075mlMAVAYqqk5lsBz9k97Xl0gxifFCU9rqQx9ksDc+V94wy8a1IPtE+bNDm42acjS2p5eYa9rmYspvva1iSLiBc3v/AD6s5uTRZnlScVcvLgI4hj82o9okX9mWLg2/E53AP4RFjDsIzi8yx6LyFt7DaM3QzNbnrcn1gymKhRb4+EWYox5kemw6aGlgli+Lu+4ZfCU5FR4aQDxTAQytmCZFFyzG2XUDulQWLEm1hDXxS+0TVVYRKUNuxBuTrYXa1rafc90WyUXwGUptdLdp+ZhKqgWSSwBYXFr8vOB8+aWN2N/kPKNNWkG4sLEbRnxRM0wS0Fyx08up8omOTlscf2lo4YV1Y/hf6Ms8N4UaiaF+4urnoOnr+sdm+jnDBU1P1kj7GR3ZI5Fhu9vcfVYxeFYSe7RSPabWfM6DmP34DnHcuGqBZMlVQWVRlXyB1PmWv7o1v3V0/mcK+p2XJ694/vlCjyd7R/fKFFY5bjya1lPlCvFetbuRCFcnujxMUeLeH1raZpR0cd6W34XA016Hb48ovsPYEWzAWwT50xfD3nq0pxlqpFwQdDMUc/P8/MxiZdC7sVVSSvtCxGXlr01j6C+kbhjtSJ8nuzhsRpmI+6fy90ctbPMZjLGWpyEOpAyuAfP2hyPoYea6lceRVNpdL47egLwzg52KtPcSkJW+xYqSL5QSNQpvrzjqXDuE01GpaTKMo2I7edZp7jYst+7JW/gL+O8cvop/2qq7Oz5hdL2sBdiCWFztyt5xpMQml9RUMyjVlRSGW1jfNcqdba22HuwTlksqlk7GtrMfapHZ0/dljRp1zY6d7IT7Vub+g8OacZ46pZZEixlyzdj1cAi3jYfl0ibGuLGMkyZIWWdFYqT7JuQF00A8+YMZCSkNjh/cy/BjeRnZ8Ur2l8PU7oRnWTT2BAP89RqDuCAYz1ZSS6qjFdSIsuZIGWsppa2C6k/WEA+7Yknw/sMEOI7JhFOh2aXSj1AzkQFwHH1o5sufLFlNlnIL2eXfUMvMjcf7i6NbmnBhcot+v0ByTLjeHFos8a4WKOcJtP36Ko78luSlhnMoHwB08COYMDKesV/ZPpzhXGjoQzbbjZ9Gp20Pht7oqTKFuRHxEEmaI80DpDLM13Bv1F+dvfD5FAqm573yi68yI2mDckCHSMs8lssK0Mq6jL3VOp5+H6xVlvMnHJIUsdr8gT4nQQyfTlLqfaBsQevP4wktkatNvK2TUneYA+fu1i5W1eUWG5+EC5ndbRr+IvDDMis6Cp7kgePZk6K7zIhaZEoE8yRLMmxMKkEkgBb2FhpsoFzruSCfWBrzIJ4JRrOmql2VbEk6X03ty5w7VRdnPlqksqm+yYQop42YkBha41ym4IJHMdfOE9Xy584JnhsMbSXsdwHIYepABG0TvwzOyFjLDNLCsWUi5BJBuL3Y93laExuM9kyxe0oN8lFJHcDMQvgWXMdrWUG/XeIKyrsbc97+La7ctLQNqZoD3S6gdTqSN9Ot9Oke0VM81rKPM8hzMWuPZIdalfFJ7ImS7kKouTyEG6WT2REuVZqh9CRqEB/OIaVcn2dP3ph0aZ08v1jV8P4Wsr+pz7TcyenlF0ILHv3+hydbrpaj3VtH6h/hDBRJUKO9MYjM3VidvK/5x0mWgUBRsBb/AHGc4Xp95nJe6vi1u83oNPUxpAYZGMhm7x5Dn3jyAEnirXHQDxiyTFKpa7qPWIyDx7Y8BFgmK1ObsxiVmgEPKmUsxCrbH3g8iPGOL4jwiZaZCwE2UxyTVJ7y/wBQ2Gt9RfW4MdmMy0c1p8Nm9pPR84vMdlbKShDszB0a1uYDDz5gQbAzESpwDlZ6Ik4jL2jICrjpfdCeo0MA+IZk5DlmDs0vYBB3GUbXbn6xr8Ww8mY4nrdcvcK7Ajca8jqYDXmSgUsJ0n8D3uB/SeXyguMZ7y5K6oxDnU+J+EWFSwg8MGp5jZpJKt/xOwBB8OsVTTMJ8tZisoMxQbg2sWA9YTJBo6OknBRbvc330rfZ09NLvsVHokq36RhqCiM0gG9v30jTfSfXrOnScpBADk2N1ucg09FgbhkzLa0Zuq3sdX2Tp1LD1SNFhkxUp2oqkFpR70s21lTD7JHh3r+TNAyv4QIF1ZWPNbZSDvYEnXTX3Rbr5wmKCNCNDexvztf4jyPjFqgxEGUSxs0oAG/3kJO3kfPmOYto6YvZ/gdFJwVpbN7qtr4/lGKxDDpko2bMp8f9wMZ5udVuguQuZu6q3IGZjfRRe5MdBxednXKSGA1BuCNYxdZLAbwv8L7RVL3HtwUarQ48sbSp+gdbgCqzFWqqNLG2jMT6jLpoQfURVq8Hw+n0m1bVU0brLuEB6d0nn1YeQiiKinqEWVWuZRljLJqVXOQv/FNA1dR907jbaHJwdNIJpptPVL/7EwF7dTLazD4wynscGGPw8nTJEkzESXC04VFUWU2toNcxHI2gNXTWDkMxY89OcSLJZGsysrLuGBBFjzB1iGtJZ2bqb9IXqtbnTkpdmM7SGlogYERG02Aolc9R0r3iZmhhMRh77RIkuGqinxHk+EQl8/dFujpixKi9yMym+xHXwO0SU0nrt0/fOLQmMHJljlbnqNLDrygNvsLmxuGNvuaPhqhZx9q9wh1P3hYDujW563PWNTKxuWJYVVyqBYkm58r7k+POMFRpNQl5jpJVtSv3jp0j0Vtr9ipud3fUnxtyhFpMjlbdI48pWxYlhksz5k52yS2N1X7xNhfTkL3iSWWmAJLHZytvE+cRS5ILZphLHxgpKIFv3yjamoqohbk17wRwumVFso/3GlwySXZUX2m5/hGlz8f3cRnKKYSVVQST7/S+w8TpG5wak7FV5s7AMfDewvyv+9YQZGxpZKoiouyj9n84sqdYrBolQ6wxB7GFETGPYgSUmB+a84+Ai7eBklv4recAhaw9tGPUxOWirhw+zHjE5iEIKh9D5QLd7SfMj5wSrzZG8oEz9pS9TCsIK4hw63+Q0PXqPMRgMZkzBYJqQ12ANri3X3H1jsVdJWYhRtj7weTDxEc44go3lPZrH8LbZhy16+fU7wwjMxW4ejctR97QH1tFF3nS9CRNXkG5eR3gtUzQOTe4wLqJnM6QVJoDVkFTWS5mUTM8sqCBfUAEk7gdSd4np5XNGVx4HWIlQEa63ipOoV3F1PhC9MHyvyNen1+fTqoPbye/3/ULJOYNZgQLag3193OK1TUE3y6ctdPH0NwYHLUTl9mZmHRrGPTikz+ZJVvEG0B4k+GdBe25NVKH5P8Aw/3CCTjYKb+XQW8Yo1hhTMURt5cy4/qv6QwVEhh3jMU9LE2hHgl5o0/81hkveu/l9wdVLdTCozYggkEcwbH3iLzpTn+cR/gY9Slpx/5gf9JieDOjJLXYHk6r7eTDUnGiyBKhROXYM38VR/S+58jEVRhaTABJcXtoj2V9fHZopL9XH88n/Ew+bNpSSS7k3vopg+BL+Mj12nXwt/kCa6kZGKsCp8dPd19IGzljYDGpIXI0p56f1mxHkd/3vFuRXYeBpKmIf7c1vgfzgrE092ZcusjNbIxlHRu3sqx8gYMU+COBeYVlj+oj5RsloSHUyahn7jMy2RVVWlMQBYXLbb2EZc4KpMhHL9tOysc2qqjFl63LXUnSH6Id9ylavJFVFJfqQTpspNEbtD4A298MFQ7eyAnlvBSbhEoGSklyTMNrMBoL2Dmx0B1OU6wydRS8uaS7nLMEts4A1bZhblcHQ6wepLhFOTJkyfG7KculBN3JY+JvFoyhaCyYfI1BebdZvYHur/E1GYa+xdT46RFSUi5pomE5ZV82UC5swSwvtqYDdldA+RJckDLe5sNR5Qfl4PYEhrFdza5PlfbTXn42h0iRL7OV3Zud+0yhMtzZ9M1+YHTxgnQjP2ed2bOjOQAv3CSdhqTY7kwKGLuB0AQXAubXN92tzJ6CNDTzbrJJ5uI9pqZZcmae8WMouSbWCgmyCx5WO28QyMolSMxN7owtbUteyAbkmxPQQr5HXBrFMSy2iusPQxYKTFoURFoUKQldoElrSGP4ifiY9hQQl6nFkUeESXhQohAfjD2TzIHxii/8aWPwi8KFA7hLkyZA7EqdZilWA9dfQ+EewoIpzzFsIVGPtAdAxtr4fvcQEm0ag9fM3hQoLQpXmCKdQ9hHsKAAqJv6RITChQEQqzDCC2hQohBjR7lEKFEsA0w9TChQSDWiRDChRCF9cXmhMgYAZcuYAZ8v4c+9vCLNHj5JQTwGCBUVwLMuUkqT11J1EKFEaCmTYvVuGAtLGucMqBXuOrCK0/EXe98ouVY5VC3ZLkHTnc6woUAjIzWTdTo2ab2x0AOe5N/LvHSHf+MsVZScodszWVbk5s1r75b8oUKISwthFZOZQks903sWy3W+9iBmFx0jZ4JRdmouQWCFLhQAqte4Ueu+8eQojGQaqJh7Gdr/ACiu2w1v8zENPMbsacXFs6DUAkaX0O4/3ChQr5Q64NP2dzrl2I25WOl76e0fOEJJvqdd9vFj1273whQosFJhppChQolEP//Z"/>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2685" y="2057400"/>
            <a:ext cx="4443115" cy="4038600"/>
          </a:xfrm>
        </p:spPr>
      </p:pic>
      <p:sp>
        <p:nvSpPr>
          <p:cNvPr id="10" name="Content Placeholder 3"/>
          <p:cNvSpPr txBox="1">
            <a:spLocks/>
          </p:cNvSpPr>
          <p:nvPr/>
        </p:nvSpPr>
        <p:spPr>
          <a:xfrm>
            <a:off x="0" y="990600"/>
            <a:ext cx="9144000" cy="990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800" noProof="0" dirty="0" smtClean="0"/>
              <a:t>Now consider the same experiment with both groups having to avoid the cookies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2"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495800" y="2057400"/>
            <a:ext cx="4443115" cy="4038600"/>
          </a:xfrm>
        </p:spPr>
      </p:pic>
    </p:spTree>
    <p:extLst>
      <p:ext uri="{BB962C8B-B14F-4D97-AF65-F5344CB8AC3E}">
        <p14:creationId xmlns:p14="http://schemas.microsoft.com/office/powerpoint/2010/main" val="599515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4578" name="Rectangle 2"/>
          <p:cNvSpPr>
            <a:spLocks noGrp="1" noChangeArrowheads="1"/>
          </p:cNvSpPr>
          <p:nvPr>
            <p:ph type="title"/>
          </p:nvPr>
        </p:nvSpPr>
        <p:spPr/>
        <p:txBody>
          <a:bodyPr>
            <a:normAutofit fontScale="90000"/>
          </a:bodyPr>
          <a:lstStyle/>
          <a:p>
            <a:r>
              <a:rPr lang="en-US" dirty="0" smtClean="0"/>
              <a:t>Countering Ego Depletion - Example</a:t>
            </a:r>
            <a:endParaRPr lang="en-US" dirty="0"/>
          </a:p>
        </p:txBody>
      </p:sp>
      <p:sp>
        <p:nvSpPr>
          <p:cNvPr id="4" name="Content Placeholder 3"/>
          <p:cNvSpPr>
            <a:spLocks noGrp="1"/>
          </p:cNvSpPr>
          <p:nvPr>
            <p:ph idx="1"/>
          </p:nvPr>
        </p:nvSpPr>
        <p:spPr/>
        <p:txBody>
          <a:bodyPr>
            <a:normAutofit/>
          </a:bodyPr>
          <a:lstStyle/>
          <a:p>
            <a:r>
              <a:rPr lang="en-US" dirty="0" smtClean="0"/>
              <a:t>Both groups were set up so that all participants had to resist the cookies for 5 minutes (half the time of the first study)</a:t>
            </a:r>
          </a:p>
          <a:p>
            <a:endParaRPr lang="en-US" sz="800" dirty="0" smtClean="0"/>
          </a:p>
          <a:p>
            <a:r>
              <a:rPr lang="en-US" dirty="0" smtClean="0"/>
              <a:t>The difference between the groups was in how the participants were treated with the knowledge that they only had to wait 5 minutes, instead of 10 minutes</a:t>
            </a:r>
            <a:endParaRPr lang="en-US" dirty="0"/>
          </a:p>
        </p:txBody>
      </p:sp>
      <p:sp>
        <p:nvSpPr>
          <p:cNvPr id="3" name="Slide Number Placeholder 2"/>
          <p:cNvSpPr>
            <a:spLocks noGrp="1"/>
          </p:cNvSpPr>
          <p:nvPr>
            <p:ph type="sldNum" sz="quarter" idx="4"/>
          </p:nvPr>
        </p:nvSpPr>
        <p:spPr/>
        <p:txBody>
          <a:bodyPr/>
          <a:lstStyle/>
          <a:p>
            <a:fld id="{09123C8F-7211-464E-BDB1-6AE5994F368D}" type="slidenum">
              <a:rPr lang="en-US" smtClean="0"/>
              <a:pPr/>
              <a:t>53</a:t>
            </a:fld>
            <a:endParaRPr lang="en-US"/>
          </a:p>
        </p:txBody>
      </p:sp>
      <p:sp>
        <p:nvSpPr>
          <p:cNvPr id="2" name="Date Placeholder 1"/>
          <p:cNvSpPr>
            <a:spLocks noGrp="1"/>
          </p:cNvSpPr>
          <p:nvPr>
            <p:ph type="dt" sz="half" idx="2"/>
          </p:nvPr>
        </p:nvSpPr>
        <p:spPr/>
        <p:txBody>
          <a:bodyPr/>
          <a:lstStyle/>
          <a:p>
            <a:r>
              <a:rPr lang="en-US" smtClean="0"/>
              <a:t>© 2015 Community Care Behavioral Health Organization</a:t>
            </a:r>
            <a:endParaRPr lang="en-US"/>
          </a:p>
        </p:txBody>
      </p:sp>
    </p:spTree>
    <p:extLst>
      <p:ext uri="{BB962C8B-B14F-4D97-AF65-F5344CB8AC3E}">
        <p14:creationId xmlns:p14="http://schemas.microsoft.com/office/powerpoint/2010/main" val="16434578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4578" name="Rectangle 2"/>
          <p:cNvSpPr>
            <a:spLocks noGrp="1" noChangeArrowheads="1"/>
          </p:cNvSpPr>
          <p:nvPr>
            <p:ph type="title"/>
          </p:nvPr>
        </p:nvSpPr>
        <p:spPr/>
        <p:txBody>
          <a:bodyPr>
            <a:normAutofit fontScale="90000"/>
          </a:bodyPr>
          <a:lstStyle/>
          <a:p>
            <a:pPr algn="ctr"/>
            <a:r>
              <a:rPr lang="en-US" dirty="0" smtClean="0"/>
              <a:t>Countering Ego Depletion - Example</a:t>
            </a:r>
            <a:endParaRPr lang="en-US" dirty="0"/>
          </a:p>
        </p:txBody>
      </p:sp>
      <p:sp>
        <p:nvSpPr>
          <p:cNvPr id="4" name="Content Placeholder 3"/>
          <p:cNvSpPr>
            <a:spLocks noGrp="1"/>
          </p:cNvSpPr>
          <p:nvPr>
            <p:ph idx="1"/>
          </p:nvPr>
        </p:nvSpPr>
        <p:spPr>
          <a:xfrm>
            <a:off x="0" y="990600"/>
            <a:ext cx="9144000" cy="5257800"/>
          </a:xfrm>
        </p:spPr>
        <p:txBody>
          <a:bodyPr>
            <a:normAutofit/>
          </a:bodyPr>
          <a:lstStyle/>
          <a:p>
            <a:r>
              <a:rPr lang="en-US" dirty="0" smtClean="0"/>
              <a:t>Group 1: the participants were asked in a kind voice</a:t>
            </a:r>
          </a:p>
          <a:p>
            <a:pPr lvl="1"/>
            <a:endParaRPr lang="en-US" sz="800" i="1" dirty="0" smtClean="0"/>
          </a:p>
          <a:p>
            <a:pPr lvl="1"/>
            <a:r>
              <a:rPr lang="en-US" sz="2400" i="1" dirty="0" smtClean="0"/>
              <a:t>“we ask that you don’t eat the cookies; is that okay”</a:t>
            </a:r>
          </a:p>
          <a:p>
            <a:pPr lvl="1"/>
            <a:endParaRPr lang="en-US" sz="800" dirty="0" smtClean="0"/>
          </a:p>
          <a:p>
            <a:pPr lvl="1"/>
            <a:r>
              <a:rPr lang="en-US" sz="2400" dirty="0" smtClean="0"/>
              <a:t>The researcher went on to explain the experiment which was to resist temptation (no deception was used), thanked the students for their time, and closed with the following statement:</a:t>
            </a:r>
          </a:p>
          <a:p>
            <a:pPr lvl="1"/>
            <a:endParaRPr lang="en-US" sz="800" dirty="0" smtClean="0"/>
          </a:p>
          <a:p>
            <a:pPr lvl="1"/>
            <a:r>
              <a:rPr lang="en-US" sz="2400" dirty="0" smtClean="0"/>
              <a:t>“</a:t>
            </a:r>
            <a:r>
              <a:rPr lang="en-US" sz="2400" i="1" dirty="0" smtClean="0"/>
              <a:t>if you have any suggestions or thoughts about how we can improve this experiment, please let me know.  We want you to help us make this experience as good as possible</a:t>
            </a:r>
            <a:r>
              <a:rPr lang="en-US" sz="2400" dirty="0" smtClean="0"/>
              <a:t>”</a:t>
            </a:r>
          </a:p>
        </p:txBody>
      </p:sp>
      <p:sp>
        <p:nvSpPr>
          <p:cNvPr id="3" name="Slide Number Placeholder 2"/>
          <p:cNvSpPr>
            <a:spLocks noGrp="1"/>
          </p:cNvSpPr>
          <p:nvPr>
            <p:ph type="sldNum" sz="quarter" idx="4"/>
          </p:nvPr>
        </p:nvSpPr>
        <p:spPr/>
        <p:txBody>
          <a:bodyPr/>
          <a:lstStyle/>
          <a:p>
            <a:fld id="{09123C8F-7211-464E-BDB1-6AE5994F368D}" type="slidenum">
              <a:rPr lang="en-US" smtClean="0"/>
              <a:pPr/>
              <a:t>54</a:t>
            </a:fld>
            <a:endParaRPr lang="en-US"/>
          </a:p>
        </p:txBody>
      </p:sp>
      <p:sp>
        <p:nvSpPr>
          <p:cNvPr id="2" name="Date Placeholder 1"/>
          <p:cNvSpPr>
            <a:spLocks noGrp="1"/>
          </p:cNvSpPr>
          <p:nvPr>
            <p:ph type="dt" sz="half" idx="2"/>
          </p:nvPr>
        </p:nvSpPr>
        <p:spPr/>
        <p:txBody>
          <a:bodyPr/>
          <a:lstStyle/>
          <a:p>
            <a:r>
              <a:rPr lang="en-US" smtClean="0"/>
              <a:t>© 2015 Community Care Behavioral Health Organization</a:t>
            </a:r>
            <a:endParaRPr lang="en-US"/>
          </a:p>
        </p:txBody>
      </p:sp>
    </p:spTree>
    <p:extLst>
      <p:ext uri="{BB962C8B-B14F-4D97-AF65-F5344CB8AC3E}">
        <p14:creationId xmlns:p14="http://schemas.microsoft.com/office/powerpoint/2010/main" val="11857982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4578" name="Rectangle 2"/>
          <p:cNvSpPr>
            <a:spLocks noGrp="1" noChangeArrowheads="1"/>
          </p:cNvSpPr>
          <p:nvPr>
            <p:ph type="title"/>
          </p:nvPr>
        </p:nvSpPr>
        <p:spPr/>
        <p:txBody>
          <a:bodyPr>
            <a:normAutofit fontScale="90000"/>
          </a:bodyPr>
          <a:lstStyle/>
          <a:p>
            <a:pPr algn="ctr"/>
            <a:r>
              <a:rPr lang="en-US" dirty="0" smtClean="0"/>
              <a:t>Countering Ego Depletion - Example</a:t>
            </a:r>
            <a:endParaRPr lang="en-US" dirty="0"/>
          </a:p>
        </p:txBody>
      </p:sp>
      <p:sp>
        <p:nvSpPr>
          <p:cNvPr id="4" name="Content Placeholder 3"/>
          <p:cNvSpPr>
            <a:spLocks noGrp="1"/>
          </p:cNvSpPr>
          <p:nvPr>
            <p:ph idx="1"/>
          </p:nvPr>
        </p:nvSpPr>
        <p:spPr>
          <a:xfrm>
            <a:off x="0" y="990600"/>
            <a:ext cx="9144000" cy="5257800"/>
          </a:xfrm>
        </p:spPr>
        <p:txBody>
          <a:bodyPr>
            <a:normAutofit/>
          </a:bodyPr>
          <a:lstStyle/>
          <a:p>
            <a:r>
              <a:rPr lang="en-US" dirty="0" smtClean="0"/>
              <a:t>Group 2: the participants were told in a stern voice</a:t>
            </a:r>
          </a:p>
          <a:p>
            <a:pPr lvl="1"/>
            <a:endParaRPr lang="en-US" sz="800" i="1" dirty="0" smtClean="0"/>
          </a:p>
          <a:p>
            <a:pPr lvl="1"/>
            <a:r>
              <a:rPr lang="en-US" sz="2400" i="1" dirty="0" smtClean="0"/>
              <a:t>“you must not eat the cookies”</a:t>
            </a:r>
          </a:p>
          <a:p>
            <a:pPr lvl="1"/>
            <a:endParaRPr lang="en-US" sz="800" dirty="0" smtClean="0"/>
          </a:p>
          <a:p>
            <a:pPr lvl="1"/>
            <a:r>
              <a:rPr lang="en-US" sz="2400" dirty="0" smtClean="0"/>
              <a:t>The researcher did not explain the purpose of the study, compliment them or show any interest in their questions. She closed her statement with:</a:t>
            </a:r>
          </a:p>
          <a:p>
            <a:pPr lvl="1"/>
            <a:endParaRPr lang="en-US" sz="800" dirty="0" smtClean="0"/>
          </a:p>
          <a:p>
            <a:pPr lvl="1"/>
            <a:r>
              <a:rPr lang="en-US" sz="2400" dirty="0" smtClean="0"/>
              <a:t>“</a:t>
            </a:r>
            <a:r>
              <a:rPr lang="en-US" sz="2400" i="1" dirty="0" smtClean="0"/>
              <a:t>the experiment will begin shortly</a:t>
            </a:r>
            <a:r>
              <a:rPr lang="en-US" sz="2400" dirty="0" smtClean="0"/>
              <a:t>”</a:t>
            </a:r>
          </a:p>
        </p:txBody>
      </p:sp>
      <p:sp>
        <p:nvSpPr>
          <p:cNvPr id="3" name="Slide Number Placeholder 2"/>
          <p:cNvSpPr>
            <a:spLocks noGrp="1"/>
          </p:cNvSpPr>
          <p:nvPr>
            <p:ph type="sldNum" sz="quarter" idx="4"/>
          </p:nvPr>
        </p:nvSpPr>
        <p:spPr/>
        <p:txBody>
          <a:bodyPr/>
          <a:lstStyle/>
          <a:p>
            <a:fld id="{09123C8F-7211-464E-BDB1-6AE5994F368D}" type="slidenum">
              <a:rPr lang="en-US" smtClean="0"/>
              <a:pPr/>
              <a:t>55</a:t>
            </a:fld>
            <a:endParaRPr lang="en-US"/>
          </a:p>
        </p:txBody>
      </p:sp>
      <p:sp>
        <p:nvSpPr>
          <p:cNvPr id="2" name="Date Placeholder 1"/>
          <p:cNvSpPr>
            <a:spLocks noGrp="1"/>
          </p:cNvSpPr>
          <p:nvPr>
            <p:ph type="dt" sz="half" idx="2"/>
          </p:nvPr>
        </p:nvSpPr>
        <p:spPr/>
        <p:txBody>
          <a:bodyPr/>
          <a:lstStyle/>
          <a:p>
            <a:r>
              <a:rPr lang="en-US" smtClean="0"/>
              <a:t>© 2015 Community Care Behavioral Health Organization</a:t>
            </a:r>
            <a:endParaRPr lang="en-US"/>
          </a:p>
        </p:txBody>
      </p:sp>
    </p:spTree>
    <p:extLst>
      <p:ext uri="{BB962C8B-B14F-4D97-AF65-F5344CB8AC3E}">
        <p14:creationId xmlns:p14="http://schemas.microsoft.com/office/powerpoint/2010/main" val="29925462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4578" name="Rectangle 2"/>
          <p:cNvSpPr>
            <a:spLocks noGrp="1" noChangeArrowheads="1"/>
          </p:cNvSpPr>
          <p:nvPr>
            <p:ph type="title"/>
          </p:nvPr>
        </p:nvSpPr>
        <p:spPr/>
        <p:txBody>
          <a:bodyPr>
            <a:normAutofit fontScale="90000"/>
          </a:bodyPr>
          <a:lstStyle/>
          <a:p>
            <a:pPr algn="ctr"/>
            <a:r>
              <a:rPr lang="en-US" dirty="0" smtClean="0"/>
              <a:t>Countering Ego Depletion - Example</a:t>
            </a:r>
            <a:endParaRPr lang="en-US" dirty="0"/>
          </a:p>
        </p:txBody>
      </p:sp>
      <p:sp>
        <p:nvSpPr>
          <p:cNvPr id="4" name="Content Placeholder 3"/>
          <p:cNvSpPr>
            <a:spLocks noGrp="1"/>
          </p:cNvSpPr>
          <p:nvPr>
            <p:ph idx="1"/>
          </p:nvPr>
        </p:nvSpPr>
        <p:spPr>
          <a:xfrm>
            <a:off x="0" y="990600"/>
            <a:ext cx="9144000" cy="5257800"/>
          </a:xfrm>
        </p:spPr>
        <p:txBody>
          <a:bodyPr>
            <a:normAutofit/>
          </a:bodyPr>
          <a:lstStyle/>
          <a:p>
            <a:r>
              <a:rPr lang="en-US" dirty="0" smtClean="0"/>
              <a:t>Participants are combined again after 5 minutes of waiting in separate rooms and asked to complete work on a puzzle that cannot be solved </a:t>
            </a:r>
          </a:p>
          <a:p>
            <a:pPr lvl="2">
              <a:buFont typeface="Wingdings" pitchFamily="2" charset="2"/>
              <a:buChar char="v"/>
            </a:pPr>
            <a:r>
              <a:rPr lang="en-US" sz="2400" dirty="0" smtClean="0"/>
              <a:t>the participants don’t know that it can’t be solved, so they are timed on how long they try before giving up</a:t>
            </a:r>
          </a:p>
          <a:p>
            <a:endParaRPr lang="en-US" sz="800" dirty="0" smtClean="0"/>
          </a:p>
          <a:p>
            <a:r>
              <a:rPr lang="en-US" dirty="0" smtClean="0"/>
              <a:t>One of the two groups performed 60% better than the other group</a:t>
            </a:r>
            <a:endParaRPr lang="en-US" sz="2400" dirty="0" smtClean="0"/>
          </a:p>
        </p:txBody>
      </p:sp>
      <p:sp>
        <p:nvSpPr>
          <p:cNvPr id="3" name="Slide Number Placeholder 2"/>
          <p:cNvSpPr>
            <a:spLocks noGrp="1"/>
          </p:cNvSpPr>
          <p:nvPr>
            <p:ph type="sldNum" sz="quarter" idx="4"/>
          </p:nvPr>
        </p:nvSpPr>
        <p:spPr/>
        <p:txBody>
          <a:bodyPr/>
          <a:lstStyle/>
          <a:p>
            <a:fld id="{09123C8F-7211-464E-BDB1-6AE5994F368D}" type="slidenum">
              <a:rPr lang="en-US" smtClean="0"/>
              <a:pPr/>
              <a:t>56</a:t>
            </a:fld>
            <a:endParaRPr lang="en-US"/>
          </a:p>
        </p:txBody>
      </p:sp>
      <p:sp>
        <p:nvSpPr>
          <p:cNvPr id="2" name="Date Placeholder 1"/>
          <p:cNvSpPr>
            <a:spLocks noGrp="1"/>
          </p:cNvSpPr>
          <p:nvPr>
            <p:ph type="dt" sz="half" idx="2"/>
          </p:nvPr>
        </p:nvSpPr>
        <p:spPr/>
        <p:txBody>
          <a:bodyPr/>
          <a:lstStyle/>
          <a:p>
            <a:r>
              <a:rPr lang="en-US" smtClean="0"/>
              <a:t>© 2015 Community Care Behavioral Health Organization</a:t>
            </a:r>
            <a:endParaRPr lang="en-US"/>
          </a:p>
        </p:txBody>
      </p:sp>
    </p:spTree>
    <p:extLst>
      <p:ext uri="{BB962C8B-B14F-4D97-AF65-F5344CB8AC3E}">
        <p14:creationId xmlns:p14="http://schemas.microsoft.com/office/powerpoint/2010/main" val="11159084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4578" name="Rectangle 2"/>
          <p:cNvSpPr>
            <a:spLocks noGrp="1" noChangeArrowheads="1"/>
          </p:cNvSpPr>
          <p:nvPr>
            <p:ph type="title"/>
          </p:nvPr>
        </p:nvSpPr>
        <p:spPr/>
        <p:txBody>
          <a:bodyPr>
            <a:normAutofit fontScale="90000"/>
          </a:bodyPr>
          <a:lstStyle/>
          <a:p>
            <a:pPr algn="ctr"/>
            <a:r>
              <a:rPr lang="en-US" dirty="0" smtClean="0"/>
              <a:t>Countering Ego Depletion - Example</a:t>
            </a:r>
            <a:endParaRPr lang="en-US" dirty="0"/>
          </a:p>
        </p:txBody>
      </p:sp>
      <p:sp>
        <p:nvSpPr>
          <p:cNvPr id="4" name="Content Placeholder 3"/>
          <p:cNvSpPr>
            <a:spLocks noGrp="1"/>
          </p:cNvSpPr>
          <p:nvPr>
            <p:ph idx="1"/>
          </p:nvPr>
        </p:nvSpPr>
        <p:spPr>
          <a:xfrm>
            <a:off x="0" y="990600"/>
            <a:ext cx="9144000" cy="5257800"/>
          </a:xfrm>
        </p:spPr>
        <p:txBody>
          <a:bodyPr>
            <a:normAutofit/>
          </a:bodyPr>
          <a:lstStyle/>
          <a:p>
            <a:r>
              <a:rPr lang="en-US" dirty="0" smtClean="0"/>
              <a:t>Participants in group 1 had significantly more mental energy; i.e., ability to persist on the task, then group 2</a:t>
            </a:r>
          </a:p>
          <a:p>
            <a:pPr lvl="1"/>
            <a:r>
              <a:rPr lang="en-US" sz="2400" dirty="0" smtClean="0"/>
              <a:t>Researchers found out later that students in group 1 felt </a:t>
            </a:r>
            <a:r>
              <a:rPr lang="en-US" sz="2400" smtClean="0"/>
              <a:t>like they </a:t>
            </a:r>
            <a:r>
              <a:rPr lang="en-US" sz="2400" dirty="0" smtClean="0"/>
              <a:t>had more self control over the experiment and were involved in a value-driven task; i.e., promoting kn0wledge and science</a:t>
            </a:r>
          </a:p>
          <a:p>
            <a:endParaRPr lang="en-US" sz="800" dirty="0" smtClean="0"/>
          </a:p>
          <a:p>
            <a:r>
              <a:rPr lang="en-US" dirty="0" smtClean="0"/>
              <a:t>A combination of 5 minutes of ego depletion and rudeness dramatically undermined group 2 participant’s ability to persevere</a:t>
            </a:r>
          </a:p>
          <a:p>
            <a:pPr lvl="1"/>
            <a:r>
              <a:rPr lang="en-US" sz="2400" dirty="0" smtClean="0"/>
              <a:t>Some of the students in group 2 showed signs of frustration and anger with the experimenters  </a:t>
            </a:r>
          </a:p>
        </p:txBody>
      </p:sp>
      <p:sp>
        <p:nvSpPr>
          <p:cNvPr id="3" name="Slide Number Placeholder 2"/>
          <p:cNvSpPr>
            <a:spLocks noGrp="1"/>
          </p:cNvSpPr>
          <p:nvPr>
            <p:ph type="sldNum" sz="quarter" idx="4"/>
          </p:nvPr>
        </p:nvSpPr>
        <p:spPr/>
        <p:txBody>
          <a:bodyPr/>
          <a:lstStyle/>
          <a:p>
            <a:fld id="{09123C8F-7211-464E-BDB1-6AE5994F368D}" type="slidenum">
              <a:rPr lang="en-US" smtClean="0"/>
              <a:pPr/>
              <a:t>57</a:t>
            </a:fld>
            <a:endParaRPr lang="en-US"/>
          </a:p>
        </p:txBody>
      </p:sp>
      <p:sp>
        <p:nvSpPr>
          <p:cNvPr id="2" name="Date Placeholder 1"/>
          <p:cNvSpPr>
            <a:spLocks noGrp="1"/>
          </p:cNvSpPr>
          <p:nvPr>
            <p:ph type="dt" sz="half" idx="2"/>
          </p:nvPr>
        </p:nvSpPr>
        <p:spPr/>
        <p:txBody>
          <a:bodyPr/>
          <a:lstStyle/>
          <a:p>
            <a:r>
              <a:rPr lang="en-US" smtClean="0"/>
              <a:t>© 2015 Community Care Behavioral Health Organization</a:t>
            </a:r>
            <a:endParaRPr lang="en-US"/>
          </a:p>
        </p:txBody>
      </p:sp>
    </p:spTree>
    <p:extLst>
      <p:ext uri="{BB962C8B-B14F-4D97-AF65-F5344CB8AC3E}">
        <p14:creationId xmlns:p14="http://schemas.microsoft.com/office/powerpoint/2010/main" val="18277397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a:t>
            </a:r>
            <a:endParaRPr lang="en-US" dirty="0"/>
          </a:p>
        </p:txBody>
      </p:sp>
      <p:sp>
        <p:nvSpPr>
          <p:cNvPr id="6" name="Content Placeholder 5"/>
          <p:cNvSpPr>
            <a:spLocks noGrp="1"/>
          </p:cNvSpPr>
          <p:nvPr>
            <p:ph sz="half" idx="14"/>
          </p:nvPr>
        </p:nvSpPr>
        <p:spPr/>
        <p:txBody>
          <a:bodyPr/>
          <a:lstStyle/>
          <a:p>
            <a:r>
              <a:rPr lang="en-US" dirty="0" smtClean="0"/>
              <a:t>David Loveland, PhD</a:t>
            </a:r>
          </a:p>
          <a:p>
            <a:pPr marL="0" indent="0"/>
            <a:r>
              <a:rPr lang="en-US" dirty="0" smtClean="0"/>
              <a:t>Senior Program Director, Recovery Program Development and Implementation, Community Care</a:t>
            </a:r>
          </a:p>
          <a:p>
            <a:pPr marL="0" indent="0"/>
            <a:endParaRPr lang="en-US" dirty="0" smtClean="0"/>
          </a:p>
          <a:p>
            <a:r>
              <a:rPr lang="en-US" i="1" dirty="0" smtClean="0"/>
              <a:t>lovelanddl@ccbh.com</a:t>
            </a:r>
            <a:r>
              <a:rPr lang="en-US" dirty="0" smtClean="0"/>
              <a:t>  |  </a:t>
            </a:r>
            <a:r>
              <a:rPr lang="en-US" dirty="0" smtClean="0">
                <a:latin typeface="Century Gothic" panose="020B0502020202020204" pitchFamily="34" charset="0"/>
              </a:rPr>
              <a:t>412.402.7570</a:t>
            </a:r>
          </a:p>
        </p:txBody>
      </p:sp>
      <p:sp>
        <p:nvSpPr>
          <p:cNvPr id="4" name="Slide Number Placeholder 3"/>
          <p:cNvSpPr>
            <a:spLocks noGrp="1"/>
          </p:cNvSpPr>
          <p:nvPr>
            <p:ph type="sldNum" sz="quarter" idx="4"/>
          </p:nvPr>
        </p:nvSpPr>
        <p:spPr/>
        <p:txBody>
          <a:bodyPr/>
          <a:lstStyle/>
          <a:p>
            <a:fld id="{F252228A-7544-450C-8842-6466AD6B652E}" type="slidenum">
              <a:rPr lang="en-US" smtClean="0"/>
              <a:pPr/>
              <a:t>58</a:t>
            </a:fld>
            <a:endParaRPr lang="en-US" dirty="0"/>
          </a:p>
        </p:txBody>
      </p:sp>
      <p:sp>
        <p:nvSpPr>
          <p:cNvPr id="5" name="Date Placeholder 4"/>
          <p:cNvSpPr>
            <a:spLocks noGrp="1"/>
          </p:cNvSpPr>
          <p:nvPr>
            <p:ph type="dt" sz="half" idx="2"/>
          </p:nvPr>
        </p:nvSpPr>
        <p:spPr/>
        <p:txBody>
          <a:bodyPr/>
          <a:lstStyle/>
          <a:p>
            <a:r>
              <a:rPr lang="en-US" smtClean="0"/>
              <a:t>© 2015 Community Care Behavioral Health Organization</a:t>
            </a:r>
            <a:endParaRPr lang="en-US" dirty="0"/>
          </a:p>
        </p:txBody>
      </p:sp>
    </p:spTree>
    <p:extLst>
      <p:ext uri="{BB962C8B-B14F-4D97-AF65-F5344CB8AC3E}">
        <p14:creationId xmlns:p14="http://schemas.microsoft.com/office/powerpoint/2010/main" val="1456057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dirty="0"/>
              <a:t>Ego Depletion and Decision Fatigue </a:t>
            </a:r>
            <a:endParaRPr lang="en-US" sz="4000" dirty="0">
              <a:solidFill>
                <a:srgbClr val="FFFF00"/>
              </a:solidFill>
            </a:endParaRPr>
          </a:p>
        </p:txBody>
      </p:sp>
      <p:sp>
        <p:nvSpPr>
          <p:cNvPr id="3" name="Content Placeholder 2"/>
          <p:cNvSpPr>
            <a:spLocks noGrp="1"/>
          </p:cNvSpPr>
          <p:nvPr>
            <p:ph idx="1"/>
          </p:nvPr>
        </p:nvSpPr>
        <p:spPr/>
        <p:txBody>
          <a:bodyPr>
            <a:normAutofit fontScale="92500"/>
          </a:bodyPr>
          <a:lstStyle/>
          <a:p>
            <a:pPr marL="457200" lvl="1" indent="-457200">
              <a:lnSpc>
                <a:spcPct val="110000"/>
              </a:lnSpc>
              <a:buFont typeface="Arial" panose="020B0604020202020204" pitchFamily="34" charset="0"/>
              <a:buChar char="•"/>
              <a:defRPr/>
            </a:pPr>
            <a:r>
              <a:rPr lang="en-US" dirty="0"/>
              <a:t>Decision fatigue or ego depletion is a likely barrier </a:t>
            </a:r>
            <a:r>
              <a:rPr lang="en-US" dirty="0" smtClean="0"/>
              <a:t>to people making changes that they want to make</a:t>
            </a:r>
            <a:endParaRPr lang="en-US" dirty="0"/>
          </a:p>
          <a:p>
            <a:pPr marL="457200" lvl="1" indent="-457200">
              <a:lnSpc>
                <a:spcPct val="110000"/>
              </a:lnSpc>
              <a:buFont typeface="Arial" panose="020B0604020202020204" pitchFamily="34" charset="0"/>
              <a:buChar char="•"/>
              <a:defRPr/>
            </a:pPr>
            <a:endParaRPr lang="en-US" sz="900" dirty="0"/>
          </a:p>
          <a:p>
            <a:pPr marL="457200" lvl="1" indent="-457200">
              <a:lnSpc>
                <a:spcPct val="110000"/>
              </a:lnSpc>
              <a:buFont typeface="Arial" panose="020B0604020202020204" pitchFamily="34" charset="0"/>
              <a:buChar char="•"/>
              <a:defRPr/>
            </a:pPr>
            <a:r>
              <a:rPr lang="en-US" dirty="0"/>
              <a:t>Everyone has the same amount of mental fuel to think; however, </a:t>
            </a:r>
            <a:r>
              <a:rPr lang="en-US" dirty="0" smtClean="0"/>
              <a:t>people can drain their mental fuel faster when they are stressed, overwhelmed, or dealing with a chronic physical or behavioral health condition </a:t>
            </a:r>
            <a:endParaRPr lang="en-US" dirty="0"/>
          </a:p>
          <a:p>
            <a:pPr marL="457200" lvl="1" indent="-457200">
              <a:lnSpc>
                <a:spcPct val="120000"/>
              </a:lnSpc>
              <a:buFont typeface="Arial" panose="020B0604020202020204" pitchFamily="34" charset="0"/>
              <a:buChar char="•"/>
              <a:defRPr/>
            </a:pPr>
            <a:endParaRPr lang="en-US" sz="900" dirty="0" smtClean="0"/>
          </a:p>
          <a:p>
            <a:pPr marL="457200" lvl="1" indent="-457200">
              <a:lnSpc>
                <a:spcPct val="120000"/>
              </a:lnSpc>
              <a:buFont typeface="Arial" panose="020B0604020202020204" pitchFamily="34" charset="0"/>
              <a:buChar char="•"/>
              <a:defRPr/>
            </a:pPr>
            <a:r>
              <a:rPr lang="en-US" dirty="0" smtClean="0"/>
              <a:t>Decision </a:t>
            </a:r>
            <a:r>
              <a:rPr lang="en-US" dirty="0"/>
              <a:t>fatigue is the inability to make even simple decisions</a:t>
            </a:r>
          </a:p>
          <a:p>
            <a:endParaRPr lang="en-US" dirty="0"/>
          </a:p>
        </p:txBody>
      </p:sp>
      <p:sp>
        <p:nvSpPr>
          <p:cNvPr id="2" name="Date Placeholder 1"/>
          <p:cNvSpPr>
            <a:spLocks noGrp="1"/>
          </p:cNvSpPr>
          <p:nvPr>
            <p:ph type="dt" sz="half" idx="2"/>
          </p:nvPr>
        </p:nvSpPr>
        <p:spPr/>
        <p:txBody>
          <a:bodyPr/>
          <a:lstStyle/>
          <a:p>
            <a:r>
              <a:rPr lang="en-US" dirty="0" smtClean="0"/>
              <a:t>© 2015 Community Care Behavioral Health Organization</a:t>
            </a:r>
            <a:endParaRPr lang="en-US" dirty="0"/>
          </a:p>
        </p:txBody>
      </p:sp>
      <p:sp>
        <p:nvSpPr>
          <p:cNvPr id="34822" name="AutoShape 6" descr="data:image/jpeg;base64,/9j/4AAQSkZJRgABAQAAAQABAAD/2wCEAAkGBxQSEhUUEBQUFRQXFRcUFRYVFRQVFBQVFBUXFhQUFBUYHCggGBolHRQUITEhJSkrLi4uFx8zODMsNygtLisBCgoKDg0OGhAQFywfHRwsLCwsLCwsLCwsLCwsLCwsLCwsLCwsNywsLCwsLCwsLCwsLCwsLCwsLCwsLCsrNywrK//AABEIARMAtwMBIgACEQEDEQH/xAAcAAABBAMBAAAAAAAAAAAAAAAAAQMEBQIGBwj/xAA8EAABAwIEAgcFBwQBBQAAAAABAAIRAyEEBRIxQVEGEyJhcYGRBzKhscEUQlJictHwI6Ky4TMkU4LC8f/EABkBAAIDAQAAAAAAAAAAAAAAAAACAQMEBf/EACYRAAICAQQBBAIDAAAAAAAAAAABAhEDBBIhQTETIjJRYXEjM6H/2gAMAwEAAhEDEQA/AO4oQhAAsVkkQAhCSEqbr1msBc4wBuTsgAq1A0S4gWJueVytSz7pfRbQdpqhlSHbObLS2NJEm4Jc0DxPJa37QulppS2m9j2kFw3JaCILSLSDYjiDxXH8dnZdp1GbuhxE7nj5qty+ixR+zvlDphTdRBqPaXuYSYIDQ9oktB7iD5BM4DpgX4ipeWdlrW6TPuOcTqmAAS2xvdcCZn7gxzZM38Id71vGPVO4LpVWp3a6Hag7Udw4X/b0UWyaR6lweaU6lSpTY4F9MhrgDsS2fIqeF546A9NBhnuNZ5lzgXFwMab6nucDJMuPBd2yXOKFek19Gsyo021NO7hvINx5p07EaotQEqQJUwoIQhAAhCEACEIQAIQhADTwhZkISk2ZIQhMQCQpUIARc59qvS6nh2CgHgveJ06NY2IGohwLL3BF7LaulWcnDUiWtcTFiNMN7yCbjuXmPpHm7sRXe58yXEnffj4eASyfQ8V2Q8TjHEkEnTcjw/D3FQTVkkRI3jhPNSqotYSfl+olQgwzBPHmoRLBgGqxhPuwekAk23/gTuDpg2tN901jAZkje4vZRZNDMET3/FXXR7pHicI8HD1S2SC5l+rdG2oDdVjmWDibbG312TQHHZBB6o9nnSV+NoF1bR1rXQQzYgixA3AW1rhXsTz1ja5pPnVUbpaZ5Xghd0CmDtCyVMVCEJxQQhCABCEIAEIQgBChBSqABCEKQBIUqjZi9wpVCyNYY4tmw1QYk+MIA4X7X+kb8RW6qm97adMupvp3bLvxH9v3XMqdIibzPDc+XNbJnOOqVaxqYgdoyDwnhBhRDSY77s9zyWkfpNpVVl1GvVSLzIM2HE8gljQe/ly8wrbGBshrWkEETLi6/CJFtljTwBdtHkZjxRuDaR8KJa1pFySQeO2xWOJoERO3DwVrh8KQbCYJE8/5dNObJgja0cvJLuG28FeygbHcbx3pXCx5X8pV7leXGo9rAdIMlzjsGgST6BX+P6DN0aqVQzFpgg90DZK8iTplsNPOatGn5VXFJzXguDg4FpHBwMg92y9VZHj+voU6nFzQT4xdeT8e11E6SNJH88wuxewTOXPp1qL3yGlrqYJu0H3gByVkHz+yia/w68hCFaUghCEACEIQAIQhACFCVCgAQhCkAWNRkgg8RHqskIA0HpP0HbUDnMa1xO5gh8d8WdHPdcjzLKKlNxaQ0jnqNvI/svTJVBnPRXD4h2pzQHcSBv4qqUGvBbGf2efGZHVqN1O4eRIG3opOS4A6hO/h5FbvmGENGo5hB7JI8uCZwWXw/U3aZI+Bj+cFjeR3TNywqk0UeJwcM06bi4IkQTuO8W+SrcXlxkvLbc+9dGxGGZEOj6pt+CY6mWHYiJ+qnfQ3omu9DMKx7ngi8ACeR5K10nU9jT2mOLSLmWm7XFx43HgkyfK+pJdMnaymYh5klsAnj/N1XN82X4riqZp/SfJBWbqA7YkePcl9l2NGX13PrNJY8aHEXcy9nAcRzC2F1GWRuQbqtrYRNHK4lGTEpNs7jhcQ17Q5hDmuEtIMgg8QU8uM9GekNXBGAC+iT2qc+7O7qZ4Hu2K6pk+dUsSzVReHcxs5p5ObuCtuPKpo5+TFKDLJCxD1krSoEIQgAQhCABCEIAEIQgAQhCAEKxSlCANU6YZQ5/bpgkmzgASZ4G3BaNjMNig/QKbqbQJJIhzp/DOw712KVrHTEQaTzYdphPjDh8is2bEvkbNPmdqDOZV6r2v6sMdMjU8kxHceJWy4QjSAmcwrDbleeSyy+HCVjkzpKNDz1ExdhKmYo2VXi6lkjYNGeEMyldSlRsBVmQprFFi0RH4W8hZfYi0ipRc5j+bTB/2pbxZZU6vNMmxWkyXgemmJpWrsbWb+Idip5/dPoFs+WdN8JVgOf1TuVUafR3u/Fag+iHKFiMsB4K+OeSKJaWEvwdfZUDhLSCDsQZB81muLYXNK2AcHUnnRPapuMscOUcD3hdJyjpdhq7A4VGsPFlQhj2nwO47wtWPMpmPLglA2BCi4XMKdT/jex36XB3yKkyrbKKFQhCkAQhCABIlSIARBQkKAEKp+k2AfWpBtMNJD2uIcYkDvVukKiStUxoycWmujnWfZDUpUQ+o5sTDmsFm/hJPFUuX4wTDAXDi4WAj5rr60XpVktKlLqRcxzyXOAILZPIcFlyYElaN+HVOTqRU164cLKmzXFBjSZ7lm3EQNLQXPdYAb/wCgmM2yctDusdPZBBi2qbgep9FlUGzTLIkN5ZWAaBxNz4lXDHLWqDC0SrnC1xCrfkdFk2wWD3RcwodbGPNmADvP7KJVond7tR+A8kyELNuZR7rS7vFh6qvx2d1XWaAz4lRX16u02WNChO6kCE8vJk9o83X9AsC1x98T5LYcPhAE8/Bg8Eo+016nh3NOqmXNPAtJB9RdbLkXTfE4cxWJr0+Ice2P0v4+BUenQixUavhrp4zlHwxJ4oyXKOyZPmtPE0xUoulp35tPFrhwKFyTo7nDsFVLmgljhD28490+IKFsjqFXJzp6aSfB2lCELSZgSJVigASFCQoAxKRKUiAMlo3Saoary1q3HHVtFN7uTSVp1R0N1Hc3VWXxRfg4dlXhqDKJkxq5qqzrHdafyg7LHMMSXO3TL40LHJ8UjfGPNsgvqCCAn6DSwjVawP7J/KMEH1QX+4wa3DmBsPNJjK2pznHifKFSo8WW3zQ51yGmd0ywcU5TCGTQ51SyZRhOU2p2FFk0Z0wITjQsGlZkoACxM1aSfQ4piCor0UqkYgoUEHZUISFdc4gJEFYoAEiVCAMSkSlIgCFnNEvoVGt3LTHlf6LSc5rwIHCy3vH1IpvP5SuZZxWmVnzOjVplZR4ipdHWym3LINWBs6KRPwFSNYHFn1UYp7Ci7v0hY0m9pT0g7Fe2ITtBqStupOHYll5GRk1qVyeFNYVWKCSI/EQlp4iSqnNyRsqfB5qdcceSlKxXKjdRVWbnWUDCP1QVNKklkPEFCWs3khBB2lIhIuucMQpEqEACxKUlYlAAViUpSIAh5uf6L/BcuzI/NdQziqG0Xl20RfvXJsZi2vJ0m0keMLLqDbpCFF1IoMTdNqn0Ka550URMM+9Qd8egTtJQaNSKtQd8qY1WiDouVY4dqgUd1aUUgw8G2UfEGAny+yqsxxEAoZBR53X5b8FQvy8sLav3g6/gVaNYaj9R2G37qdjqALCO5MnQjV8lnlzrDvHxUqvbZU+Q4nUwcxY+IV4+4QOuSK8whZ9WhAx2IpESkXWOCBKRCRAAkQhAGMIQUkoA1vpxidNLT3En0hcubhg1st24jlPLuW6+0HF9ssng0etz9Fq+Cib/AIXT4aSsWV3Ojo4VthZHpVQpn2oaSBuqjE4PSZaTHI/RZUaTpho3tKyzjTNcZWhlpIq+NirRhVZjaZbUdxIIHnAkp3D4g8QjojsczKu5pbpJA7la5Rji+x3iZ5qM3S4Q5OUw2n7tkXxQ1lnVqhUOOqF50jzUp4L+4LIUQ0JfBDVkBtPSssQ6yzrlR8QUIgr8pxOiu5nB3aHjx+C3DDvlvh8uC0Ko1xrsLASdQAA3M2hblgK3yg+KsaFgyU9Ks3hIoLas60SklIhdY4IISIQAJEErElAASsZQqzpFjepoPdxIgee/wUN0rGjG3Ry7pdjjVxFRzbjUQPl9FAyjEa6mg7lrx/aUziakyeZlYZZXDarDzd6SIXPTuVnUcaVFlWwxaANyOCMC8l21+KaxeKOogeCeD9DJ4pcrt0PjRHe4F9Q94+X+lnSojdV7WujUOJkqyo4gaVVIeIrKXJSqWHCZwlabKypNCgcZ+z8li+mBuVIqQodRo4lArIdZ0myiYo2UqvUEw1QqwupSFbLn2e5P1+NY4js0gah8dmD1v5Kd0iy84fFVGbNcesZ4OMx5GQt09n+R/Z8OHOEVKnbdzA+430v5qR0zyL7TSDmD+rTkt/MPvM8+HetvpXj/ACYFnrL+DQWVZH89EKpNeDBkHiDwIsULJR0EzuSQolC6xwxChISkKAAlIUJEEgtB9oOP1PFIbAX8TcrfHOgSdhc+A3XJc2xBq1nOO5cT6m3wVGeVRo06WNyv6KfEUrKDg6OqoxvNw9Jv8ArfMKcBRcoZ2nu/CAB4vP7ArJFG2bHs5wml2ppFz7vmo2KrO0XUjH1JqQeCj5gSQABJJgDnKWfyHhxEewTZDf0j5J2pQ9FGwIcw6TeBE96nNxA2MhVy8jx8BgKEFWQVbUcWmRspbawcLKBrFqPUWsQnKj1BrvTJCNjTn3Vz0Myj7TiWyOwyHv74PZb5n5FUGq6677P8o6jDBzhD6vbPMD7o9L+avwwuRlz5NsTZ2CAsihC6BzTj/tNotp4yWgDUxrzHF0uaT8AhPe1in/1NGONI/B5/dCwZF7mdPC/YjqcpEiFvOYCQolJKCQQUSkJQBFzSrpo1HcmO+ULlNES4kronS6vpw7htqt5C5+i5/hwFk1D5o36SPtbIeaugJnI7tH5qhJ8GwB9U1nlbSCs+jRAotPe/5quBbNjOauIqFw2TNCvqfP4Wk+ZsPmU5i3doymTIvwMAWEwNphVv5Fi8FxgWCLqU/DiFXYasIUv7SIVVF1kSqYdHBSaNgoIfrf4WVgBZSKNVnKDVcpdYqE9SKyf0ayv7RiadOLEy/wDQ27v2813NojZaZ7Nsm6qia7x26o7PdT4eu/otzC34IVH9nL1E90v0KhCFeUHJvabU1Y1g/DSH9xcUJrp9fHv7mtH9v+0LnZfkzrYV7EdUQVjKF0TlCysShEoAEkIlCANH6f4qXspDYCT4nb4Ba6TpapeeYzrcQ9/AGB4CwVJmWLgG65+R7pM62JbYJEKpg6mMrtoUfeeYng1ou57u4BbD0iy1mDqMo0vdbSbBO7jfU495IV70TwLMvwdTGYlpD3M6xwjtNp/cpgcCbE+I5Ln+Kz+ri6jqtaA4kQ0bMabtYOcA78TKu27YGZT3ZOPBjWMlY6pKbc5FN11mka4stcO0LHMMVDYG5TTa0BRR2nCdlWWNljllCBdT3BY0BACbr1oUkEfEvVf9paHtLhLdQkcxNx6JvH4zg25UAAkynSork7PS2ELSxpZGktGmNtMCI8oTy1P2aZn12DawntUv6Z/TEs+FvJbYujF2rOTJU6BCEJhTk3tApxjX97GH4R9EKw9p1GK9F/4qbm+bXT/7IXOzJqbOtgd40b5KSUIXROUErElKhACqs6SY7qaDnDc9kec/QFWa1Xp/X/pMZzdq8gI+qWbqLLMSuaRoeKqaWF3Mqw6FZAcXVFar/wAFJ23/AHagvp/SDBPpzVLmocaUA3Fwuq9HXU6WBolsCmKLXk+I1OJ7ySVkwxt2zdqZuKpdlF7UM2aygKE9qoQ535WMM38SPgVyN7DRAdB6snffSHcHd3ernpTmbsVWqv5yGju91o8h9UxhiRS0PvbTe4LeRHGy0yjuMcG4jVJ0hZApmlgyyeruD9zi28S08R3cECvBLTIPEEQfRZJwaNmPIpIl65sFLoMAF1DoRxTprA2VVF9j9TFuNm7c0xUk+84n4LOrsnabQQpArqtG1lgxis3tUKsNMlBEuDonsgf2q4n7tMx5uE/FdMXFvZtm4oYsNqWFZoYJ4EmWwfER5rtC34lUaOXmdzbFQhCsKjQfau3s4c/mePVo/ZCX2qO7OHH5n/4hCw5vmdPTf1o3BYpSkW45oJJQUiAFlaB00xGuuWj7gDY+J+a3yo8NBJ2AJPgLrlGKxfWVHPn3nEye9UZnxRr0kLlf0RcS8AQ7km2dI9OBpYRrrg1XP/KzrXdW0/E+ixr09Tj2p8Ii/wDCtWc0U67mu2jjxHBU4eJGnVJbUPUK01TF2nb52+Km4YFzXA3uQPI2VY1kEltwLg93P4q2yx0tADbAXJ59y1mARsU3Amfddbl3kfVZgte0da2W7gngDyO4TuIaztOc4DhBMSAJ9P2VXjHwA0PJaYsb6eIv9FFWF0GNaxv/ABVHR3gOA7gbJcADBcSCB6lSMHg5YQ6O0eNjCjvoFlG7rgkQ0zJLrT5XSPHF9DrLNdkmpitQgAevw2U6gTAsOHH/AEtfa/xUlzSW3e4HZrL3UejEn15k/E1X6oa2e+FDxTtIJdd8dkfhmb8k7h6rjFN0sIHfLvNMY17Btc8dzPmU2yK8IV5JPyw+0lr6FRskNDSYubtmRG5kL0jgcR1lNjx95rXeoBXnXLGBoAm4uPC8QOUQuyez3PG16TqOz6BDT+ZrhLXD4iO5THyVzXFm2oQhWFZz/wBrJth/1VP8WoTXtQrA1aFP8LXvP/kQ0f4lC5+d+9nV0sf40bskSpF0DliJClSIAxq0w5pa7Ygg+BEFcnzbBdW6rRjUWEgTaW7tN+4hdaWj9OMucKorMaSHNh5AMAtsJI2t8lTmjas16SdTp9mhdB8XhxSxWGrFrKrnCtSc4AAmm0h1Mvne5gd5UHP8uMsqEGNQBPC/L4KZisloucCQWncwDeeZCzxmL1NFAHUwQS5wIdaCIJ323VUeWjTOO2Dt8MrcFUaAWnjsSNxyKtKQDbgxz5ePiq/G0A1utvmOEHj/ADmmmYuWxuOR+i0nPsfzSnJAN+d+HH9k5Scx0FwgjYfWFjXwgLus1dgBpIgnvj1Tz6bakGmRyMfOEANAl50jY8E1XGweNJB3gDWBYdvie4qzwmHAIJmRI7j3rHMnBrXagSOXigCHhepJ7Jl35vpwTOaVHUagcILXDTJ/EOHxPoqtpU6pjNVMMfc6pBPAQb+IPzU0RYjajqzxwteOSkYei5lQiJBFidrQf3UMZq50tADTtteR3rLDVjqsZne+8g8SlYE+o9gL3jcf/BZW3snzR1PHMDpivqa/xIln+IHmqLGAGQ21iLcD+6k9B8O6tisNoMOL6bw4XsxwL/QNKUlno1YVqoaC5xAAEkmwAHErJc29pGf63jC03dkEGqQd3cGHuG58k057VYuPG5ypFFnuafasU+o2dHutn8LdvW580KLhmjhshc9u3Z2oJRikjsSEIXTOGIkQhBIiChCCDXs+yejGoUwHQ4yCW8OQMLk3SARVcRvDfmUIVKXuNbbeMYxLAaTZ+ZHwCisphtYAbf6QhWmfst8OZqQdtDbcNkYXDtaXFog7cdkIUDImM+qKgQhAFHnVFoIIEE7pcuphxLXCW6Jg87bckIU9C9ldntMMrw0QCxp87ifgFlhRJHiEiFAdk8C7v1R6Aq19mDyMXhQLf1Hjy0myEJRn4O39Iq7qeFrPYYc2k4tPIgWK4a0y6TckAknck3JJ5oQqdT0adF4Zb0NkIQspv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96613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dirty="0"/>
              <a:t>Ego Depletion and Decision Fatigue </a:t>
            </a:r>
            <a:endParaRPr lang="en-US" sz="4000" dirty="0">
              <a:solidFill>
                <a:srgbClr val="FFFF00"/>
              </a:solidFill>
            </a:endParaRPr>
          </a:p>
        </p:txBody>
      </p:sp>
      <p:sp>
        <p:nvSpPr>
          <p:cNvPr id="4" name="Content Placeholder 3"/>
          <p:cNvSpPr>
            <a:spLocks noGrp="1"/>
          </p:cNvSpPr>
          <p:nvPr>
            <p:ph idx="1"/>
          </p:nvPr>
        </p:nvSpPr>
        <p:spPr>
          <a:xfrm>
            <a:off x="161925" y="1219200"/>
            <a:ext cx="8877300" cy="5229225"/>
          </a:xfrm>
        </p:spPr>
        <p:txBody>
          <a:bodyPr>
            <a:normAutofit/>
          </a:bodyPr>
          <a:lstStyle/>
          <a:p>
            <a:pPr>
              <a:defRPr/>
            </a:pPr>
            <a:r>
              <a:rPr lang="en-US" sz="2400" dirty="0"/>
              <a:t>While fatigued, people are unable to pull up new information that requires more energy/fuel to find</a:t>
            </a:r>
          </a:p>
          <a:p>
            <a:pPr marL="57150" indent="-457200">
              <a:defRPr/>
            </a:pPr>
            <a:endParaRPr lang="en-US" sz="800" dirty="0"/>
          </a:p>
          <a:p>
            <a:pPr>
              <a:defRPr/>
            </a:pPr>
            <a:r>
              <a:rPr lang="en-US" sz="2400" dirty="0" smtClean="0"/>
              <a:t>It </a:t>
            </a:r>
            <a:r>
              <a:rPr lang="en-US" sz="2400" dirty="0"/>
              <a:t>takes minimal energy to recall existing behaviors  </a:t>
            </a:r>
          </a:p>
          <a:p>
            <a:pPr marL="57150" indent="-457200">
              <a:defRPr/>
            </a:pPr>
            <a:endParaRPr lang="en-US" sz="800" dirty="0"/>
          </a:p>
          <a:p>
            <a:pPr>
              <a:defRPr/>
            </a:pPr>
            <a:r>
              <a:rPr lang="en-US" sz="2400" dirty="0"/>
              <a:t>Decision fatigue/ego depletion leads people to selecting established habits, even bad ones (e.g., eating junk food), because they can be initiated without thought</a:t>
            </a:r>
          </a:p>
          <a:p>
            <a:endParaRPr lang="en-US" sz="1800" dirty="0"/>
          </a:p>
        </p:txBody>
      </p:sp>
      <p:sp>
        <p:nvSpPr>
          <p:cNvPr id="2" name="Date Placeholder 1"/>
          <p:cNvSpPr>
            <a:spLocks noGrp="1"/>
          </p:cNvSpPr>
          <p:nvPr>
            <p:ph type="dt" sz="half" idx="2"/>
          </p:nvPr>
        </p:nvSpPr>
        <p:spPr/>
        <p:txBody>
          <a:bodyPr/>
          <a:lstStyle/>
          <a:p>
            <a:r>
              <a:rPr lang="en-US" dirty="0" smtClean="0"/>
              <a:t>© 2015 Community Care Behavioral Health Organization</a:t>
            </a:r>
            <a:endParaRPr lang="en-US" dirty="0"/>
          </a:p>
        </p:txBody>
      </p:sp>
      <p:sp>
        <p:nvSpPr>
          <p:cNvPr id="34822" name="AutoShape 6" descr="data:image/jpeg;base64,/9j/4AAQSkZJRgABAQAAAQABAAD/2wCEAAkGBxQSEhUUEBQUFRQXFRcUFRYVFRQVFBQVFBUXFhQUFBUYHCggGBolHRQUITEhJSkrLi4uFx8zODMsNygtLisBCgoKDg0OGhAQFywfHRwsLCwsLCwsLCwsLCwsLCwsLCwsLCwsNywsLCwsLCwsLCwsLCwsLCwsLCwsLCsrNywrK//AABEIARMAtwMBIgACEQEDEQH/xAAcAAABBAMBAAAAAAAAAAAAAAAAAQMEBQIGBwj/xAA8EAABAwIEAgcFBwQBBQAAAAABAAIRAyEEBRIxQVEGEyJhcYGRBzKhscEUQlJictHwI6Ky4TMkU4LC8f/EABkBAAIDAQAAAAAAAAAAAAAAAAACAQMEBf/EACYRAAICAQQBBAIDAAAAAAAAAAABAhEDBBIhQTETIjJRYXEjM6H/2gAMAwEAAhEDEQA/AO4oQhAAsVkkQAhCSEqbr1msBc4wBuTsgAq1A0S4gWJueVytSz7pfRbQdpqhlSHbObLS2NJEm4Jc0DxPJa37QulppS2m9j2kFw3JaCILSLSDYjiDxXH8dnZdp1GbuhxE7nj5qty+ixR+zvlDphTdRBqPaXuYSYIDQ9oktB7iD5BM4DpgX4ipeWdlrW6TPuOcTqmAAS2xvdcCZn7gxzZM38Id71vGPVO4LpVWp3a6Hag7Udw4X/b0UWyaR6lweaU6lSpTY4F9MhrgDsS2fIqeF546A9NBhnuNZ5lzgXFwMab6nucDJMuPBd2yXOKFek19Gsyo021NO7hvINx5p07EaotQEqQJUwoIQhAAhCEACEIQAIQhADTwhZkISk2ZIQhMQCQpUIARc59qvS6nh2CgHgveJ06NY2IGohwLL3BF7LaulWcnDUiWtcTFiNMN7yCbjuXmPpHm7sRXe58yXEnffj4eASyfQ8V2Q8TjHEkEnTcjw/D3FQTVkkRI3jhPNSqotYSfl+olQgwzBPHmoRLBgGqxhPuwekAk23/gTuDpg2tN901jAZkje4vZRZNDMET3/FXXR7pHicI8HD1S2SC5l+rdG2oDdVjmWDibbG312TQHHZBB6o9nnSV+NoF1bR1rXQQzYgixA3AW1rhXsTz1ja5pPnVUbpaZ5Xghd0CmDtCyVMVCEJxQQhCABCEIAEIQgBChBSqABCEKQBIUqjZi9wpVCyNYY4tmw1QYk+MIA4X7X+kb8RW6qm97adMupvp3bLvxH9v3XMqdIibzPDc+XNbJnOOqVaxqYgdoyDwnhBhRDSY77s9zyWkfpNpVVl1GvVSLzIM2HE8gljQe/ly8wrbGBshrWkEETLi6/CJFtljTwBdtHkZjxRuDaR8KJa1pFySQeO2xWOJoERO3DwVrh8KQbCYJE8/5dNObJgja0cvJLuG28FeygbHcbx3pXCx5X8pV7leXGo9rAdIMlzjsGgST6BX+P6DN0aqVQzFpgg90DZK8iTplsNPOatGn5VXFJzXguDg4FpHBwMg92y9VZHj+voU6nFzQT4xdeT8e11E6SNJH88wuxewTOXPp1qL3yGlrqYJu0H3gByVkHz+yia/w68hCFaUghCEACEIQAIQhACFCVCgAQhCkAWNRkgg8RHqskIA0HpP0HbUDnMa1xO5gh8d8WdHPdcjzLKKlNxaQ0jnqNvI/svTJVBnPRXD4h2pzQHcSBv4qqUGvBbGf2efGZHVqN1O4eRIG3opOS4A6hO/h5FbvmGENGo5hB7JI8uCZwWXw/U3aZI+Bj+cFjeR3TNywqk0UeJwcM06bi4IkQTuO8W+SrcXlxkvLbc+9dGxGGZEOj6pt+CY6mWHYiJ+qnfQ3omu9DMKx7ngi8ACeR5K10nU9jT2mOLSLmWm7XFx43HgkyfK+pJdMnaymYh5klsAnj/N1XN82X4riqZp/SfJBWbqA7YkePcl9l2NGX13PrNJY8aHEXcy9nAcRzC2F1GWRuQbqtrYRNHK4lGTEpNs7jhcQ17Q5hDmuEtIMgg8QU8uM9GekNXBGAC+iT2qc+7O7qZ4Hu2K6pk+dUsSzVReHcxs5p5ObuCtuPKpo5+TFKDLJCxD1krSoEIQgAQhCABCEIAEIQgAQhCAEKxSlCANU6YZQ5/bpgkmzgASZ4G3BaNjMNig/QKbqbQJJIhzp/DOw712KVrHTEQaTzYdphPjDh8is2bEvkbNPmdqDOZV6r2v6sMdMjU8kxHceJWy4QjSAmcwrDbleeSyy+HCVjkzpKNDz1ExdhKmYo2VXi6lkjYNGeEMyldSlRsBVmQprFFi0RH4W8hZfYi0ipRc5j+bTB/2pbxZZU6vNMmxWkyXgemmJpWrsbWb+Idip5/dPoFs+WdN8JVgOf1TuVUafR3u/Fag+iHKFiMsB4K+OeSKJaWEvwdfZUDhLSCDsQZB81muLYXNK2AcHUnnRPapuMscOUcD3hdJyjpdhq7A4VGsPFlQhj2nwO47wtWPMpmPLglA2BCi4XMKdT/jex36XB3yKkyrbKKFQhCkAQhCABIlSIARBQkKAEKp+k2AfWpBtMNJD2uIcYkDvVukKiStUxoycWmujnWfZDUpUQ+o5sTDmsFm/hJPFUuX4wTDAXDi4WAj5rr60XpVktKlLqRcxzyXOAILZPIcFlyYElaN+HVOTqRU164cLKmzXFBjSZ7lm3EQNLQXPdYAb/wCgmM2yctDusdPZBBi2qbgep9FlUGzTLIkN5ZWAaBxNz4lXDHLWqDC0SrnC1xCrfkdFk2wWD3RcwodbGPNmADvP7KJVond7tR+A8kyELNuZR7rS7vFh6qvx2d1XWaAz4lRX16u02WNChO6kCE8vJk9o83X9AsC1x98T5LYcPhAE8/Bg8Eo+016nh3NOqmXNPAtJB9RdbLkXTfE4cxWJr0+Ice2P0v4+BUenQixUavhrp4zlHwxJ4oyXKOyZPmtPE0xUoulp35tPFrhwKFyTo7nDsFVLmgljhD28490+IKFsjqFXJzp6aSfB2lCELSZgSJVigASFCQoAxKRKUiAMlo3Saoary1q3HHVtFN7uTSVp1R0N1Hc3VWXxRfg4dlXhqDKJkxq5qqzrHdafyg7LHMMSXO3TL40LHJ8UjfGPNsgvqCCAn6DSwjVawP7J/KMEH1QX+4wa3DmBsPNJjK2pznHifKFSo8WW3zQ51yGmd0ywcU5TCGTQ51SyZRhOU2p2FFk0Z0wITjQsGlZkoACxM1aSfQ4piCor0UqkYgoUEHZUISFdc4gJEFYoAEiVCAMSkSlIgCFnNEvoVGt3LTHlf6LSc5rwIHCy3vH1IpvP5SuZZxWmVnzOjVplZR4ipdHWym3LINWBs6KRPwFSNYHFn1UYp7Ci7v0hY0m9pT0g7Fe2ITtBqStupOHYll5GRk1qVyeFNYVWKCSI/EQlp4iSqnNyRsqfB5qdcceSlKxXKjdRVWbnWUDCP1QVNKklkPEFCWs3khBB2lIhIuucMQpEqEACxKUlYlAAViUpSIAh5uf6L/BcuzI/NdQziqG0Xl20RfvXJsZi2vJ0m0keMLLqDbpCFF1IoMTdNqn0Ka550URMM+9Qd8egTtJQaNSKtQd8qY1WiDouVY4dqgUd1aUUgw8G2UfEGAny+yqsxxEAoZBR53X5b8FQvy8sLav3g6/gVaNYaj9R2G37qdjqALCO5MnQjV8lnlzrDvHxUqvbZU+Q4nUwcxY+IV4+4QOuSK8whZ9WhAx2IpESkXWOCBKRCRAAkQhAGMIQUkoA1vpxidNLT3En0hcubhg1st24jlPLuW6+0HF9ssng0etz9Fq+Cib/AIXT4aSsWV3Ojo4VthZHpVQpn2oaSBuqjE4PSZaTHI/RZUaTpho3tKyzjTNcZWhlpIq+NirRhVZjaZbUdxIIHnAkp3D4g8QjojsczKu5pbpJA7la5Rji+x3iZ5qM3S4Q5OUw2n7tkXxQ1lnVqhUOOqF50jzUp4L+4LIUQ0JfBDVkBtPSssQ6yzrlR8QUIgr8pxOiu5nB3aHjx+C3DDvlvh8uC0Ko1xrsLASdQAA3M2hblgK3yg+KsaFgyU9Ks3hIoLas60SklIhdY4IISIQAJEErElAASsZQqzpFjepoPdxIgee/wUN0rGjG3Ry7pdjjVxFRzbjUQPl9FAyjEa6mg7lrx/aUziakyeZlYZZXDarDzd6SIXPTuVnUcaVFlWwxaANyOCMC8l21+KaxeKOogeCeD9DJ4pcrt0PjRHe4F9Q94+X+lnSojdV7WujUOJkqyo4gaVVIeIrKXJSqWHCZwlabKypNCgcZ+z8li+mBuVIqQodRo4lArIdZ0myiYo2UqvUEw1QqwupSFbLn2e5P1+NY4js0gah8dmD1v5Kd0iy84fFVGbNcesZ4OMx5GQt09n+R/Z8OHOEVKnbdzA+430v5qR0zyL7TSDmD+rTkt/MPvM8+HetvpXj/ACYFnrL+DQWVZH89EKpNeDBkHiDwIsULJR0EzuSQolC6xwxChISkKAAlIUJEEgtB9oOP1PFIbAX8TcrfHOgSdhc+A3XJc2xBq1nOO5cT6m3wVGeVRo06WNyv6KfEUrKDg6OqoxvNw9Jv8ArfMKcBRcoZ2nu/CAB4vP7ArJFG2bHs5wml2ppFz7vmo2KrO0XUjH1JqQeCj5gSQABJJgDnKWfyHhxEewTZDf0j5J2pQ9FGwIcw6TeBE96nNxA2MhVy8jx8BgKEFWQVbUcWmRspbawcLKBrFqPUWsQnKj1BrvTJCNjTn3Vz0Myj7TiWyOwyHv74PZb5n5FUGq6677P8o6jDBzhD6vbPMD7o9L+avwwuRlz5NsTZ2CAsihC6BzTj/tNotp4yWgDUxrzHF0uaT8AhPe1in/1NGONI/B5/dCwZF7mdPC/YjqcpEiFvOYCQolJKCQQUSkJQBFzSrpo1HcmO+ULlNES4kronS6vpw7htqt5C5+i5/hwFk1D5o36SPtbIeaugJnI7tH5qhJ8GwB9U1nlbSCs+jRAotPe/5quBbNjOauIqFw2TNCvqfP4Wk+ZsPmU5i3doymTIvwMAWEwNphVv5Fi8FxgWCLqU/DiFXYasIUv7SIVVF1kSqYdHBSaNgoIfrf4WVgBZSKNVnKDVcpdYqE9SKyf0ayv7RiadOLEy/wDQ27v2813NojZaZ7Nsm6qia7x26o7PdT4eu/otzC34IVH9nL1E90v0KhCFeUHJvabU1Y1g/DSH9xcUJrp9fHv7mtH9v+0LnZfkzrYV7EdUQVjKF0TlCysShEoAEkIlCANH6f4qXspDYCT4nb4Ba6TpapeeYzrcQ9/AGB4CwVJmWLgG65+R7pM62JbYJEKpg6mMrtoUfeeYng1ou57u4BbD0iy1mDqMo0vdbSbBO7jfU495IV70TwLMvwdTGYlpD3M6xwjtNp/cpgcCbE+I5Ln+Kz+ri6jqtaA4kQ0bMabtYOcA78TKu27YGZT3ZOPBjWMlY6pKbc5FN11mka4stcO0LHMMVDYG5TTa0BRR2nCdlWWNljllCBdT3BY0BACbr1oUkEfEvVf9paHtLhLdQkcxNx6JvH4zg25UAAkynSork7PS2ELSxpZGktGmNtMCI8oTy1P2aZn12DawntUv6Z/TEs+FvJbYujF2rOTJU6BCEJhTk3tApxjX97GH4R9EKw9p1GK9F/4qbm+bXT/7IXOzJqbOtgd40b5KSUIXROUErElKhACqs6SY7qaDnDc9kec/QFWa1Xp/X/pMZzdq8gI+qWbqLLMSuaRoeKqaWF3Mqw6FZAcXVFar/wAFJ23/AHagvp/SDBPpzVLmocaUA3Fwuq9HXU6WBolsCmKLXk+I1OJ7ySVkwxt2zdqZuKpdlF7UM2aygKE9qoQ535WMM38SPgVyN7DRAdB6snffSHcHd3ernpTmbsVWqv5yGju91o8h9UxhiRS0PvbTe4LeRHGy0yjuMcG4jVJ0hZApmlgyyeruD9zi28S08R3cECvBLTIPEEQfRZJwaNmPIpIl65sFLoMAF1DoRxTprA2VVF9j9TFuNm7c0xUk+84n4LOrsnabQQpArqtG1lgxis3tUKsNMlBEuDonsgf2q4n7tMx5uE/FdMXFvZtm4oYsNqWFZoYJ4EmWwfER5rtC34lUaOXmdzbFQhCsKjQfau3s4c/mePVo/ZCX2qO7OHH5n/4hCw5vmdPTf1o3BYpSkW45oJJQUiAFlaB00xGuuWj7gDY+J+a3yo8NBJ2AJPgLrlGKxfWVHPn3nEye9UZnxRr0kLlf0RcS8AQ7km2dI9OBpYRrrg1XP/KzrXdW0/E+ixr09Tj2p8Ii/wDCtWc0U67mu2jjxHBU4eJGnVJbUPUK01TF2nb52+Km4YFzXA3uQPI2VY1kEltwLg93P4q2yx0tADbAXJ59y1mARsU3Amfddbl3kfVZgte0da2W7gngDyO4TuIaztOc4DhBMSAJ9P2VXjHwA0PJaYsb6eIv9FFWF0GNaxv/ABVHR3gOA7gbJcADBcSCB6lSMHg5YQ6O0eNjCjvoFlG7rgkQ0zJLrT5XSPHF9DrLNdkmpitQgAevw2U6gTAsOHH/AEtfa/xUlzSW3e4HZrL3UejEn15k/E1X6oa2e+FDxTtIJdd8dkfhmb8k7h6rjFN0sIHfLvNMY17Btc8dzPmU2yK8IV5JPyw+0lr6FRskNDSYubtmRG5kL0jgcR1lNjx95rXeoBXnXLGBoAm4uPC8QOUQuyez3PG16TqOz6BDT+ZrhLXD4iO5THyVzXFm2oQhWFZz/wBrJth/1VP8WoTXtQrA1aFP8LXvP/kQ0f4lC5+d+9nV0sf40bskSpF0DliJClSIAxq0w5pa7Ygg+BEFcnzbBdW6rRjUWEgTaW7tN+4hdaWj9OMucKorMaSHNh5AMAtsJI2t8lTmjas16SdTp9mhdB8XhxSxWGrFrKrnCtSc4AAmm0h1Mvne5gd5UHP8uMsqEGNQBPC/L4KZisloucCQWncwDeeZCzxmL1NFAHUwQS5wIdaCIJ323VUeWjTOO2Dt8MrcFUaAWnjsSNxyKtKQDbgxz5ePiq/G0A1utvmOEHj/ADmmmYuWxuOR+i0nPsfzSnJAN+d+HH9k5Scx0FwgjYfWFjXwgLus1dgBpIgnvj1Tz6bakGmRyMfOEANAl50jY8E1XGweNJB3gDWBYdvie4qzwmHAIJmRI7j3rHMnBrXagSOXigCHhepJ7Jl35vpwTOaVHUagcILXDTJ/EOHxPoqtpU6pjNVMMfc6pBPAQb+IPzU0RYjajqzxwteOSkYei5lQiJBFidrQf3UMZq50tADTtteR3rLDVjqsZne+8g8SlYE+o9gL3jcf/BZW3snzR1PHMDpivqa/xIln+IHmqLGAGQ21iLcD+6k9B8O6tisNoMOL6bw4XsxwL/QNKUlno1YVqoaC5xAAEkmwAHErJc29pGf63jC03dkEGqQd3cGHuG58k057VYuPG5ypFFnuafasU+o2dHutn8LdvW580KLhmjhshc9u3Z2oJRikjsSEIXTOGIkQhBIiChCCDXs+yejGoUwHQ4yCW8OQMLk3SARVcRvDfmUIVKXuNbbeMYxLAaTZ+ZHwCisphtYAbf6QhWmfst8OZqQdtDbcNkYXDtaXFog7cdkIUDImM+qKgQhAFHnVFoIIEE7pcuphxLXCW6Jg87bckIU9C9ldntMMrw0QCxp87ifgFlhRJHiEiFAdk8C7v1R6Aq19mDyMXhQLf1Hjy0myEJRn4O39Iq7qeFrPYYc2k4tPIgWK4a0y6TckAknck3JJ5oQqdT0adF4Zb0NkIQspv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 name="Rectangle 3"/>
          <p:cNvSpPr txBox="1">
            <a:spLocks noChangeArrowheads="1"/>
          </p:cNvSpPr>
          <p:nvPr/>
        </p:nvSpPr>
        <p:spPr>
          <a:xfrm>
            <a:off x="0" y="990599"/>
            <a:ext cx="9143999" cy="279312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57250" lvl="3" indent="0">
              <a:buNone/>
              <a:defRPr/>
            </a:pPr>
            <a:endParaRPr lang="en-US" sz="1800" dirty="0" smtClean="0"/>
          </a:p>
          <a:p>
            <a:pPr marL="0" indent="-400050">
              <a:buFont typeface="Wingdings" pitchFamily="2" charset="2"/>
              <a:buChar char="ü"/>
              <a:defRPr/>
            </a:pPr>
            <a:endParaRPr lang="en-US" sz="2600" dirty="0" smtClean="0"/>
          </a:p>
        </p:txBody>
      </p:sp>
      <p:pic>
        <p:nvPicPr>
          <p:cNvPr id="1026" name="Picture 2" descr="M:\Engagement materials\Curve associated with decision fatig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7456" y="3962400"/>
            <a:ext cx="7134130" cy="2505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15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dirty="0"/>
              <a:t>Ego Depletion and Decision Fatigue </a:t>
            </a:r>
            <a:endParaRPr lang="en-US" sz="4000" dirty="0">
              <a:solidFill>
                <a:srgbClr val="FFFF00"/>
              </a:solidFill>
            </a:endParaRPr>
          </a:p>
        </p:txBody>
      </p:sp>
      <p:sp>
        <p:nvSpPr>
          <p:cNvPr id="2" name="Content Placeholder 1"/>
          <p:cNvSpPr>
            <a:spLocks noGrp="1"/>
          </p:cNvSpPr>
          <p:nvPr>
            <p:ph idx="1"/>
          </p:nvPr>
        </p:nvSpPr>
        <p:spPr>
          <a:xfrm>
            <a:off x="152400" y="1219200"/>
            <a:ext cx="8839200" cy="4906963"/>
          </a:xfrm>
        </p:spPr>
        <p:txBody>
          <a:bodyPr>
            <a:normAutofit/>
          </a:bodyPr>
          <a:lstStyle/>
          <a:p>
            <a:pPr>
              <a:defRPr/>
            </a:pPr>
            <a:r>
              <a:rPr lang="en-US" sz="2400" dirty="0"/>
              <a:t>Preloading the brain with a detailed plan can effectively combat decision fatigue while increasing the person’s sense of confidence and abilities</a:t>
            </a:r>
          </a:p>
          <a:p>
            <a:pPr marL="0" indent="-400050">
              <a:defRPr/>
            </a:pPr>
            <a:endParaRPr lang="en-US" sz="700" dirty="0"/>
          </a:p>
          <a:p>
            <a:pPr>
              <a:defRPr/>
            </a:pPr>
            <a:r>
              <a:rPr lang="en-US" sz="2400" dirty="0"/>
              <a:t>Preloading a plan involves clearly outlining the what, how, when, where &amp; with whom the plan will occur </a:t>
            </a:r>
          </a:p>
          <a:p>
            <a:pPr marL="0" indent="-400050">
              <a:defRPr/>
            </a:pPr>
            <a:endParaRPr lang="en-US" sz="800" dirty="0"/>
          </a:p>
          <a:p>
            <a:pPr>
              <a:defRPr/>
            </a:pPr>
            <a:r>
              <a:rPr lang="en-US" sz="2400" dirty="0"/>
              <a:t>People load the plan in advance &amp; under calm emotions, usually within 1 to 7 days of the activity</a:t>
            </a:r>
          </a:p>
          <a:p>
            <a:endParaRPr lang="en-US" sz="2400" dirty="0"/>
          </a:p>
        </p:txBody>
      </p:sp>
      <p:sp>
        <p:nvSpPr>
          <p:cNvPr id="12" name="Date Placeholder 4"/>
          <p:cNvSpPr>
            <a:spLocks noGrp="1"/>
          </p:cNvSpPr>
          <p:nvPr>
            <p:ph type="dt" sz="half" idx="2"/>
          </p:nvPr>
        </p:nvSpPr>
        <p:spPr/>
        <p:txBody>
          <a:bodyPr/>
          <a:lstStyle/>
          <a:p>
            <a:r>
              <a:rPr lang="en-US" smtClean="0"/>
              <a:t>© 2015 Community Care Behavioral Health Organization</a:t>
            </a:r>
            <a:endParaRPr lang="en-US" dirty="0"/>
          </a:p>
        </p:txBody>
      </p:sp>
      <p:sp>
        <p:nvSpPr>
          <p:cNvPr id="34822" name="AutoShape 6" descr="data:image/jpeg;base64,/9j/4AAQSkZJRgABAQAAAQABAAD/2wCEAAkGBxQSEhUUEBQUFRQXFRcUFRYVFRQVFBQVFBUXFhQUFBUYHCggGBolHRQUITEhJSkrLi4uFx8zODMsNygtLisBCgoKDg0OGhAQFywfHRwsLCwsLCwsLCwsLCwsLCwsLCwsLCwsNywsLCwsLCwsLCwsLCwsLCwsLCwsLCsrNywrK//AABEIARMAtwMBIgACEQEDEQH/xAAcAAABBAMBAAAAAAAAAAAAAAAAAQMEBQIGBwj/xAA8EAABAwIEAgcFBwQBBQAAAAABAAIRAyEEBRIxQVEGEyJhcYGRBzKhscEUQlJictHwI6Ky4TMkU4LC8f/EABkBAAIDAQAAAAAAAAAAAAAAAAACAQMEBf/EACYRAAICAQQBBAIDAAAAAAAAAAABAhEDBBIhQTETIjJRYXEjM6H/2gAMAwEAAhEDEQA/AO4oQhAAsVkkQAhCSEqbr1msBc4wBuTsgAq1A0S4gWJueVytSz7pfRbQdpqhlSHbObLS2NJEm4Jc0DxPJa37QulppS2m9j2kFw3JaCILSLSDYjiDxXH8dnZdp1GbuhxE7nj5qty+ixR+zvlDphTdRBqPaXuYSYIDQ9oktB7iD5BM4DpgX4ipeWdlrW6TPuOcTqmAAS2xvdcCZn7gxzZM38Id71vGPVO4LpVWp3a6Hag7Udw4X/b0UWyaR6lweaU6lSpTY4F9MhrgDsS2fIqeF546A9NBhnuNZ5lzgXFwMab6nucDJMuPBd2yXOKFek19Gsyo021NO7hvINx5p07EaotQEqQJUwoIQhAAhCEACEIQAIQhADTwhZkISk2ZIQhMQCQpUIARc59qvS6nh2CgHgveJ06NY2IGohwLL3BF7LaulWcnDUiWtcTFiNMN7yCbjuXmPpHm7sRXe58yXEnffj4eASyfQ8V2Q8TjHEkEnTcjw/D3FQTVkkRI3jhPNSqotYSfl+olQgwzBPHmoRLBgGqxhPuwekAk23/gTuDpg2tN901jAZkje4vZRZNDMET3/FXXR7pHicI8HD1S2SC5l+rdG2oDdVjmWDibbG312TQHHZBB6o9nnSV+NoF1bR1rXQQzYgixA3AW1rhXsTz1ja5pPnVUbpaZ5Xghd0CmDtCyVMVCEJxQQhCABCEIAEIQgBChBSqABCEKQBIUqjZi9wpVCyNYY4tmw1QYk+MIA4X7X+kb8RW6qm97adMupvp3bLvxH9v3XMqdIibzPDc+XNbJnOOqVaxqYgdoyDwnhBhRDSY77s9zyWkfpNpVVl1GvVSLzIM2HE8gljQe/ly8wrbGBshrWkEETLi6/CJFtljTwBdtHkZjxRuDaR8KJa1pFySQeO2xWOJoERO3DwVrh8KQbCYJE8/5dNObJgja0cvJLuG28FeygbHcbx3pXCx5X8pV7leXGo9rAdIMlzjsGgST6BX+P6DN0aqVQzFpgg90DZK8iTplsNPOatGn5VXFJzXguDg4FpHBwMg92y9VZHj+voU6nFzQT4xdeT8e11E6SNJH88wuxewTOXPp1qL3yGlrqYJu0H3gByVkHz+yia/w68hCFaUghCEACEIQAIQhACFCVCgAQhCkAWNRkgg8RHqskIA0HpP0HbUDnMa1xO5gh8d8WdHPdcjzLKKlNxaQ0jnqNvI/svTJVBnPRXD4h2pzQHcSBv4qqUGvBbGf2efGZHVqN1O4eRIG3opOS4A6hO/h5FbvmGENGo5hB7JI8uCZwWXw/U3aZI+Bj+cFjeR3TNywqk0UeJwcM06bi4IkQTuO8W+SrcXlxkvLbc+9dGxGGZEOj6pt+CY6mWHYiJ+qnfQ3omu9DMKx7ngi8ACeR5K10nU9jT2mOLSLmWm7XFx43HgkyfK+pJdMnaymYh5klsAnj/N1XN82X4riqZp/SfJBWbqA7YkePcl9l2NGX13PrNJY8aHEXcy9nAcRzC2F1GWRuQbqtrYRNHK4lGTEpNs7jhcQ17Q5hDmuEtIMgg8QU8uM9GekNXBGAC+iT2qc+7O7qZ4Hu2K6pk+dUsSzVReHcxs5p5ObuCtuPKpo5+TFKDLJCxD1krSoEIQgAQhCABCEIAEIQgAQhCAEKxSlCANU6YZQ5/bpgkmzgASZ4G3BaNjMNig/QKbqbQJJIhzp/DOw712KVrHTEQaTzYdphPjDh8is2bEvkbNPmdqDOZV6r2v6sMdMjU8kxHceJWy4QjSAmcwrDbleeSyy+HCVjkzpKNDz1ExdhKmYo2VXi6lkjYNGeEMyldSlRsBVmQprFFi0RH4W8hZfYi0ipRc5j+bTB/2pbxZZU6vNMmxWkyXgemmJpWrsbWb+Idip5/dPoFs+WdN8JVgOf1TuVUafR3u/Fag+iHKFiMsB4K+OeSKJaWEvwdfZUDhLSCDsQZB81muLYXNK2AcHUnnRPapuMscOUcD3hdJyjpdhq7A4VGsPFlQhj2nwO47wtWPMpmPLglA2BCi4XMKdT/jex36XB3yKkyrbKKFQhCkAQhCABIlSIARBQkKAEKp+k2AfWpBtMNJD2uIcYkDvVukKiStUxoycWmujnWfZDUpUQ+o5sTDmsFm/hJPFUuX4wTDAXDi4WAj5rr60XpVktKlLqRcxzyXOAILZPIcFlyYElaN+HVOTqRU164cLKmzXFBjSZ7lm3EQNLQXPdYAb/wCgmM2yctDusdPZBBi2qbgep9FlUGzTLIkN5ZWAaBxNz4lXDHLWqDC0SrnC1xCrfkdFk2wWD3RcwodbGPNmADvP7KJVond7tR+A8kyELNuZR7rS7vFh6qvx2d1XWaAz4lRX16u02WNChO6kCE8vJk9o83X9AsC1x98T5LYcPhAE8/Bg8Eo+016nh3NOqmXNPAtJB9RdbLkXTfE4cxWJr0+Ice2P0v4+BUenQixUavhrp4zlHwxJ4oyXKOyZPmtPE0xUoulp35tPFrhwKFyTo7nDsFVLmgljhD28490+IKFsjqFXJzp6aSfB2lCELSZgSJVigASFCQoAxKRKUiAMlo3Saoary1q3HHVtFN7uTSVp1R0N1Hc3VWXxRfg4dlXhqDKJkxq5qqzrHdafyg7LHMMSXO3TL40LHJ8UjfGPNsgvqCCAn6DSwjVawP7J/KMEH1QX+4wa3DmBsPNJjK2pznHifKFSo8WW3zQ51yGmd0ywcU5TCGTQ51SyZRhOU2p2FFk0Z0wITjQsGlZkoACxM1aSfQ4piCor0UqkYgoUEHZUISFdc4gJEFYoAEiVCAMSkSlIgCFnNEvoVGt3LTHlf6LSc5rwIHCy3vH1IpvP5SuZZxWmVnzOjVplZR4ipdHWym3LINWBs6KRPwFSNYHFn1UYp7Ci7v0hY0m9pT0g7Fe2ITtBqStupOHYll5GRk1qVyeFNYVWKCSI/EQlp4iSqnNyRsqfB5qdcceSlKxXKjdRVWbnWUDCP1QVNKklkPEFCWs3khBB2lIhIuucMQpEqEACxKUlYlAAViUpSIAh5uf6L/BcuzI/NdQziqG0Xl20RfvXJsZi2vJ0m0keMLLqDbpCFF1IoMTdNqn0Ka550URMM+9Qd8egTtJQaNSKtQd8qY1WiDouVY4dqgUd1aUUgw8G2UfEGAny+yqsxxEAoZBR53X5b8FQvy8sLav3g6/gVaNYaj9R2G37qdjqALCO5MnQjV8lnlzrDvHxUqvbZU+Q4nUwcxY+IV4+4QOuSK8whZ9WhAx2IpESkXWOCBKRCRAAkQhAGMIQUkoA1vpxidNLT3En0hcubhg1st24jlPLuW6+0HF9ssng0etz9Fq+Cib/AIXT4aSsWV3Ojo4VthZHpVQpn2oaSBuqjE4PSZaTHI/RZUaTpho3tKyzjTNcZWhlpIq+NirRhVZjaZbUdxIIHnAkp3D4g8QjojsczKu5pbpJA7la5Rji+x3iZ5qM3S4Q5OUw2n7tkXxQ1lnVqhUOOqF50jzUp4L+4LIUQ0JfBDVkBtPSssQ6yzrlR8QUIgr8pxOiu5nB3aHjx+C3DDvlvh8uC0Ko1xrsLASdQAA3M2hblgK3yg+KsaFgyU9Ks3hIoLas60SklIhdY4IISIQAJEErElAASsZQqzpFjepoPdxIgee/wUN0rGjG3Ry7pdjjVxFRzbjUQPl9FAyjEa6mg7lrx/aUziakyeZlYZZXDarDzd6SIXPTuVnUcaVFlWwxaANyOCMC8l21+KaxeKOogeCeD9DJ4pcrt0PjRHe4F9Q94+X+lnSojdV7WujUOJkqyo4gaVVIeIrKXJSqWHCZwlabKypNCgcZ+z8li+mBuVIqQodRo4lArIdZ0myiYo2UqvUEw1QqwupSFbLn2e5P1+NY4js0gah8dmD1v5Kd0iy84fFVGbNcesZ4OMx5GQt09n+R/Z8OHOEVKnbdzA+430v5qR0zyL7TSDmD+rTkt/MPvM8+HetvpXj/ACYFnrL+DQWVZH89EKpNeDBkHiDwIsULJR0EzuSQolC6xwxChISkKAAlIUJEEgtB9oOP1PFIbAX8TcrfHOgSdhc+A3XJc2xBq1nOO5cT6m3wVGeVRo06WNyv6KfEUrKDg6OqoxvNw9Jv8ArfMKcBRcoZ2nu/CAB4vP7ArJFG2bHs5wml2ppFz7vmo2KrO0XUjH1JqQeCj5gSQABJJgDnKWfyHhxEewTZDf0j5J2pQ9FGwIcw6TeBE96nNxA2MhVy8jx8BgKEFWQVbUcWmRspbawcLKBrFqPUWsQnKj1BrvTJCNjTn3Vz0Myj7TiWyOwyHv74PZb5n5FUGq6677P8o6jDBzhD6vbPMD7o9L+avwwuRlz5NsTZ2CAsihC6BzTj/tNotp4yWgDUxrzHF0uaT8AhPe1in/1NGONI/B5/dCwZF7mdPC/YjqcpEiFvOYCQolJKCQQUSkJQBFzSrpo1HcmO+ULlNES4kronS6vpw7htqt5C5+i5/hwFk1D5o36SPtbIeaugJnI7tH5qhJ8GwB9U1nlbSCs+jRAotPe/5quBbNjOauIqFw2TNCvqfP4Wk+ZsPmU5i3doymTIvwMAWEwNphVv5Fi8FxgWCLqU/DiFXYasIUv7SIVVF1kSqYdHBSaNgoIfrf4WVgBZSKNVnKDVcpdYqE9SKyf0ayv7RiadOLEy/wDQ27v2813NojZaZ7Nsm6qia7x26o7PdT4eu/otzC34IVH9nL1E90v0KhCFeUHJvabU1Y1g/DSH9xcUJrp9fHv7mtH9v+0LnZfkzrYV7EdUQVjKF0TlCysShEoAEkIlCANH6f4qXspDYCT4nb4Ba6TpapeeYzrcQ9/AGB4CwVJmWLgG65+R7pM62JbYJEKpg6mMrtoUfeeYng1ou57u4BbD0iy1mDqMo0vdbSbBO7jfU495IV70TwLMvwdTGYlpD3M6xwjtNp/cpgcCbE+I5Ln+Kz+ri6jqtaA4kQ0bMabtYOcA78TKu27YGZT3ZOPBjWMlY6pKbc5FN11mka4stcO0LHMMVDYG5TTa0BRR2nCdlWWNljllCBdT3BY0BACbr1oUkEfEvVf9paHtLhLdQkcxNx6JvH4zg25UAAkynSork7PS2ELSxpZGktGmNtMCI8oTy1P2aZn12DawntUv6Z/TEs+FvJbYujF2rOTJU6BCEJhTk3tApxjX97GH4R9EKw9p1GK9F/4qbm+bXT/7IXOzJqbOtgd40b5KSUIXROUErElKhACqs6SY7qaDnDc9kec/QFWa1Xp/X/pMZzdq8gI+qWbqLLMSuaRoeKqaWF3Mqw6FZAcXVFar/wAFJ23/AHagvp/SDBPpzVLmocaUA3Fwuq9HXU6WBolsCmKLXk+I1OJ7ySVkwxt2zdqZuKpdlF7UM2aygKE9qoQ535WMM38SPgVyN7DRAdB6snffSHcHd3ernpTmbsVWqv5yGju91o8h9UxhiRS0PvbTe4LeRHGy0yjuMcG4jVJ0hZApmlgyyeruD9zi28S08R3cECvBLTIPEEQfRZJwaNmPIpIl65sFLoMAF1DoRxTprA2VVF9j9TFuNm7c0xUk+84n4LOrsnabQQpArqtG1lgxis3tUKsNMlBEuDonsgf2q4n7tMx5uE/FdMXFvZtm4oYsNqWFZoYJ4EmWwfER5rtC34lUaOXmdzbFQhCsKjQfau3s4c/mePVo/ZCX2qO7OHH5n/4hCw5vmdPTf1o3BYpSkW45oJJQUiAFlaB00xGuuWj7gDY+J+a3yo8NBJ2AJPgLrlGKxfWVHPn3nEye9UZnxRr0kLlf0RcS8AQ7km2dI9OBpYRrrg1XP/KzrXdW0/E+ixr09Tj2p8Ii/wDCtWc0U67mu2jjxHBU4eJGnVJbUPUK01TF2nb52+Km4YFzXA3uQPI2VY1kEltwLg93P4q2yx0tADbAXJ59y1mARsU3Amfddbl3kfVZgte0da2W7gngDyO4TuIaztOc4DhBMSAJ9P2VXjHwA0PJaYsb6eIv9FFWF0GNaxv/ABVHR3gOA7gbJcADBcSCB6lSMHg5YQ6O0eNjCjvoFlG7rgkQ0zJLrT5XSPHF9DrLNdkmpitQgAevw2U6gTAsOHH/AEtfa/xUlzSW3e4HZrL3UejEn15k/E1X6oa2e+FDxTtIJdd8dkfhmb8k7h6rjFN0sIHfLvNMY17Btc8dzPmU2yK8IV5JPyw+0lr6FRskNDSYubtmRG5kL0jgcR1lNjx95rXeoBXnXLGBoAm4uPC8QOUQuyez3PG16TqOz6BDT+ZrhLXD4iO5THyVzXFm2oQhWFZz/wBrJth/1VP8WoTXtQrA1aFP8LXvP/kQ0f4lC5+d+9nV0sf40bskSpF0DliJClSIAxq0w5pa7Ygg+BEFcnzbBdW6rRjUWEgTaW7tN+4hdaWj9OMucKorMaSHNh5AMAtsJI2t8lTmjas16SdTp9mhdB8XhxSxWGrFrKrnCtSc4AAmm0h1Mvne5gd5UHP8uMsqEGNQBPC/L4KZisloucCQWncwDeeZCzxmL1NFAHUwQS5wIdaCIJ323VUeWjTOO2Dt8MrcFUaAWnjsSNxyKtKQDbgxz5ePiq/G0A1utvmOEHj/ADmmmYuWxuOR+i0nPsfzSnJAN+d+HH9k5Scx0FwgjYfWFjXwgLus1dgBpIgnvj1Tz6bakGmRyMfOEANAl50jY8E1XGweNJB3gDWBYdvie4qzwmHAIJmRI7j3rHMnBrXagSOXigCHhepJ7Jl35vpwTOaVHUagcILXDTJ/EOHxPoqtpU6pjNVMMfc6pBPAQb+IPzU0RYjajqzxwteOSkYei5lQiJBFidrQf3UMZq50tADTtteR3rLDVjqsZne+8g8SlYE+o9gL3jcf/BZW3snzR1PHMDpivqa/xIln+IHmqLGAGQ21iLcD+6k9B8O6tisNoMOL6bw4XsxwL/QNKUlno1YVqoaC5xAAEkmwAHErJc29pGf63jC03dkEGqQd3cGHuG58k057VYuPG5ypFFnuafasU+o2dHutn8LdvW580KLhmjhshc9u3Z2oJRikjsSEIXTOGIkQhBIiChCCDXs+yejGoUwHQ4yCW8OQMLk3SARVcRvDfmUIVKXuNbbeMYxLAaTZ+ZHwCisphtYAbf6QhWmfst8OZqQdtDbcNkYXDtaXFog7cdkIUDImM+qKgQhAFHnVFoIIEE7pcuphxLXCW6Jg87bckIU9C9ldntMMrw0QCxp87ifgFlhRJHiEiFAdk8C7v1R6Aq19mDyMXhQLf1Hjy0myEJRn4O39Iq7qeFrPYYc2k4tPIgWK4a0y6TckAknck3JJ5oQqdT0adF4Zb0NkIQspv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320640963"/>
              </p:ext>
            </p:extLst>
          </p:nvPr>
        </p:nvGraphicFramePr>
        <p:xfrm>
          <a:off x="4036191" y="4495799"/>
          <a:ext cx="5107808" cy="1826127"/>
        </p:xfrm>
        <a:graphic>
          <a:graphicData uri="http://schemas.openxmlformats.org/drawingml/2006/table">
            <a:tbl>
              <a:tblPr firstRow="1" bandRow="1">
                <a:tableStyleId>{5C22544A-7EE6-4342-B048-85BDC9FD1C3A}</a:tableStyleId>
              </a:tblPr>
              <a:tblGrid>
                <a:gridCol w="1276952"/>
                <a:gridCol w="1276952"/>
                <a:gridCol w="1276952"/>
                <a:gridCol w="1276952"/>
              </a:tblGrid>
              <a:tr h="456532">
                <a:tc>
                  <a:txBody>
                    <a:bodyPr/>
                    <a:lstStyle/>
                    <a:p>
                      <a:pPr algn="ctr"/>
                      <a:r>
                        <a:rPr lang="en-US" sz="2000" dirty="0" smtClean="0">
                          <a:latin typeface="Comic Sans MS" panose="030F0702030302020204" pitchFamily="66" charset="0"/>
                        </a:rPr>
                        <a:t>What</a:t>
                      </a:r>
                      <a:endParaRPr lang="en-US" sz="2000" dirty="0">
                        <a:latin typeface="Comic Sans MS" panose="030F0702030302020204" pitchFamily="66" charset="0"/>
                      </a:endParaRPr>
                    </a:p>
                  </a:txBody>
                  <a:tcPr/>
                </a:tc>
                <a:tc>
                  <a:txBody>
                    <a:bodyPr/>
                    <a:lstStyle/>
                    <a:p>
                      <a:pPr algn="ctr"/>
                      <a:r>
                        <a:rPr lang="en-US" sz="2000" dirty="0" smtClean="0">
                          <a:latin typeface="Comic Sans MS" panose="030F0702030302020204" pitchFamily="66" charset="0"/>
                        </a:rPr>
                        <a:t>When</a:t>
                      </a:r>
                      <a:endParaRPr lang="en-US" sz="2000" dirty="0">
                        <a:latin typeface="Comic Sans MS" panose="030F0702030302020204" pitchFamily="66" charset="0"/>
                      </a:endParaRPr>
                    </a:p>
                  </a:txBody>
                  <a:tcPr/>
                </a:tc>
                <a:tc>
                  <a:txBody>
                    <a:bodyPr/>
                    <a:lstStyle/>
                    <a:p>
                      <a:pPr algn="ctr"/>
                      <a:r>
                        <a:rPr lang="en-US" sz="2000" dirty="0" smtClean="0">
                          <a:latin typeface="Comic Sans MS" panose="030F0702030302020204" pitchFamily="66" charset="0"/>
                        </a:rPr>
                        <a:t>Where</a:t>
                      </a:r>
                      <a:endParaRPr lang="en-US" sz="2000" dirty="0">
                        <a:latin typeface="Comic Sans MS" panose="030F0702030302020204" pitchFamily="66" charset="0"/>
                      </a:endParaRPr>
                    </a:p>
                  </a:txBody>
                  <a:tcPr/>
                </a:tc>
                <a:tc>
                  <a:txBody>
                    <a:bodyPr/>
                    <a:lstStyle/>
                    <a:p>
                      <a:pPr algn="ctr"/>
                      <a:r>
                        <a:rPr lang="en-US" sz="2000" dirty="0" smtClean="0">
                          <a:latin typeface="Comic Sans MS" panose="030F0702030302020204" pitchFamily="66" charset="0"/>
                        </a:rPr>
                        <a:t>Who</a:t>
                      </a:r>
                      <a:endParaRPr lang="en-US" sz="2000" dirty="0">
                        <a:latin typeface="Comic Sans MS" panose="030F0702030302020204" pitchFamily="66" charset="0"/>
                      </a:endParaRPr>
                    </a:p>
                  </a:txBody>
                  <a:tcPr/>
                </a:tc>
              </a:tr>
              <a:tr h="1369595">
                <a:tc>
                  <a:txBody>
                    <a:bodyPr/>
                    <a:lstStyle/>
                    <a:p>
                      <a:r>
                        <a:rPr lang="en-US" dirty="0" smtClean="0">
                          <a:latin typeface="Bradley Hand ITC" panose="03070402050302030203" pitchFamily="66" charset="0"/>
                        </a:rPr>
                        <a:t>Take</a:t>
                      </a:r>
                      <a:r>
                        <a:rPr lang="en-US" baseline="0" dirty="0" smtClean="0">
                          <a:latin typeface="Bradley Hand ITC" panose="03070402050302030203" pitchFamily="66" charset="0"/>
                        </a:rPr>
                        <a:t> 1 </a:t>
                      </a:r>
                      <a:r>
                        <a:rPr lang="en-US" baseline="0" dirty="0" err="1" smtClean="0">
                          <a:latin typeface="Bradley Hand ITC" panose="03070402050302030203" pitchFamily="66" charset="0"/>
                        </a:rPr>
                        <a:t>lipitor</a:t>
                      </a:r>
                      <a:r>
                        <a:rPr lang="en-US" baseline="0" dirty="0" smtClean="0">
                          <a:latin typeface="Bradley Hand ITC" panose="03070402050302030203" pitchFamily="66" charset="0"/>
                        </a:rPr>
                        <a:t> pill in the morning </a:t>
                      </a:r>
                      <a:endParaRPr lang="en-US" dirty="0">
                        <a:latin typeface="Bradley Hand ITC" panose="03070402050302030203" pitchFamily="66" charset="0"/>
                      </a:endParaRPr>
                    </a:p>
                  </a:txBody>
                  <a:tcPr/>
                </a:tc>
                <a:tc>
                  <a:txBody>
                    <a:bodyPr/>
                    <a:lstStyle/>
                    <a:p>
                      <a:r>
                        <a:rPr lang="en-US" dirty="0" smtClean="0">
                          <a:latin typeface="Bradley Hand ITC" panose="03070402050302030203" pitchFamily="66" charset="0"/>
                        </a:rPr>
                        <a:t>Tomorrow</a:t>
                      </a:r>
                      <a:r>
                        <a:rPr lang="en-US" baseline="0" dirty="0" smtClean="0">
                          <a:latin typeface="Bradley Hand ITC" panose="03070402050302030203" pitchFamily="66" charset="0"/>
                        </a:rPr>
                        <a:t> after you eat an egg</a:t>
                      </a:r>
                      <a:endParaRPr lang="en-US" dirty="0">
                        <a:latin typeface="Bradley Hand ITC" panose="03070402050302030203" pitchFamily="66" charset="0"/>
                      </a:endParaRPr>
                    </a:p>
                  </a:txBody>
                  <a:tcPr/>
                </a:tc>
                <a:tc>
                  <a:txBody>
                    <a:bodyPr/>
                    <a:lstStyle/>
                    <a:p>
                      <a:r>
                        <a:rPr lang="en-US" dirty="0" smtClean="0">
                          <a:latin typeface="Bradley Hand ITC" panose="03070402050302030203" pitchFamily="66" charset="0"/>
                        </a:rPr>
                        <a:t>Place</a:t>
                      </a:r>
                      <a:r>
                        <a:rPr lang="en-US" baseline="0" dirty="0" smtClean="0">
                          <a:latin typeface="Bradley Hand ITC" panose="03070402050302030203" pitchFamily="66" charset="0"/>
                        </a:rPr>
                        <a:t> the pills next two the fridge </a:t>
                      </a:r>
                      <a:endParaRPr lang="en-US" dirty="0">
                        <a:latin typeface="Bradley Hand ITC" panose="03070402050302030203" pitchFamily="66" charset="0"/>
                      </a:endParaRPr>
                    </a:p>
                  </a:txBody>
                  <a:tcPr/>
                </a:tc>
                <a:tc>
                  <a:txBody>
                    <a:bodyPr/>
                    <a:lstStyle/>
                    <a:p>
                      <a:r>
                        <a:rPr lang="en-US" dirty="0" smtClean="0">
                          <a:latin typeface="Bradley Hand ITC" panose="03070402050302030203" pitchFamily="66" charset="0"/>
                        </a:rPr>
                        <a:t>Tom</a:t>
                      </a:r>
                      <a:r>
                        <a:rPr lang="en-US" baseline="0" dirty="0" smtClean="0">
                          <a:latin typeface="Bradley Hand ITC" panose="03070402050302030203" pitchFamily="66" charset="0"/>
                        </a:rPr>
                        <a:t> will send you a text reminder</a:t>
                      </a:r>
                      <a:endParaRPr lang="en-US" dirty="0">
                        <a:latin typeface="Bradley Hand ITC" panose="03070402050302030203" pitchFamily="66" charset="0"/>
                      </a:endParaRPr>
                    </a:p>
                  </a:txBody>
                  <a:tcPr/>
                </a:tc>
              </a:tr>
            </a:tbl>
          </a:graphicData>
        </a:graphic>
      </p:graphicFrame>
      <p:sp>
        <p:nvSpPr>
          <p:cNvPr id="4" name="TextBox 3"/>
          <p:cNvSpPr txBox="1"/>
          <p:nvPr/>
        </p:nvSpPr>
        <p:spPr>
          <a:xfrm>
            <a:off x="6629400" y="3962400"/>
            <a:ext cx="1717137" cy="523220"/>
          </a:xfrm>
          <a:prstGeom prst="rect">
            <a:avLst/>
          </a:prstGeom>
          <a:noFill/>
        </p:spPr>
        <p:txBody>
          <a:bodyPr wrap="none" rtlCol="0">
            <a:spAutoFit/>
          </a:bodyPr>
          <a:lstStyle/>
          <a:p>
            <a:r>
              <a:rPr lang="en-US" sz="2800" dirty="0" smtClean="0">
                <a:latin typeface="Brush Script MT" panose="03060802040406070304" pitchFamily="66" charset="0"/>
              </a:rPr>
              <a:t>Action Plan </a:t>
            </a:r>
            <a:endParaRPr lang="en-US" sz="2800" dirty="0">
              <a:latin typeface="Brush Script MT" panose="03060802040406070304" pitchFamily="66"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4" y="4267200"/>
            <a:ext cx="3941545" cy="2133600"/>
          </a:xfrm>
          <a:prstGeom prst="rect">
            <a:avLst/>
          </a:prstGeom>
        </p:spPr>
      </p:pic>
    </p:spTree>
    <p:extLst>
      <p:ext uri="{BB962C8B-B14F-4D97-AF65-F5344CB8AC3E}">
        <p14:creationId xmlns:p14="http://schemas.microsoft.com/office/powerpoint/2010/main" val="3606061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4578" name="Rectangle 2"/>
          <p:cNvSpPr>
            <a:spLocks noGrp="1" noChangeArrowheads="1"/>
          </p:cNvSpPr>
          <p:nvPr>
            <p:ph type="title"/>
          </p:nvPr>
        </p:nvSpPr>
        <p:spPr>
          <a:xfrm>
            <a:off x="152400" y="274638"/>
            <a:ext cx="8991600" cy="563562"/>
          </a:xfrm>
        </p:spPr>
        <p:txBody>
          <a:bodyPr>
            <a:noAutofit/>
          </a:bodyPr>
          <a:lstStyle/>
          <a:p>
            <a:pPr algn="ctr"/>
            <a:r>
              <a:rPr lang="en-US" sz="3200" dirty="0" smtClean="0"/>
              <a:t>Techniques to Overcome Ego Depletion</a:t>
            </a:r>
            <a:endParaRPr lang="en-US" sz="3200" dirty="0"/>
          </a:p>
        </p:txBody>
      </p:sp>
      <p:sp>
        <p:nvSpPr>
          <p:cNvPr id="4" name="Slide Number Placeholder 3"/>
          <p:cNvSpPr>
            <a:spLocks noGrp="1"/>
          </p:cNvSpPr>
          <p:nvPr>
            <p:ph type="sldNum" sz="quarter" idx="4"/>
          </p:nvPr>
        </p:nvSpPr>
        <p:spPr/>
        <p:txBody>
          <a:bodyPr/>
          <a:lstStyle/>
          <a:p>
            <a:fld id="{09123C8F-7211-464E-BDB1-6AE5994F368D}" type="slidenum">
              <a:rPr lang="en-US" smtClean="0"/>
              <a:pPr/>
              <a:t>9</a:t>
            </a:fld>
            <a:endParaRPr lang="en-US"/>
          </a:p>
        </p:txBody>
      </p:sp>
      <p:sp>
        <p:nvSpPr>
          <p:cNvPr id="9" name="Text Placeholder 8"/>
          <p:cNvSpPr>
            <a:spLocks noGrp="1"/>
          </p:cNvSpPr>
          <p:nvPr>
            <p:ph type="body" idx="1"/>
          </p:nvPr>
        </p:nvSpPr>
        <p:spPr>
          <a:xfrm>
            <a:off x="685800" y="990600"/>
            <a:ext cx="8229600" cy="639762"/>
          </a:xfrm>
        </p:spPr>
        <p:txBody>
          <a:bodyPr/>
          <a:lstStyle/>
          <a:p>
            <a:r>
              <a:rPr lang="en-US" sz="2800" b="0" dirty="0"/>
              <a:t>How do you get someone from </a:t>
            </a:r>
            <a:r>
              <a:rPr lang="en-US" sz="2800" b="0" dirty="0" smtClean="0"/>
              <a:t>here to here?</a:t>
            </a:r>
            <a:endParaRPr lang="en-US" sz="2800" b="0" dirty="0"/>
          </a:p>
        </p:txBody>
      </p:sp>
      <p:sp>
        <p:nvSpPr>
          <p:cNvPr id="3" name="Date Placeholder 2"/>
          <p:cNvSpPr>
            <a:spLocks noGrp="1"/>
          </p:cNvSpPr>
          <p:nvPr>
            <p:ph type="dt" sz="half" idx="2"/>
          </p:nvPr>
        </p:nvSpPr>
        <p:spPr/>
        <p:txBody>
          <a:bodyPr/>
          <a:lstStyle/>
          <a:p>
            <a:r>
              <a:rPr lang="en-US" smtClean="0"/>
              <a:t>© 2015 Community Care Behavioral Health Organization</a:t>
            </a:r>
            <a:endParaRPr lang="en-US"/>
          </a:p>
        </p:txBody>
      </p:sp>
      <p:pic>
        <p:nvPicPr>
          <p:cNvPr id="1026" name="Picture 2" descr="Z:\OPERATIONS\Communications\Image Bank\purchased stock images\dreamstime_xs_21562675.jpg"/>
          <p:cNvPicPr>
            <a:picLocks noGrp="1" noChangeAspect="1" noChangeArrowheads="1"/>
          </p:cNvPicPr>
          <p:nvPr>
            <p:ph sz="quarter" idx="15"/>
          </p:nvPr>
        </p:nvPicPr>
        <p:blipFill>
          <a:blip r:embed="rId3" cstate="print">
            <a:extLst>
              <a:ext uri="{28A0092B-C50C-407E-A947-70E740481C1C}">
                <a14:useLocalDpi xmlns:a14="http://schemas.microsoft.com/office/drawing/2010/main" val="0"/>
              </a:ext>
            </a:extLst>
          </a:blip>
          <a:srcRect/>
          <a:stretch>
            <a:fillRect/>
          </a:stretch>
        </p:blipFill>
        <p:spPr bwMode="auto">
          <a:xfrm>
            <a:off x="4645025" y="2363522"/>
            <a:ext cx="4498975" cy="380867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sz="half" idx="14"/>
          </p:nvPr>
        </p:nvPicPr>
        <p:blipFill>
          <a:blip r:embed="rId4" cstate="print">
            <a:extLst>
              <a:ext uri="{28A0092B-C50C-407E-A947-70E740481C1C}">
                <a14:useLocalDpi xmlns:a14="http://schemas.microsoft.com/office/drawing/2010/main" val="0"/>
              </a:ext>
            </a:extLst>
          </a:blip>
          <a:stretch>
            <a:fillRect/>
          </a:stretch>
        </p:blipFill>
        <p:spPr>
          <a:xfrm>
            <a:off x="-3692" y="2362200"/>
            <a:ext cx="4501080" cy="3810000"/>
          </a:xfrm>
        </p:spPr>
      </p:pic>
      <p:sp>
        <p:nvSpPr>
          <p:cNvPr id="2" name="Down Arrow 1"/>
          <p:cNvSpPr/>
          <p:nvPr/>
        </p:nvSpPr>
        <p:spPr>
          <a:xfrm rot="3849831">
            <a:off x="4202376" y="943399"/>
            <a:ext cx="685800" cy="25996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7015214" y="1589404"/>
            <a:ext cx="685800" cy="1325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180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5-seriftemplate">
  <a:themeElements>
    <a:clrScheme name="ccbh-burgundy">
      <a:dk1>
        <a:srgbClr val="000000"/>
      </a:dk1>
      <a:lt1>
        <a:srgbClr val="FFFFFF"/>
      </a:lt1>
      <a:dk2>
        <a:srgbClr val="888B8D"/>
      </a:dk2>
      <a:lt2>
        <a:srgbClr val="FFFFFF"/>
      </a:lt2>
      <a:accent1>
        <a:srgbClr val="862633"/>
      </a:accent1>
      <a:accent2>
        <a:srgbClr val="FBDB65"/>
      </a:accent2>
      <a:accent3>
        <a:srgbClr val="789D4A"/>
      </a:accent3>
      <a:accent4>
        <a:srgbClr val="772583"/>
      </a:accent4>
      <a:accent5>
        <a:srgbClr val="4298B5"/>
      </a:accent5>
      <a:accent6>
        <a:srgbClr val="EAAA00"/>
      </a:accent6>
      <a:hlink>
        <a:srgbClr val="002F6C"/>
      </a:hlink>
      <a:folHlink>
        <a:srgbClr val="A51890"/>
      </a:folHlink>
    </a:clrScheme>
    <a:fontScheme name="Serif">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cbh-burgundy">
      <a:dk1>
        <a:srgbClr val="000000"/>
      </a:dk1>
      <a:lt1>
        <a:srgbClr val="FFFFFF"/>
      </a:lt1>
      <a:dk2>
        <a:srgbClr val="787C82"/>
      </a:dk2>
      <a:lt2>
        <a:srgbClr val="FFFFFF"/>
      </a:lt2>
      <a:accent1>
        <a:srgbClr val="840128"/>
      </a:accent1>
      <a:accent2>
        <a:srgbClr val="FFEA7B"/>
      </a:accent2>
      <a:accent3>
        <a:srgbClr val="0D9EC0"/>
      </a:accent3>
      <a:accent4>
        <a:srgbClr val="65963C"/>
      </a:accent4>
      <a:accent5>
        <a:srgbClr val="002F6C"/>
      </a:accent5>
      <a:accent6>
        <a:srgbClr val="FCB71E"/>
      </a:accent6>
      <a:hlink>
        <a:srgbClr val="002F6C"/>
      </a:hlink>
      <a:folHlink>
        <a:srgbClr val="A5189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6923078BAA254E901D8FE42CBB9E73" ma:contentTypeVersion="31" ma:contentTypeDescription="Create a new document." ma:contentTypeScope="" ma:versionID="3c6045a5ebfa84f9f5ba93d7a70dab1b">
  <xsd:schema xmlns:xsd="http://www.w3.org/2001/XMLSchema" xmlns:p="http://schemas.microsoft.com/office/2006/metadata/properties" xmlns:ns2="443f5028-4fbc-4622-a914-7435ab75123b" targetNamespace="http://schemas.microsoft.com/office/2006/metadata/properties" ma:root="true" ma:fieldsID="61cfb2415e90925b123b3b5a76841bf9" ns2:_="">
    <xsd:import namespace="443f5028-4fbc-4622-a914-7435ab75123b"/>
    <xsd:element name="properties">
      <xsd:complexType>
        <xsd:sequence>
          <xsd:element name="documentManagement">
            <xsd:complexType>
              <xsd:all>
                <xsd:element ref="ns2:I_x002f_E"/>
                <xsd:element ref="ns2:Presentation_x0020_Date"/>
                <xsd:element ref="ns2:Primary_x0020_Presenter"/>
                <xsd:element ref="ns2:Other_x0020_Presenters" minOccurs="0"/>
                <xsd:element ref="ns2:Department" minOccurs="0"/>
                <xsd:element ref="ns2:Individuals_x0020_Presented_x0020_to"/>
                <xsd:element ref="ns2:Agency_x002f_Association"/>
                <xsd:element ref="ns2:Natl_x0020_Audience" minOccurs="0"/>
                <xsd:element ref="ns2:Presentation_x0020_Title"/>
                <xsd:element ref="ns2:Project" minOccurs="0"/>
                <xsd:element ref="ns2:Category" minOccurs="0"/>
                <xsd:element ref="ns2:Contract"/>
                <xsd:element ref="ns2:State"/>
                <xsd:element ref="ns2:Comments" minOccurs="0"/>
                <xsd:element ref="ns2:Production_x0020_Details" minOccurs="0"/>
                <xsd:element ref="ns2:Number_x0020_of_x0020_Copies"/>
              </xsd:all>
            </xsd:complexType>
          </xsd:element>
        </xsd:sequence>
      </xsd:complexType>
    </xsd:element>
  </xsd:schema>
  <xsd:schema xmlns:xsd="http://www.w3.org/2001/XMLSchema" xmlns:dms="http://schemas.microsoft.com/office/2006/documentManagement/types" targetNamespace="443f5028-4fbc-4622-a914-7435ab75123b" elementFormDefault="qualified">
    <xsd:import namespace="http://schemas.microsoft.com/office/2006/documentManagement/types"/>
    <xsd:element name="I_x002f_E" ma:index="1" ma:displayName="I/E" ma:default="External" ma:description="Select &quot;Internal&quot; for presentation to Community Care staff; Select &quot;External&quot; for all other presentations including UPMC and Insurance Services Division" ma:format="RadioButtons" ma:internalName="I_x002f_E" ma:readOnly="false">
      <xsd:simpleType>
        <xsd:restriction base="dms:Choice">
          <xsd:enumeration value="Internal"/>
          <xsd:enumeration value="External"/>
        </xsd:restriction>
      </xsd:simpleType>
    </xsd:element>
    <xsd:element name="Presentation_x0020_Date" ma:index="2" ma:displayName="Presentation Date" ma:default="[today]" ma:description="If presentation date is unknown or occurs over multiple days, use first day of the month or first day of the series" ma:format="DateOnly" ma:internalName="Presentation_x0020_Date">
      <xsd:simpleType>
        <xsd:restriction base="dms:DateTime"/>
      </xsd:simpleType>
    </xsd:element>
    <xsd:element name="Primary_x0020_Presenter" ma:index="3" ma:displayName="Primary Presenter" ma:default="Gavin J" ma:description="Select or specify Community Care staff only; to identify an external primary presenter, select &quot;Specify your own value&quot; , enter &quot;Other&quot; and then enter the name in the Other Presenters property field" ma:format="RadioButtons" ma:internalName="Primary_x0020_Presenter">
      <xsd:simpleType>
        <xsd:union memberTypes="dms:Text">
          <xsd:simpleType>
            <xsd:restriction base="dms:Choice">
              <xsd:enumeration value="Burns K"/>
              <xsd:enumeration value="Chapman P"/>
              <xsd:enumeration value="Chase G"/>
              <xsd:enumeration value="Dogin J"/>
              <xsd:enumeration value="Doyle M"/>
              <xsd:enumeration value="Edelsohn G"/>
              <xsd:enumeration value="Gavin J"/>
              <xsd:enumeration value="Giammarco J"/>
              <xsd:enumeration value="Hanna M"/>
              <xsd:enumeration value="Hicks S"/>
              <xsd:enumeration value="Klanchar L"/>
              <xsd:enumeration value="Kogan J"/>
              <xsd:enumeration value="Laton T"/>
              <xsd:enumeration value="Lauletta K"/>
              <xsd:enumeration value="Lovelace J"/>
              <xsd:enumeration value="Mallah K"/>
              <xsd:enumeration value="Myers J"/>
              <xsd:enumeration value="Pickering B"/>
              <xsd:enumeration value="Schuster J"/>
              <xsd:enumeration value="Shaffer S"/>
              <xsd:enumeration value="Silbert R"/>
              <xsd:enumeration value="Stehley F"/>
              <xsd:enumeration value="Taylor C"/>
              <xsd:enumeration value="Wasilchak D"/>
              <xsd:enumeration value="Wydeen T"/>
            </xsd:restriction>
          </xsd:simpleType>
        </xsd:union>
      </xsd:simpleType>
    </xsd:element>
    <xsd:element name="Other_x0020_Presenters" ma:index="4" nillable="true" ma:displayName="Other Presenters" ma:description="To enable search functionality, enter other Community Care presenter names in this format:  Last F, Last  F,  Last F ..." ma:internalName="Other_x0020_Presenters">
      <xsd:simpleType>
        <xsd:restriction base="dms:Text">
          <xsd:maxLength value="255"/>
        </xsd:restriction>
      </xsd:simpleType>
    </xsd:element>
    <xsd:element name="Department" ma:index="5" nillable="true" ma:displayName="Department" ma:default="Sr Management" ma:description="This is the primary presenter's department" ma:format="RadioButtons" ma:internalName="Department">
      <xsd:simpleType>
        <xsd:union memberTypes="dms:Text">
          <xsd:simpleType>
            <xsd:restriction base="dms:Choice">
              <xsd:enumeration value="Care Management"/>
              <xsd:enumeration value="Community Relations"/>
              <xsd:enumeration value="Customer Service"/>
              <xsd:enumeration value="Finance"/>
              <xsd:enumeration value="Network/Provider Relations"/>
              <xsd:enumeration value="Outcomes"/>
              <xsd:enumeration value="Quality"/>
              <xsd:enumeration value="Recovery Program Mgt"/>
              <xsd:enumeration value="Sr Management"/>
              <xsd:enumeration value="Training"/>
            </xsd:restriction>
          </xsd:simpleType>
        </xsd:union>
      </xsd:simpleType>
    </xsd:element>
    <xsd:element name="Individuals_x0020_Presented_x0020_to" ma:index="6" ma:displayName="Individuals Presented to" ma:description="List individuals by name or enter &quot;N/A&quot;" ma:internalName="Individuals_x0020_Presented_x0020_to" ma:readOnly="false">
      <xsd:simpleType>
        <xsd:restriction base="dms:Text">
          <xsd:maxLength value="255"/>
        </xsd:restriction>
      </xsd:simpleType>
    </xsd:element>
    <xsd:element name="Agency_x002f_Association" ma:index="7" ma:displayName="Affiliation" ma:default="Community Care" ma:description="This is the company name or group being presented to (not the primary presenter's affilation); select Community Care only when presented to our staff." ma:format="RadioButtons" ma:internalName="Agency_x002f_Association" ma:readOnly="false">
      <xsd:simpleType>
        <xsd:union memberTypes="dms:Text">
          <xsd:simpleType>
            <xsd:restriction base="dms:Choice">
              <xsd:enumeration value="Community Care"/>
              <xsd:enumeration value="County/Oversight"/>
              <xsd:enumeration value="DPW-OMHSAS"/>
              <xsd:enumeration value="Insurance Services Division"/>
              <xsd:enumeration value="NYSOMH"/>
              <xsd:enumeration value="Providers"/>
              <xsd:enumeration value="Stakeholders"/>
              <xsd:enumeration value="UPMC"/>
            </xsd:restriction>
          </xsd:simpleType>
        </xsd:union>
      </xsd:simpleType>
    </xsd:element>
    <xsd:element name="Natl_x0020_Audience" ma:index="8" nillable="true" ma:displayName="Natl Audience" ma:default="0" ma:description="Check if this presentation is for a national audience" ma:internalName="Natl_x0020_Audience">
      <xsd:simpleType>
        <xsd:restriction base="dms:Boolean"/>
      </xsd:simpleType>
    </xsd:element>
    <xsd:element name="Presentation_x0020_Title" ma:index="9" ma:displayName="Presentation Title" ma:description="This is the title of the presentation as written on the cover or first page" ma:internalName="Presentation_x0020_Title" ma:readOnly="false">
      <xsd:simpleType>
        <xsd:restriction base="dms:Text">
          <xsd:maxLength value="255"/>
        </xsd:restriction>
      </xsd:simpleType>
    </xsd:element>
    <xsd:element name="Project" ma:index="11" nillable="true" ma:displayName="Project" ma:description="Enter a keyword or key name here to keep like things together" ma:internalName="Project">
      <xsd:simpleType>
        <xsd:restriction base="dms:Text">
          <xsd:maxLength value="255"/>
        </xsd:restriction>
      </xsd:simpleType>
    </xsd:element>
    <xsd:element name="Category" ma:index="12" nillable="true" ma:displayName="Category" ma:description="For project use only; enter a filter &quot;category&quot;" ma:format="Dropdown" ma:internalName="Category">
      <xsd:simpleType>
        <xsd:union memberTypes="dms:Text">
          <xsd:simpleType>
            <xsd:restriction base="dms:Choice">
              <xsd:enumeration value="Cover Letter &amp; Table of Contents"/>
              <xsd:enumeration value="Included in packet"/>
              <xsd:enumeration value="Other materials"/>
              <xsd:enumeration value="PCORI"/>
              <xsd:enumeration value="Startup Provider Training"/>
              <xsd:enumeration value="Startup MemberTraining"/>
            </xsd:restriction>
          </xsd:simpleType>
        </xsd:union>
      </xsd:simpleType>
    </xsd:element>
    <xsd:element name="Contract" ma:index="13" ma:displayName="Contract" ma:default="All LOB" ma:format="Dropdown" ma:internalName="Contract" ma:readOnly="false">
      <xsd:simpleType>
        <xsd:restriction base="dms:Choice">
          <xsd:enumeration value="N/A"/>
          <xsd:enumeration value="New Business"/>
          <xsd:enumeration value="All LOB"/>
          <xsd:enumeration value="Allegheny HC"/>
          <xsd:enumeration value="Blair HC"/>
          <xsd:enumeration value="Capital HC"/>
          <xsd:enumeration value="Chester HC"/>
          <xsd:enumeration value="CMP HC"/>
          <xsd:enumeration value="Erie HC"/>
          <xsd:enumeration value="Hudson River Region"/>
          <xsd:enumeration value="Lycoming/Clinton HC"/>
          <xsd:enumeration value="New York"/>
          <xsd:enumeration value="Northeast HC"/>
          <xsd:enumeration value="North Central HC"/>
          <xsd:enumeration value="Y/A/B HC"/>
          <xsd:enumeration value="Other"/>
        </xsd:restriction>
      </xsd:simpleType>
    </xsd:element>
    <xsd:element name="State" ma:index="14" ma:displayName="State" ma:default="PA" ma:format="Dropdown" ma:internalName="State" ma:readOnly="false">
      <xsd:simpleType>
        <xsd:restriction base="dms:Choice">
          <xsd:enumeration value="AL"/>
          <xsd:enumeration value="AK"/>
          <xsd:enumeration value="AS"/>
          <xsd:enumeration value="AZ"/>
          <xsd:enumeration value="AR"/>
          <xsd:enumeration value="CA"/>
          <xsd:enumeration value="CO"/>
          <xsd:enumeration value="CT"/>
          <xsd:enumeration value="DE"/>
          <xsd:enumeration value="DC"/>
          <xsd:enumeration value="FM"/>
          <xsd:enumeration value="FL"/>
          <xsd:enumeration value="GA"/>
          <xsd:enumeration value="GU"/>
          <xsd:enumeration value="HI"/>
          <xsd:enumeration value="ID"/>
          <xsd:enumeration value="IL"/>
          <xsd:enumeration value="IN"/>
          <xsd:enumeration value="IA"/>
          <xsd:enumeration value="KS"/>
          <xsd:enumeration value="KY"/>
          <xsd:enumeration value="LA"/>
          <xsd:enumeration value="ME"/>
          <xsd:enumeration value="MH"/>
          <xsd:enumeration value="MD"/>
          <xsd:enumeration value="MA"/>
          <xsd:enumeration value="MI"/>
          <xsd:enumeration value="MN"/>
          <xsd:enumeration value="MS"/>
          <xsd:enumeration value="MO"/>
          <xsd:enumeration value="MT"/>
          <xsd:enumeration value="NE"/>
          <xsd:enumeration value="NV"/>
          <xsd:enumeration value="NH"/>
          <xsd:enumeration value="NJ"/>
          <xsd:enumeration value="NM"/>
          <xsd:enumeration value="NY"/>
          <xsd:enumeration value="NC"/>
          <xsd:enumeration value="ND"/>
          <xsd:enumeration value="MP"/>
          <xsd:enumeration value="OH"/>
          <xsd:enumeration value="OK"/>
          <xsd:enumeration value="OR"/>
          <xsd:enumeration value="PA"/>
          <xsd:enumeration value="PR"/>
          <xsd:enumeration value="RI"/>
          <xsd:enumeration value="SC"/>
          <xsd:enumeration value="SD"/>
          <xsd:enumeration value="TN"/>
          <xsd:enumeration value="TX"/>
          <xsd:enumeration value="UT"/>
          <xsd:enumeration value="VT"/>
          <xsd:enumeration value="VI"/>
          <xsd:enumeration value="VA"/>
          <xsd:enumeration value="WA"/>
          <xsd:enumeration value="WV"/>
          <xsd:enumeration value="WI"/>
          <xsd:enumeration value="WY"/>
          <xsd:enumeration value="Other"/>
        </xsd:restriction>
      </xsd:simpleType>
    </xsd:element>
    <xsd:element name="Comments" ma:index="15" nillable="true" ma:displayName="Comments" ma:internalName="Comments">
      <xsd:simpleType>
        <xsd:restriction base="dms:Text">
          <xsd:maxLength value="255"/>
        </xsd:restriction>
      </xsd:simpleType>
    </xsd:element>
    <xsd:element name="Production_x0020_Details" ma:index="16" nillable="true" ma:displayName="Production Details" ma:default="Grayscale" ma:description="Indicate how this document should be assembled; check all that apply" ma:internalName="Production_x0020_Details">
      <xsd:complexType>
        <xsd:complexContent>
          <xsd:extension base="dms:MultiChoiceFillIn">
            <xsd:sequence>
              <xsd:element name="Value" maxOccurs="unbounded" minOccurs="0" nillable="true">
                <xsd:simpleType>
                  <xsd:union memberTypes="dms:Text">
                    <xsd:simpleType>
                      <xsd:restriction base="dms:Choice">
                        <xsd:enumeration value="Grayscale"/>
                        <xsd:enumeration value="Color"/>
                        <xsd:enumeration value="Single side"/>
                        <xsd:enumeration value="Double side"/>
                        <xsd:enumeration value="1 slide per page"/>
                        <xsd:enumeration value="2 slides per page"/>
                        <xsd:enumeration value="3 slides per page"/>
                        <xsd:enumeration value="6 slides per page"/>
                        <xsd:enumeration value="Single top left staple"/>
                        <xsd:enumeration value="Double left side staple"/>
                        <xsd:enumeration value="Spiral bound"/>
                      </xsd:restriction>
                    </xsd:simpleType>
                  </xsd:union>
                </xsd:simpleType>
              </xsd:element>
            </xsd:sequence>
          </xsd:extension>
        </xsd:complexContent>
      </xsd:complexType>
    </xsd:element>
    <xsd:element name="Number_x0020_of_x0020_Copies" ma:index="17" ma:displayName="Number of Copies" ma:internalName="Number_x0020_of_x0020_Copies"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8" ma:displayName="Title"/>
        <xsd:element ref="dc:subject" minOccurs="0" maxOccurs="1" ma:index="10"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Other_x0020_Presenters xmlns="443f5028-4fbc-4622-a914-7435ab75123b" xsi:nil="true"/>
    <Presentation_x0020_Title xmlns="443f5028-4fbc-4622-a914-7435ab75123b">Simple Steps for Providers Enhancing Behavioral Health Services</Presentation_x0020_Title>
    <Agency_x002f_Association xmlns="443f5028-4fbc-4622-a914-7435ab75123b">Providers</Agency_x002f_Association>
    <Comments xmlns="443f5028-4fbc-4622-a914-7435ab75123b" xsi:nil="true"/>
    <Department xmlns="443f5028-4fbc-4622-a914-7435ab75123b">Sr Management</Department>
    <Project xmlns="443f5028-4fbc-4622-a914-7435ab75123b" xsi:nil="true"/>
    <State xmlns="443f5028-4fbc-4622-a914-7435ab75123b">PA</State>
    <Production_x0020_Details xmlns="443f5028-4fbc-4622-a914-7435ab75123b">
      <Value>Grayscale</Value>
    </Production_x0020_Details>
    <Category xmlns="443f5028-4fbc-4622-a914-7435ab75123b" xsi:nil="true"/>
    <Natl_x0020_Audience xmlns="443f5028-4fbc-4622-a914-7435ab75123b">false</Natl_x0020_Audience>
    <Contract xmlns="443f5028-4fbc-4622-a914-7435ab75123b">All LOB</Contract>
    <Number_x0020_of_x0020_Copies xmlns="443f5028-4fbc-4622-a914-7435ab75123b">1</Number_x0020_of_x0020_Copies>
    <Presentation_x0020_Date xmlns="443f5028-4fbc-4622-a914-7435ab75123b">2015-02-10T05:00:00+00:00</Presentation_x0020_Date>
    <I_x002f_E xmlns="443f5028-4fbc-4622-a914-7435ab75123b">External</I_x002f_E>
    <Primary_x0020_Presenter xmlns="443f5028-4fbc-4622-a914-7435ab75123b">Loveland D</Primary_x0020_Presenter>
    <Individuals_x0020_Presented_x0020_to xmlns="443f5028-4fbc-4622-a914-7435ab75123b">Provider Workgroup</Individuals_x0020_Presented_x0020_to>
  </documentManagement>
</p:properties>
</file>

<file path=customXml/itemProps1.xml><?xml version="1.0" encoding="utf-8"?>
<ds:datastoreItem xmlns:ds="http://schemas.openxmlformats.org/officeDocument/2006/customXml" ds:itemID="{307B52FD-0BA0-4575-AEBF-0BB5E3CE9DFC}">
  <ds:schemaRefs>
    <ds:schemaRef ds:uri="http://schemas.microsoft.com/sharepoint/v3/contenttype/forms"/>
  </ds:schemaRefs>
</ds:datastoreItem>
</file>

<file path=customXml/itemProps2.xml><?xml version="1.0" encoding="utf-8"?>
<ds:datastoreItem xmlns:ds="http://schemas.openxmlformats.org/officeDocument/2006/customXml" ds:itemID="{CCF18F41-92F0-4E1D-9D0C-0412C1707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3f5028-4fbc-4622-a914-7435ab75123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3366DCF-B6A9-4DBC-ABBD-4E88E3F1BA30}">
  <ds:schemaRefs>
    <ds:schemaRef ds:uri="http://www.w3.org/XML/1998/namespace"/>
    <ds:schemaRef ds:uri="http://purl.org/dc/dcmitype/"/>
    <ds:schemaRef ds:uri="http://purl.org/dc/term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443f5028-4fbc-4622-a914-7435ab75123b"/>
  </ds:schemaRefs>
</ds:datastoreItem>
</file>

<file path=docProps/app.xml><?xml version="1.0" encoding="utf-8"?>
<Properties xmlns="http://schemas.openxmlformats.org/officeDocument/2006/extended-properties" xmlns:vt="http://schemas.openxmlformats.org/officeDocument/2006/docPropsVTypes">
  <Template>2015-seriftemplate</Template>
  <TotalTime>3780</TotalTime>
  <Words>4525</Words>
  <Application>Microsoft Office PowerPoint</Application>
  <PresentationFormat>On-screen Show (4:3)</PresentationFormat>
  <Paragraphs>494</Paragraphs>
  <Slides>58</Slides>
  <Notes>53</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2015-seriftemplate</vt:lpstr>
      <vt:lpstr>Engagement Strategies in Clinical Settings:  A review of effective behavioral techniques to engage and activate clients in treatment </vt:lpstr>
      <vt:lpstr>Challenges of Changing Behavior</vt:lpstr>
      <vt:lpstr>Challenges of Changing Behavior</vt:lpstr>
      <vt:lpstr>Challenges of Changing Behavior</vt:lpstr>
      <vt:lpstr>Challenges of Changing Behavior</vt:lpstr>
      <vt:lpstr>Ego Depletion and Decision Fatigue </vt:lpstr>
      <vt:lpstr>Ego Depletion and Decision Fatigue </vt:lpstr>
      <vt:lpstr>Ego Depletion and Decision Fatigue </vt:lpstr>
      <vt:lpstr>Techniques to Overcome Ego Depletion</vt:lpstr>
      <vt:lpstr>Techniques to Overcome Ego Depletion</vt:lpstr>
      <vt:lpstr>Techniques to Overcome Ego Depletion</vt:lpstr>
      <vt:lpstr>Techniques to Overcome Ego Depletion</vt:lpstr>
      <vt:lpstr>Completing At Least 1 Cardio Exercise</vt:lpstr>
      <vt:lpstr>Techniques to Overcome Ego Depletion</vt:lpstr>
      <vt:lpstr>Techniques to Overcome Ego Depletion</vt:lpstr>
      <vt:lpstr>Techniques to Overcome Ego Depletion</vt:lpstr>
      <vt:lpstr># of Times People Exercise Each Week</vt:lpstr>
      <vt:lpstr>Techniques to Overcome Ego Depletion</vt:lpstr>
      <vt:lpstr>Completing 13 Weeks of  Physical Rehabilitation</vt:lpstr>
      <vt:lpstr>Techniques to Overcome Ego Depletion</vt:lpstr>
      <vt:lpstr>Teenagers Reducing Alcohol Consumption</vt:lpstr>
      <vt:lpstr>Increase Engagement: CAN Steps</vt:lpstr>
      <vt:lpstr>PowerPoint Presentation</vt:lpstr>
      <vt:lpstr>Barriers to Change </vt:lpstr>
      <vt:lpstr>Average Delay in Seeking Treatment</vt:lpstr>
      <vt:lpstr>Barriers to Engaging in Treatment </vt:lpstr>
      <vt:lpstr>Barriers to Engaging in Treatment </vt:lpstr>
      <vt:lpstr>Conventional Enrollment Process</vt:lpstr>
      <vt:lpstr>Ego Depletion and Decision Fatigue </vt:lpstr>
      <vt:lpstr>Overcoming Ego Depletion &amp; Decision Fatigue </vt:lpstr>
      <vt:lpstr>Example – Julie  </vt:lpstr>
      <vt:lpstr>Behavioral Principles for Engagement </vt:lpstr>
      <vt:lpstr>Example – Julie’s Tx Plan  </vt:lpstr>
      <vt:lpstr>Behavioral Principles for Engagement</vt:lpstr>
      <vt:lpstr>Behavioral Principles for Engagement</vt:lpstr>
      <vt:lpstr>Behavioral Principles for Engagement</vt:lpstr>
      <vt:lpstr>Example – Engaging Julie </vt:lpstr>
      <vt:lpstr>PowerPoint Presentation</vt:lpstr>
      <vt:lpstr>Example – Engaging Julie </vt:lpstr>
      <vt:lpstr>Julie’s Strengths Noted  </vt:lpstr>
      <vt:lpstr>Behavioral Principles for Engagement</vt:lpstr>
      <vt:lpstr>PowerPoint Presentation</vt:lpstr>
      <vt:lpstr>Julie’s Values  </vt:lpstr>
      <vt:lpstr>PowerPoint Presentation</vt:lpstr>
      <vt:lpstr>Behavioral Principles for Engagement </vt:lpstr>
      <vt:lpstr>PowerPoint Presentation</vt:lpstr>
      <vt:lpstr>Julie’s Skills  </vt:lpstr>
      <vt:lpstr>Julie’s Skills  </vt:lpstr>
      <vt:lpstr>Pre-Loading Julie’s Brain with Plans</vt:lpstr>
      <vt:lpstr>Julie’s plans for urges  </vt:lpstr>
      <vt:lpstr>Creating a Habit with If-Then Plans</vt:lpstr>
      <vt:lpstr>Countering Ego Depletion - Example</vt:lpstr>
      <vt:lpstr>Countering Ego Depletion - Example</vt:lpstr>
      <vt:lpstr>Countering Ego Depletion - Example</vt:lpstr>
      <vt:lpstr>Countering Ego Depletion - Example</vt:lpstr>
      <vt:lpstr>Countering Ego Depletion - Example</vt:lpstr>
      <vt:lpstr>Countering Ego Depletion - Example</vt:lpstr>
      <vt:lpstr>Thank You</vt:lpstr>
    </vt:vector>
  </TitlesOfParts>
  <Company>UPMC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Steps for Providers Enhancing Behavioral Health Services</dc:title>
  <dc:subject>;#Recovery;#Training;#</dc:subject>
  <dc:creator>Community Care Behavioral Health Organization</dc:creator>
  <cp:lastModifiedBy>David Loveland</cp:lastModifiedBy>
  <cp:revision>188</cp:revision>
  <dcterms:created xsi:type="dcterms:W3CDTF">2015-02-02T13:48:36Z</dcterms:created>
  <dcterms:modified xsi:type="dcterms:W3CDTF">2015-08-31T23:16:12Z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0x010100B06923078BAA254E901D8FE42CBB9E73</vt:lpwstr>
  </property>
</Properties>
</file>