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0"/>
  </p:notesMasterIdLst>
  <p:sldIdLst>
    <p:sldId id="266" r:id="rId2"/>
    <p:sldId id="267" r:id="rId3"/>
    <p:sldId id="259" r:id="rId4"/>
    <p:sldId id="260" r:id="rId5"/>
    <p:sldId id="261" r:id="rId6"/>
    <p:sldId id="280" r:id="rId7"/>
    <p:sldId id="281" r:id="rId8"/>
    <p:sldId id="282" r:id="rId9"/>
    <p:sldId id="262" r:id="rId10"/>
    <p:sldId id="263" r:id="rId11"/>
    <p:sldId id="256" r:id="rId12"/>
    <p:sldId id="257" r:id="rId13"/>
    <p:sldId id="264" r:id="rId14"/>
    <p:sldId id="258" r:id="rId15"/>
    <p:sldId id="275" r:id="rId16"/>
    <p:sldId id="276" r:id="rId17"/>
    <p:sldId id="277" r:id="rId18"/>
    <p:sldId id="283" r:id="rId19"/>
    <p:sldId id="278" r:id="rId20"/>
    <p:sldId id="279" r:id="rId21"/>
    <p:sldId id="265" r:id="rId22"/>
    <p:sldId id="268" r:id="rId23"/>
    <p:sldId id="269" r:id="rId24"/>
    <p:sldId id="270" r:id="rId25"/>
    <p:sldId id="271" r:id="rId26"/>
    <p:sldId id="272" r:id="rId27"/>
    <p:sldId id="273"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1317" autoAdjust="0"/>
  </p:normalViewPr>
  <p:slideViewPr>
    <p:cSldViewPr>
      <p:cViewPr varScale="1">
        <p:scale>
          <a:sx n="59" d="100"/>
          <a:sy n="59" d="100"/>
        </p:scale>
        <p:origin x="-4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37F6A-4E0C-4D82-840F-E1F37D03890F}" type="datetimeFigureOut">
              <a:rPr lang="en-US" smtClean="0"/>
              <a:t>10/12/2015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792DF-675C-49F7-91E0-D3A006484C0D}" type="slidenum">
              <a:rPr lang="en-US" smtClean="0"/>
              <a:t>‹#›</a:t>
            </a:fld>
            <a:endParaRPr lang="en-US"/>
          </a:p>
        </p:txBody>
      </p:sp>
    </p:spTree>
    <p:extLst>
      <p:ext uri="{BB962C8B-B14F-4D97-AF65-F5344CB8AC3E}">
        <p14:creationId xmlns:p14="http://schemas.microsoft.com/office/powerpoint/2010/main" val="287883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 because this appears to be the way case management services will be delivered in NYS.</a:t>
            </a:r>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3</a:t>
            </a:fld>
            <a:endParaRPr lang="en-US"/>
          </a:p>
        </p:txBody>
      </p:sp>
    </p:spTree>
    <p:extLst>
      <p:ext uri="{BB962C8B-B14F-4D97-AF65-F5344CB8AC3E}">
        <p14:creationId xmlns:p14="http://schemas.microsoft.com/office/powerpoint/2010/main" val="606700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HH for children is starting soon.</a:t>
            </a:r>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16</a:t>
            </a:fld>
            <a:endParaRPr lang="en-US"/>
          </a:p>
        </p:txBody>
      </p:sp>
    </p:spTree>
    <p:extLst>
      <p:ext uri="{BB962C8B-B14F-4D97-AF65-F5344CB8AC3E}">
        <p14:creationId xmlns:p14="http://schemas.microsoft.com/office/powerpoint/2010/main" val="2898362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Tiffany’s mother knew that Tiffany was working with a</a:t>
            </a:r>
            <a:r>
              <a:rPr lang="en-US" baseline="0" dirty="0" smtClean="0"/>
              <a:t> HH care manager, but because mom couldn’t communicate because of the stroke, the HH Care manager talked with step father and older sister.  Care Manager followed up with doctor’s office when they didn’t get back to Tiffany.</a:t>
            </a:r>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17</a:t>
            </a:fld>
            <a:endParaRPr lang="en-US"/>
          </a:p>
        </p:txBody>
      </p:sp>
    </p:spTree>
    <p:extLst>
      <p:ext uri="{BB962C8B-B14F-4D97-AF65-F5344CB8AC3E}">
        <p14:creationId xmlns:p14="http://schemas.microsoft.com/office/powerpoint/2010/main" val="2159408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how you can shore</a:t>
            </a:r>
            <a:r>
              <a:rPr lang="en-US" baseline="0" dirty="0" smtClean="0"/>
              <a:t> up an existing program and expand into additional areas.  This is not double dipping.  It allows you to potential delineate more funds for something like wraparound, and potentially save a salary.  These are just the beginning of how HH can be used, we also </a:t>
            </a:r>
            <a:r>
              <a:rPr lang="en-US" baseline="0" dirty="0" err="1" smtClean="0"/>
              <a:t>parter</a:t>
            </a:r>
            <a:r>
              <a:rPr lang="en-US" baseline="0" dirty="0" smtClean="0"/>
              <a:t> with Wilson Commencement Park, the methadone clinic, etc.</a:t>
            </a:r>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19</a:t>
            </a:fld>
            <a:endParaRPr lang="en-US"/>
          </a:p>
        </p:txBody>
      </p:sp>
    </p:spTree>
    <p:extLst>
      <p:ext uri="{BB962C8B-B14F-4D97-AF65-F5344CB8AC3E}">
        <p14:creationId xmlns:p14="http://schemas.microsoft.com/office/powerpoint/2010/main" val="421881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qualifications of an HH care manager?  </a:t>
            </a:r>
            <a:r>
              <a:rPr lang="en-US" smtClean="0"/>
              <a:t>These haven't </a:t>
            </a:r>
            <a:r>
              <a:rPr lang="en-US" dirty="0" smtClean="0"/>
              <a:t>been established with any hard and fast rules, but the standards for conducting the comprehensive assessment requirements someone with a degree in a health or behavioral health field.</a:t>
            </a:r>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20</a:t>
            </a:fld>
            <a:endParaRPr lang="en-US"/>
          </a:p>
        </p:txBody>
      </p:sp>
    </p:spTree>
    <p:extLst>
      <p:ext uri="{BB962C8B-B14F-4D97-AF65-F5344CB8AC3E}">
        <p14:creationId xmlns:p14="http://schemas.microsoft.com/office/powerpoint/2010/main" val="182435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NYS DOH came up with this as a way to decrease overutilization of ERs</a:t>
            </a:r>
            <a:r>
              <a:rPr lang="en-US" baseline="0" dirty="0" smtClean="0"/>
              <a:t> by </a:t>
            </a:r>
            <a:r>
              <a:rPr lang="en-US" baseline="0" dirty="0" err="1" smtClean="0"/>
              <a:t>medicaid</a:t>
            </a:r>
            <a:r>
              <a:rPr lang="en-US" baseline="0" dirty="0" smtClean="0"/>
              <a:t> recipients</a:t>
            </a:r>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4</a:t>
            </a:fld>
            <a:endParaRPr lang="en-US"/>
          </a:p>
        </p:txBody>
      </p:sp>
    </p:spTree>
    <p:extLst>
      <p:ext uri="{BB962C8B-B14F-4D97-AF65-F5344CB8AC3E}">
        <p14:creationId xmlns:p14="http://schemas.microsoft.com/office/powerpoint/2010/main" val="243027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Medium, Hi, HH+.  You are paid for outreach, but client lists include clients who are deceased, moved away, no longer on Medicaid, no current address or phone, etc.  DOH pushes street level </a:t>
            </a:r>
            <a:r>
              <a:rPr lang="en-US" dirty="0" err="1" smtClean="0"/>
              <a:t>outreac</a:t>
            </a:r>
            <a:r>
              <a:rPr lang="en-US" dirty="0" smtClean="0"/>
              <a:t>   Also, DOH has not done a good job of marketing this program.  Medical providers are often completely unaware of it.</a:t>
            </a:r>
          </a:p>
          <a:p>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7</a:t>
            </a:fld>
            <a:endParaRPr lang="en-US"/>
          </a:p>
        </p:txBody>
      </p:sp>
    </p:spTree>
    <p:extLst>
      <p:ext uri="{BB962C8B-B14F-4D97-AF65-F5344CB8AC3E}">
        <p14:creationId xmlns:p14="http://schemas.microsoft.com/office/powerpoint/2010/main" val="362340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DOH tends to characterize this as a medical program, invariably,</a:t>
            </a:r>
            <a:r>
              <a:rPr lang="en-US" baseline="0" dirty="0" smtClean="0"/>
              <a:t> the clients we see have more behavioral health issues.</a:t>
            </a:r>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8</a:t>
            </a:fld>
            <a:endParaRPr lang="en-US"/>
          </a:p>
        </p:txBody>
      </p:sp>
    </p:spTree>
    <p:extLst>
      <p:ext uri="{BB962C8B-B14F-4D97-AF65-F5344CB8AC3E}">
        <p14:creationId xmlns:p14="http://schemas.microsoft.com/office/powerpoint/2010/main" val="209924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accept clients who appear</a:t>
            </a:r>
            <a:r>
              <a:rPr lang="en-US" baseline="0" dirty="0" smtClean="0"/>
              <a:t> to be eligible for Medicaid and then facilitate the application.  Just understand that until the Medicaid case is actually open, you won’t be paid for any month you provided services when there was no open MA case.</a:t>
            </a:r>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9</a:t>
            </a:fld>
            <a:endParaRPr lang="en-US"/>
          </a:p>
        </p:txBody>
      </p:sp>
    </p:spTree>
    <p:extLst>
      <p:ext uri="{BB962C8B-B14F-4D97-AF65-F5344CB8AC3E}">
        <p14:creationId xmlns:p14="http://schemas.microsoft.com/office/powerpoint/2010/main" val="86803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GRHHN is the Greater Rochester Health Home Network; HHUNY is Health</a:t>
            </a:r>
            <a:r>
              <a:rPr lang="en-US" baseline="0" dirty="0" smtClean="0"/>
              <a:t> Homes of Upstate NY</a:t>
            </a:r>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10</a:t>
            </a:fld>
            <a:endParaRPr lang="en-US"/>
          </a:p>
        </p:txBody>
      </p:sp>
    </p:spTree>
    <p:extLst>
      <p:ext uri="{BB962C8B-B14F-4D97-AF65-F5344CB8AC3E}">
        <p14:creationId xmlns:p14="http://schemas.microsoft.com/office/powerpoint/2010/main" val="219964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a:t>
            </a:r>
            <a:r>
              <a:rPr lang="en-US" baseline="0" dirty="0" smtClean="0"/>
              <a:t> drug court, mental health court; Like Reentry services that are short-lived and only funded for specific populations; Like Wilson Commencement, the methadone clinic, schools, Grace House</a:t>
            </a:r>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12</a:t>
            </a:fld>
            <a:endParaRPr lang="en-US" dirty="0"/>
          </a:p>
        </p:txBody>
      </p:sp>
    </p:spTree>
    <p:extLst>
      <p:ext uri="{BB962C8B-B14F-4D97-AF65-F5344CB8AC3E}">
        <p14:creationId xmlns:p14="http://schemas.microsoft.com/office/powerpoint/2010/main" val="166463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provide 24/7 live response.  It can be a</a:t>
            </a:r>
            <a:r>
              <a:rPr lang="en-US" baseline="0" dirty="0" smtClean="0"/>
              <a:t> little difficult when they try to refer cases that are outside your agency’s area of expertise.</a:t>
            </a:r>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14</a:t>
            </a:fld>
            <a:endParaRPr lang="en-US"/>
          </a:p>
        </p:txBody>
      </p:sp>
    </p:spTree>
    <p:extLst>
      <p:ext uri="{BB962C8B-B14F-4D97-AF65-F5344CB8AC3E}">
        <p14:creationId xmlns:p14="http://schemas.microsoft.com/office/powerpoint/2010/main" val="315006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792DF-675C-49F7-91E0-D3A006484C0D}" type="slidenum">
              <a:rPr lang="en-US" smtClean="0"/>
              <a:t>15</a:t>
            </a:fld>
            <a:endParaRPr lang="en-US"/>
          </a:p>
        </p:txBody>
      </p:sp>
    </p:spTree>
    <p:extLst>
      <p:ext uri="{BB962C8B-B14F-4D97-AF65-F5344CB8AC3E}">
        <p14:creationId xmlns:p14="http://schemas.microsoft.com/office/powerpoint/2010/main" val="328391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92A3625-5E74-4E11-BD3D-B57CFFD60E3C}" type="datetimeFigureOut">
              <a:rPr lang="en-US" smtClean="0"/>
              <a:t>10/12/2015</a:t>
            </a:fld>
            <a:endParaRPr lang="en-US"/>
          </a:p>
        </p:txBody>
      </p:sp>
      <p:sp>
        <p:nvSpPr>
          <p:cNvPr id="8" name="Slide Number Placeholder 7"/>
          <p:cNvSpPr>
            <a:spLocks noGrp="1"/>
          </p:cNvSpPr>
          <p:nvPr>
            <p:ph type="sldNum" sz="quarter" idx="11"/>
          </p:nvPr>
        </p:nvSpPr>
        <p:spPr/>
        <p:txBody>
          <a:bodyPr/>
          <a:lstStyle/>
          <a:p>
            <a:fld id="{AAF124E7-778A-4522-831F-9EF465EC3B0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A3625-5E74-4E11-BD3D-B57CFFD60E3C}"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124E7-778A-4522-831F-9EF465EC3B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A3625-5E74-4E11-BD3D-B57CFFD60E3C}"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124E7-778A-4522-831F-9EF465EC3B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92A3625-5E74-4E11-BD3D-B57CFFD60E3C}"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124E7-778A-4522-831F-9EF465EC3B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A3625-5E74-4E11-BD3D-B57CFFD60E3C}"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124E7-778A-4522-831F-9EF465EC3B02}"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92A3625-5E74-4E11-BD3D-B57CFFD60E3C}"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124E7-778A-4522-831F-9EF465EC3B02}"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92A3625-5E74-4E11-BD3D-B57CFFD60E3C}" type="datetimeFigureOut">
              <a:rPr lang="en-US" smtClean="0"/>
              <a:t>10/12/2015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F124E7-778A-4522-831F-9EF465EC3B02}"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2A3625-5E74-4E11-BD3D-B57CFFD60E3C}" type="datetimeFigureOut">
              <a:rPr lang="en-US" smtClean="0"/>
              <a:t>10/12/2015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F124E7-778A-4522-831F-9EF465EC3B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A3625-5E74-4E11-BD3D-B57CFFD60E3C}" type="datetimeFigureOut">
              <a:rPr lang="en-US" smtClean="0"/>
              <a:t>10/12/2015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F124E7-778A-4522-831F-9EF465EC3B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A3625-5E74-4E11-BD3D-B57CFFD60E3C}"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124E7-778A-4522-831F-9EF465EC3B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A3625-5E74-4E11-BD3D-B57CFFD60E3C}"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124E7-778A-4522-831F-9EF465EC3B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92A3625-5E74-4E11-BD3D-B57CFFD60E3C}" type="datetimeFigureOut">
              <a:rPr lang="en-US" smtClean="0"/>
              <a:t>10/12/2015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AF124E7-778A-4522-831F-9EF465EC3B02}"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graham@delphidrug.org" TargetMode="External"/><Relationship Id="rId2" Type="http://schemas.openxmlformats.org/officeDocument/2006/relationships/hyperlink" Target="mailto:chatch-feir@delphidrug.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health.ny.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graham\AppData\Local\Microsoft\Windows\Temporary Internet Files\Content.IE5\P8RQQ7T2\Untitled_2_2AA1C802-622x48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
            <a:ext cx="5923810" cy="45714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133600" y="2187743"/>
            <a:ext cx="6400800" cy="2209800"/>
          </a:xfrm>
          <a:noFill/>
        </p:spPr>
        <p:txBody>
          <a:bodyPr/>
          <a:lstStyle/>
          <a:p>
            <a:r>
              <a:rPr lang="en-US" sz="4800" dirty="0" smtClean="0">
                <a:latin typeface="Eras Demi ITC" panose="020B0805030504020804" pitchFamily="34" charset="0"/>
              </a:rPr>
              <a:t>How to Find Nourishment from this Alphabet Soup</a:t>
            </a:r>
            <a:endParaRPr lang="en-US" sz="4800" dirty="0">
              <a:latin typeface="Eras Demi ITC" panose="020B0805030504020804" pitchFamily="34" charset="0"/>
            </a:endParaRPr>
          </a:p>
        </p:txBody>
      </p:sp>
      <p:sp>
        <p:nvSpPr>
          <p:cNvPr id="3" name="Subtitle 2"/>
          <p:cNvSpPr>
            <a:spLocks noGrp="1"/>
          </p:cNvSpPr>
          <p:nvPr>
            <p:ph type="subTitle" idx="1"/>
          </p:nvPr>
        </p:nvSpPr>
        <p:spPr>
          <a:xfrm>
            <a:off x="2971800" y="4495800"/>
            <a:ext cx="3048000" cy="1828800"/>
          </a:xfrm>
          <a:solidFill>
            <a:schemeClr val="bg1"/>
          </a:solidFill>
        </p:spPr>
        <p:txBody>
          <a:bodyPr/>
          <a:lstStyle/>
          <a:p>
            <a:r>
              <a:rPr lang="en-US" b="1" dirty="0" smtClean="0">
                <a:solidFill>
                  <a:schemeClr val="tx1"/>
                </a:solidFill>
              </a:rPr>
              <a:t>Carl Hatch-Feir</a:t>
            </a:r>
          </a:p>
          <a:p>
            <a:r>
              <a:rPr lang="en-US" b="1" dirty="0" smtClean="0">
                <a:solidFill>
                  <a:schemeClr val="tx1"/>
                </a:solidFill>
              </a:rPr>
              <a:t>Ann Graham</a:t>
            </a:r>
            <a:endParaRPr lang="en-US" b="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486400"/>
            <a:ext cx="2004060" cy="678180"/>
          </a:xfrm>
          <a:prstGeom prst="rect">
            <a:avLst/>
          </a:prstGeom>
        </p:spPr>
      </p:pic>
    </p:spTree>
    <p:extLst>
      <p:ext uri="{BB962C8B-B14F-4D97-AF65-F5344CB8AC3E}">
        <p14:creationId xmlns:p14="http://schemas.microsoft.com/office/powerpoint/2010/main" val="173509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graham\AppData\Local\Microsoft\Windows\Temporary Internet Files\Content.IE5\XK2U5VQF\building-cartoon-booksto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9668" y="4086351"/>
            <a:ext cx="1456849" cy="22514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26958" y="1066800"/>
            <a:ext cx="6553200" cy="609600"/>
          </a:xfrm>
        </p:spPr>
        <p:txBody>
          <a:bodyPr/>
          <a:lstStyle/>
          <a:p>
            <a:r>
              <a:rPr lang="en-US" sz="3200" dirty="0" smtClean="0">
                <a:latin typeface="Eras Demi ITC" panose="020B0805030504020804" pitchFamily="34" charset="0"/>
              </a:rPr>
              <a:t>How do clients enter the Health Home system?</a:t>
            </a:r>
            <a:endParaRPr lang="en-US" sz="3200" dirty="0">
              <a:latin typeface="Eras Demi ITC" panose="020B08050305040208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8451" y="5346556"/>
            <a:ext cx="929255" cy="314463"/>
          </a:xfrm>
          <a:prstGeom prst="rect">
            <a:avLst/>
          </a:prstGeom>
        </p:spPr>
      </p:pic>
      <p:sp>
        <p:nvSpPr>
          <p:cNvPr id="7" name="TextBox 6"/>
          <p:cNvSpPr txBox="1"/>
          <p:nvPr/>
        </p:nvSpPr>
        <p:spPr>
          <a:xfrm>
            <a:off x="914400" y="1676400"/>
            <a:ext cx="2438400" cy="2308324"/>
          </a:xfrm>
          <a:prstGeom prst="rect">
            <a:avLst/>
          </a:prstGeom>
          <a:noFill/>
        </p:spPr>
        <p:txBody>
          <a:bodyPr wrap="square" rtlCol="0">
            <a:spAutoFit/>
          </a:bodyPr>
          <a:lstStyle/>
          <a:p>
            <a:r>
              <a:rPr lang="en-US" dirty="0" smtClean="0"/>
              <a:t>The Health Home  (GRHHN or HHUNY) refers individual clients to your agency, </a:t>
            </a:r>
            <a:r>
              <a:rPr lang="en-US" dirty="0" smtClean="0"/>
              <a:t>sends</a:t>
            </a:r>
            <a:r>
              <a:rPr lang="en-US" dirty="0" smtClean="0"/>
              <a:t> </a:t>
            </a:r>
            <a:r>
              <a:rPr lang="en-US" dirty="0" smtClean="0"/>
              <a:t>lists of potential clients generated by DOH</a:t>
            </a:r>
            <a:endParaRPr lang="en-US"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8911" y="4221812"/>
            <a:ext cx="1450975"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257800" y="1676400"/>
            <a:ext cx="2971800" cy="1200329"/>
          </a:xfrm>
          <a:prstGeom prst="rect">
            <a:avLst/>
          </a:prstGeom>
          <a:noFill/>
        </p:spPr>
        <p:txBody>
          <a:bodyPr wrap="square" rtlCol="0">
            <a:spAutoFit/>
          </a:bodyPr>
          <a:lstStyle/>
          <a:p>
            <a:r>
              <a:rPr lang="en-US" dirty="0" smtClean="0"/>
              <a:t>Your HH Care Managers send a Community Referral form to the Health Home</a:t>
            </a:r>
            <a:endParaRPr lang="en-US" dirty="0"/>
          </a:p>
        </p:txBody>
      </p:sp>
      <p:sp>
        <p:nvSpPr>
          <p:cNvPr id="10" name="Curved Right Arrow 9"/>
          <p:cNvSpPr/>
          <p:nvPr/>
        </p:nvSpPr>
        <p:spPr>
          <a:xfrm>
            <a:off x="1143000" y="3984724"/>
            <a:ext cx="990600" cy="2036801"/>
          </a:xfrm>
          <a:prstGeom prst="curvedRightArrow">
            <a:avLst>
              <a:gd name="adj1" fmla="val 16974"/>
              <a:gd name="adj2" fmla="val 50000"/>
              <a:gd name="adj3" fmla="val 46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flipV="1">
            <a:off x="7239000" y="2876728"/>
            <a:ext cx="990600" cy="27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205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457200"/>
            <a:ext cx="2971800" cy="1752600"/>
          </a:xfrm>
        </p:spPr>
        <p:txBody>
          <a:bodyPr>
            <a:noAutofit/>
          </a:bodyPr>
          <a:lstStyle/>
          <a:p>
            <a:r>
              <a:rPr lang="en-US" sz="3200" dirty="0" smtClean="0">
                <a:latin typeface="Eras Demi ITC" panose="020B0805030504020804" pitchFamily="34" charset="0"/>
              </a:rPr>
              <a:t>How can I use Health Home Care Managers?</a:t>
            </a:r>
            <a:endParaRPr lang="en-US" sz="3200" dirty="0">
              <a:latin typeface="Eras Demi ITC" panose="020B08050305040208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972738"/>
            <a:ext cx="6248060" cy="4151489"/>
          </a:xfrm>
          <a:prstGeom prst="rect">
            <a:avLst/>
          </a:prstGeom>
        </p:spPr>
      </p:pic>
    </p:spTree>
    <p:extLst>
      <p:ext uri="{BB962C8B-B14F-4D97-AF65-F5344CB8AC3E}">
        <p14:creationId xmlns:p14="http://schemas.microsoft.com/office/powerpoint/2010/main" val="3718066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772400" cy="4572000"/>
          </a:xfrm>
        </p:spPr>
        <p:txBody>
          <a:bodyPr>
            <a:normAutofit fontScale="92500" lnSpcReduction="10000"/>
          </a:bodyPr>
          <a:lstStyle/>
          <a:p>
            <a:r>
              <a:rPr lang="en-US" sz="3600" dirty="0" smtClean="0">
                <a:solidFill>
                  <a:schemeClr val="accent1">
                    <a:lumMod val="75000"/>
                  </a:schemeClr>
                </a:solidFill>
                <a:latin typeface="Eras Demi ITC" panose="020B0805030504020804" pitchFamily="34" charset="0"/>
              </a:rPr>
              <a:t>To provide case management in programs where those services aren’t funded;</a:t>
            </a:r>
          </a:p>
          <a:p>
            <a:r>
              <a:rPr lang="en-US" sz="3600" dirty="0" smtClean="0">
                <a:solidFill>
                  <a:schemeClr val="accent3">
                    <a:lumMod val="75000"/>
                  </a:schemeClr>
                </a:solidFill>
                <a:latin typeface="Eras Demi ITC" panose="020B0805030504020804" pitchFamily="34" charset="0"/>
              </a:rPr>
              <a:t>To extend and/or enhance case management services in existing programs;</a:t>
            </a:r>
          </a:p>
          <a:p>
            <a:r>
              <a:rPr lang="en-US" sz="3600" dirty="0" smtClean="0">
                <a:solidFill>
                  <a:schemeClr val="accent6">
                    <a:lumMod val="75000"/>
                  </a:schemeClr>
                </a:solidFill>
                <a:latin typeface="Eras Demi ITC" panose="020B0805030504020804" pitchFamily="34" charset="0"/>
              </a:rPr>
              <a:t>To create strong partnerships with community agencies with a shared target population;</a:t>
            </a:r>
          </a:p>
          <a:p>
            <a:endParaRPr lang="en-US" dirty="0"/>
          </a:p>
        </p:txBody>
      </p:sp>
    </p:spTree>
    <p:extLst>
      <p:ext uri="{BB962C8B-B14F-4D97-AF65-F5344CB8AC3E}">
        <p14:creationId xmlns:p14="http://schemas.microsoft.com/office/powerpoint/2010/main" val="19068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247" y="152399"/>
            <a:ext cx="6781800" cy="1243793"/>
          </a:xfrm>
        </p:spPr>
        <p:txBody>
          <a:bodyPr/>
          <a:lstStyle/>
          <a:p>
            <a:pPr>
              <a:lnSpc>
                <a:spcPct val="100000"/>
              </a:lnSpc>
            </a:pPr>
            <a:r>
              <a:rPr lang="en-US" sz="3200" dirty="0" smtClean="0">
                <a:latin typeface="Eras Demi ITC" panose="020B0805030504020804" pitchFamily="34" charset="0"/>
              </a:rPr>
              <a:t>What do HH Care Managers actually do?</a:t>
            </a:r>
            <a:endParaRPr lang="en-US" sz="3200" dirty="0">
              <a:latin typeface="Eras Demi ITC" panose="020B0805030504020804" pitchFamily="34" charset="0"/>
            </a:endParaRPr>
          </a:p>
        </p:txBody>
      </p:sp>
      <p:grpSp>
        <p:nvGrpSpPr>
          <p:cNvPr id="4" name="Group 2"/>
          <p:cNvGrpSpPr>
            <a:grpSpLocks/>
          </p:cNvGrpSpPr>
          <p:nvPr/>
        </p:nvGrpSpPr>
        <p:grpSpPr bwMode="auto">
          <a:xfrm>
            <a:off x="504672" y="122096"/>
            <a:ext cx="1750048" cy="1524000"/>
            <a:chOff x="1824" y="633"/>
            <a:chExt cx="2834" cy="2849"/>
          </a:xfrm>
        </p:grpSpPr>
        <p:sp>
          <p:nvSpPr>
            <p:cNvPr id="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Content Placeholder 2"/>
          <p:cNvSpPr>
            <a:spLocks noGrp="1"/>
          </p:cNvSpPr>
          <p:nvPr>
            <p:ph idx="1"/>
          </p:nvPr>
        </p:nvSpPr>
        <p:spPr>
          <a:xfrm>
            <a:off x="457200" y="1600200"/>
            <a:ext cx="3581400" cy="4495799"/>
          </a:xfrm>
        </p:spPr>
        <p:txBody>
          <a:bodyPr>
            <a:noAutofit/>
          </a:bodyPr>
          <a:lstStyle/>
          <a:p>
            <a:r>
              <a:rPr lang="en-US" sz="1800" b="1" dirty="0" smtClean="0"/>
              <a:t>Care managers put the pieces of the puzzle together</a:t>
            </a:r>
            <a:r>
              <a:rPr lang="en-US" sz="1800" dirty="0" smtClean="0"/>
              <a:t>... They create links between primary care doctors, mental health providers, hospital staff, treatment programs, social workers, criminal justice agencies, courts, landlords, the Department of Social Services, Social Security, and community agencies.</a:t>
            </a:r>
          </a:p>
          <a:p>
            <a:r>
              <a:rPr lang="en-US" sz="1800" dirty="0" smtClean="0"/>
              <a:t>They work with clients to improve their resources and ability to manage their daily lives successfully.</a:t>
            </a:r>
            <a:endParaRPr lang="en-US" sz="1800" dirty="0"/>
          </a:p>
        </p:txBody>
      </p:sp>
      <p:sp>
        <p:nvSpPr>
          <p:cNvPr id="10" name="Content Placeholder 2"/>
          <p:cNvSpPr txBox="1">
            <a:spLocks/>
          </p:cNvSpPr>
          <p:nvPr/>
        </p:nvSpPr>
        <p:spPr>
          <a:xfrm>
            <a:off x="4572000" y="1396193"/>
            <a:ext cx="3657600" cy="50046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900" b="1" dirty="0" smtClean="0"/>
              <a:t>By doing things like…</a:t>
            </a:r>
          </a:p>
          <a:p>
            <a:pPr marL="0" indent="0">
              <a:buNone/>
            </a:pPr>
            <a:r>
              <a:rPr lang="en-US" sz="1900" dirty="0" smtClean="0"/>
              <a:t>Advocating for their client with a landlord;</a:t>
            </a:r>
          </a:p>
          <a:p>
            <a:pPr marL="0" indent="0">
              <a:buNone/>
            </a:pPr>
            <a:r>
              <a:rPr lang="en-US" sz="1900" dirty="0" smtClean="0"/>
              <a:t>Calling primary care doctors to get accurate information about a patient’s meds;</a:t>
            </a:r>
          </a:p>
          <a:p>
            <a:pPr marL="0" indent="0">
              <a:buNone/>
            </a:pPr>
            <a:r>
              <a:rPr lang="en-US" sz="1900" dirty="0" smtClean="0"/>
              <a:t>Helping a client find an apartment they can afford;</a:t>
            </a:r>
          </a:p>
          <a:p>
            <a:pPr marL="0" indent="0">
              <a:buNone/>
            </a:pPr>
            <a:r>
              <a:rPr lang="en-US" sz="1900" dirty="0" smtClean="0"/>
              <a:t>Connecting clients to </a:t>
            </a:r>
            <a:r>
              <a:rPr lang="en-US" sz="1900" dirty="0" err="1" smtClean="0"/>
              <a:t>Medicab</a:t>
            </a:r>
            <a:r>
              <a:rPr lang="en-US" sz="1900" dirty="0" smtClean="0"/>
              <a:t> services to get to medical appointments;</a:t>
            </a:r>
          </a:p>
          <a:p>
            <a:pPr marL="0" indent="0">
              <a:buNone/>
            </a:pPr>
            <a:r>
              <a:rPr lang="en-US" sz="1900" dirty="0" smtClean="0"/>
              <a:t>Listening to the client’s concerns about what they believe are the most serious issues they’re facing;</a:t>
            </a:r>
          </a:p>
          <a:p>
            <a:pPr marL="0" indent="0">
              <a:buNone/>
            </a:pPr>
            <a:endParaRPr lang="en-US" dirty="0"/>
          </a:p>
        </p:txBody>
      </p:sp>
    </p:spTree>
    <p:extLst>
      <p:ext uri="{BB962C8B-B14F-4D97-AF65-F5344CB8AC3E}">
        <p14:creationId xmlns:p14="http://schemas.microsoft.com/office/powerpoint/2010/main" val="3888652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graham\AppData\Local\Microsoft\Windows\Temporary Internet Files\Content.IE5\P8RQQ7T2\Performance-Managem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381000"/>
            <a:ext cx="1752600" cy="19191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066800"/>
            <a:ext cx="8229600" cy="1371600"/>
          </a:xfrm>
        </p:spPr>
        <p:txBody>
          <a:bodyPr/>
          <a:lstStyle/>
          <a:p>
            <a:r>
              <a:rPr lang="en-US" sz="4400" dirty="0" smtClean="0">
                <a:solidFill>
                  <a:schemeClr val="accent2"/>
                </a:solidFill>
                <a:latin typeface="Eras Demi ITC" panose="020B0805030504020804" pitchFamily="34" charset="0"/>
              </a:rPr>
              <a:t>Care Manager </a:t>
            </a:r>
            <a:br>
              <a:rPr lang="en-US" sz="4400" dirty="0" smtClean="0">
                <a:solidFill>
                  <a:schemeClr val="accent2"/>
                </a:solidFill>
                <a:latin typeface="Eras Demi ITC" panose="020B0805030504020804" pitchFamily="34" charset="0"/>
              </a:rPr>
            </a:br>
            <a:r>
              <a:rPr lang="en-US" sz="4400" dirty="0" smtClean="0">
                <a:latin typeface="Eras Demi ITC" panose="020B0805030504020804" pitchFamily="34" charset="0"/>
              </a:rPr>
              <a:t>vs. </a:t>
            </a:r>
            <a:r>
              <a:rPr lang="en-US" sz="4400" dirty="0" smtClean="0">
                <a:solidFill>
                  <a:schemeClr val="accent5"/>
                </a:solidFill>
                <a:latin typeface="Eras Demi ITC" panose="020B0805030504020804" pitchFamily="34" charset="0"/>
              </a:rPr>
              <a:t>Case Manager</a:t>
            </a:r>
            <a:r>
              <a:rPr lang="en-US" sz="4400" dirty="0" smtClean="0">
                <a:latin typeface="Eras Demi ITC" panose="020B0805030504020804" pitchFamily="34" charset="0"/>
              </a:rPr>
              <a:t>…</a:t>
            </a:r>
            <a:br>
              <a:rPr lang="en-US" sz="4400" dirty="0" smtClean="0">
                <a:latin typeface="Eras Demi ITC" panose="020B0805030504020804" pitchFamily="34" charset="0"/>
              </a:rPr>
            </a:br>
            <a:r>
              <a:rPr lang="en-US" sz="4400" i="1" dirty="0" smtClean="0">
                <a:latin typeface="Eras Demi ITC" panose="020B0805030504020804" pitchFamily="34" charset="0"/>
              </a:rPr>
              <a:t>What’s the Difference?</a:t>
            </a:r>
            <a:endParaRPr lang="en-US" sz="4400" i="1" dirty="0">
              <a:latin typeface="Eras Demi ITC" panose="020B0805030504020804" pitchFamily="34" charset="0"/>
            </a:endParaRPr>
          </a:p>
        </p:txBody>
      </p:sp>
      <p:sp>
        <p:nvSpPr>
          <p:cNvPr id="3" name="Content Placeholder 2"/>
          <p:cNvSpPr>
            <a:spLocks noGrp="1"/>
          </p:cNvSpPr>
          <p:nvPr>
            <p:ph idx="1"/>
          </p:nvPr>
        </p:nvSpPr>
        <p:spPr>
          <a:xfrm>
            <a:off x="457200" y="2667000"/>
            <a:ext cx="8229600" cy="3459163"/>
          </a:xfrm>
        </p:spPr>
        <p:txBody>
          <a:bodyPr>
            <a:normAutofit fontScale="62500" lnSpcReduction="20000"/>
          </a:bodyPr>
          <a:lstStyle/>
          <a:p>
            <a:r>
              <a:rPr lang="en-US" dirty="0" smtClean="0"/>
              <a:t>HH Care Managers have access to protected health care information via the DOH records system;  HH Care Managers are considered health care professionals, regardless of the agency they are working in.</a:t>
            </a:r>
          </a:p>
          <a:p>
            <a:endParaRPr lang="en-US" dirty="0" smtClean="0"/>
          </a:p>
          <a:p>
            <a:r>
              <a:rPr lang="en-US" dirty="0" smtClean="0"/>
              <a:t>HH Care Managers must meet a high standard of service delivery and documentation, using an on-line case management system;</a:t>
            </a:r>
          </a:p>
          <a:p>
            <a:endParaRPr lang="en-US" dirty="0" smtClean="0"/>
          </a:p>
          <a:p>
            <a:r>
              <a:rPr lang="en-US" dirty="0" smtClean="0"/>
              <a:t>HH Care Managers can serve a client indefinitely; the client does not have to be a client of your agency.  For example, a client who was receiving substance abuse treatment at Delphi can continue to have a Delphi HH Care Manager even after their treatment has ended;</a:t>
            </a:r>
          </a:p>
          <a:p>
            <a:endParaRPr lang="en-US" dirty="0" smtClean="0"/>
          </a:p>
          <a:p>
            <a:r>
              <a:rPr lang="en-US" dirty="0" smtClean="0"/>
              <a:t>HH Care Managers provide client-driven care.  For example, a client may present with substance abuse issues, but, if they are only interested in getting help applying for subsidized housing, the Care Manager will work on the issues they have identified, while keeping other pertinent health issues in front of the client;</a:t>
            </a:r>
          </a:p>
          <a:p>
            <a:endParaRPr lang="en-US" dirty="0"/>
          </a:p>
        </p:txBody>
      </p:sp>
    </p:spTree>
    <p:extLst>
      <p:ext uri="{BB962C8B-B14F-4D97-AF65-F5344CB8AC3E}">
        <p14:creationId xmlns:p14="http://schemas.microsoft.com/office/powerpoint/2010/main" val="3409396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graham\AppData\Local\Microsoft\Windows\Temporary Internet Files\Content.IE5\922CN1S3\stock-vector-homeless-teenage-girl-with-help-sign-1726977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743200"/>
            <a:ext cx="2728609" cy="28498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nSpc>
                <a:spcPct val="100000"/>
              </a:lnSpc>
            </a:pPr>
            <a:r>
              <a:rPr lang="en-US" sz="3200" dirty="0" smtClean="0">
                <a:latin typeface="Eras Demi ITC" panose="020B0805030504020804" pitchFamily="34" charset="0"/>
              </a:rPr>
              <a:t>Using HH Care Management in </a:t>
            </a:r>
            <a:br>
              <a:rPr lang="en-US" sz="3200" dirty="0" smtClean="0">
                <a:latin typeface="Eras Demi ITC" panose="020B0805030504020804" pitchFamily="34" charset="0"/>
              </a:rPr>
            </a:br>
            <a:r>
              <a:rPr lang="en-US" sz="3200" dirty="0" smtClean="0">
                <a:latin typeface="Eras Demi ITC" panose="020B0805030504020804" pitchFamily="34" charset="0"/>
              </a:rPr>
              <a:t>School-Based Prevention</a:t>
            </a:r>
            <a:endParaRPr lang="en-US" sz="3200" dirty="0">
              <a:latin typeface="Eras Demi ITC" panose="020B0805030504020804" pitchFamily="34" charset="0"/>
            </a:endParaRPr>
          </a:p>
        </p:txBody>
      </p:sp>
      <p:sp>
        <p:nvSpPr>
          <p:cNvPr id="3" name="Content Placeholder 2"/>
          <p:cNvSpPr>
            <a:spLocks noGrp="1"/>
          </p:cNvSpPr>
          <p:nvPr>
            <p:ph idx="1"/>
          </p:nvPr>
        </p:nvSpPr>
        <p:spPr>
          <a:xfrm>
            <a:off x="457200" y="1600200"/>
            <a:ext cx="6400800" cy="4525963"/>
          </a:xfrm>
        </p:spPr>
        <p:txBody>
          <a:bodyPr>
            <a:normAutofit fontScale="92500" lnSpcReduction="10000"/>
          </a:bodyPr>
          <a:lstStyle/>
          <a:p>
            <a:pPr marL="0" indent="0">
              <a:buNone/>
            </a:pPr>
            <a:r>
              <a:rPr lang="en-US" dirty="0" smtClean="0"/>
              <a:t>Teachers, school nurses, or administrators may identify a student who is struggling because of…</a:t>
            </a:r>
          </a:p>
          <a:p>
            <a:r>
              <a:rPr lang="en-US" dirty="0" smtClean="0"/>
              <a:t>Unidentified or untreated medical or behavioral health issues;</a:t>
            </a:r>
          </a:p>
          <a:p>
            <a:r>
              <a:rPr lang="en-US" dirty="0" smtClean="0"/>
              <a:t>Pending eviction or actual homelessness or a </a:t>
            </a:r>
            <a:r>
              <a:rPr lang="en-US" dirty="0"/>
              <a:t>utility shut </a:t>
            </a:r>
            <a:r>
              <a:rPr lang="en-US" dirty="0" smtClean="0"/>
              <a:t>off</a:t>
            </a:r>
          </a:p>
          <a:p>
            <a:r>
              <a:rPr lang="en-US" dirty="0" smtClean="0"/>
              <a:t>Insufficient food</a:t>
            </a:r>
          </a:p>
          <a:p>
            <a:r>
              <a:rPr lang="en-US" dirty="0" smtClean="0"/>
              <a:t>Violence in the home</a:t>
            </a:r>
          </a:p>
          <a:p>
            <a:r>
              <a:rPr lang="en-US" dirty="0" smtClean="0"/>
              <a:t>Substance abuse (themselves or a family member)</a:t>
            </a:r>
            <a:endParaRPr lang="en-US" dirty="0" smtClean="0"/>
          </a:p>
          <a:p>
            <a:r>
              <a:rPr lang="en-US" dirty="0" smtClean="0"/>
              <a:t>A </a:t>
            </a:r>
            <a:r>
              <a:rPr lang="en-US" dirty="0"/>
              <a:t>parent who is incarcerated</a:t>
            </a:r>
          </a:p>
          <a:p>
            <a:r>
              <a:rPr lang="en-US" dirty="0" smtClean="0"/>
              <a:t>Involved in the juvenile justice system</a:t>
            </a:r>
          </a:p>
          <a:p>
            <a:endParaRPr lang="en-US" dirty="0" smtClean="0"/>
          </a:p>
          <a:p>
            <a:endParaRPr lang="en-US" dirty="0"/>
          </a:p>
        </p:txBody>
      </p:sp>
    </p:spTree>
    <p:extLst>
      <p:ext uri="{BB962C8B-B14F-4D97-AF65-F5344CB8AC3E}">
        <p14:creationId xmlns:p14="http://schemas.microsoft.com/office/powerpoint/2010/main" val="826672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Eras Demi ITC" panose="020B0805030504020804" pitchFamily="34" charset="0"/>
              </a:rPr>
              <a:t>Connecting Students </a:t>
            </a:r>
            <a:r>
              <a:rPr lang="en-US" sz="3200" dirty="0" smtClean="0">
                <a:latin typeface="Eras Demi ITC" panose="020B0805030504020804" pitchFamily="34" charset="0"/>
              </a:rPr>
              <a:t>to a HH Care Manager</a:t>
            </a:r>
            <a:endParaRPr lang="en-US" sz="3200" dirty="0">
              <a:latin typeface="Eras Demi ITC" panose="020B0805030504020804" pitchFamily="34" charset="0"/>
            </a:endParaRPr>
          </a:p>
        </p:txBody>
      </p:sp>
      <p:sp>
        <p:nvSpPr>
          <p:cNvPr id="3" name="Content Placeholder 2"/>
          <p:cNvSpPr>
            <a:spLocks noGrp="1"/>
          </p:cNvSpPr>
          <p:nvPr>
            <p:ph idx="1"/>
          </p:nvPr>
        </p:nvSpPr>
        <p:spPr/>
        <p:txBody>
          <a:bodyPr>
            <a:normAutofit lnSpcReduction="10000"/>
          </a:bodyPr>
          <a:lstStyle/>
          <a:p>
            <a:endParaRPr lang="en-US" dirty="0"/>
          </a:p>
          <a:p>
            <a:r>
              <a:rPr lang="en-US" dirty="0" smtClean="0"/>
              <a:t>Health Home Care Managers can serve the adult in the </a:t>
            </a:r>
            <a:r>
              <a:rPr lang="en-US" dirty="0" smtClean="0"/>
              <a:t>household, </a:t>
            </a:r>
            <a:r>
              <a:rPr lang="en-US" dirty="0" smtClean="0"/>
              <a:t>or can serve the child directly.</a:t>
            </a:r>
          </a:p>
          <a:p>
            <a:r>
              <a:rPr lang="en-US" dirty="0" smtClean="0"/>
              <a:t>The school can contact the parent or guardian to ask if they are interested in getting assistance, and connect the HH Care Manager to the parent or adult in the home.</a:t>
            </a:r>
            <a:endParaRPr lang="en-US" dirty="0"/>
          </a:p>
          <a:p>
            <a:r>
              <a:rPr lang="en-US" dirty="0" smtClean="0"/>
              <a:t>The HH Care Manager can work directly with the student.  The student does not have to get permission from a parent; the HH Care Manager does not have to share information unless the student signs a release of information.</a:t>
            </a:r>
          </a:p>
          <a:p>
            <a:pPr marL="0" indent="0">
              <a:buNone/>
            </a:pPr>
            <a:endParaRPr lang="en-US" dirty="0"/>
          </a:p>
        </p:txBody>
      </p:sp>
    </p:spTree>
    <p:extLst>
      <p:ext uri="{BB962C8B-B14F-4D97-AF65-F5344CB8AC3E}">
        <p14:creationId xmlns:p14="http://schemas.microsoft.com/office/powerpoint/2010/main" val="3170061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graham\AppData\Local\Microsoft\Windows\Temporary Internet Files\Content.IE5\922CN1S3\black_speaker[1].jpg"/>
          <p:cNvPicPr>
            <a:picLocks noChangeAspect="1" noChangeArrowheads="1"/>
          </p:cNvPicPr>
          <p:nvPr/>
        </p:nvPicPr>
        <p:blipFill rotWithShape="1">
          <a:blip r:embed="rId3">
            <a:extLst>
              <a:ext uri="{28A0092B-C50C-407E-A947-70E740481C1C}">
                <a14:useLocalDpi xmlns:a14="http://schemas.microsoft.com/office/drawing/2010/main" val="0"/>
              </a:ext>
            </a:extLst>
          </a:blip>
          <a:srcRect l="29286"/>
          <a:stretch/>
        </p:blipFill>
        <p:spPr bwMode="auto">
          <a:xfrm>
            <a:off x="6934200" y="3529263"/>
            <a:ext cx="1981200" cy="28892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457200"/>
            <a:ext cx="7620000" cy="5791199"/>
          </a:xfrm>
        </p:spPr>
        <p:txBody>
          <a:bodyPr numCol="2" spcCol="182880">
            <a:noAutofit/>
          </a:bodyPr>
          <a:lstStyle/>
          <a:p>
            <a:pPr marL="0" indent="0" algn="just">
              <a:buNone/>
            </a:pPr>
            <a:r>
              <a:rPr lang="en-US" sz="1600" dirty="0" smtClean="0">
                <a:solidFill>
                  <a:schemeClr val="tx1"/>
                </a:solidFill>
              </a:rPr>
              <a:t>Tiffany was 17 and attending a diversion program due to her chronic truancy.  A Delphi prevention counselor stationed at her school contacted Brittany Clark, one of our HH Care Managers, to say she was concerned because Tiffany was a bright girl who was in danger of not graduating due to her absences.  The prevention counselor asked Tiffany if she’d like to get some help, and she agreed to meet with Brittany.</a:t>
            </a:r>
          </a:p>
          <a:p>
            <a:pPr marL="0" indent="0" algn="just">
              <a:buNone/>
            </a:pPr>
            <a:endParaRPr lang="en-US" sz="1600" dirty="0" smtClean="0">
              <a:solidFill>
                <a:schemeClr val="tx1"/>
              </a:solidFill>
            </a:endParaRPr>
          </a:p>
          <a:p>
            <a:pPr marL="0" indent="0" algn="just">
              <a:buNone/>
            </a:pPr>
            <a:r>
              <a:rPr lang="en-US" sz="1600" dirty="0" smtClean="0">
                <a:solidFill>
                  <a:schemeClr val="tx1"/>
                </a:solidFill>
              </a:rPr>
              <a:t>After talking with Tiffany, Brittany identified several areas where Tiffany needed immediate assistance. </a:t>
            </a:r>
            <a:r>
              <a:rPr lang="en-US" sz="1600" dirty="0">
                <a:solidFill>
                  <a:schemeClr val="tx1"/>
                </a:solidFill>
              </a:rPr>
              <a:t> </a:t>
            </a:r>
            <a:r>
              <a:rPr lang="en-US" sz="1600" dirty="0" smtClean="0">
                <a:solidFill>
                  <a:schemeClr val="tx1"/>
                </a:solidFill>
              </a:rPr>
              <a:t> Tiffany’s mother was home recovering from a major stroke, and Tiffany was often her only caregiver.  There was little money in the </a:t>
            </a:r>
            <a:r>
              <a:rPr lang="en-US" sz="1600" dirty="0" smtClean="0">
                <a:solidFill>
                  <a:schemeClr val="tx1"/>
                </a:solidFill>
              </a:rPr>
              <a:t>house, </a:t>
            </a:r>
            <a:r>
              <a:rPr lang="en-US" sz="1600" dirty="0" smtClean="0">
                <a:solidFill>
                  <a:schemeClr val="tx1"/>
                </a:solidFill>
              </a:rPr>
              <a:t>and Tiffany was </a:t>
            </a:r>
            <a:r>
              <a:rPr lang="en-US" sz="1600" dirty="0" smtClean="0">
                <a:solidFill>
                  <a:schemeClr val="tx1"/>
                </a:solidFill>
              </a:rPr>
              <a:t>sometimes absent because she lacked bus fare.</a:t>
            </a:r>
          </a:p>
          <a:p>
            <a:pPr marL="0" indent="0" algn="just">
              <a:buNone/>
            </a:pPr>
            <a:r>
              <a:rPr lang="en-US" sz="1600" dirty="0" smtClean="0">
                <a:solidFill>
                  <a:schemeClr val="tx1"/>
                </a:solidFill>
              </a:rPr>
              <a:t> </a:t>
            </a:r>
            <a:r>
              <a:rPr lang="en-US" sz="1600" dirty="0" smtClean="0">
                <a:solidFill>
                  <a:schemeClr val="tx1"/>
                </a:solidFill>
              </a:rPr>
              <a:t>Tiffany </a:t>
            </a:r>
            <a:r>
              <a:rPr lang="en-US" sz="1600" dirty="0" smtClean="0">
                <a:solidFill>
                  <a:schemeClr val="tx1"/>
                </a:solidFill>
              </a:rPr>
              <a:t>had </a:t>
            </a:r>
            <a:r>
              <a:rPr lang="en-US" sz="1600" dirty="0" smtClean="0">
                <a:solidFill>
                  <a:schemeClr val="tx1"/>
                </a:solidFill>
              </a:rPr>
              <a:t>become despondent about even finishing </a:t>
            </a:r>
            <a:r>
              <a:rPr lang="en-US" sz="1600" dirty="0" smtClean="0">
                <a:solidFill>
                  <a:schemeClr val="tx1"/>
                </a:solidFill>
              </a:rPr>
              <a:t>school; </a:t>
            </a:r>
            <a:r>
              <a:rPr lang="en-US" sz="1600" dirty="0" smtClean="0">
                <a:solidFill>
                  <a:schemeClr val="tx1"/>
                </a:solidFill>
              </a:rPr>
              <a:t>she was under </a:t>
            </a:r>
            <a:r>
              <a:rPr lang="en-US" sz="1600" dirty="0" smtClean="0">
                <a:solidFill>
                  <a:schemeClr val="tx1"/>
                </a:solidFill>
              </a:rPr>
              <a:t>pressure </a:t>
            </a:r>
            <a:r>
              <a:rPr lang="en-US" sz="1600" dirty="0" smtClean="0">
                <a:solidFill>
                  <a:schemeClr val="tx1"/>
                </a:solidFill>
              </a:rPr>
              <a:t>to start earning money. </a:t>
            </a:r>
            <a:r>
              <a:rPr lang="en-US" sz="1600" dirty="0" smtClean="0">
                <a:solidFill>
                  <a:schemeClr val="tx1"/>
                </a:solidFill>
              </a:rPr>
              <a:t>She was taking medication for anxiety and depression, but her constant fatigue was an indicator that her dosage may have needed adjusting.  Like most teenagers, she </a:t>
            </a:r>
            <a:r>
              <a:rPr lang="en-US" sz="1600" dirty="0" smtClean="0">
                <a:solidFill>
                  <a:schemeClr val="tx1"/>
                </a:solidFill>
              </a:rPr>
              <a:t>was </a:t>
            </a:r>
            <a:r>
              <a:rPr lang="en-US" sz="1600" dirty="0" smtClean="0">
                <a:solidFill>
                  <a:schemeClr val="tx1"/>
                </a:solidFill>
              </a:rPr>
              <a:t>uncomfortable </a:t>
            </a:r>
            <a:r>
              <a:rPr lang="en-US" sz="1600" dirty="0" smtClean="0">
                <a:solidFill>
                  <a:schemeClr val="tx1"/>
                </a:solidFill>
              </a:rPr>
              <a:t>because she felt her clothes weren’t trendy.  Tiffany’s anxiety over her mother’s health, her school situation, etc., made it more difficult for her to focus on her education.</a:t>
            </a:r>
          </a:p>
          <a:p>
            <a:pPr marL="0" indent="0">
              <a:buNone/>
            </a:pP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609408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0000" lnSpcReduction="20000"/>
          </a:bodyPr>
          <a:lstStyle/>
          <a:p>
            <a:pPr marL="0" indent="0">
              <a:buNone/>
            </a:pPr>
            <a:r>
              <a:rPr lang="en-US" dirty="0">
                <a:solidFill>
                  <a:schemeClr val="tx1"/>
                </a:solidFill>
              </a:rPr>
              <a:t>Over the next two months, Brittany:</a:t>
            </a:r>
          </a:p>
          <a:p>
            <a:pPr marL="0" indent="0">
              <a:buNone/>
            </a:pPr>
            <a:endParaRPr lang="en-US" dirty="0">
              <a:solidFill>
                <a:schemeClr val="tx1"/>
              </a:solidFill>
            </a:endParaRPr>
          </a:p>
          <a:p>
            <a:r>
              <a:rPr lang="en-US" dirty="0">
                <a:solidFill>
                  <a:schemeClr val="tx1"/>
                </a:solidFill>
              </a:rPr>
              <a:t>Got Tiffany tutoring through the Urban League Black Scholar Program (HH Care Manager was concerned that school was not meeting Tiffany’s IEP).</a:t>
            </a:r>
          </a:p>
          <a:p>
            <a:r>
              <a:rPr lang="en-US" dirty="0">
                <a:solidFill>
                  <a:schemeClr val="tx1"/>
                </a:solidFill>
              </a:rPr>
              <a:t>Helped her get her learner’s permit</a:t>
            </a:r>
          </a:p>
          <a:p>
            <a:r>
              <a:rPr lang="en-US" dirty="0">
                <a:solidFill>
                  <a:schemeClr val="tx1"/>
                </a:solidFill>
              </a:rPr>
              <a:t>Scheduled an appointment with Tiffany’s pediatrician and accompanied Tiffany to the appointment, where they discussed her current medication and how the medications were making her so groggy she had difficulty getting up, as well as focus in school</a:t>
            </a:r>
          </a:p>
          <a:p>
            <a:r>
              <a:rPr lang="en-US" dirty="0">
                <a:solidFill>
                  <a:schemeClr val="tx1"/>
                </a:solidFill>
              </a:rPr>
              <a:t>Supported Tiffany getting regular exercise</a:t>
            </a:r>
          </a:p>
          <a:p>
            <a:r>
              <a:rPr lang="en-US" dirty="0">
                <a:solidFill>
                  <a:schemeClr val="tx1"/>
                </a:solidFill>
              </a:rPr>
              <a:t>Helped her get a part-time job at St. Anne’s Home, made sure she had appropriate interview clothes, and did a mock interview with her.</a:t>
            </a:r>
          </a:p>
          <a:p>
            <a:r>
              <a:rPr lang="en-US" dirty="0">
                <a:solidFill>
                  <a:schemeClr val="tx1"/>
                </a:solidFill>
              </a:rPr>
              <a:t>Provided an ear for Tiffany to talk to, who could help actually solve some of her most pressing issues</a:t>
            </a:r>
          </a:p>
          <a:p>
            <a:endParaRPr lang="en-US" dirty="0">
              <a:solidFill>
                <a:schemeClr val="tx1"/>
              </a:solidFill>
            </a:endParaRPr>
          </a:p>
          <a:p>
            <a:pPr marL="0" indent="0">
              <a:buNone/>
            </a:pPr>
            <a:r>
              <a:rPr lang="en-US" sz="3600" b="1" dirty="0">
                <a:solidFill>
                  <a:srgbClr val="00B050"/>
                </a:solidFill>
              </a:rPr>
              <a:t>Tiffany is now preparing to graduate in January, and feels much more in control of her life than she did previously. </a:t>
            </a:r>
          </a:p>
          <a:p>
            <a:endParaRPr lang="en-US" dirty="0"/>
          </a:p>
        </p:txBody>
      </p:sp>
    </p:spTree>
    <p:extLst>
      <p:ext uri="{BB962C8B-B14F-4D97-AF65-F5344CB8AC3E}">
        <p14:creationId xmlns:p14="http://schemas.microsoft.com/office/powerpoint/2010/main" val="2146881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Eras Demi ITC" panose="020B0805030504020804" pitchFamily="34" charset="0"/>
              </a:rPr>
              <a:t>Using HH Care Manager to Support a Criminal Justice Caseload</a:t>
            </a:r>
            <a:endParaRPr lang="en-US" sz="3200" dirty="0">
              <a:latin typeface="Eras Demi ITC" panose="020B0805030504020804" pitchFamily="34"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2000" dirty="0" smtClean="0"/>
              <a:t>Delphi serves more than 600 high-risk parolees each year, through a contract from the NYS Division of Criminal Justice Services.  The contract provides for a limited amount of case management services, provides some funds for wrap-around needs, and is limited to serving mid- to high-risk parolees.</a:t>
            </a:r>
          </a:p>
          <a:p>
            <a:r>
              <a:rPr lang="en-US" dirty="0" smtClean="0"/>
              <a:t>Using a HH Care Manager, we have been able to provide the same high level of services to men and women leaving Federal incarceration.</a:t>
            </a:r>
          </a:p>
          <a:p>
            <a:r>
              <a:rPr lang="en-US" dirty="0" smtClean="0"/>
              <a:t>We are part of the new HH Criminal Justice Pilot Program that allows HH Care Managers to begin serving men and women prior to release, an essential component of evidence based reentry services</a:t>
            </a:r>
          </a:p>
          <a:p>
            <a:r>
              <a:rPr lang="en-US" dirty="0" smtClean="0"/>
              <a:t>We are able to extend service beyond the short period of time the grant funding covers for clients who have on-going needs, particularly those with serious mental illness, on-going substance abuse issues, or serious medical concerns.</a:t>
            </a:r>
          </a:p>
          <a:p>
            <a:r>
              <a:rPr lang="en-US" dirty="0" smtClean="0"/>
              <a:t>Through these efforts, we have now been awarded a grant to provide supported forensic housing, utilizing a HH Care Manager.</a:t>
            </a:r>
          </a:p>
          <a:p>
            <a:r>
              <a:rPr lang="en-US" dirty="0" smtClean="0"/>
              <a:t>We’ve been asked by our local Probation office to participate in the Call-In, by providing a HH Care Manager to work with 18-24 year old, gang-invested young men, who are at high risk of violence and continued involvement in the criminal justice system.</a:t>
            </a:r>
          </a:p>
          <a:p>
            <a:endParaRPr lang="en-US" dirty="0"/>
          </a:p>
        </p:txBody>
      </p:sp>
    </p:spTree>
    <p:extLst>
      <p:ext uri="{BB962C8B-B14F-4D97-AF65-F5344CB8AC3E}">
        <p14:creationId xmlns:p14="http://schemas.microsoft.com/office/powerpoint/2010/main" val="785895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Demi ITC" panose="020B0805030504020804" pitchFamily="34" charset="0"/>
              </a:rPr>
              <a:t>How to Find Nourishment</a:t>
            </a:r>
            <a:endParaRPr lang="en-US" dirty="0">
              <a:latin typeface="Eras Demi ITC" panose="020B0805030504020804" pitchFamily="34" charset="0"/>
            </a:endParaRPr>
          </a:p>
        </p:txBody>
      </p:sp>
      <p:sp>
        <p:nvSpPr>
          <p:cNvPr id="3" name="Content Placeholder 2"/>
          <p:cNvSpPr>
            <a:spLocks noGrp="1"/>
          </p:cNvSpPr>
          <p:nvPr>
            <p:ph idx="1"/>
          </p:nvPr>
        </p:nvSpPr>
        <p:spPr/>
        <p:txBody>
          <a:bodyPr/>
          <a:lstStyle/>
          <a:p>
            <a:r>
              <a:rPr lang="en-US" dirty="0" smtClean="0"/>
              <a:t>Objectives:</a:t>
            </a:r>
          </a:p>
          <a:p>
            <a:pPr lvl="1"/>
            <a:endParaRPr lang="en-US" dirty="0" smtClean="0"/>
          </a:p>
          <a:p>
            <a:pPr lvl="1">
              <a:buFont typeface="Arial" panose="020B0604020202020204" pitchFamily="34" charset="0"/>
              <a:buChar char="•"/>
            </a:pPr>
            <a:r>
              <a:rPr lang="en-US" sz="2000" dirty="0"/>
              <a:t>Learn how DSRIP funds can be used by a CD provider to fund population health </a:t>
            </a:r>
            <a:r>
              <a:rPr lang="en-US" sz="2000" dirty="0" smtClean="0"/>
              <a:t>strategies</a:t>
            </a:r>
          </a:p>
          <a:p>
            <a:pPr marL="457200" lvl="1" indent="0">
              <a:buNone/>
            </a:pPr>
            <a:endParaRPr lang="en-US" sz="2000" dirty="0"/>
          </a:p>
          <a:p>
            <a:pPr lvl="1">
              <a:buFont typeface="Arial" panose="020B0604020202020204" pitchFamily="34" charset="0"/>
              <a:buChar char="•"/>
            </a:pPr>
            <a:r>
              <a:rPr lang="en-US" sz="2000" dirty="0" smtClean="0"/>
              <a:t>Learn how the flexibility of Health Home Care Management can be integrated with a school-based prevention programs, out-patient CD treatment, and prison reentry services.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195011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Demi ITC" panose="020B0805030504020804" pitchFamily="34" charset="0"/>
              </a:rPr>
              <a:t>HH Care Management in Outpatient CD</a:t>
            </a:r>
            <a:endParaRPr lang="en-US" dirty="0">
              <a:latin typeface="Eras Demi ITC" panose="020B0805030504020804" pitchFamily="34" charset="0"/>
            </a:endParaRPr>
          </a:p>
        </p:txBody>
      </p:sp>
      <p:sp>
        <p:nvSpPr>
          <p:cNvPr id="3" name="Content Placeholder 2"/>
          <p:cNvSpPr>
            <a:spLocks noGrp="1"/>
          </p:cNvSpPr>
          <p:nvPr>
            <p:ph idx="1"/>
          </p:nvPr>
        </p:nvSpPr>
        <p:spPr/>
        <p:txBody>
          <a:bodyPr/>
          <a:lstStyle/>
          <a:p>
            <a:r>
              <a:rPr lang="en-US" dirty="0" smtClean="0"/>
              <a:t>HH Care Managers are a natural match to serve treatment courts, such as drug court and mental health court.  They are able to work with the client for long periods of time, even if the client is no longer receiving treatment (as long as they continue to receive Medicaid).</a:t>
            </a:r>
          </a:p>
          <a:p>
            <a:r>
              <a:rPr lang="en-US" dirty="0" smtClean="0"/>
              <a:t>HH Care Managers can provide supportive services like filling out forms for housing or benefits, providing referrals, or guiding clients to needed resources, that can take up precious </a:t>
            </a:r>
            <a:r>
              <a:rPr lang="en-US" smtClean="0"/>
              <a:t>clinical time.</a:t>
            </a:r>
            <a:endParaRPr lang="en-US" dirty="0"/>
          </a:p>
        </p:txBody>
      </p:sp>
    </p:spTree>
    <p:extLst>
      <p:ext uri="{BB962C8B-B14F-4D97-AF65-F5344CB8AC3E}">
        <p14:creationId xmlns:p14="http://schemas.microsoft.com/office/powerpoint/2010/main" val="2533329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Demi ITC" panose="020B0805030504020804" pitchFamily="34" charset="0"/>
              </a:rPr>
              <a:t>What is DSRIP?</a:t>
            </a:r>
            <a:endParaRPr lang="en-US" dirty="0">
              <a:latin typeface="Eras Demi ITC" panose="020B0805030504020804" pitchFamily="34" charset="0"/>
            </a:endParaRPr>
          </a:p>
        </p:txBody>
      </p:sp>
      <p:sp>
        <p:nvSpPr>
          <p:cNvPr id="3" name="Content Placeholder 2"/>
          <p:cNvSpPr>
            <a:spLocks noGrp="1"/>
          </p:cNvSpPr>
          <p:nvPr>
            <p:ph idx="1"/>
          </p:nvPr>
        </p:nvSpPr>
        <p:spPr/>
        <p:txBody>
          <a:bodyPr/>
          <a:lstStyle/>
          <a:p>
            <a:r>
              <a:rPr lang="en-US" dirty="0" smtClean="0"/>
              <a:t>Delivery System Reform Incentive Payment (DSRIP)</a:t>
            </a:r>
          </a:p>
          <a:p>
            <a:r>
              <a:rPr lang="en-US" dirty="0" smtClean="0"/>
              <a:t>Represents an investment of $6.42 billion over five years</a:t>
            </a:r>
          </a:p>
          <a:p>
            <a:r>
              <a:rPr lang="en-US" dirty="0" smtClean="0"/>
              <a:t>Funds are distributed via 25 regional Performing Provider Systems (PPS)</a:t>
            </a:r>
          </a:p>
          <a:p>
            <a:r>
              <a:rPr lang="en-US" dirty="0" smtClean="0"/>
              <a:t>May be spent on up to 11 approved projects the PPS proposed from a list of approved projects</a:t>
            </a:r>
          </a:p>
          <a:p>
            <a:r>
              <a:rPr lang="en-US" dirty="0" smtClean="0"/>
              <a:t>Targets a 25% reduction in unnecessary ED visits and re-hospitalizations</a:t>
            </a:r>
          </a:p>
          <a:p>
            <a:r>
              <a:rPr lang="en-US" dirty="0" smtClean="0"/>
              <a:t>Funds are conditioned on the entire State achieving that metric</a:t>
            </a:r>
          </a:p>
          <a:p>
            <a:endParaRPr lang="en-US" dirty="0"/>
          </a:p>
        </p:txBody>
      </p:sp>
    </p:spTree>
    <p:extLst>
      <p:ext uri="{BB962C8B-B14F-4D97-AF65-F5344CB8AC3E}">
        <p14:creationId xmlns:p14="http://schemas.microsoft.com/office/powerpoint/2010/main" val="2049093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Demi ITC" panose="020B0805030504020804" pitchFamily="34" charset="0"/>
              </a:rPr>
              <a:t>How is it structured?</a:t>
            </a:r>
            <a:endParaRPr lang="en-US" dirty="0">
              <a:latin typeface="Eras Demi ITC" panose="020B0805030504020804" pitchFamily="34" charset="0"/>
            </a:endParaRPr>
          </a:p>
        </p:txBody>
      </p:sp>
      <p:sp>
        <p:nvSpPr>
          <p:cNvPr id="3" name="Content Placeholder 2"/>
          <p:cNvSpPr>
            <a:spLocks noGrp="1"/>
          </p:cNvSpPr>
          <p:nvPr>
            <p:ph idx="1"/>
          </p:nvPr>
        </p:nvSpPr>
        <p:spPr/>
        <p:txBody>
          <a:bodyPr/>
          <a:lstStyle/>
          <a:p>
            <a:endParaRPr lang="en-US" dirty="0" smtClean="0"/>
          </a:p>
          <a:p>
            <a:endParaRPr lang="en-US" dirty="0"/>
          </a:p>
          <a:p>
            <a:r>
              <a:rPr lang="en-US" dirty="0" smtClean="0"/>
              <a:t>Funds are distributed based on meeting objectives in four domains</a:t>
            </a:r>
          </a:p>
          <a:p>
            <a:pPr lvl="1"/>
            <a:r>
              <a:rPr lang="en-US" dirty="0" smtClean="0"/>
              <a:t>Domain 1 is about the PPS structure and governance</a:t>
            </a:r>
          </a:p>
          <a:p>
            <a:pPr lvl="1"/>
            <a:r>
              <a:rPr lang="en-US" dirty="0" smtClean="0"/>
              <a:t>Domain 2 is about System Transformation Projects (Infrastructure)</a:t>
            </a:r>
          </a:p>
          <a:p>
            <a:pPr lvl="1"/>
            <a:r>
              <a:rPr lang="en-US" dirty="0" smtClean="0"/>
              <a:t>Domain 3 is about Clinical Improvement Projects</a:t>
            </a:r>
          </a:p>
          <a:p>
            <a:pPr lvl="1"/>
            <a:r>
              <a:rPr lang="en-US" dirty="0" smtClean="0"/>
              <a:t>Domain 4 is about Population-Wide </a:t>
            </a:r>
          </a:p>
          <a:p>
            <a:pPr lvl="1"/>
            <a:r>
              <a:rPr lang="en-US" dirty="0" smtClean="0"/>
              <a:t>A Bonus Category is available to increase Patient Activation</a:t>
            </a:r>
            <a:endParaRPr lang="en-US" dirty="0"/>
          </a:p>
        </p:txBody>
      </p:sp>
    </p:spTree>
    <p:extLst>
      <p:ext uri="{BB962C8B-B14F-4D97-AF65-F5344CB8AC3E}">
        <p14:creationId xmlns:p14="http://schemas.microsoft.com/office/powerpoint/2010/main" val="1900813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ras Demi ITC" panose="020B0805030504020804" pitchFamily="34" charset="0"/>
              </a:rPr>
              <a:t>Where do CD Providers fit in?</a:t>
            </a:r>
          </a:p>
        </p:txBody>
      </p:sp>
      <p:sp>
        <p:nvSpPr>
          <p:cNvPr id="3" name="Content Placeholder 2"/>
          <p:cNvSpPr>
            <a:spLocks noGrp="1"/>
          </p:cNvSpPr>
          <p:nvPr>
            <p:ph idx="1"/>
          </p:nvPr>
        </p:nvSpPr>
        <p:spPr/>
        <p:txBody>
          <a:bodyPr/>
          <a:lstStyle/>
          <a:p>
            <a:r>
              <a:rPr lang="en-US" dirty="0" smtClean="0"/>
              <a:t>Every PPS must select at least one Domain 4 Project</a:t>
            </a:r>
          </a:p>
          <a:p>
            <a:pPr lvl="1"/>
            <a:endParaRPr lang="en-US" dirty="0"/>
          </a:p>
          <a:p>
            <a:pPr lvl="1"/>
            <a:r>
              <a:rPr lang="en-US" dirty="0" smtClean="0"/>
              <a:t>4.a.i – Promote mental, emotional and behavioral well being in communities</a:t>
            </a:r>
          </a:p>
          <a:p>
            <a:pPr lvl="1"/>
            <a:r>
              <a:rPr lang="en-US" dirty="0" smtClean="0"/>
              <a:t>4.a.ii – Prevent substance abuse and other emotional disorders</a:t>
            </a:r>
          </a:p>
          <a:p>
            <a:pPr lvl="1"/>
            <a:r>
              <a:rPr lang="en-US" dirty="0" smtClean="0"/>
              <a:t>4.a.iii – Strengthen mental health and substance abuse infrastructure across systems</a:t>
            </a:r>
          </a:p>
          <a:p>
            <a:pPr lvl="1"/>
            <a:r>
              <a:rPr lang="en-US" dirty="0" smtClean="0"/>
              <a:t>4.b.i – Promote tobacco cessation…especially among those with poor mental health</a:t>
            </a:r>
          </a:p>
          <a:p>
            <a:pPr lvl="1"/>
            <a:r>
              <a:rPr lang="en-US" dirty="0" smtClean="0"/>
              <a:t>4.b.ii – Increase access to high quality chronic disease preventive care and management</a:t>
            </a:r>
          </a:p>
          <a:p>
            <a:pPr lvl="1"/>
            <a:r>
              <a:rPr lang="en-US" dirty="0" smtClean="0"/>
              <a:t>4.c.ii – Increase early access to, and retention in, HIV care</a:t>
            </a:r>
          </a:p>
          <a:p>
            <a:pPr lvl="1"/>
            <a:r>
              <a:rPr lang="en-US" dirty="0" smtClean="0"/>
              <a:t>4.d.i – Reduce premature births</a:t>
            </a:r>
            <a:endParaRPr lang="en-US" dirty="0"/>
          </a:p>
        </p:txBody>
      </p:sp>
    </p:spTree>
    <p:extLst>
      <p:ext uri="{BB962C8B-B14F-4D97-AF65-F5344CB8AC3E}">
        <p14:creationId xmlns:p14="http://schemas.microsoft.com/office/powerpoint/2010/main" val="2562608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Demi ITC" panose="020B0805030504020804" pitchFamily="34" charset="0"/>
              </a:rPr>
              <a:t>What is the opportunity?</a:t>
            </a:r>
            <a:endParaRPr lang="en-US" dirty="0">
              <a:latin typeface="Eras Demi ITC" panose="020B0805030504020804" pitchFamily="34" charset="0"/>
            </a:endParaRPr>
          </a:p>
        </p:txBody>
      </p:sp>
      <p:sp>
        <p:nvSpPr>
          <p:cNvPr id="3" name="Content Placeholder 2"/>
          <p:cNvSpPr>
            <a:spLocks noGrp="1"/>
          </p:cNvSpPr>
          <p:nvPr>
            <p:ph idx="1"/>
          </p:nvPr>
        </p:nvSpPr>
        <p:spPr/>
        <p:txBody>
          <a:bodyPr/>
          <a:lstStyle/>
          <a:p>
            <a:endParaRPr lang="en-US" dirty="0" smtClean="0"/>
          </a:p>
          <a:p>
            <a:r>
              <a:rPr lang="en-US" dirty="0" smtClean="0"/>
              <a:t>DSRIP is incredibly concrete about the metrics that must be achieved in Domains 1, 2, and 3</a:t>
            </a:r>
          </a:p>
          <a:p>
            <a:r>
              <a:rPr lang="en-US" dirty="0" smtClean="0"/>
              <a:t>Domain 4 projects have very broad latitude to develop their own process-based metrics</a:t>
            </a:r>
          </a:p>
          <a:p>
            <a:r>
              <a:rPr lang="en-US" dirty="0" smtClean="0"/>
              <a:t>OASAS has a well developed provider system with experience in selecting and implementing evidence-based programs</a:t>
            </a:r>
          </a:p>
          <a:p>
            <a:r>
              <a:rPr lang="en-US" dirty="0" smtClean="0"/>
              <a:t>DSRIP allocates 5% of the total PPS award to domain 4 projects</a:t>
            </a:r>
            <a:endParaRPr lang="en-US" dirty="0"/>
          </a:p>
        </p:txBody>
      </p:sp>
    </p:spTree>
    <p:extLst>
      <p:ext uri="{BB962C8B-B14F-4D97-AF65-F5344CB8AC3E}">
        <p14:creationId xmlns:p14="http://schemas.microsoft.com/office/powerpoint/2010/main" val="1707238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ras Demi ITC" panose="020B0805030504020804" pitchFamily="34" charset="0"/>
              </a:rPr>
              <a:t>What is the opportunity?</a:t>
            </a:r>
          </a:p>
        </p:txBody>
      </p:sp>
      <p:sp>
        <p:nvSpPr>
          <p:cNvPr id="3" name="Content Placeholder 2"/>
          <p:cNvSpPr>
            <a:spLocks noGrp="1"/>
          </p:cNvSpPr>
          <p:nvPr>
            <p:ph idx="1"/>
          </p:nvPr>
        </p:nvSpPr>
        <p:spPr/>
        <p:txBody>
          <a:bodyPr/>
          <a:lstStyle/>
          <a:p>
            <a:endParaRPr lang="en-US" dirty="0" smtClean="0"/>
          </a:p>
          <a:p>
            <a:r>
              <a:rPr lang="en-US" dirty="0" smtClean="0"/>
              <a:t>The goal of domain 4 projects is to select, pilot and document evidence-based programs that make a measureable difference within the PPS region</a:t>
            </a:r>
          </a:p>
          <a:p>
            <a:r>
              <a:rPr lang="en-US" dirty="0" smtClean="0"/>
              <a:t>Data from cost effective pilots is to be used to obtain on-going funding from managed care organizations after the five year DSRIP process concludes</a:t>
            </a:r>
            <a:endParaRPr lang="en-US" dirty="0"/>
          </a:p>
        </p:txBody>
      </p:sp>
    </p:spTree>
    <p:extLst>
      <p:ext uri="{BB962C8B-B14F-4D97-AF65-F5344CB8AC3E}">
        <p14:creationId xmlns:p14="http://schemas.microsoft.com/office/powerpoint/2010/main" val="2196183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ras Demi ITC" panose="020B0805030504020804" pitchFamily="34" charset="0"/>
              </a:rPr>
              <a:t>What is Patient Activation?</a:t>
            </a:r>
          </a:p>
        </p:txBody>
      </p:sp>
      <p:sp>
        <p:nvSpPr>
          <p:cNvPr id="3" name="Content Placeholder 2"/>
          <p:cNvSpPr>
            <a:spLocks noGrp="1"/>
          </p:cNvSpPr>
          <p:nvPr>
            <p:ph idx="1"/>
          </p:nvPr>
        </p:nvSpPr>
        <p:spPr>
          <a:xfrm>
            <a:off x="457200" y="1600200"/>
            <a:ext cx="8229600" cy="4525963"/>
          </a:xfrm>
        </p:spPr>
        <p:txBody>
          <a:bodyPr/>
          <a:lstStyle/>
          <a:p>
            <a:r>
              <a:rPr lang="en-US" dirty="0" smtClean="0"/>
              <a:t>Patient activation is about identifying and engaging patients:</a:t>
            </a:r>
          </a:p>
          <a:p>
            <a:pPr lvl="1"/>
            <a:r>
              <a:rPr lang="en-US" dirty="0" smtClean="0"/>
              <a:t>Who are overwhelmed and not attending to their health</a:t>
            </a:r>
          </a:p>
          <a:p>
            <a:pPr lvl="1"/>
            <a:r>
              <a:rPr lang="en-US" dirty="0" smtClean="0"/>
              <a:t>Who are aware but struggling with what to do and how to do it</a:t>
            </a:r>
          </a:p>
          <a:p>
            <a:pPr lvl="1"/>
            <a:r>
              <a:rPr lang="en-US" dirty="0" smtClean="0"/>
              <a:t>Who need some support to get started</a:t>
            </a:r>
          </a:p>
          <a:p>
            <a:pPr lvl="1"/>
            <a:r>
              <a:rPr lang="en-US" dirty="0" smtClean="0"/>
              <a:t>Who need help in maintaining healthy behaviors and self-care management</a:t>
            </a:r>
            <a:endParaRPr lang="en-US" dirty="0"/>
          </a:p>
        </p:txBody>
      </p:sp>
    </p:spTree>
    <p:extLst>
      <p:ext uri="{BB962C8B-B14F-4D97-AF65-F5344CB8AC3E}">
        <p14:creationId xmlns:p14="http://schemas.microsoft.com/office/powerpoint/2010/main" val="3232989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Demi ITC" panose="020B0805030504020804" pitchFamily="34" charset="0"/>
              </a:rPr>
              <a:t>Patient Activation!</a:t>
            </a:r>
            <a:endParaRPr lang="en-US" dirty="0">
              <a:latin typeface="Eras Demi ITC" panose="020B0805030504020804" pitchFamily="34" charset="0"/>
            </a:endParaRPr>
          </a:p>
        </p:txBody>
      </p:sp>
      <p:sp>
        <p:nvSpPr>
          <p:cNvPr id="3" name="Content Placeholder 2"/>
          <p:cNvSpPr>
            <a:spLocks noGrp="1"/>
          </p:cNvSpPr>
          <p:nvPr>
            <p:ph idx="1"/>
          </p:nvPr>
        </p:nvSpPr>
        <p:spPr/>
        <p:txBody>
          <a:bodyPr/>
          <a:lstStyle/>
          <a:p>
            <a:r>
              <a:rPr lang="en-US" dirty="0" smtClean="0"/>
              <a:t>CD Providers bring a wealth of experience with:</a:t>
            </a:r>
          </a:p>
          <a:p>
            <a:endParaRPr lang="en-US" dirty="0"/>
          </a:p>
          <a:p>
            <a:pPr lvl="1">
              <a:buFont typeface="Arial" panose="020B0604020202020204" pitchFamily="34" charset="0"/>
              <a:buChar char="•"/>
            </a:pPr>
            <a:r>
              <a:rPr lang="en-US" dirty="0" smtClean="0"/>
              <a:t>Case Management</a:t>
            </a:r>
          </a:p>
          <a:p>
            <a:pPr lvl="1">
              <a:buFont typeface="Arial" panose="020B0604020202020204" pitchFamily="34" charset="0"/>
              <a:buChar char="•"/>
            </a:pPr>
            <a:r>
              <a:rPr lang="en-US" dirty="0" smtClean="0"/>
              <a:t>Motivational Interviewing</a:t>
            </a:r>
          </a:p>
          <a:p>
            <a:pPr lvl="1">
              <a:buFont typeface="Arial" panose="020B0604020202020204" pitchFamily="34" charset="0"/>
              <a:buChar char="•"/>
            </a:pPr>
            <a:r>
              <a:rPr lang="en-US" dirty="0" smtClean="0"/>
              <a:t>Stages of Change</a:t>
            </a:r>
          </a:p>
          <a:p>
            <a:pPr lvl="1">
              <a:buFont typeface="Arial" panose="020B0604020202020204" pitchFamily="34" charset="0"/>
              <a:buChar char="•"/>
            </a:pPr>
            <a:r>
              <a:rPr lang="en-US" dirty="0" smtClean="0"/>
              <a:t>Client Centered Systems of Care</a:t>
            </a:r>
          </a:p>
          <a:p>
            <a:pPr lvl="1">
              <a:buFont typeface="Arial" panose="020B0604020202020204" pitchFamily="34" charset="0"/>
              <a:buChar char="•"/>
            </a:pPr>
            <a:endParaRPr lang="en-US" dirty="0"/>
          </a:p>
          <a:p>
            <a:r>
              <a:rPr lang="en-US" dirty="0" smtClean="0"/>
              <a:t>You are the experts and you bring something very valuable to the table</a:t>
            </a:r>
            <a:endParaRPr lang="en-US" dirty="0"/>
          </a:p>
        </p:txBody>
      </p:sp>
    </p:spTree>
    <p:extLst>
      <p:ext uri="{BB962C8B-B14F-4D97-AF65-F5344CB8AC3E}">
        <p14:creationId xmlns:p14="http://schemas.microsoft.com/office/powerpoint/2010/main" val="1846087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ras Demi ITC" panose="020B0805030504020804" pitchFamily="34" charset="0"/>
              </a:rPr>
              <a:t>Questions???</a:t>
            </a:r>
          </a:p>
        </p:txBody>
      </p:sp>
      <p:sp>
        <p:nvSpPr>
          <p:cNvPr id="3" name="Content Placeholder 2"/>
          <p:cNvSpPr>
            <a:spLocks noGrp="1"/>
          </p:cNvSpPr>
          <p:nvPr>
            <p:ph idx="1"/>
          </p:nvPr>
        </p:nvSpPr>
        <p:spPr/>
        <p:txBody>
          <a:bodyPr/>
          <a:lstStyle/>
          <a:p>
            <a:pPr marL="0" indent="0">
              <a:buNone/>
            </a:pPr>
            <a:r>
              <a:rPr lang="en-US" dirty="0" smtClean="0"/>
              <a:t>Contact information:</a:t>
            </a:r>
          </a:p>
          <a:p>
            <a:pPr marL="0" indent="0">
              <a:buNone/>
            </a:pPr>
            <a:endParaRPr lang="en-US" dirty="0"/>
          </a:p>
          <a:p>
            <a:pPr marL="400050" lvl="1" indent="0">
              <a:buNone/>
            </a:pPr>
            <a:r>
              <a:rPr lang="en-US" dirty="0" smtClean="0"/>
              <a:t>Carl Hatch-Feir – </a:t>
            </a:r>
            <a:r>
              <a:rPr lang="en-US" dirty="0" smtClean="0">
                <a:hlinkClick r:id="rId2"/>
              </a:rPr>
              <a:t>chatch-feir@delphidrug.org</a:t>
            </a:r>
            <a:r>
              <a:rPr lang="en-US" dirty="0" smtClean="0"/>
              <a:t> or 585-467-2230 ext. 435</a:t>
            </a:r>
          </a:p>
          <a:p>
            <a:pPr marL="400050" lvl="1" indent="0">
              <a:buNone/>
            </a:pPr>
            <a:endParaRPr lang="en-US" dirty="0"/>
          </a:p>
          <a:p>
            <a:pPr marL="400050" lvl="1" indent="0">
              <a:buNone/>
            </a:pPr>
            <a:r>
              <a:rPr lang="en-US" dirty="0" smtClean="0"/>
              <a:t>Ann Graham – </a:t>
            </a:r>
            <a:r>
              <a:rPr lang="en-US" dirty="0" smtClean="0">
                <a:hlinkClick r:id="rId3"/>
              </a:rPr>
              <a:t>agraham@delphidrug.org</a:t>
            </a:r>
            <a:r>
              <a:rPr lang="en-US" dirty="0" smtClean="0"/>
              <a:t> or 585-467-2230 ext. 303</a:t>
            </a:r>
            <a:endParaRPr lang="en-US" dirty="0"/>
          </a:p>
        </p:txBody>
      </p:sp>
    </p:spTree>
    <p:extLst>
      <p:ext uri="{BB962C8B-B14F-4D97-AF65-F5344CB8AC3E}">
        <p14:creationId xmlns:p14="http://schemas.microsoft.com/office/powerpoint/2010/main" val="1352106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graham\AppData\Local\Microsoft\Windows\Temporary Internet Files\Content.IE5\P8RQQ7T2\stethoscope-heart-clip-art--thumb28872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81400"/>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85800"/>
            <a:ext cx="8229600" cy="1600200"/>
          </a:xfrm>
        </p:spPr>
        <p:txBody>
          <a:bodyPr/>
          <a:lstStyle/>
          <a:p>
            <a:r>
              <a:rPr lang="en-US" sz="3600" dirty="0" smtClean="0">
                <a:latin typeface="Eras Demi ITC" panose="020B0805030504020804" pitchFamily="34" charset="0"/>
              </a:rPr>
              <a:t>What are Health Homes?</a:t>
            </a:r>
            <a:br>
              <a:rPr lang="en-US" sz="3600" dirty="0" smtClean="0">
                <a:latin typeface="Eras Demi ITC" panose="020B0805030504020804" pitchFamily="34" charset="0"/>
              </a:rPr>
            </a:br>
            <a:r>
              <a:rPr lang="en-US" sz="3600" dirty="0" smtClean="0">
                <a:latin typeface="Eras Demi ITC" panose="020B0805030504020804" pitchFamily="34" charset="0"/>
              </a:rPr>
              <a:t>(</a:t>
            </a:r>
            <a:r>
              <a:rPr lang="en-US" sz="2800" i="1" dirty="0" smtClean="0">
                <a:latin typeface="Eras Demi ITC" panose="020B0805030504020804" pitchFamily="34" charset="0"/>
              </a:rPr>
              <a:t>And why should I care?)</a:t>
            </a:r>
            <a:endParaRPr lang="en-US" sz="2800" i="1" dirty="0">
              <a:latin typeface="Eras Demi ITC" panose="020B0805030504020804" pitchFamily="34" charset="0"/>
            </a:endParaRPr>
          </a:p>
        </p:txBody>
      </p:sp>
      <p:sp>
        <p:nvSpPr>
          <p:cNvPr id="3" name="Content Placeholder 2"/>
          <p:cNvSpPr>
            <a:spLocks noGrp="1"/>
          </p:cNvSpPr>
          <p:nvPr>
            <p:ph idx="1"/>
          </p:nvPr>
        </p:nvSpPr>
        <p:spPr>
          <a:xfrm>
            <a:off x="457200" y="2590800"/>
            <a:ext cx="8229600" cy="3535363"/>
          </a:xfrm>
        </p:spPr>
        <p:txBody>
          <a:bodyPr/>
          <a:lstStyle/>
          <a:p>
            <a:r>
              <a:rPr lang="en-US" dirty="0" smtClean="0"/>
              <a:t>Health Homes is </a:t>
            </a:r>
            <a:r>
              <a:rPr lang="en-US" i="1" dirty="0" smtClean="0"/>
              <a:t>not</a:t>
            </a:r>
            <a:r>
              <a:rPr lang="en-US" dirty="0" smtClean="0"/>
              <a:t> home health care…Nursing homes…or </a:t>
            </a:r>
            <a:r>
              <a:rPr lang="en-US" smtClean="0"/>
              <a:t>Housing…</a:t>
            </a:r>
          </a:p>
          <a:p>
            <a:r>
              <a:rPr lang="en-US" smtClean="0"/>
              <a:t>Health Homes is the future of case management in New York</a:t>
            </a:r>
            <a:endParaRPr lang="en-US" dirty="0" smtClean="0"/>
          </a:p>
          <a:p>
            <a:r>
              <a:rPr lang="en-US" dirty="0" smtClean="0">
                <a:hlinkClick r:id="rId4"/>
              </a:rPr>
              <a:t>www.health.ny.gov</a:t>
            </a:r>
            <a:r>
              <a:rPr lang="en-US" dirty="0" smtClean="0"/>
              <a:t>  has comprehensive information about the Health Homes initiative, complete with provider manuals.</a:t>
            </a:r>
          </a:p>
          <a:p>
            <a:endParaRPr lang="en-US" dirty="0"/>
          </a:p>
        </p:txBody>
      </p:sp>
    </p:spTree>
    <p:extLst>
      <p:ext uri="{BB962C8B-B14F-4D97-AF65-F5344CB8AC3E}">
        <p14:creationId xmlns:p14="http://schemas.microsoft.com/office/powerpoint/2010/main" val="2098573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600200"/>
          </a:xfrm>
        </p:spPr>
        <p:txBody>
          <a:bodyPr/>
          <a:lstStyle/>
          <a:p>
            <a:pPr>
              <a:lnSpc>
                <a:spcPct val="100000"/>
              </a:lnSpc>
            </a:pPr>
            <a:r>
              <a:rPr lang="en-US" sz="2800" dirty="0" smtClean="0">
                <a:latin typeface="Eras Demi ITC" panose="020B0805030504020804" pitchFamily="34" charset="0"/>
              </a:rPr>
              <a:t>Health Home Care Management is a program that provides support to improve health outcomes for high-needs Medicaid recipients:</a:t>
            </a:r>
            <a:endParaRPr lang="en-US" sz="2800" dirty="0">
              <a:latin typeface="Eras Demi ITC" panose="020B0805030504020804" pitchFamily="34" charset="0"/>
            </a:endParaRPr>
          </a:p>
        </p:txBody>
      </p:sp>
      <p:sp>
        <p:nvSpPr>
          <p:cNvPr id="3" name="Content Placeholder 2"/>
          <p:cNvSpPr>
            <a:spLocks noGrp="1"/>
          </p:cNvSpPr>
          <p:nvPr>
            <p:ph idx="1"/>
          </p:nvPr>
        </p:nvSpPr>
        <p:spPr>
          <a:xfrm>
            <a:off x="304800" y="2743200"/>
            <a:ext cx="8382000" cy="3382963"/>
          </a:xfrm>
        </p:spPr>
        <p:txBody>
          <a:bodyPr>
            <a:normAutofit/>
          </a:bodyPr>
          <a:lstStyle/>
          <a:p>
            <a:r>
              <a:rPr lang="en-US" dirty="0"/>
              <a:t>Medical, behavioral health and social service needs addressed </a:t>
            </a:r>
          </a:p>
          <a:p>
            <a:r>
              <a:rPr lang="en-US" dirty="0" smtClean="0"/>
              <a:t>Boots </a:t>
            </a:r>
            <a:r>
              <a:rPr lang="en-US" dirty="0"/>
              <a:t>on the ground care management offered </a:t>
            </a:r>
          </a:p>
          <a:p>
            <a:r>
              <a:rPr lang="en-US" dirty="0" smtClean="0"/>
              <a:t>No </a:t>
            </a:r>
            <a:r>
              <a:rPr lang="en-US" dirty="0"/>
              <a:t>cost for Medicaid recipients </a:t>
            </a:r>
            <a:endParaRPr lang="en-US" dirty="0" smtClean="0"/>
          </a:p>
          <a:p>
            <a:r>
              <a:rPr lang="en-US" dirty="0" smtClean="0"/>
              <a:t>Evidence-based </a:t>
            </a:r>
            <a:r>
              <a:rPr lang="en-US" dirty="0"/>
              <a:t>person centered practices are used </a:t>
            </a:r>
            <a:endParaRPr lang="en-US" dirty="0" smtClean="0"/>
          </a:p>
          <a:p>
            <a:r>
              <a:rPr lang="en-US" dirty="0" smtClean="0"/>
              <a:t>The </a:t>
            </a:r>
            <a:r>
              <a:rPr lang="en-US" dirty="0"/>
              <a:t>Health Home Care </a:t>
            </a:r>
            <a:r>
              <a:rPr lang="en-US" dirty="0" smtClean="0"/>
              <a:t>Manager oversees </a:t>
            </a:r>
            <a:r>
              <a:rPr lang="en-US" dirty="0"/>
              <a:t>and coordinates access to all of the services a member </a:t>
            </a:r>
            <a:r>
              <a:rPr lang="en-US" dirty="0" smtClean="0"/>
              <a:t>requires</a:t>
            </a:r>
            <a:endParaRPr lang="en-US" dirty="0"/>
          </a:p>
        </p:txBody>
      </p:sp>
    </p:spTree>
    <p:extLst>
      <p:ext uri="{BB962C8B-B14F-4D97-AF65-F5344CB8AC3E}">
        <p14:creationId xmlns:p14="http://schemas.microsoft.com/office/powerpoint/2010/main" val="1089645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800" dirty="0" smtClean="0">
                <a:latin typeface="Eras Demi ITC" panose="020B0805030504020804" pitchFamily="34" charset="0"/>
              </a:rPr>
              <a:t>How Can HH Care Management Help Your Agency/Your Clients?</a:t>
            </a:r>
            <a:endParaRPr lang="en-US" sz="2800" dirty="0">
              <a:latin typeface="Eras Demi ITC" panose="020B0805030504020804" pitchFamily="34" charset="0"/>
            </a:endParaRPr>
          </a:p>
        </p:txBody>
      </p:sp>
      <p:sp>
        <p:nvSpPr>
          <p:cNvPr id="3" name="Content Placeholder 2"/>
          <p:cNvSpPr>
            <a:spLocks noGrp="1"/>
          </p:cNvSpPr>
          <p:nvPr>
            <p:ph idx="1"/>
          </p:nvPr>
        </p:nvSpPr>
        <p:spPr/>
        <p:txBody>
          <a:bodyPr>
            <a:normAutofit lnSpcReduction="10000"/>
          </a:bodyPr>
          <a:lstStyle/>
          <a:p>
            <a:r>
              <a:rPr lang="en-US" dirty="0" smtClean="0"/>
              <a:t>Offers </a:t>
            </a:r>
            <a:r>
              <a:rPr lang="en-US" dirty="0"/>
              <a:t>an additional resource for high need individuals you </a:t>
            </a:r>
            <a:r>
              <a:rPr lang="en-US" dirty="0" smtClean="0"/>
              <a:t>serve</a:t>
            </a:r>
          </a:p>
          <a:p>
            <a:r>
              <a:rPr lang="en-US" dirty="0" smtClean="0"/>
              <a:t>Provides </a:t>
            </a:r>
            <a:r>
              <a:rPr lang="en-US" dirty="0"/>
              <a:t>someone for the individuals you serve to call and obtain assistance with concerns that are not medical in nature </a:t>
            </a:r>
          </a:p>
          <a:p>
            <a:r>
              <a:rPr lang="en-US" dirty="0" smtClean="0"/>
              <a:t>Coordinates </a:t>
            </a:r>
            <a:r>
              <a:rPr lang="en-US" dirty="0"/>
              <a:t>community supports needed </a:t>
            </a:r>
          </a:p>
          <a:p>
            <a:r>
              <a:rPr lang="en-US" dirty="0" smtClean="0"/>
              <a:t>Assists </a:t>
            </a:r>
            <a:r>
              <a:rPr lang="en-US" dirty="0"/>
              <a:t>the individual with improving their quality of life </a:t>
            </a:r>
            <a:endParaRPr lang="en-US" dirty="0" smtClean="0"/>
          </a:p>
          <a:p>
            <a:r>
              <a:rPr lang="en-US" dirty="0" smtClean="0"/>
              <a:t>Adds </a:t>
            </a:r>
            <a:r>
              <a:rPr lang="en-US" dirty="0"/>
              <a:t>value to the care you are providing </a:t>
            </a:r>
            <a:endParaRPr lang="en-US" dirty="0" smtClean="0"/>
          </a:p>
          <a:p>
            <a:r>
              <a:rPr lang="en-US" dirty="0" smtClean="0"/>
              <a:t>Assists </a:t>
            </a:r>
            <a:r>
              <a:rPr lang="en-US" dirty="0"/>
              <a:t>in achieving important </a:t>
            </a:r>
            <a:r>
              <a:rPr lang="en-US" dirty="0" smtClean="0"/>
              <a:t>outcomes, like appointment </a:t>
            </a:r>
            <a:r>
              <a:rPr lang="en-US" dirty="0"/>
              <a:t>adherence </a:t>
            </a:r>
            <a:r>
              <a:rPr lang="en-US" dirty="0" smtClean="0"/>
              <a:t>and medication </a:t>
            </a:r>
            <a:r>
              <a:rPr lang="en-US" dirty="0"/>
              <a:t>adherence </a:t>
            </a:r>
          </a:p>
        </p:txBody>
      </p:sp>
    </p:spTree>
    <p:extLst>
      <p:ext uri="{BB962C8B-B14F-4D97-AF65-F5344CB8AC3E}">
        <p14:creationId xmlns:p14="http://schemas.microsoft.com/office/powerpoint/2010/main" val="73407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1600200"/>
          </a:xfrm>
        </p:spPr>
        <p:txBody>
          <a:bodyPr/>
          <a:lstStyle/>
          <a:p>
            <a:r>
              <a:rPr lang="en-US" dirty="0" smtClean="0">
                <a:solidFill>
                  <a:srgbClr val="00B050"/>
                </a:solidFill>
                <a:latin typeface="Eras Demi ITC" pitchFamily="34" charset="0"/>
              </a:rPr>
              <a:t>Pros</a:t>
            </a:r>
            <a:r>
              <a:rPr lang="en-US" dirty="0" smtClean="0">
                <a:latin typeface="Eras Demi ITC" pitchFamily="34" charset="0"/>
              </a:rPr>
              <a:t> …</a:t>
            </a:r>
            <a:endParaRPr lang="en-US" dirty="0">
              <a:solidFill>
                <a:srgbClr val="FF0000"/>
              </a:solidFill>
              <a:latin typeface="Eras Demi ITC" pitchFamily="34" charset="0"/>
            </a:endParaRPr>
          </a:p>
        </p:txBody>
      </p:sp>
      <p:sp>
        <p:nvSpPr>
          <p:cNvPr id="3" name="Content Placeholder 2"/>
          <p:cNvSpPr>
            <a:spLocks noGrp="1"/>
          </p:cNvSpPr>
          <p:nvPr>
            <p:ph idx="1"/>
          </p:nvPr>
        </p:nvSpPr>
        <p:spPr>
          <a:xfrm>
            <a:off x="2362200" y="1600200"/>
            <a:ext cx="6324600" cy="4525963"/>
          </a:xfrm>
        </p:spPr>
        <p:txBody>
          <a:bodyPr>
            <a:normAutofit fontScale="92500"/>
          </a:bodyPr>
          <a:lstStyle/>
          <a:p>
            <a:r>
              <a:rPr lang="en-US" dirty="0" smtClean="0"/>
              <a:t>Fee for service billing</a:t>
            </a:r>
          </a:p>
          <a:p>
            <a:r>
              <a:rPr lang="en-US" dirty="0" smtClean="0"/>
              <a:t>No limit on how many care managers you hire</a:t>
            </a:r>
          </a:p>
          <a:p>
            <a:r>
              <a:rPr lang="en-US" dirty="0" smtClean="0"/>
              <a:t>Flexibility—you are not limited to any particular population</a:t>
            </a:r>
          </a:p>
          <a:p>
            <a:r>
              <a:rPr lang="en-US" dirty="0" smtClean="0"/>
              <a:t>You are not restricted to serving only clients of your agency</a:t>
            </a:r>
          </a:p>
          <a:p>
            <a:r>
              <a:rPr lang="en-US" dirty="0" smtClean="0"/>
              <a:t>A truly value-added service for your clients</a:t>
            </a:r>
          </a:p>
          <a:p>
            <a:r>
              <a:rPr lang="en-US" dirty="0" smtClean="0"/>
              <a:t>Continuity of care—clients can keep their HH Care Manager regardless of where they are receiving treatment or services.</a:t>
            </a:r>
            <a:endParaRPr lang="en-US" dirty="0"/>
          </a:p>
        </p:txBody>
      </p:sp>
      <p:pic>
        <p:nvPicPr>
          <p:cNvPr id="1029" name="Picture 5" descr="C:\Users\Ann\AppData\Local\Microsoft\Windows\INetCache\IE\9JFIS7IT\happydance[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1"/>
            <a:ext cx="246659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6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Eras Demi ITC" pitchFamily="34" charset="0"/>
              </a:rPr>
              <a:t>…and Cons</a:t>
            </a:r>
            <a:endParaRPr lang="en-US" dirty="0">
              <a:solidFill>
                <a:srgbClr val="FF0000"/>
              </a:solidFill>
              <a:latin typeface="Eras Demi ITC" pitchFamily="34" charset="0"/>
            </a:endParaRPr>
          </a:p>
        </p:txBody>
      </p:sp>
      <p:sp>
        <p:nvSpPr>
          <p:cNvPr id="3" name="Content Placeholder 2"/>
          <p:cNvSpPr>
            <a:spLocks noGrp="1"/>
          </p:cNvSpPr>
          <p:nvPr>
            <p:ph idx="1"/>
          </p:nvPr>
        </p:nvSpPr>
        <p:spPr>
          <a:xfrm>
            <a:off x="457200" y="1600200"/>
            <a:ext cx="5867400" cy="4525963"/>
          </a:xfrm>
        </p:spPr>
        <p:txBody>
          <a:bodyPr>
            <a:normAutofit fontScale="92500" lnSpcReduction="20000"/>
          </a:bodyPr>
          <a:lstStyle/>
          <a:p>
            <a:r>
              <a:rPr lang="en-US" dirty="0" smtClean="0"/>
              <a:t>Fee structure is still being adjusted</a:t>
            </a:r>
          </a:p>
          <a:p>
            <a:r>
              <a:rPr lang="en-US" dirty="0" smtClean="0"/>
              <a:t>Difficulties in connecting services to billing</a:t>
            </a:r>
          </a:p>
          <a:p>
            <a:r>
              <a:rPr lang="en-US" dirty="0" smtClean="0"/>
              <a:t>Only paid for the first billable service each month</a:t>
            </a:r>
          </a:p>
          <a:p>
            <a:r>
              <a:rPr lang="en-US" dirty="0" smtClean="0"/>
              <a:t>You’ll be expected to accept clients outside of your discipline</a:t>
            </a:r>
          </a:p>
          <a:p>
            <a:r>
              <a:rPr lang="en-US" dirty="0" smtClean="0"/>
              <a:t>Very demanding, time-consuming documentation requirements</a:t>
            </a:r>
          </a:p>
          <a:p>
            <a:r>
              <a:rPr lang="en-US" dirty="0" smtClean="0"/>
              <a:t>Clients referred for outreach by DOH are often not “findable”</a:t>
            </a:r>
          </a:p>
          <a:p>
            <a:r>
              <a:rPr lang="en-US" dirty="0" smtClean="0"/>
              <a:t>Comprehensive assessment is lengthy and must be done by a higher level care manager</a:t>
            </a:r>
          </a:p>
          <a:p>
            <a:endParaRPr lang="en-US" dirty="0"/>
          </a:p>
        </p:txBody>
      </p:sp>
      <p:pic>
        <p:nvPicPr>
          <p:cNvPr id="2050" name="Picture 2" descr="C:\Users\Ann\AppData\Local\Microsoft\Windows\INetCache\IE\F9X0G94P\snoop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47824"/>
            <a:ext cx="2690812" cy="300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6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Eras Demi ITC" pitchFamily="34" charset="0"/>
              </a:rPr>
              <a:t>What type of staff make good HH Care Managers?</a:t>
            </a:r>
            <a:endParaRPr lang="en-US" sz="4000" dirty="0">
              <a:latin typeface="Eras Demi ITC" pitchFamily="34" charset="0"/>
            </a:endParaRPr>
          </a:p>
        </p:txBody>
      </p:sp>
      <p:sp>
        <p:nvSpPr>
          <p:cNvPr id="3" name="Content Placeholder 2"/>
          <p:cNvSpPr>
            <a:spLocks noGrp="1"/>
          </p:cNvSpPr>
          <p:nvPr>
            <p:ph idx="1"/>
          </p:nvPr>
        </p:nvSpPr>
        <p:spPr/>
        <p:txBody>
          <a:bodyPr>
            <a:normAutofit lnSpcReduction="10000"/>
          </a:bodyPr>
          <a:lstStyle/>
          <a:p>
            <a:r>
              <a:rPr lang="en-US" dirty="0" smtClean="0"/>
              <a:t>DETAIL ORIENTED</a:t>
            </a:r>
          </a:p>
          <a:p>
            <a:r>
              <a:rPr lang="en-US" dirty="0" smtClean="0"/>
              <a:t>Excellent computer skills</a:t>
            </a:r>
          </a:p>
          <a:p>
            <a:r>
              <a:rPr lang="en-US" dirty="0" smtClean="0"/>
              <a:t>Respects time deadlines</a:t>
            </a:r>
          </a:p>
          <a:p>
            <a:r>
              <a:rPr lang="en-US" dirty="0" smtClean="0"/>
              <a:t>Wide knowledge of resources available in the community</a:t>
            </a:r>
          </a:p>
          <a:p>
            <a:r>
              <a:rPr lang="en-US" dirty="0" smtClean="0"/>
              <a:t>Enjoys a challenge</a:t>
            </a:r>
          </a:p>
          <a:p>
            <a:r>
              <a:rPr lang="en-US" dirty="0" smtClean="0"/>
              <a:t>Helpful if they’ve had experience in substance abuse treatment or mental health</a:t>
            </a:r>
          </a:p>
          <a:p>
            <a:r>
              <a:rPr lang="en-US" dirty="0" smtClean="0"/>
              <a:t>At least one person needs a degree in a health or behavioral health field (comprehensive assessments).</a:t>
            </a:r>
          </a:p>
        </p:txBody>
      </p:sp>
    </p:spTree>
    <p:extLst>
      <p:ext uri="{BB962C8B-B14F-4D97-AF65-F5344CB8AC3E}">
        <p14:creationId xmlns:p14="http://schemas.microsoft.com/office/powerpoint/2010/main" val="2681544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86600" cy="1143000"/>
          </a:xfrm>
        </p:spPr>
        <p:txBody>
          <a:bodyPr/>
          <a:lstStyle/>
          <a:p>
            <a:pPr>
              <a:lnSpc>
                <a:spcPct val="100000"/>
              </a:lnSpc>
            </a:pPr>
            <a:r>
              <a:rPr lang="en-US" sz="2800" dirty="0" smtClean="0">
                <a:latin typeface="Eras Demi ITC" panose="020B0805030504020804" pitchFamily="34" charset="0"/>
              </a:rPr>
              <a:t>To </a:t>
            </a:r>
            <a:r>
              <a:rPr lang="en-US" sz="2800" dirty="0" smtClean="0">
                <a:latin typeface="Eras Demi ITC" panose="020B0805030504020804" pitchFamily="34" charset="0"/>
              </a:rPr>
              <a:t>participate in HH, </a:t>
            </a:r>
            <a:r>
              <a:rPr lang="en-US" sz="2800" dirty="0" smtClean="0">
                <a:latin typeface="Eras Demi ITC" panose="020B0805030504020804" pitchFamily="34" charset="0"/>
              </a:rPr>
              <a:t>your agency must be able to bill Medicaid for services</a:t>
            </a:r>
            <a:r>
              <a:rPr lang="en-US" sz="2800" dirty="0" smtClean="0">
                <a:latin typeface="Eras Demi ITC" panose="020B0805030504020804" pitchFamily="34" charset="0"/>
              </a:rPr>
              <a:t>, and </a:t>
            </a:r>
            <a:r>
              <a:rPr lang="en-US" sz="2800" dirty="0" smtClean="0">
                <a:latin typeface="Eras Demi ITC" panose="020B0805030504020804" pitchFamily="34" charset="0"/>
              </a:rPr>
              <a:t>a client must be receiving Medicaid and…</a:t>
            </a:r>
            <a:endParaRPr lang="en-US" sz="2800" dirty="0">
              <a:latin typeface="Eras Demi ITC" panose="020B0805030504020804" pitchFamily="34" charset="0"/>
            </a:endParaRPr>
          </a:p>
        </p:txBody>
      </p:sp>
      <p:sp>
        <p:nvSpPr>
          <p:cNvPr id="3" name="Content Placeholder 2"/>
          <p:cNvSpPr>
            <a:spLocks noGrp="1"/>
          </p:cNvSpPr>
          <p:nvPr>
            <p:ph idx="1"/>
          </p:nvPr>
        </p:nvSpPr>
        <p:spPr>
          <a:xfrm>
            <a:off x="457200" y="2133600"/>
            <a:ext cx="8229600" cy="3992563"/>
          </a:xfrm>
        </p:spPr>
        <p:txBody>
          <a:bodyPr numCol="2">
            <a:normAutofit/>
          </a:bodyPr>
          <a:lstStyle/>
          <a:p>
            <a:pPr marL="0" indent="0">
              <a:buNone/>
            </a:pPr>
            <a:r>
              <a:rPr lang="en-US" dirty="0" smtClean="0"/>
              <a:t>Have </a:t>
            </a:r>
            <a:r>
              <a:rPr lang="en-US" b="1" u="sng" dirty="0" smtClean="0"/>
              <a:t>one</a:t>
            </a:r>
            <a:r>
              <a:rPr lang="en-US" dirty="0" smtClean="0"/>
              <a:t> of the following:</a:t>
            </a:r>
          </a:p>
          <a:p>
            <a:pPr algn="ctr"/>
            <a:r>
              <a:rPr lang="en-US" dirty="0" smtClean="0"/>
              <a:t> </a:t>
            </a:r>
            <a:r>
              <a:rPr lang="en-US" b="1" dirty="0" smtClean="0">
                <a:solidFill>
                  <a:schemeClr val="accent2"/>
                </a:solidFill>
              </a:rPr>
              <a:t>A serious mental illness </a:t>
            </a:r>
          </a:p>
          <a:p>
            <a:pPr algn="ctr"/>
            <a:r>
              <a:rPr lang="en-US" b="1" dirty="0" smtClean="0">
                <a:solidFill>
                  <a:schemeClr val="accent2"/>
                </a:solidFill>
              </a:rPr>
              <a:t>HIV/AIDS</a:t>
            </a:r>
          </a:p>
          <a:p>
            <a:pPr marL="0" indent="0">
              <a:buNone/>
            </a:pPr>
            <a:endParaRPr lang="en-US" b="1" dirty="0" smtClean="0">
              <a:solidFill>
                <a:schemeClr val="accent2"/>
              </a:solidFill>
            </a:endParaRPr>
          </a:p>
          <a:p>
            <a:pPr marL="0" indent="0">
              <a:buNone/>
            </a:pPr>
            <a:endParaRPr lang="en-US" b="1" dirty="0">
              <a:solidFill>
                <a:schemeClr val="accent2"/>
              </a:solidFill>
            </a:endParaRPr>
          </a:p>
          <a:p>
            <a:pPr marL="0" indent="0">
              <a:buNone/>
            </a:pPr>
            <a:endParaRPr lang="en-US" b="1" dirty="0" smtClean="0">
              <a:solidFill>
                <a:schemeClr val="accent2"/>
              </a:solidFill>
            </a:endParaRPr>
          </a:p>
          <a:p>
            <a:pPr marL="0" indent="0">
              <a:buNone/>
            </a:pPr>
            <a:endParaRPr lang="en-US" b="1" dirty="0">
              <a:solidFill>
                <a:schemeClr val="accent2"/>
              </a:solidFill>
            </a:endParaRPr>
          </a:p>
          <a:p>
            <a:pPr marL="0" indent="0">
              <a:buNone/>
            </a:pPr>
            <a:endParaRPr lang="en-US" b="1" dirty="0" smtClean="0">
              <a:solidFill>
                <a:schemeClr val="accent2"/>
              </a:solidFill>
            </a:endParaRPr>
          </a:p>
          <a:p>
            <a:pPr marL="0" indent="0">
              <a:buNone/>
            </a:pPr>
            <a:endParaRPr lang="en-US" b="1" dirty="0">
              <a:solidFill>
                <a:schemeClr val="accent2"/>
              </a:solidFill>
            </a:endParaRPr>
          </a:p>
          <a:p>
            <a:pPr marL="0" indent="0">
              <a:buNone/>
            </a:pPr>
            <a:r>
              <a:rPr lang="en-US" b="1" dirty="0" smtClean="0">
                <a:solidFill>
                  <a:schemeClr val="accent2"/>
                </a:solidFill>
              </a:rPr>
              <a:t> </a:t>
            </a:r>
            <a:r>
              <a:rPr lang="en-US" b="1" i="1" dirty="0"/>
              <a:t>Or</a:t>
            </a:r>
            <a:r>
              <a:rPr lang="en-US" dirty="0"/>
              <a:t> </a:t>
            </a:r>
            <a:r>
              <a:rPr lang="en-US" b="1" u="sng" dirty="0"/>
              <a:t>two</a:t>
            </a:r>
            <a:r>
              <a:rPr lang="en-US" dirty="0"/>
              <a:t> of the </a:t>
            </a:r>
            <a:r>
              <a:rPr lang="en-US" dirty="0" smtClean="0"/>
              <a:t>following:</a:t>
            </a:r>
            <a:endParaRPr lang="en-US" dirty="0"/>
          </a:p>
          <a:p>
            <a:r>
              <a:rPr lang="en-US" b="1" dirty="0" smtClean="0">
                <a:solidFill>
                  <a:schemeClr val="accent2"/>
                </a:solidFill>
              </a:rPr>
              <a:t>Mental health condition</a:t>
            </a:r>
          </a:p>
          <a:p>
            <a:r>
              <a:rPr lang="en-US" b="1" dirty="0" smtClean="0">
                <a:solidFill>
                  <a:schemeClr val="accent2"/>
                </a:solidFill>
              </a:rPr>
              <a:t>Substance abuse disorder</a:t>
            </a:r>
          </a:p>
          <a:p>
            <a:r>
              <a:rPr lang="en-US" b="1" dirty="0" smtClean="0">
                <a:solidFill>
                  <a:schemeClr val="accent2"/>
                </a:solidFill>
              </a:rPr>
              <a:t>Asthma</a:t>
            </a:r>
          </a:p>
          <a:p>
            <a:r>
              <a:rPr lang="en-US" b="1" dirty="0" smtClean="0">
                <a:solidFill>
                  <a:schemeClr val="accent2"/>
                </a:solidFill>
              </a:rPr>
              <a:t>Diabetes</a:t>
            </a:r>
          </a:p>
          <a:p>
            <a:r>
              <a:rPr lang="en-US" b="1" dirty="0" smtClean="0">
                <a:solidFill>
                  <a:schemeClr val="accent2"/>
                </a:solidFill>
              </a:rPr>
              <a:t>Heart Disease</a:t>
            </a:r>
          </a:p>
          <a:p>
            <a:r>
              <a:rPr lang="en-US" b="1" dirty="0" smtClean="0">
                <a:solidFill>
                  <a:schemeClr val="accent2"/>
                </a:solidFill>
              </a:rPr>
              <a:t>&gt;BMI 25</a:t>
            </a:r>
          </a:p>
          <a:p>
            <a:r>
              <a:rPr lang="en-US" b="1" dirty="0" smtClean="0">
                <a:solidFill>
                  <a:schemeClr val="accent2"/>
                </a:solidFill>
              </a:rPr>
              <a:t>Other chronic condition</a:t>
            </a:r>
            <a:endParaRPr lang="en-US" b="1" dirty="0">
              <a:solidFill>
                <a:schemeClr val="accent2"/>
              </a:solidFill>
            </a:endParaRPr>
          </a:p>
        </p:txBody>
      </p:sp>
    </p:spTree>
    <p:extLst>
      <p:ext uri="{BB962C8B-B14F-4D97-AF65-F5344CB8AC3E}">
        <p14:creationId xmlns:p14="http://schemas.microsoft.com/office/powerpoint/2010/main" val="4230848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1460</TotalTime>
  <Words>2618</Words>
  <Application>Microsoft Office PowerPoint</Application>
  <PresentationFormat>On-screen Show (4:3)</PresentationFormat>
  <Paragraphs>214</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Executive</vt:lpstr>
      <vt:lpstr>How to Find Nourishment from this Alphabet Soup</vt:lpstr>
      <vt:lpstr>How to Find Nourishment</vt:lpstr>
      <vt:lpstr>What are Health Homes? (And why should I care?)</vt:lpstr>
      <vt:lpstr>Health Home Care Management is a program that provides support to improve health outcomes for high-needs Medicaid recipients:</vt:lpstr>
      <vt:lpstr>How Can HH Care Management Help Your Agency/Your Clients?</vt:lpstr>
      <vt:lpstr>Pros …</vt:lpstr>
      <vt:lpstr>…and Cons</vt:lpstr>
      <vt:lpstr>What type of staff make good HH Care Managers?</vt:lpstr>
      <vt:lpstr>To participate in HH, your agency must be able to bill Medicaid for services, and a client must be receiving Medicaid and…</vt:lpstr>
      <vt:lpstr>How do clients enter the Health Home system?</vt:lpstr>
      <vt:lpstr>How can I use Health Home Care Managers?</vt:lpstr>
      <vt:lpstr>PowerPoint Presentation</vt:lpstr>
      <vt:lpstr>What do HH Care Managers actually do?</vt:lpstr>
      <vt:lpstr>Care Manager  vs. Case Manager… What’s the Difference?</vt:lpstr>
      <vt:lpstr>Using HH Care Management in  School-Based Prevention</vt:lpstr>
      <vt:lpstr>Connecting Students to a HH Care Manager</vt:lpstr>
      <vt:lpstr>PowerPoint Presentation</vt:lpstr>
      <vt:lpstr>PowerPoint Presentation</vt:lpstr>
      <vt:lpstr>Using HH Care Manager to Support a Criminal Justice Caseload</vt:lpstr>
      <vt:lpstr>HH Care Management in Outpatient CD</vt:lpstr>
      <vt:lpstr>What is DSRIP?</vt:lpstr>
      <vt:lpstr>How is it structured?</vt:lpstr>
      <vt:lpstr>Where do CD Providers fit in?</vt:lpstr>
      <vt:lpstr>What is the opportunity?</vt:lpstr>
      <vt:lpstr>What is the opportunity?</vt:lpstr>
      <vt:lpstr>What is Patient Activation?</vt:lpstr>
      <vt:lpstr>Patient Activation!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Hatch</dc:creator>
  <cp:lastModifiedBy>Ann Graham</cp:lastModifiedBy>
  <cp:revision>73</cp:revision>
  <dcterms:created xsi:type="dcterms:W3CDTF">2015-10-08T12:08:15Z</dcterms:created>
  <dcterms:modified xsi:type="dcterms:W3CDTF">2015-10-12T21:21:26Z</dcterms:modified>
</cp:coreProperties>
</file>