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7.xml" ContentType="application/vnd.openxmlformats-officedocument.theme+xml"/>
  <Override PartName="/ppt/slideLayouts/slideLayout11.xml" ContentType="application/vnd.openxmlformats-officedocument.presentationml.slideLayout+xml"/>
  <Override PartName="/ppt/theme/theme8.xml" ContentType="application/vnd.openxmlformats-officedocument.theme+xml"/>
  <Override PartName="/ppt/slideLayouts/slideLayout12.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3"/>
    <p:sldMasterId id="2147483701" r:id="rId4"/>
    <p:sldMasterId id="2147483703" r:id="rId5"/>
    <p:sldMasterId id="2147483660" r:id="rId6"/>
    <p:sldMasterId id="2147483687" r:id="rId7"/>
    <p:sldMasterId id="2147483705" r:id="rId8"/>
    <p:sldMasterId id="2147483648" r:id="rId9"/>
    <p:sldMasterId id="2147483699" r:id="rId10"/>
    <p:sldMasterId id="2147483707" r:id="rId11"/>
  </p:sldMasterIdLst>
  <p:notesMasterIdLst>
    <p:notesMasterId r:id="rId70"/>
  </p:notesMasterIdLst>
  <p:handoutMasterIdLst>
    <p:handoutMasterId r:id="rId71"/>
  </p:handoutMasterIdLst>
  <p:sldIdLst>
    <p:sldId id="262" r:id="rId12"/>
    <p:sldId id="338" r:id="rId13"/>
    <p:sldId id="284" r:id="rId14"/>
    <p:sldId id="282" r:id="rId15"/>
    <p:sldId id="283" r:id="rId16"/>
    <p:sldId id="285" r:id="rId17"/>
    <p:sldId id="298" r:id="rId18"/>
    <p:sldId id="299" r:id="rId19"/>
    <p:sldId id="297" r:id="rId20"/>
    <p:sldId id="300" r:id="rId21"/>
    <p:sldId id="339" r:id="rId22"/>
    <p:sldId id="286" r:id="rId23"/>
    <p:sldId id="301" r:id="rId24"/>
    <p:sldId id="302" r:id="rId25"/>
    <p:sldId id="303" r:id="rId26"/>
    <p:sldId id="304" r:id="rId27"/>
    <p:sldId id="305" r:id="rId28"/>
    <p:sldId id="306" r:id="rId29"/>
    <p:sldId id="307" r:id="rId30"/>
    <p:sldId id="308" r:id="rId31"/>
    <p:sldId id="310" r:id="rId32"/>
    <p:sldId id="343" r:id="rId33"/>
    <p:sldId id="311" r:id="rId34"/>
    <p:sldId id="309" r:id="rId35"/>
    <p:sldId id="344" r:id="rId36"/>
    <p:sldId id="345" r:id="rId37"/>
    <p:sldId id="313" r:id="rId38"/>
    <p:sldId id="314" r:id="rId39"/>
    <p:sldId id="315" r:id="rId40"/>
    <p:sldId id="316" r:id="rId41"/>
    <p:sldId id="291" r:id="rId42"/>
    <p:sldId id="292" r:id="rId43"/>
    <p:sldId id="341" r:id="rId44"/>
    <p:sldId id="340" r:id="rId45"/>
    <p:sldId id="293" r:id="rId46"/>
    <p:sldId id="280" r:id="rId47"/>
    <p:sldId id="320" r:id="rId48"/>
    <p:sldId id="323" r:id="rId49"/>
    <p:sldId id="332" r:id="rId50"/>
    <p:sldId id="324" r:id="rId51"/>
    <p:sldId id="281" r:id="rId52"/>
    <p:sldId id="296" r:id="rId53"/>
    <p:sldId id="349" r:id="rId54"/>
    <p:sldId id="333" r:id="rId55"/>
    <p:sldId id="334" r:id="rId56"/>
    <p:sldId id="327" r:id="rId57"/>
    <p:sldId id="325" r:id="rId58"/>
    <p:sldId id="326" r:id="rId59"/>
    <p:sldId id="335" r:id="rId60"/>
    <p:sldId id="336" r:id="rId61"/>
    <p:sldId id="346" r:id="rId62"/>
    <p:sldId id="337" r:id="rId63"/>
    <p:sldId id="263" r:id="rId64"/>
    <p:sldId id="257" r:id="rId65"/>
    <p:sldId id="328" r:id="rId66"/>
    <p:sldId id="318" r:id="rId67"/>
    <p:sldId id="264" r:id="rId68"/>
    <p:sldId id="350" r:id="rId69"/>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orient="horz" pos="2772">
          <p15:clr>
            <a:srgbClr val="A4A3A4"/>
          </p15:clr>
        </p15:guide>
        <p15:guide id="3" pos="2880">
          <p15:clr>
            <a:srgbClr val="A4A3A4"/>
          </p15:clr>
        </p15:guide>
        <p15:guide id="4" pos="288">
          <p15:clr>
            <a:srgbClr val="A4A3A4"/>
          </p15:clr>
        </p15:guide>
        <p15:guide id="5" pos="547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553278"/>
    <a:srgbClr val="0000FF"/>
    <a:srgbClr val="646569"/>
    <a:srgbClr val="002D73"/>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60" autoAdjust="0"/>
    <p:restoredTop sz="84129" autoAdjust="0"/>
  </p:normalViewPr>
  <p:slideViewPr>
    <p:cSldViewPr showGuides="1">
      <p:cViewPr>
        <p:scale>
          <a:sx n="117" d="100"/>
          <a:sy n="117" d="100"/>
        </p:scale>
        <p:origin x="68" y="148"/>
      </p:cViewPr>
      <p:guideLst>
        <p:guide orient="horz" pos="1620"/>
        <p:guide orient="horz" pos="2772"/>
        <p:guide pos="2880"/>
        <p:guide pos="288"/>
        <p:guide pos="547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slide" Target="slides/slide31.xml"/><Relationship Id="rId47" Type="http://schemas.openxmlformats.org/officeDocument/2006/relationships/slide" Target="slides/slide36.xml"/><Relationship Id="rId50" Type="http://schemas.openxmlformats.org/officeDocument/2006/relationships/slide" Target="slides/slide39.xml"/><Relationship Id="rId55" Type="http://schemas.openxmlformats.org/officeDocument/2006/relationships/slide" Target="slides/slide44.xml"/><Relationship Id="rId63" Type="http://schemas.openxmlformats.org/officeDocument/2006/relationships/slide" Target="slides/slide52.xml"/><Relationship Id="rId68" Type="http://schemas.openxmlformats.org/officeDocument/2006/relationships/slide" Target="slides/slide57.xml"/><Relationship Id="rId7" Type="http://schemas.openxmlformats.org/officeDocument/2006/relationships/slideMaster" Target="slideMasters/slideMaster5.xml"/><Relationship Id="rId71"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5.xml"/><Relationship Id="rId29" Type="http://schemas.openxmlformats.org/officeDocument/2006/relationships/slide" Target="slides/slide18.xml"/><Relationship Id="rId11" Type="http://schemas.openxmlformats.org/officeDocument/2006/relationships/slideMaster" Target="slideMasters/slideMaster9.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slide" Target="slides/slide42.xml"/><Relationship Id="rId58" Type="http://schemas.openxmlformats.org/officeDocument/2006/relationships/slide" Target="slides/slide47.xml"/><Relationship Id="rId66" Type="http://schemas.openxmlformats.org/officeDocument/2006/relationships/slide" Target="slides/slide55.xml"/><Relationship Id="rId74" Type="http://schemas.openxmlformats.org/officeDocument/2006/relationships/theme" Target="theme/theme1.xml"/><Relationship Id="rId5" Type="http://schemas.openxmlformats.org/officeDocument/2006/relationships/slideMaster" Target="slideMasters/slideMaster3.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slide" Target="slides/slide46.xml"/><Relationship Id="rId61" Type="http://schemas.openxmlformats.org/officeDocument/2006/relationships/slide" Target="slides/slide50.xml"/><Relationship Id="rId10" Type="http://schemas.openxmlformats.org/officeDocument/2006/relationships/slideMaster" Target="slideMasters/slideMaster8.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60" Type="http://schemas.openxmlformats.org/officeDocument/2006/relationships/slide" Target="slides/slide49.xml"/><Relationship Id="rId65" Type="http://schemas.openxmlformats.org/officeDocument/2006/relationships/slide" Target="slides/slide54.xml"/><Relationship Id="rId73" Type="http://schemas.openxmlformats.org/officeDocument/2006/relationships/viewProps" Target="viewProps.xml"/><Relationship Id="rId4" Type="http://schemas.openxmlformats.org/officeDocument/2006/relationships/slideMaster" Target="slideMasters/slideMaster2.xml"/><Relationship Id="rId9" Type="http://schemas.openxmlformats.org/officeDocument/2006/relationships/slideMaster" Target="slideMasters/slideMaster7.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slide" Target="slides/slide45.xml"/><Relationship Id="rId64" Type="http://schemas.openxmlformats.org/officeDocument/2006/relationships/slide" Target="slides/slide53.xml"/><Relationship Id="rId69" Type="http://schemas.openxmlformats.org/officeDocument/2006/relationships/slide" Target="slides/slide58.xml"/><Relationship Id="rId8" Type="http://schemas.openxmlformats.org/officeDocument/2006/relationships/slideMaster" Target="slideMasters/slideMaster6.xml"/><Relationship Id="rId51" Type="http://schemas.openxmlformats.org/officeDocument/2006/relationships/slide" Target="slides/slide40.xml"/><Relationship Id="rId72" Type="http://schemas.openxmlformats.org/officeDocument/2006/relationships/presProps" Target="presProps.xml"/><Relationship Id="rId3" Type="http://schemas.openxmlformats.org/officeDocument/2006/relationships/slideMaster" Target="slideMasters/slideMaster1.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59" Type="http://schemas.openxmlformats.org/officeDocument/2006/relationships/slide" Target="slides/slide48.xml"/><Relationship Id="rId67" Type="http://schemas.openxmlformats.org/officeDocument/2006/relationships/slide" Target="slides/slide56.xml"/><Relationship Id="rId20" Type="http://schemas.openxmlformats.org/officeDocument/2006/relationships/slide" Target="slides/slide9.xml"/><Relationship Id="rId41" Type="http://schemas.openxmlformats.org/officeDocument/2006/relationships/slide" Target="slides/slide30.xml"/><Relationship Id="rId54" Type="http://schemas.openxmlformats.org/officeDocument/2006/relationships/slide" Target="slides/slide43.xml"/><Relationship Id="rId62" Type="http://schemas.openxmlformats.org/officeDocument/2006/relationships/slide" Target="slides/slide5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7F6A8654-1F15-49BA-8A83-DA67379E5468}" type="datetimeFigureOut">
              <a:rPr lang="en-US"/>
              <a:pPr>
                <a:defRPr/>
              </a:pPr>
              <a:t>10/13/2015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3823AC8-8351-4653-A602-E510C743B4B1}" type="slidenum">
              <a:rPr lang="en-US"/>
              <a:pPr>
                <a:defRPr/>
              </a:pPr>
              <a:t>‹#›</a:t>
            </a:fld>
            <a:endParaRPr lang="en-US" dirty="0"/>
          </a:p>
        </p:txBody>
      </p:sp>
    </p:spTree>
    <p:extLst>
      <p:ext uri="{BB962C8B-B14F-4D97-AF65-F5344CB8AC3E}">
        <p14:creationId xmlns:p14="http://schemas.microsoft.com/office/powerpoint/2010/main" val="2379630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EC2D05C-07D0-4BDF-8E1F-A2B3CBAE538A}" type="datetimeFigureOut">
              <a:rPr lang="en-US"/>
              <a:pPr>
                <a:defRPr/>
              </a:pPr>
              <a:t>10/13/2015</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D507C3DD-C467-4B69-A82B-5E5F9B93B7B7}" type="slidenum">
              <a:rPr lang="en-US"/>
              <a:pPr>
                <a:defRPr/>
              </a:pPr>
              <a:t>‹#›</a:t>
            </a:fld>
            <a:endParaRPr lang="en-US" dirty="0"/>
          </a:p>
        </p:txBody>
      </p:sp>
    </p:spTree>
    <p:extLst>
      <p:ext uri="{BB962C8B-B14F-4D97-AF65-F5344CB8AC3E}">
        <p14:creationId xmlns:p14="http://schemas.microsoft.com/office/powerpoint/2010/main" val="25950337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3</a:t>
            </a:fld>
            <a:endParaRPr lang="en-US" dirty="0"/>
          </a:p>
        </p:txBody>
      </p:sp>
    </p:spTree>
    <p:extLst>
      <p:ext uri="{BB962C8B-B14F-4D97-AF65-F5344CB8AC3E}">
        <p14:creationId xmlns:p14="http://schemas.microsoft.com/office/powerpoint/2010/main" val="29047278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r>
              <a:rPr lang="en-US" dirty="0" smtClean="0"/>
              <a:t>In order to ensure that plans have</a:t>
            </a:r>
            <a:r>
              <a:rPr lang="en-US" baseline="0" dirty="0" smtClean="0"/>
              <a:t> capacity to enroll HARP eligible individuals, </a:t>
            </a:r>
            <a:r>
              <a:rPr lang="en-US" baseline="0" dirty="0" smtClean="0"/>
              <a:t>screen </a:t>
            </a:r>
            <a:r>
              <a:rPr lang="en-US" baseline="0" dirty="0" smtClean="0"/>
              <a:t>them for HSBS eligibility and establish plans of care, HARP enrollment is being phase in and HCBS services will not begin until 1/1/16.  </a:t>
            </a:r>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16</a:t>
            </a:fld>
            <a:endParaRPr lang="en-US" dirty="0"/>
          </a:p>
        </p:txBody>
      </p:sp>
    </p:spTree>
    <p:extLst>
      <p:ext uri="{BB962C8B-B14F-4D97-AF65-F5344CB8AC3E}">
        <p14:creationId xmlns:p14="http://schemas.microsoft.com/office/powerpoint/2010/main" val="3254160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37</a:t>
            </a:fld>
            <a:endParaRPr lang="en-US" dirty="0"/>
          </a:p>
        </p:txBody>
      </p:sp>
    </p:spTree>
    <p:extLst>
      <p:ext uri="{BB962C8B-B14F-4D97-AF65-F5344CB8AC3E}">
        <p14:creationId xmlns:p14="http://schemas.microsoft.com/office/powerpoint/2010/main" val="2987965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a:xfrm>
            <a:off x="955493" y="3411343"/>
            <a:ext cx="7643932" cy="2791100"/>
          </a:xfrm>
          <a:prstGeom prst="rect">
            <a:avLst/>
          </a:prstGeom>
        </p:spPr>
        <p:txBody>
          <a:bodyPr lIns="93177" tIns="46589" rIns="93177" bIns="46589"/>
          <a:lstStyle/>
          <a:p>
            <a:r>
              <a:rPr lang="en-US" baseline="0" dirty="0" smtClean="0"/>
              <a:t>Projects </a:t>
            </a:r>
          </a:p>
          <a:p>
            <a:r>
              <a:rPr lang="en-US" baseline="0" dirty="0" smtClean="0"/>
              <a:t>Improve Care</a:t>
            </a:r>
          </a:p>
          <a:p>
            <a:r>
              <a:rPr lang="en-US" baseline="0" dirty="0" smtClean="0"/>
              <a:t>Access to services</a:t>
            </a:r>
          </a:p>
          <a:p>
            <a:r>
              <a:rPr lang="en-US" baseline="0" dirty="0" smtClean="0"/>
              <a:t>Reduce cost</a:t>
            </a:r>
          </a:p>
          <a:p>
            <a:endParaRPr lang="en-US" baseline="0" dirty="0" smtClean="0"/>
          </a:p>
          <a:p>
            <a:r>
              <a:rPr lang="en-US" baseline="0" dirty="0" smtClean="0"/>
              <a:t>System transformation – changing the way healthcare is delivered to patients</a:t>
            </a:r>
          </a:p>
          <a:p>
            <a:r>
              <a:rPr lang="en-US" baseline="0" dirty="0" smtClean="0"/>
              <a:t>Clinical improvements – improving the quality of care, access and outcomes in particular health focus areas </a:t>
            </a:r>
          </a:p>
          <a:p>
            <a:r>
              <a:rPr lang="en-US" baseline="0" dirty="0" smtClean="0"/>
              <a:t>Population health – improving the health promotion and management strategies, including an OASAS favorite prevention.  </a:t>
            </a:r>
          </a:p>
          <a:p>
            <a:r>
              <a:rPr lang="en-US" baseline="0" dirty="0" smtClean="0"/>
              <a:t>	</a:t>
            </a:r>
          </a:p>
          <a:p>
            <a:r>
              <a:rPr lang="en-US" baseline="0" dirty="0" smtClean="0"/>
              <a:t>Had to pick so many projects within subdomains areas</a:t>
            </a:r>
          </a:p>
          <a:p>
            <a:r>
              <a:rPr lang="en-US" baseline="0" dirty="0" smtClean="0"/>
              <a:t>System Transformation – 17 </a:t>
            </a:r>
          </a:p>
          <a:p>
            <a:r>
              <a:rPr lang="en-US" baseline="0" dirty="0" smtClean="0"/>
              <a:t>Clinical Improvements – 17</a:t>
            </a:r>
          </a:p>
          <a:p>
            <a:r>
              <a:rPr lang="en-US" baseline="0" dirty="0" smtClean="0"/>
              <a:t>Population Health – 10</a:t>
            </a:r>
          </a:p>
          <a:p>
            <a:endParaRPr lang="en-US" baseline="0" dirty="0" smtClean="0"/>
          </a:p>
          <a:p>
            <a:pPr lvl="0">
              <a:spcBef>
                <a:spcPts val="0"/>
              </a:spcBef>
              <a:spcAft>
                <a:spcPts val="600"/>
              </a:spcAft>
            </a:pPr>
            <a:r>
              <a:rPr lang="en-US" sz="1400" dirty="0" smtClean="0"/>
              <a:t>All PPS plans must include at least two of the following project categories based on their community needs assessment. At least one of their projects must be from sub-list A and one must be from sub-list B or C.</a:t>
            </a:r>
          </a:p>
          <a:p>
            <a:pPr lvl="0">
              <a:spcBef>
                <a:spcPts val="0"/>
              </a:spcBef>
              <a:spcAft>
                <a:spcPts val="600"/>
              </a:spcAft>
            </a:pPr>
            <a:r>
              <a:rPr lang="en-US" sz="1200" b="1" dirty="0" smtClean="0"/>
              <a:t>Categories:</a:t>
            </a:r>
          </a:p>
          <a:p>
            <a:pPr marL="457200" indent="-457200">
              <a:spcAft>
                <a:spcPts val="600"/>
              </a:spcAft>
              <a:buFont typeface="+mj-lt"/>
              <a:buAutoNum type="alphaUcPeriod"/>
            </a:pPr>
            <a:r>
              <a:rPr lang="en-US" sz="1200" b="1" dirty="0" smtClean="0"/>
              <a:t>Create Integrated Delivery Systems (required); </a:t>
            </a:r>
            <a:endParaRPr lang="en-US" sz="1200" dirty="0" smtClean="0"/>
          </a:p>
          <a:p>
            <a:pPr marL="457200" indent="-457200">
              <a:spcAft>
                <a:spcPts val="600"/>
              </a:spcAft>
              <a:buFont typeface="+mj-lt"/>
              <a:buAutoNum type="alphaUcPeriod"/>
            </a:pPr>
            <a:r>
              <a:rPr lang="en-US" sz="1200" b="1" dirty="0" smtClean="0"/>
              <a:t>Implementation of Care Coordination and Transitional Care Programs;</a:t>
            </a:r>
            <a:endParaRPr lang="en-US" sz="1200" dirty="0" smtClean="0"/>
          </a:p>
          <a:p>
            <a:pPr marL="457200" indent="-457200">
              <a:spcAft>
                <a:spcPts val="600"/>
              </a:spcAft>
              <a:buFont typeface="+mj-lt"/>
              <a:buAutoNum type="alphaUcPeriod"/>
            </a:pPr>
            <a:r>
              <a:rPr lang="en-US" sz="1200" b="1" dirty="0" smtClean="0"/>
              <a:t>Connecting Settings; </a:t>
            </a:r>
            <a:endParaRPr lang="en-US" sz="1200" dirty="0" smtClean="0"/>
          </a:p>
          <a:p>
            <a:pPr marL="457200" indent="-457200">
              <a:spcAft>
                <a:spcPts val="600"/>
              </a:spcAft>
              <a:buFont typeface="+mj-lt"/>
              <a:buAutoNum type="alphaUcPeriod"/>
            </a:pPr>
            <a:r>
              <a:rPr lang="en-US" sz="1200" b="1" dirty="0" smtClean="0"/>
              <a:t>Utilizing Patient Activation to Expand Access to Community Based Care for Special Populations</a:t>
            </a:r>
            <a:endParaRPr lang="en-US" baseline="0" dirty="0" smtClean="0"/>
          </a:p>
          <a:p>
            <a:endParaRPr lang="en-US" baseline="0" dirty="0" smtClean="0"/>
          </a:p>
          <a:p>
            <a:pPr marL="174708" indent="-174708">
              <a:buFont typeface="Wingdings" panose="05000000000000000000" pitchFamily="2" charset="2"/>
              <a:buChar char="v"/>
            </a:pPr>
            <a:endParaRPr lang="en-US" b="1" dirty="0"/>
          </a:p>
        </p:txBody>
      </p:sp>
      <p:sp>
        <p:nvSpPr>
          <p:cNvPr id="4" name="Slide Number Placeholder 3"/>
          <p:cNvSpPr>
            <a:spLocks noGrp="1"/>
          </p:cNvSpPr>
          <p:nvPr>
            <p:ph type="sldNum" sz="quarter" idx="10"/>
          </p:nvPr>
        </p:nvSpPr>
        <p:spPr/>
        <p:txBody>
          <a:bodyPr/>
          <a:lstStyle/>
          <a:p>
            <a:fld id="{B9849565-4C9C-41BF-8A7D-04664DED9A4E}" type="slidenum">
              <a:rPr lang="en-US" smtClean="0"/>
              <a:t>39</a:t>
            </a:fld>
            <a:endParaRPr lang="en-US" dirty="0"/>
          </a:p>
        </p:txBody>
      </p:sp>
    </p:spTree>
    <p:extLst>
      <p:ext uri="{BB962C8B-B14F-4D97-AF65-F5344CB8AC3E}">
        <p14:creationId xmlns:p14="http://schemas.microsoft.com/office/powerpoint/2010/main" val="36958246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43</a:t>
            </a:fld>
            <a:endParaRPr lang="en-US" dirty="0"/>
          </a:p>
        </p:txBody>
      </p:sp>
    </p:spTree>
    <p:extLst>
      <p:ext uri="{BB962C8B-B14F-4D97-AF65-F5344CB8AC3E}">
        <p14:creationId xmlns:p14="http://schemas.microsoft.com/office/powerpoint/2010/main" val="9052660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a:xfrm>
            <a:off x="935567" y="3355182"/>
            <a:ext cx="7476067" cy="2745581"/>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44</a:t>
            </a:fld>
            <a:endParaRPr lang="en-US" dirty="0"/>
          </a:p>
        </p:txBody>
      </p:sp>
    </p:spTree>
    <p:extLst>
      <p:ext uri="{BB962C8B-B14F-4D97-AF65-F5344CB8AC3E}">
        <p14:creationId xmlns:p14="http://schemas.microsoft.com/office/powerpoint/2010/main" val="29558634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a:xfrm>
            <a:off x="935567" y="3355182"/>
            <a:ext cx="7476067" cy="2745581"/>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45</a:t>
            </a:fld>
            <a:endParaRPr lang="en-US" dirty="0"/>
          </a:p>
        </p:txBody>
      </p:sp>
    </p:spTree>
    <p:extLst>
      <p:ext uri="{BB962C8B-B14F-4D97-AF65-F5344CB8AC3E}">
        <p14:creationId xmlns:p14="http://schemas.microsoft.com/office/powerpoint/2010/main" val="1034116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5567" y="3355182"/>
            <a:ext cx="7476067" cy="2745581"/>
          </a:xfrm>
          <a:prstGeom prst="rect">
            <a:avLst/>
          </a:prstGeom>
        </p:spPr>
        <p:txBody>
          <a:bodyPr/>
          <a:lstStyle/>
          <a:p>
            <a:r>
              <a:rPr lang="en-US" dirty="0" smtClean="0"/>
              <a:t>Why do we need waivers – Part of the goal of DSRIP is to reform the system.  That being said, we recognize that there may be regulations between the multiple agencies</a:t>
            </a:r>
            <a:r>
              <a:rPr lang="en-US" baseline="0" dirty="0" smtClean="0"/>
              <a:t> involved that are at odds, or hinder the changes contemplated in DSRIP.  </a:t>
            </a:r>
          </a:p>
          <a:p>
            <a:endParaRPr lang="en-US" baseline="0" dirty="0" smtClean="0"/>
          </a:p>
          <a:p>
            <a:r>
              <a:rPr lang="en-US" baseline="0" dirty="0" smtClean="0"/>
              <a:t>To help with this, DOH OMH OPWDD and OASAS have ability to waive regs by statute. </a:t>
            </a:r>
          </a:p>
          <a:p>
            <a:endParaRPr lang="en-US" dirty="0" smtClean="0"/>
          </a:p>
          <a:p>
            <a:r>
              <a:rPr lang="en-US" dirty="0" smtClean="0"/>
              <a:t>PPS leads submit the waiver requests.</a:t>
            </a:r>
          </a:p>
          <a:p>
            <a:endParaRPr lang="en-US" dirty="0" smtClean="0"/>
          </a:p>
          <a:p>
            <a:r>
              <a:rPr lang="en-US" dirty="0" smtClean="0"/>
              <a:t>Types of Requests:</a:t>
            </a:r>
            <a:r>
              <a:rPr lang="en-US" baseline="0" dirty="0" smtClean="0"/>
              <a:t> </a:t>
            </a:r>
          </a:p>
          <a:p>
            <a:endParaRPr lang="en-US" baseline="0" dirty="0" smtClean="0"/>
          </a:p>
          <a:p>
            <a:r>
              <a:rPr lang="en-US" sz="1200" b="1" dirty="0" smtClean="0"/>
              <a:t>Facility construction provisions </a:t>
            </a:r>
            <a:r>
              <a:rPr lang="en-US" sz="1200" dirty="0" smtClean="0"/>
              <a:t>- OASAS will consider these requests to the extent patient safety concerns are not implicated and the waivers are consistent with federal rules. </a:t>
            </a:r>
          </a:p>
          <a:p>
            <a:endParaRPr lang="en-US" sz="1200" dirty="0" smtClean="0"/>
          </a:p>
          <a:p>
            <a:r>
              <a:rPr lang="en-US" sz="1200" b="1" dirty="0" smtClean="0"/>
              <a:t>Prior Approval Review Process </a:t>
            </a:r>
            <a:r>
              <a:rPr lang="en-US" sz="1200" dirty="0" smtClean="0"/>
              <a:t> - OASAS would consider granting waivers to sections of 14 NYCRR Part 810 (pertaining to establishment, incorporation and certification of providers of chemical dependence services) on a case by case basis. </a:t>
            </a:r>
          </a:p>
          <a:p>
            <a:pPr marL="0" indent="0">
              <a:buNone/>
            </a:pPr>
            <a:endParaRPr lang="en-US" sz="1200" dirty="0" smtClean="0"/>
          </a:p>
          <a:p>
            <a:r>
              <a:rPr lang="en-US" sz="1200" b="1" dirty="0" smtClean="0"/>
              <a:t>Practitioner Credentialing </a:t>
            </a:r>
            <a:r>
              <a:rPr lang="en-US" sz="1200" dirty="0" smtClean="0"/>
              <a:t>PPSs have requested simplifying credentialing processes for all practitioners who care for patients throughout the PPS. </a:t>
            </a:r>
          </a:p>
          <a:p>
            <a:endParaRPr lang="en-US" sz="1200" dirty="0" smtClean="0"/>
          </a:p>
          <a:p>
            <a:r>
              <a:rPr lang="en-US" sz="1200" b="1" dirty="0" smtClean="0"/>
              <a:t>Billing for Offsite services – </a:t>
            </a:r>
            <a:r>
              <a:rPr lang="en-US" sz="1200" dirty="0" smtClean="0"/>
              <a:t>OASAS Part 822 and  Part 841 (Medicaid reimbursement for chemical dependence services) pertain to billing for off-site services. Presently there is no regulatory waiver available due to federal requirements, but OASAS has submitted a SPA to move OASAS services to the rehabilitation option of the State Medicaid Plan, which would allow federal participation for off-site services. </a:t>
            </a:r>
          </a:p>
          <a:p>
            <a:pPr marL="0" indent="0">
              <a:buNone/>
            </a:pPr>
            <a:endParaRPr lang="en-US" sz="1200" dirty="0" smtClean="0"/>
          </a:p>
          <a:p>
            <a:r>
              <a:rPr lang="en-US" sz="1200" b="1" dirty="0" smtClean="0"/>
              <a:t>Confidentiality</a:t>
            </a:r>
            <a:r>
              <a:rPr lang="en-US" sz="1200" dirty="0" smtClean="0"/>
              <a:t> - 42 C.F.R. § 2 -</a:t>
            </a:r>
            <a:r>
              <a:rPr lang="en-US" sz="1200" u="sng" dirty="0" smtClean="0"/>
              <a:t> there is no ability to waive federal regulations</a:t>
            </a:r>
            <a:r>
              <a:rPr lang="en-US" sz="1200" dirty="0" smtClean="0"/>
              <a:t>. The agency  will coordinate on the development of a model consent form for use by PPS providers that would cover all forms of patient information exchanged by providers. </a:t>
            </a:r>
            <a:endParaRPr lang="en-US" sz="1200" b="1" dirty="0" smtClean="0"/>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47</a:t>
            </a:fld>
            <a:endParaRPr lang="en-US" dirty="0"/>
          </a:p>
        </p:txBody>
      </p:sp>
    </p:spTree>
    <p:extLst>
      <p:ext uri="{BB962C8B-B14F-4D97-AF65-F5344CB8AC3E}">
        <p14:creationId xmlns:p14="http://schemas.microsoft.com/office/powerpoint/2010/main" val="15132406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49</a:t>
            </a:fld>
            <a:endParaRPr lang="en-US" dirty="0"/>
          </a:p>
        </p:txBody>
      </p:sp>
    </p:spTree>
    <p:extLst>
      <p:ext uri="{BB962C8B-B14F-4D97-AF65-F5344CB8AC3E}">
        <p14:creationId xmlns:p14="http://schemas.microsoft.com/office/powerpoint/2010/main" val="30503498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pPr fontAlgn="auto">
              <a:spcAft>
                <a:spcPts val="0"/>
              </a:spcAft>
              <a:defRPr/>
            </a:pPr>
            <a:r>
              <a:rPr lang="en-US" sz="1200" dirty="0" smtClean="0">
                <a:solidFill>
                  <a:srgbClr val="646569"/>
                </a:solidFill>
                <a:latin typeface="Arial" panose="020B0604020202020204" pitchFamily="34" charset="0"/>
                <a:cs typeface="Arial" panose="020B0604020202020204" pitchFamily="34" charset="0"/>
              </a:rPr>
              <a:t>The guidance addresses matters such as:</a:t>
            </a:r>
          </a:p>
          <a:p>
            <a:pPr marL="230188" indent="-230188" fontAlgn="auto">
              <a:spcAft>
                <a:spcPts val="0"/>
              </a:spcAft>
              <a:buFont typeface="Arial" panose="020B0604020202020204" pitchFamily="34" charset="0"/>
              <a:buChar char="•"/>
              <a:defRPr/>
            </a:pPr>
            <a:r>
              <a:rPr lang="en-US" sz="1200" dirty="0" smtClean="0">
                <a:solidFill>
                  <a:srgbClr val="646569"/>
                </a:solidFill>
                <a:latin typeface="Arial" panose="020B0604020202020204" pitchFamily="34" charset="0"/>
                <a:cs typeface="Arial" panose="020B0604020202020204" pitchFamily="34" charset="0"/>
              </a:rPr>
              <a:t>Treatment plans;</a:t>
            </a:r>
          </a:p>
          <a:p>
            <a:pPr marL="230188" indent="-230188" fontAlgn="auto">
              <a:spcAft>
                <a:spcPts val="0"/>
              </a:spcAft>
              <a:buFont typeface="Arial" panose="020B0604020202020204" pitchFamily="34" charset="0"/>
              <a:buChar char="•"/>
              <a:defRPr/>
            </a:pPr>
            <a:r>
              <a:rPr lang="en-US" sz="1200" dirty="0" smtClean="0">
                <a:solidFill>
                  <a:srgbClr val="646569"/>
                </a:solidFill>
                <a:latin typeface="Arial" panose="020B0604020202020204" pitchFamily="34" charset="0"/>
                <a:cs typeface="Arial" panose="020B0604020202020204" pitchFamily="34" charset="0"/>
              </a:rPr>
              <a:t>Discharge planning;</a:t>
            </a:r>
          </a:p>
          <a:p>
            <a:pPr marL="230188" indent="-230188" fontAlgn="auto">
              <a:spcAft>
                <a:spcPts val="0"/>
              </a:spcAft>
              <a:buFont typeface="Arial" panose="020B0604020202020204" pitchFamily="34" charset="0"/>
              <a:buChar char="•"/>
              <a:defRPr/>
            </a:pPr>
            <a:r>
              <a:rPr lang="en-US" sz="1200" dirty="0" smtClean="0">
                <a:solidFill>
                  <a:srgbClr val="FF0000"/>
                </a:solidFill>
                <a:latin typeface="Arial" panose="020B0604020202020204" pitchFamily="34" charset="0"/>
                <a:cs typeface="Arial" panose="020B0604020202020204" pitchFamily="34" charset="0"/>
              </a:rPr>
              <a:t>Billing</a:t>
            </a:r>
            <a:r>
              <a:rPr lang="en-US" sz="1200" dirty="0" smtClean="0">
                <a:solidFill>
                  <a:srgbClr val="646569"/>
                </a:solidFill>
                <a:latin typeface="Arial" panose="020B0604020202020204" pitchFamily="34" charset="0"/>
                <a:cs typeface="Arial" panose="020B0604020202020204" pitchFamily="34" charset="0"/>
              </a:rPr>
              <a:t>;</a:t>
            </a:r>
          </a:p>
          <a:p>
            <a:pPr marL="230188" indent="-230188" fontAlgn="auto">
              <a:spcAft>
                <a:spcPts val="0"/>
              </a:spcAft>
              <a:buFont typeface="Arial" panose="020B0604020202020204" pitchFamily="34" charset="0"/>
              <a:buChar char="•"/>
              <a:defRPr/>
            </a:pPr>
            <a:r>
              <a:rPr lang="en-US" sz="1200" dirty="0" smtClean="0">
                <a:solidFill>
                  <a:srgbClr val="646569"/>
                </a:solidFill>
                <a:latin typeface="Arial" panose="020B0604020202020204" pitchFamily="34" charset="0"/>
                <a:cs typeface="Arial" panose="020B0604020202020204" pitchFamily="34" charset="0"/>
              </a:rPr>
              <a:t>Telemedicine; and</a:t>
            </a:r>
          </a:p>
          <a:p>
            <a:pPr marL="230188" indent="-230188" fontAlgn="auto">
              <a:spcAft>
                <a:spcPts val="0"/>
              </a:spcAft>
              <a:buFont typeface="Arial" panose="020B0604020202020204" pitchFamily="34" charset="0"/>
              <a:buChar char="•"/>
              <a:defRPr/>
            </a:pPr>
            <a:r>
              <a:rPr lang="en-US" sz="1200" dirty="0" smtClean="0">
                <a:solidFill>
                  <a:srgbClr val="646569"/>
                </a:solidFill>
                <a:latin typeface="Arial" panose="020B0604020202020204" pitchFamily="34" charset="0"/>
                <a:cs typeface="Arial" panose="020B0604020202020204" pitchFamily="34" charset="0"/>
              </a:rPr>
              <a:t>OB/GYN and prenatal care services.</a:t>
            </a:r>
          </a:p>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50</a:t>
            </a:fld>
            <a:endParaRPr lang="en-US" dirty="0"/>
          </a:p>
        </p:txBody>
      </p:sp>
    </p:spTree>
    <p:extLst>
      <p:ext uri="{BB962C8B-B14F-4D97-AF65-F5344CB8AC3E}">
        <p14:creationId xmlns:p14="http://schemas.microsoft.com/office/powerpoint/2010/main" val="6939308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r>
              <a:rPr lang="en-US" dirty="0" smtClean="0"/>
              <a:t>Providers in Blue have an SUD component</a:t>
            </a:r>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51</a:t>
            </a:fld>
            <a:endParaRPr lang="en-US" dirty="0"/>
          </a:p>
        </p:txBody>
      </p:sp>
    </p:spTree>
    <p:extLst>
      <p:ext uri="{BB962C8B-B14F-4D97-AF65-F5344CB8AC3E}">
        <p14:creationId xmlns:p14="http://schemas.microsoft.com/office/powerpoint/2010/main" val="1739485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r>
              <a:rPr lang="en-US" sz="1200" b="1" kern="1200" dirty="0" smtClean="0">
                <a:solidFill>
                  <a:schemeClr val="tx1"/>
                </a:solidFill>
                <a:effectLst/>
                <a:latin typeface="+mn-lt"/>
                <a:ea typeface="+mn-ea"/>
                <a:cs typeface="+mn-cs"/>
              </a:rPr>
              <a:t>Emergency Adoptions/Proposed Rulemaking: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These regulations have been simultaneously adopted and officially proposed for final adoption. They are effective upon the dates indicated; public comment period (45 days) will commence upon publication in the </a:t>
            </a:r>
            <a:r>
              <a:rPr lang="en-US" sz="1200" u="sng" kern="1200" dirty="0" smtClean="0">
                <a:solidFill>
                  <a:schemeClr val="tx1"/>
                </a:solidFill>
                <a:effectLst/>
                <a:latin typeface="+mn-lt"/>
                <a:ea typeface="+mn-ea"/>
                <a:cs typeface="+mn-cs"/>
              </a:rPr>
              <a:t>September 9, 2015 </a:t>
            </a:r>
            <a:r>
              <a:rPr lang="en-US" sz="1200" i="1" kern="1200" dirty="0" smtClean="0">
                <a:solidFill>
                  <a:schemeClr val="tx1"/>
                </a:solidFill>
                <a:effectLst/>
                <a:latin typeface="+mn-lt"/>
                <a:ea typeface="+mn-ea"/>
                <a:cs typeface="+mn-cs"/>
              </a:rPr>
              <a:t>State Register. </a:t>
            </a:r>
            <a:r>
              <a:rPr lang="en-US" sz="1200" kern="1200" dirty="0" smtClean="0">
                <a:solidFill>
                  <a:schemeClr val="tx1"/>
                </a:solidFill>
                <a:effectLst/>
                <a:latin typeface="+mn-lt"/>
                <a:ea typeface="+mn-ea"/>
                <a:cs typeface="+mn-cs"/>
              </a:rPr>
              <a:t> At the end of that period, assuming no comments requiring substantive amendments, they will be formally adopted</a:t>
            </a:r>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These regulations have been adopted by emergency because of the necessity for them to </a:t>
            </a:r>
          </a:p>
          <a:p>
            <a:r>
              <a:rPr lang="en-US" sz="1200" kern="1200" dirty="0" smtClean="0">
                <a:solidFill>
                  <a:schemeClr val="tx1"/>
                </a:solidFill>
                <a:effectLst/>
                <a:latin typeface="+mn-lt"/>
                <a:ea typeface="+mn-ea"/>
                <a:cs typeface="+mn-cs"/>
              </a:rPr>
              <a:t>be effective prior to or on the date of the implementation of Medicaid Managed Care in New York City (October 1, 2015).  Revisions and the requirement for approval by other government entities necessitated the timing of these emergency adoptions.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Part 836	</a:t>
            </a:r>
            <a:r>
              <a:rPr lang="en-US" sz="1200" b="1" kern="1200" dirty="0" smtClean="0">
                <a:solidFill>
                  <a:schemeClr val="tx1"/>
                </a:solidFill>
                <a:effectLst/>
                <a:latin typeface="+mn-lt"/>
                <a:ea typeface="+mn-ea"/>
                <a:cs typeface="+mn-cs"/>
              </a:rPr>
              <a:t>Incident Reporting in OASAS Certified, Licensed, Funded or Operated</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Facilities.   </a:t>
            </a:r>
            <a:r>
              <a:rPr lang="en-US" sz="1200" i="1" kern="1200" dirty="0" smtClean="0">
                <a:solidFill>
                  <a:schemeClr val="tx1"/>
                </a:solidFill>
                <a:effectLst/>
                <a:latin typeface="+mn-lt"/>
                <a:ea typeface="+mn-ea"/>
                <a:cs typeface="+mn-cs"/>
              </a:rPr>
              <a:t>Effective August 26, 2015.   Revisions were made to this Part and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posted on the OASAS website.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Part 820</a:t>
            </a:r>
            <a:r>
              <a:rPr lang="en-US" sz="1200" i="1"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Residential Services:  </a:t>
            </a:r>
            <a:r>
              <a:rPr lang="en-US" sz="1200" i="1" kern="1200" dirty="0" smtClean="0">
                <a:solidFill>
                  <a:schemeClr val="tx1"/>
                </a:solidFill>
                <a:effectLst/>
                <a:latin typeface="+mn-lt"/>
                <a:ea typeface="+mn-ea"/>
                <a:cs typeface="+mn-cs"/>
              </a:rPr>
              <a:t>Effective August 25, 2015. </a:t>
            </a:r>
            <a:r>
              <a:rPr lang="en-US" sz="1200" b="1" kern="1200" dirty="0" smtClean="0">
                <a:solidFill>
                  <a:schemeClr val="tx1"/>
                </a:solidFill>
                <a:effectLst/>
                <a:latin typeface="+mn-lt"/>
                <a:ea typeface="+mn-ea"/>
                <a:cs typeface="+mn-cs"/>
              </a:rPr>
              <a:t>Note:</a:t>
            </a:r>
            <a:r>
              <a:rPr lang="en-US" sz="1200" kern="1200" dirty="0" smtClean="0">
                <a:solidFill>
                  <a:schemeClr val="tx1"/>
                </a:solidFill>
                <a:effectLst/>
                <a:latin typeface="+mn-lt"/>
                <a:ea typeface="+mn-ea"/>
                <a:cs typeface="+mn-cs"/>
              </a:rPr>
              <a:t>  Part 819 will not be repealed; certification 	pursuant to Part 820 will be at programs’ discretion and upon readiness, but is encouraged to be as soon as possible.  </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Part 822:	</a:t>
            </a:r>
            <a:r>
              <a:rPr lang="en-US" sz="1200" b="1" kern="1200" dirty="0" smtClean="0">
                <a:solidFill>
                  <a:schemeClr val="tx1"/>
                </a:solidFill>
                <a:effectLst/>
                <a:latin typeface="+mn-lt"/>
                <a:ea typeface="+mn-ea"/>
                <a:cs typeface="+mn-cs"/>
              </a:rPr>
              <a:t>General Standards for Chemical Dependence Outpatient and Opioid 				Treatment Programs:  </a:t>
            </a:r>
            <a:r>
              <a:rPr lang="en-US" sz="1200" i="1" kern="1200" dirty="0" smtClean="0">
                <a:solidFill>
                  <a:schemeClr val="tx1"/>
                </a:solidFill>
                <a:effectLst/>
                <a:latin typeface="+mn-lt"/>
                <a:ea typeface="+mn-ea"/>
                <a:cs typeface="+mn-cs"/>
              </a:rPr>
              <a:t>Effective August 25, 2015.  </a:t>
            </a:r>
            <a:r>
              <a:rPr lang="en-US" sz="1200" b="1" u="sng" kern="1200" dirty="0" smtClean="0">
                <a:solidFill>
                  <a:schemeClr val="tx1"/>
                </a:solidFill>
                <a:effectLst/>
                <a:latin typeface="+mn-lt"/>
                <a:ea typeface="+mn-ea"/>
                <a:cs typeface="+mn-cs"/>
              </a:rPr>
              <a:t>Note:</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transitional period of</a:t>
            </a:r>
          </a:p>
          <a:p>
            <a:r>
              <a:rPr lang="en-US" sz="1200" kern="1200" dirty="0" smtClean="0">
                <a:solidFill>
                  <a:schemeClr val="tx1"/>
                </a:solidFill>
                <a:effectLst/>
                <a:latin typeface="+mn-lt"/>
                <a:ea typeface="+mn-ea"/>
                <a:cs typeface="+mn-cs"/>
              </a:rPr>
              <a:t>		suspended certification reviews is anticipated.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Part 841:	</a:t>
            </a:r>
            <a:r>
              <a:rPr lang="en-US" sz="1200" b="1" kern="1200" dirty="0" smtClean="0">
                <a:solidFill>
                  <a:schemeClr val="tx1"/>
                </a:solidFill>
                <a:effectLst/>
                <a:latin typeface="+mn-lt"/>
                <a:ea typeface="+mn-ea"/>
                <a:cs typeface="+mn-cs"/>
              </a:rPr>
              <a:t>Medical Assistance for Chemical Dependence Services: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Effective August 25, 2015.  </a:t>
            </a:r>
            <a:r>
              <a:rPr lang="en-US" sz="1200" kern="1200" dirty="0" smtClean="0">
                <a:solidFill>
                  <a:schemeClr val="tx1"/>
                </a:solidFill>
                <a:effectLst/>
                <a:latin typeface="+mn-lt"/>
                <a:ea typeface="+mn-ea"/>
                <a:cs typeface="+mn-cs"/>
              </a:rPr>
              <a:t>Incorporates provisions moved from the prior Part 822 and reflects CMS approval of changes to the NY State Plan Amendment (SPA).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Part 800:	</a:t>
            </a:r>
            <a:r>
              <a:rPr lang="en-US" sz="1200" b="1" kern="1200" dirty="0" smtClean="0">
                <a:solidFill>
                  <a:schemeClr val="tx1"/>
                </a:solidFill>
                <a:effectLst/>
                <a:latin typeface="+mn-lt"/>
                <a:ea typeface="+mn-ea"/>
                <a:cs typeface="+mn-cs"/>
              </a:rPr>
              <a:t>OASAS General Provisions:  </a:t>
            </a:r>
            <a:r>
              <a:rPr lang="en-US" sz="1200" i="1" kern="1200" dirty="0" smtClean="0">
                <a:solidFill>
                  <a:schemeClr val="tx1"/>
                </a:solidFill>
                <a:effectLst/>
                <a:latin typeface="+mn-lt"/>
                <a:ea typeface="+mn-ea"/>
                <a:cs typeface="+mn-cs"/>
              </a:rPr>
              <a:t>Effective August 25, 2015.  </a:t>
            </a:r>
            <a:r>
              <a:rPr lang="en-US" sz="1200" kern="1200" dirty="0" smtClean="0">
                <a:solidFill>
                  <a:schemeClr val="tx1"/>
                </a:solidFill>
                <a:effectLst/>
                <a:latin typeface="+mn-lt"/>
                <a:ea typeface="+mn-ea"/>
                <a:cs typeface="+mn-cs"/>
              </a:rPr>
              <a:t>Consolidates standardized definitions and references applicable in all OASAS regulations unless otherwise indicated.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Additional regulatory</a:t>
            </a:r>
            <a:r>
              <a:rPr lang="en-US" sz="1200" kern="1200" baseline="0" dirty="0" smtClean="0">
                <a:solidFill>
                  <a:schemeClr val="tx1"/>
                </a:solidFill>
                <a:effectLst/>
                <a:latin typeface="+mn-lt"/>
                <a:ea typeface="+mn-ea"/>
                <a:cs typeface="+mn-cs"/>
              </a:rPr>
              <a:t> changes will be made as managed care implementation proceeds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4</a:t>
            </a:fld>
            <a:endParaRPr lang="en-US" dirty="0"/>
          </a:p>
        </p:txBody>
      </p:sp>
    </p:spTree>
    <p:extLst>
      <p:ext uri="{BB962C8B-B14F-4D97-AF65-F5344CB8AC3E}">
        <p14:creationId xmlns:p14="http://schemas.microsoft.com/office/powerpoint/2010/main" val="38720867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55</a:t>
            </a:fld>
            <a:endParaRPr lang="en-US" dirty="0"/>
          </a:p>
        </p:txBody>
      </p:sp>
    </p:spTree>
    <p:extLst>
      <p:ext uri="{BB962C8B-B14F-4D97-AF65-F5344CB8AC3E}">
        <p14:creationId xmlns:p14="http://schemas.microsoft.com/office/powerpoint/2010/main" val="315658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pPr marL="457200" indent="-457200" fontAlgn="auto">
              <a:spcBef>
                <a:spcPts val="0"/>
              </a:spcBef>
              <a:spcAft>
                <a:spcPts val="0"/>
              </a:spcAft>
              <a:buFont typeface="+mj-lt"/>
              <a:buAutoNum type="arabicPeriod"/>
              <a:defRPr/>
            </a:pPr>
            <a:r>
              <a:rPr lang="en-US" sz="1200" dirty="0" smtClean="0">
                <a:solidFill>
                  <a:srgbClr val="646569"/>
                </a:solidFill>
                <a:latin typeface="Arial" panose="020B0604020202020204" pitchFamily="34" charset="0"/>
                <a:cs typeface="Arial" panose="020B0604020202020204" pitchFamily="34" charset="0"/>
              </a:rPr>
              <a:t>Clubhouses (kids recovery centers – statewide and due 9/18</a:t>
            </a:r>
          </a:p>
          <a:p>
            <a:pPr marL="457200" indent="-457200" fontAlgn="auto">
              <a:spcBef>
                <a:spcPts val="0"/>
              </a:spcBef>
              <a:spcAft>
                <a:spcPts val="0"/>
              </a:spcAft>
              <a:buFont typeface="+mj-lt"/>
              <a:buAutoNum type="arabicPeriod"/>
              <a:defRPr/>
            </a:pPr>
            <a:r>
              <a:rPr lang="en-US" sz="1200" dirty="0" smtClean="0">
                <a:solidFill>
                  <a:srgbClr val="646569"/>
                </a:solidFill>
                <a:latin typeface="Arial" panose="020B0604020202020204" pitchFamily="34" charset="0"/>
                <a:cs typeface="Arial" panose="020B0604020202020204" pitchFamily="34" charset="0"/>
              </a:rPr>
              <a:t>Recovery Centers – anticipated release October $250 for 6  statewide</a:t>
            </a:r>
          </a:p>
          <a:p>
            <a:pPr marL="457200" indent="-457200" fontAlgn="auto">
              <a:spcBef>
                <a:spcPts val="0"/>
              </a:spcBef>
              <a:spcAft>
                <a:spcPts val="0"/>
              </a:spcAft>
              <a:buFont typeface="+mj-lt"/>
              <a:buAutoNum type="arabicPeriod"/>
              <a:defRPr/>
            </a:pPr>
            <a:r>
              <a:rPr lang="en-US" sz="1200" dirty="0" smtClean="0">
                <a:solidFill>
                  <a:srgbClr val="646569"/>
                </a:solidFill>
                <a:latin typeface="Arial" panose="020B0604020202020204" pitchFamily="34" charset="0"/>
                <a:cs typeface="Arial" panose="020B0604020202020204" pitchFamily="34" charset="0"/>
              </a:rPr>
              <a:t>HIV – programs to deliver HIV services (statewide) purpose is to comply with SAPT Block Grant HIV set asides – to be released soon - statewide</a:t>
            </a:r>
          </a:p>
          <a:p>
            <a:pPr marL="457200" indent="-457200" fontAlgn="auto">
              <a:spcBef>
                <a:spcPts val="0"/>
              </a:spcBef>
              <a:spcAft>
                <a:spcPts val="0"/>
              </a:spcAft>
              <a:buFont typeface="+mj-lt"/>
              <a:buAutoNum type="arabicPeriod"/>
              <a:defRPr/>
            </a:pPr>
            <a:r>
              <a:rPr lang="en-US" sz="1200" dirty="0" smtClean="0">
                <a:solidFill>
                  <a:srgbClr val="646569"/>
                </a:solidFill>
                <a:latin typeface="Arial" panose="020B0604020202020204" pitchFamily="34" charset="0"/>
                <a:cs typeface="Arial" panose="020B0604020202020204" pitchFamily="34" charset="0"/>
              </a:rPr>
              <a:t>NY/NY III (Round 4) awards to be made very soon (*4 awards 20 units) – downstate</a:t>
            </a:r>
          </a:p>
          <a:p>
            <a:pPr marL="457200" indent="-457200" fontAlgn="auto">
              <a:spcBef>
                <a:spcPts val="0"/>
              </a:spcBef>
              <a:spcAft>
                <a:spcPts val="0"/>
              </a:spcAft>
              <a:buFont typeface="+mj-lt"/>
              <a:buAutoNum type="arabicPeriod"/>
              <a:defRPr/>
            </a:pPr>
            <a:r>
              <a:rPr lang="en-US" sz="1200" dirty="0" smtClean="0">
                <a:solidFill>
                  <a:srgbClr val="646569"/>
                </a:solidFill>
                <a:latin typeface="Arial" panose="020B0604020202020204" pitchFamily="34" charset="0"/>
                <a:cs typeface="Arial" panose="020B0604020202020204" pitchFamily="34" charset="0"/>
              </a:rPr>
              <a:t>New contractor for the OTP registry – Lighthouse –contract to start 1/1 – new provider is reaching out to OTPs – this will add dosage information to the registry.  Remember its not instantaneous</a:t>
            </a:r>
            <a:r>
              <a:rPr lang="en-US" sz="1200" baseline="0" dirty="0" smtClean="0">
                <a:solidFill>
                  <a:srgbClr val="646569"/>
                </a:solidFill>
                <a:latin typeface="Arial" panose="020B0604020202020204" pitchFamily="34" charset="0"/>
                <a:cs typeface="Arial" panose="020B0604020202020204" pitchFamily="34" charset="0"/>
              </a:rPr>
              <a:t> that on 1/1 there will be dosage information.  This will be a process.</a:t>
            </a:r>
            <a:endParaRPr lang="en-US" sz="1200" dirty="0" smtClean="0">
              <a:solidFill>
                <a:srgbClr val="646569"/>
              </a:solidFill>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56</a:t>
            </a:fld>
            <a:endParaRPr lang="en-US" dirty="0"/>
          </a:p>
        </p:txBody>
      </p:sp>
    </p:spTree>
    <p:extLst>
      <p:ext uri="{BB962C8B-B14F-4D97-AF65-F5344CB8AC3E}">
        <p14:creationId xmlns:p14="http://schemas.microsoft.com/office/powerpoint/2010/main" val="2210902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5</a:t>
            </a:fld>
            <a:endParaRPr lang="en-US" dirty="0"/>
          </a:p>
        </p:txBody>
      </p:sp>
    </p:spTree>
    <p:extLst>
      <p:ext uri="{BB962C8B-B14F-4D97-AF65-F5344CB8AC3E}">
        <p14:creationId xmlns:p14="http://schemas.microsoft.com/office/powerpoint/2010/main" val="1912892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6</a:t>
            </a:fld>
            <a:endParaRPr lang="en-US" dirty="0"/>
          </a:p>
        </p:txBody>
      </p:sp>
    </p:spTree>
    <p:extLst>
      <p:ext uri="{BB962C8B-B14F-4D97-AF65-F5344CB8AC3E}">
        <p14:creationId xmlns:p14="http://schemas.microsoft.com/office/powerpoint/2010/main" val="3623556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7</a:t>
            </a:fld>
            <a:endParaRPr lang="en-US" dirty="0"/>
          </a:p>
        </p:txBody>
      </p:sp>
    </p:spTree>
    <p:extLst>
      <p:ext uri="{BB962C8B-B14F-4D97-AF65-F5344CB8AC3E}">
        <p14:creationId xmlns:p14="http://schemas.microsoft.com/office/powerpoint/2010/main" val="1195329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8</a:t>
            </a:fld>
            <a:endParaRPr lang="en-US" dirty="0"/>
          </a:p>
        </p:txBody>
      </p:sp>
    </p:spTree>
    <p:extLst>
      <p:ext uri="{BB962C8B-B14F-4D97-AF65-F5344CB8AC3E}">
        <p14:creationId xmlns:p14="http://schemas.microsoft.com/office/powerpoint/2010/main" val="3557572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11</a:t>
            </a:fld>
            <a:endParaRPr lang="en-US" dirty="0"/>
          </a:p>
        </p:txBody>
      </p:sp>
    </p:spTree>
    <p:extLst>
      <p:ext uri="{BB962C8B-B14F-4D97-AF65-F5344CB8AC3E}">
        <p14:creationId xmlns:p14="http://schemas.microsoft.com/office/powerpoint/2010/main" val="1899120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12</a:t>
            </a:fld>
            <a:endParaRPr lang="en-US" dirty="0"/>
          </a:p>
        </p:txBody>
      </p:sp>
    </p:spTree>
    <p:extLst>
      <p:ext uri="{BB962C8B-B14F-4D97-AF65-F5344CB8AC3E}">
        <p14:creationId xmlns:p14="http://schemas.microsoft.com/office/powerpoint/2010/main" val="2445727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r>
              <a:rPr lang="en-US" dirty="0" smtClean="0"/>
              <a:t>In NYC  - All Plans have been qualified to</a:t>
            </a:r>
            <a:r>
              <a:rPr lang="en-US" baseline="0" dirty="0" smtClean="0"/>
              <a:t> manage BH benefits in the mainstream.  Many have partnered with a BHO.  A few have not.  6 plans have qualified to be HARPS  The 3 HIV-SNP plans are authorized to deliver HCBS services to HARP eligible but are not designated as HARP plans.</a:t>
            </a:r>
          </a:p>
          <a:p>
            <a:r>
              <a:rPr lang="en-US" baseline="0" dirty="0" smtClean="0"/>
              <a:t>In the ROS, 15 plans have submitted responses to the RFQ.  7 of them are already qualified in NYC and 8 are new submissions.  The State is currently reviewing all submissions. </a:t>
            </a:r>
            <a:endParaRPr lang="en-US" dirty="0"/>
          </a:p>
        </p:txBody>
      </p:sp>
      <p:sp>
        <p:nvSpPr>
          <p:cNvPr id="4" name="Slide Number Placeholder 3"/>
          <p:cNvSpPr>
            <a:spLocks noGrp="1"/>
          </p:cNvSpPr>
          <p:nvPr>
            <p:ph type="sldNum" sz="quarter" idx="10"/>
          </p:nvPr>
        </p:nvSpPr>
        <p:spPr/>
        <p:txBody>
          <a:bodyPr/>
          <a:lstStyle/>
          <a:p>
            <a:pPr>
              <a:defRPr/>
            </a:pPr>
            <a:fld id="{D507C3DD-C467-4B69-A82B-5E5F9B93B7B7}" type="slidenum">
              <a:rPr lang="en-US" smtClean="0"/>
              <a:pPr>
                <a:defRPr/>
              </a:pPr>
              <a:t>15</a:t>
            </a:fld>
            <a:endParaRPr lang="en-US" dirty="0"/>
          </a:p>
        </p:txBody>
      </p:sp>
    </p:spTree>
    <p:extLst>
      <p:ext uri="{BB962C8B-B14F-4D97-AF65-F5344CB8AC3E}">
        <p14:creationId xmlns:p14="http://schemas.microsoft.com/office/powerpoint/2010/main" val="3843939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7.xml"/><Relationship Id="rId1" Type="http://schemas.openxmlformats.org/officeDocument/2006/relationships/vmlDrawing" Target="../drawings/vmlDrawing1.vml"/><Relationship Id="rId4"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7.xml"/><Relationship Id="rId1" Type="http://schemas.openxmlformats.org/officeDocument/2006/relationships/vmlDrawing" Target="../drawings/vmlDrawing2.vml"/><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V1">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3555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Section Master V3">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3445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Master V2">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110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Master V3">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023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Master V2">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577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Master V3">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387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Section Master V1">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2448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Master V2">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1460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Master V3">
    <p:spTree>
      <p:nvGrpSpPr>
        <p:cNvPr id="1" name=""/>
        <p:cNvGrpSpPr/>
        <p:nvPr/>
      </p:nvGrpSpPr>
      <p:grpSpPr>
        <a:xfrm>
          <a:off x="0" y="0"/>
          <a:ext cx="0" cy="0"/>
          <a:chOff x="0" y="0"/>
          <a:chExt cx="0" cy="0"/>
        </a:xfrm>
      </p:grpSpPr>
    </p:spTree>
    <p:extLst>
      <p:ext uri="{BB962C8B-B14F-4D97-AF65-F5344CB8AC3E}">
        <p14:creationId xmlns:p14="http://schemas.microsoft.com/office/powerpoint/2010/main" val="666513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Content Master V1">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396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4" name="Rectangle 13"/>
          <p:cNvSpPr/>
          <p:nvPr userDrawn="1"/>
        </p:nvSpPr>
        <p:spPr>
          <a:xfrm>
            <a:off x="0" y="117075"/>
            <a:ext cx="9144000" cy="292239"/>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2B800"/>
              </a:solidFill>
            </a:endParaRPr>
          </a:p>
        </p:txBody>
      </p:sp>
      <p:sp>
        <p:nvSpPr>
          <p:cNvPr id="15" name="Rectangle 14"/>
          <p:cNvSpPr/>
          <p:nvPr userDrawn="1"/>
        </p:nvSpPr>
        <p:spPr>
          <a:xfrm>
            <a:off x="0" y="12"/>
            <a:ext cx="9144000" cy="117064"/>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solidFill>
                <a:prstClr val="white"/>
              </a:solidFill>
            </a:endParaRPr>
          </a:p>
        </p:txBody>
      </p:sp>
      <p:sp>
        <p:nvSpPr>
          <p:cNvPr id="16" name="Title 7"/>
          <p:cNvSpPr>
            <a:spLocks noGrp="1"/>
          </p:cNvSpPr>
          <p:nvPr>
            <p:ph type="title"/>
          </p:nvPr>
        </p:nvSpPr>
        <p:spPr>
          <a:xfrm>
            <a:off x="486832" y="875407"/>
            <a:ext cx="8267509" cy="411480"/>
          </a:xfrm>
          <a:prstGeom prst="rect">
            <a:avLst/>
          </a:prstGeom>
        </p:spPr>
        <p:txBody>
          <a:bodyPr>
            <a:normAutofit fontScale="90000"/>
          </a:bodyPr>
          <a:lstStyle/>
          <a:p>
            <a:r>
              <a:rPr lang="en-US" b="1" dirty="0" smtClean="0">
                <a:solidFill>
                  <a:srgbClr val="503278"/>
                </a:solidFill>
                <a:latin typeface="Arial" panose="020B0604020202020204" pitchFamily="34" charset="0"/>
                <a:cs typeface="Arial" panose="020B0604020202020204" pitchFamily="34" charset="0"/>
              </a:rPr>
              <a:t>AGENDA</a:t>
            </a:r>
            <a:endParaRPr lang="en-US" b="1" dirty="0">
              <a:solidFill>
                <a:srgbClr val="503278"/>
              </a:solidFill>
              <a:latin typeface="Arial" panose="020B0604020202020204" pitchFamily="34" charset="0"/>
              <a:cs typeface="Arial" panose="020B0604020202020204" pitchFamily="34" charset="0"/>
            </a:endParaRPr>
          </a:p>
        </p:txBody>
      </p:sp>
      <p:sp>
        <p:nvSpPr>
          <p:cNvPr id="17" name="Content Placeholder 2"/>
          <p:cNvSpPr>
            <a:spLocks noGrp="1"/>
          </p:cNvSpPr>
          <p:nvPr>
            <p:ph idx="1" hasCustomPrompt="1"/>
          </p:nvPr>
        </p:nvSpPr>
        <p:spPr>
          <a:xfrm>
            <a:off x="486832" y="1286887"/>
            <a:ext cx="8496393" cy="2873618"/>
          </a:xfrm>
          <a:prstGeom prst="rect">
            <a:avLst/>
          </a:prstGeom>
        </p:spPr>
        <p:txBody>
          <a:bodyPr>
            <a:noAutofit/>
          </a:bodyPr>
          <a:lstStyle/>
          <a:p>
            <a:r>
              <a:rPr lang="en-US" sz="1650" dirty="0" smtClean="0">
                <a:latin typeface="Arial" panose="020B0604020202020204" pitchFamily="34" charset="0"/>
                <a:cs typeface="Arial" panose="020B0604020202020204" pitchFamily="34" charset="0"/>
              </a:rPr>
              <a:t>Introductions</a:t>
            </a:r>
          </a:p>
          <a:p>
            <a:r>
              <a:rPr lang="en-US" sz="1650" dirty="0" smtClean="0">
                <a:latin typeface="Arial" panose="020B0604020202020204" pitchFamily="34" charset="0"/>
                <a:cs typeface="Arial" panose="020B0604020202020204" pitchFamily="34" charset="0"/>
              </a:rPr>
              <a:t>Behavioral Health Managed Care Transition Timeline</a:t>
            </a:r>
          </a:p>
          <a:p>
            <a:r>
              <a:rPr lang="en-US" sz="1650" dirty="0" smtClean="0">
                <a:latin typeface="Arial" panose="020B0604020202020204" pitchFamily="34" charset="0"/>
                <a:cs typeface="Arial" panose="020B0604020202020204" pitchFamily="34" charset="0"/>
              </a:rPr>
              <a:t>Behavioral Health Managed Care Status Update</a:t>
            </a:r>
            <a:endParaRPr lang="en-US" sz="1350" dirty="0" smtClean="0">
              <a:latin typeface="Arial" panose="020B0604020202020204" pitchFamily="34" charset="0"/>
              <a:cs typeface="Arial" panose="020B0604020202020204" pitchFamily="34" charset="0"/>
            </a:endParaRPr>
          </a:p>
          <a:p>
            <a:r>
              <a:rPr lang="en-US" sz="1650" dirty="0" smtClean="0">
                <a:latin typeface="Arial" panose="020B0604020202020204" pitchFamily="34" charset="0"/>
                <a:cs typeface="Arial" panose="020B0604020202020204" pitchFamily="34" charset="0"/>
              </a:rPr>
              <a:t>Children’s </a:t>
            </a:r>
            <a:r>
              <a:rPr lang="en-US" sz="1650" dirty="0">
                <a:latin typeface="Arial" panose="020B0604020202020204" pitchFamily="34" charset="0"/>
                <a:cs typeface="Arial" panose="020B0604020202020204" pitchFamily="34" charset="0"/>
              </a:rPr>
              <a:t>Update</a:t>
            </a:r>
          </a:p>
          <a:p>
            <a:r>
              <a:rPr lang="en-US" sz="1650" dirty="0" smtClean="0">
                <a:latin typeface="Arial" panose="020B0604020202020204" pitchFamily="34" charset="0"/>
                <a:cs typeface="Arial" panose="020B0604020202020204" pitchFamily="34" charset="0"/>
              </a:rPr>
              <a:t>Next Steps and Discussion</a:t>
            </a:r>
          </a:p>
          <a:p>
            <a:endParaRPr lang="en-US" sz="1650" b="0" dirty="0" smtClean="0">
              <a:latin typeface="Arial" panose="020B0604020202020204" pitchFamily="34" charset="0"/>
              <a:cs typeface="Arial" panose="020B0604020202020204" pitchFamily="34" charset="0"/>
            </a:endParaRPr>
          </a:p>
        </p:txBody>
      </p:sp>
      <p:sp>
        <p:nvSpPr>
          <p:cNvPr id="18" name="TextBox 17"/>
          <p:cNvSpPr txBox="1"/>
          <p:nvPr userDrawn="1"/>
        </p:nvSpPr>
        <p:spPr>
          <a:xfrm>
            <a:off x="135653" y="153148"/>
            <a:ext cx="8847574" cy="369332"/>
          </a:xfrm>
          <a:prstGeom prst="rect">
            <a:avLst/>
          </a:prstGeom>
          <a:noFill/>
        </p:spPr>
        <p:txBody>
          <a:bodyPr wrap="square" rtlCol="0">
            <a:spAutoFit/>
          </a:bodyPr>
          <a:lstStyle/>
          <a:p>
            <a:r>
              <a:rPr lang="en-US" sz="900" dirty="0">
                <a:solidFill>
                  <a:prstClr val="white"/>
                </a:solidFill>
                <a:latin typeface="Arial" panose="020B0604020202020204" pitchFamily="34" charset="0"/>
                <a:cs typeface="Arial" panose="020B0604020202020204" pitchFamily="34" charset="0"/>
              </a:rPr>
              <a:t>September </a:t>
            </a:r>
            <a:r>
              <a:rPr lang="en-US" sz="900" dirty="0" smtClean="0">
                <a:solidFill>
                  <a:prstClr val="white"/>
                </a:solidFill>
                <a:latin typeface="Arial" panose="020B0604020202020204" pitchFamily="34" charset="0"/>
                <a:cs typeface="Arial" panose="020B0604020202020204" pitchFamily="34" charset="0"/>
              </a:rPr>
              <a:t>24, </a:t>
            </a:r>
            <a:r>
              <a:rPr lang="en-US" sz="900" dirty="0">
                <a:solidFill>
                  <a:prstClr val="white"/>
                </a:solidFill>
                <a:latin typeface="Arial" panose="020B0604020202020204" pitchFamily="34" charset="0"/>
                <a:cs typeface="Arial" panose="020B0604020202020204" pitchFamily="34" charset="0"/>
              </a:rPr>
              <a:t>2015								              		                                                       </a:t>
            </a:r>
          </a:p>
        </p:txBody>
      </p:sp>
      <p:sp>
        <p:nvSpPr>
          <p:cNvPr id="21" name="Slide Number Placeholder 3"/>
          <p:cNvSpPr>
            <a:spLocks noGrp="1"/>
          </p:cNvSpPr>
          <p:nvPr>
            <p:ph type="sldNum" sz="quarter" idx="12"/>
          </p:nvPr>
        </p:nvSpPr>
        <p:spPr>
          <a:xfrm>
            <a:off x="6475535" y="4677302"/>
            <a:ext cx="2057400" cy="273844"/>
          </a:xfrm>
          <a:prstGeom prst="rect">
            <a:avLst/>
          </a:prstGeom>
        </p:spPr>
        <p:txBody>
          <a:bodyPr/>
          <a:lstStyle/>
          <a:p>
            <a:fld id="{03768EE8-2548-4B81-96CA-2A79AF6555F1}" type="slidenum">
              <a:rPr lang="en-US" smtClean="0">
                <a:solidFill>
                  <a:prstClr val="black">
                    <a:tint val="75000"/>
                  </a:prstClr>
                </a:solidFill>
              </a:rPr>
              <a:pPr/>
              <a:t>‹#›</a:t>
            </a:fld>
            <a:endParaRPr lang="en-US" dirty="0">
              <a:solidFill>
                <a:prstClr val="black">
                  <a:tint val="75000"/>
                </a:prstClr>
              </a:solidFill>
            </a:endParaRPr>
          </a:p>
        </p:txBody>
      </p:sp>
      <p:graphicFrame>
        <p:nvGraphicFramePr>
          <p:cNvPr id="9" name="Object 8"/>
          <p:cNvGraphicFramePr>
            <a:graphicFrameLocks noChangeAspect="1"/>
          </p:cNvGraphicFramePr>
          <p:nvPr userDrawn="1">
            <p:extLst/>
          </p:nvPr>
        </p:nvGraphicFramePr>
        <p:xfrm>
          <a:off x="3259567" y="4459434"/>
          <a:ext cx="4986338" cy="578644"/>
        </p:xfrm>
        <a:graphic>
          <a:graphicData uri="http://schemas.openxmlformats.org/presentationml/2006/ole">
            <mc:AlternateContent xmlns:mc="http://schemas.openxmlformats.org/markup-compatibility/2006">
              <mc:Choice xmlns:v="urn:schemas-microsoft-com:vml" Requires="v">
                <p:oleObj spid="_x0000_s1053" name="Bitmap Image" r:id="rId3" imgW="6095238" imgH="704948" progId="Paint.Picture">
                  <p:embed/>
                </p:oleObj>
              </mc:Choice>
              <mc:Fallback>
                <p:oleObj name="Bitmap Image" r:id="rId3" imgW="6095238" imgH="704948"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59567" y="4459434"/>
                        <a:ext cx="4986338" cy="578644"/>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3775305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7" name="Text Placeholder 2"/>
          <p:cNvSpPr>
            <a:spLocks noGrp="1"/>
          </p:cNvSpPr>
          <p:nvPr>
            <p:ph type="body" idx="1"/>
          </p:nvPr>
        </p:nvSpPr>
        <p:spPr>
          <a:xfrm>
            <a:off x="0" y="2672256"/>
            <a:ext cx="9144000" cy="1125140"/>
          </a:xfrm>
          <a:prstGeom prst="rect">
            <a:avLst/>
          </a:prstGeom>
          <a:solidFill>
            <a:srgbClr val="503278"/>
          </a:solidFill>
        </p:spPr>
        <p:txBody>
          <a:bodyPr>
            <a:normAutofit fontScale="92500"/>
          </a:bodyPr>
          <a:lstStyle>
            <a:lvl1pPr marL="0" indent="0">
              <a:buNone/>
              <a:defRPr/>
            </a:lvl1pPr>
          </a:lstStyle>
          <a:p>
            <a:r>
              <a:rPr lang="en-US" sz="4500" dirty="0" smtClean="0">
                <a:solidFill>
                  <a:schemeClr val="bg1"/>
                </a:solidFill>
                <a:latin typeface="Arial" panose="020B0604020202020204" pitchFamily="34" charset="0"/>
                <a:cs typeface="Arial" panose="020B0604020202020204" pitchFamily="34" charset="0"/>
              </a:rPr>
              <a:t>Updated BH MC Transition Timeline</a:t>
            </a:r>
            <a:endParaRPr lang="en-US" sz="4500" dirty="0">
              <a:solidFill>
                <a:schemeClr val="bg1"/>
              </a:solidFill>
              <a:latin typeface="Arial" panose="020B0604020202020204" pitchFamily="34" charset="0"/>
              <a:cs typeface="Arial" panose="020B0604020202020204" pitchFamily="34" charset="0"/>
            </a:endParaRPr>
          </a:p>
        </p:txBody>
      </p:sp>
      <p:sp>
        <p:nvSpPr>
          <p:cNvPr id="8" name="Rectangle 7"/>
          <p:cNvSpPr/>
          <p:nvPr userDrawn="1"/>
        </p:nvSpPr>
        <p:spPr>
          <a:xfrm>
            <a:off x="0" y="2507990"/>
            <a:ext cx="9144000" cy="16426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solidFill>
                <a:prstClr val="white"/>
              </a:solidFill>
            </a:endParaRPr>
          </a:p>
        </p:txBody>
      </p:sp>
      <p:sp>
        <p:nvSpPr>
          <p:cNvPr id="11" name="Slide Number Placeholder 3"/>
          <p:cNvSpPr>
            <a:spLocks noGrp="1"/>
          </p:cNvSpPr>
          <p:nvPr>
            <p:ph type="sldNum" sz="quarter" idx="12"/>
          </p:nvPr>
        </p:nvSpPr>
        <p:spPr>
          <a:xfrm>
            <a:off x="6457950" y="4767263"/>
            <a:ext cx="2057400" cy="273844"/>
          </a:xfrm>
          <a:prstGeom prst="rect">
            <a:avLst/>
          </a:prstGeom>
        </p:spPr>
        <p:txBody>
          <a:bodyPr/>
          <a:lstStyle/>
          <a:p>
            <a:fld id="{03768EE8-2548-4B81-96CA-2A79AF6555F1}" type="slidenum">
              <a:rPr lang="en-US" smtClean="0">
                <a:solidFill>
                  <a:prstClr val="black">
                    <a:tint val="75000"/>
                  </a:prstClr>
                </a:solidFill>
              </a:rPr>
              <a:pPr/>
              <a:t>‹#›</a:t>
            </a:fld>
            <a:endParaRPr lang="en-US" dirty="0">
              <a:solidFill>
                <a:prstClr val="black">
                  <a:tint val="75000"/>
                </a:prstClr>
              </a:solidFill>
            </a:endParaRPr>
          </a:p>
        </p:txBody>
      </p:sp>
      <p:graphicFrame>
        <p:nvGraphicFramePr>
          <p:cNvPr id="6" name="Object 5"/>
          <p:cNvGraphicFramePr>
            <a:graphicFrameLocks noChangeAspect="1"/>
          </p:cNvGraphicFramePr>
          <p:nvPr userDrawn="1">
            <p:extLst/>
          </p:nvPr>
        </p:nvGraphicFramePr>
        <p:xfrm>
          <a:off x="0" y="58669"/>
          <a:ext cx="4986338" cy="578644"/>
        </p:xfrm>
        <a:graphic>
          <a:graphicData uri="http://schemas.openxmlformats.org/presentationml/2006/ole">
            <mc:AlternateContent xmlns:mc="http://schemas.openxmlformats.org/markup-compatibility/2006">
              <mc:Choice xmlns:v="urn:schemas-microsoft-com:vml" Requires="v">
                <p:oleObj spid="_x0000_s2077" name="Bitmap Image" r:id="rId3" imgW="6095238" imgH="704948" progId="Paint.Picture">
                  <p:embed/>
                </p:oleObj>
              </mc:Choice>
              <mc:Fallback>
                <p:oleObj name="Bitmap Image" r:id="rId3" imgW="6095238" imgH="704948"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669"/>
                        <a:ext cx="4986338" cy="578644"/>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700036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theme" Target="../theme/theme7.xml"/><Relationship Id="rId4" Type="http://schemas.openxmlformats.org/officeDocument/2006/relationships/slideLayout" Target="../slideLayouts/slideLayout10.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theme" Target="../theme/theme8.xml"/><Relationship Id="rId1" Type="http://schemas.openxmlformats.org/officeDocument/2006/relationships/slideLayout" Target="../slideLayouts/slideLayout11.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theme" Target="../theme/theme9.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 name="Date Placeholder 1"/>
          <p:cNvSpPr txBox="1">
            <a:spLocks/>
          </p:cNvSpPr>
          <p:nvPr/>
        </p:nvSpPr>
        <p:spPr>
          <a:xfrm>
            <a:off x="457200" y="3943350"/>
            <a:ext cx="2133600" cy="274638"/>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400" smtClean="0"/>
              <a:pPr fontAlgn="auto">
                <a:spcBef>
                  <a:spcPts val="0"/>
                </a:spcBef>
                <a:spcAft>
                  <a:spcPts val="0"/>
                </a:spcAft>
                <a:defRPr/>
              </a:pPr>
              <a:t>October 13, 2015</a:t>
            </a:fld>
            <a:endParaRPr lang="en-US" sz="1400" dirty="0"/>
          </a:p>
        </p:txBody>
      </p:sp>
    </p:spTree>
  </p:cSld>
  <p:clrMap bg1="lt1" tx1="dk1" bg2="lt2" tx2="dk2" accent1="accent1" accent2="accent2" accent3="accent3" accent4="accent4" accent5="accent5" accent6="accent6" hlink="hlink" folHlink="folHlink"/>
  <p:sldLayoutIdLst>
    <p:sldLayoutId id="2147483708"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Date Placeholder 1"/>
          <p:cNvSpPr txBox="1">
            <a:spLocks/>
          </p:cNvSpPr>
          <p:nvPr/>
        </p:nvSpPr>
        <p:spPr>
          <a:xfrm>
            <a:off x="457200" y="3943350"/>
            <a:ext cx="2133600" cy="274638"/>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400" smtClean="0"/>
              <a:pPr fontAlgn="auto">
                <a:spcBef>
                  <a:spcPts val="0"/>
                </a:spcBef>
                <a:spcAft>
                  <a:spcPts val="0"/>
                </a:spcAft>
                <a:defRPr/>
              </a:pPr>
              <a:t>October 13, 2015</a:t>
            </a:fld>
            <a:endParaRPr lang="en-US" sz="1400" dirty="0"/>
          </a:p>
        </p:txBody>
      </p:sp>
    </p:spTree>
  </p:cSld>
  <p:clrMap bg1="lt1" tx1="dk1" bg2="lt2" tx2="dk2" accent1="accent1" accent2="accent2" accent3="accent3" accent4="accent4" accent5="accent5" accent6="accent6" hlink="hlink" folHlink="folHlink"/>
  <p:sldLayoutIdLst>
    <p:sldLayoutId id="2147483709"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Date Placeholder 1"/>
          <p:cNvSpPr txBox="1">
            <a:spLocks/>
          </p:cNvSpPr>
          <p:nvPr/>
        </p:nvSpPr>
        <p:spPr>
          <a:xfrm>
            <a:off x="457200" y="3943350"/>
            <a:ext cx="2133600" cy="274638"/>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400" smtClean="0">
                <a:solidFill>
                  <a:srgbClr val="553278"/>
                </a:solidFill>
              </a:rPr>
              <a:pPr fontAlgn="auto">
                <a:spcBef>
                  <a:spcPts val="0"/>
                </a:spcBef>
                <a:spcAft>
                  <a:spcPts val="0"/>
                </a:spcAft>
                <a:defRPr/>
              </a:pPr>
              <a:t>October 13, 2015</a:t>
            </a:fld>
            <a:endParaRPr lang="en-US" sz="1400" dirty="0">
              <a:solidFill>
                <a:srgbClr val="553278"/>
              </a:solidFill>
            </a:endParaRPr>
          </a:p>
        </p:txBody>
      </p:sp>
    </p:spTree>
  </p:cSld>
  <p:clrMap bg1="lt1" tx1="dk1" bg2="lt2" tx2="dk2" accent1="accent1" accent2="accent2" accent3="accent3" accent4="accent4" accent5="accent5" accent6="accent6" hlink="hlink" folHlink="folHlink"/>
  <p:sldLayoutIdLst>
    <p:sldLayoutId id="2147483710"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 name="Date Placeholder 1"/>
          <p:cNvSpPr txBox="1">
            <a:spLocks/>
          </p:cNvSpPr>
          <p:nvPr/>
        </p:nvSpPr>
        <p:spPr>
          <a:xfrm>
            <a:off x="152400" y="87313"/>
            <a:ext cx="2133600" cy="274637"/>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200" smtClean="0">
                <a:solidFill>
                  <a:srgbClr val="553278"/>
                </a:solidFill>
              </a:rPr>
              <a:pPr fontAlgn="auto">
                <a:spcBef>
                  <a:spcPts val="0"/>
                </a:spcBef>
                <a:spcAft>
                  <a:spcPts val="0"/>
                </a:spcAft>
                <a:defRPr/>
              </a:pPr>
              <a:t>October 13, 2015</a:t>
            </a:fld>
            <a:endParaRPr lang="en-US" sz="1200" dirty="0">
              <a:solidFill>
                <a:srgbClr val="553278"/>
              </a:solidFill>
            </a:endParaRPr>
          </a:p>
        </p:txBody>
      </p:sp>
      <p:sp>
        <p:nvSpPr>
          <p:cNvPr id="13" name="Slide Number Placeholder 3"/>
          <p:cNvSpPr txBox="1">
            <a:spLocks/>
          </p:cNvSpPr>
          <p:nvPr/>
        </p:nvSpPr>
        <p:spPr>
          <a:xfrm>
            <a:off x="8305800" y="87313"/>
            <a:ext cx="685800" cy="274637"/>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1186494B-C929-4F44-BB8A-2CF09A963C0C}" type="slidenum">
              <a:rPr lang="en-US" sz="1200" smtClean="0">
                <a:solidFill>
                  <a:srgbClr val="553278"/>
                </a:solidFill>
              </a:rPr>
              <a:pPr algn="r" fontAlgn="auto">
                <a:spcBef>
                  <a:spcPts val="0"/>
                </a:spcBef>
                <a:spcAft>
                  <a:spcPts val="0"/>
                </a:spcAft>
                <a:defRPr/>
              </a:pPr>
              <a:t>‹#›</a:t>
            </a:fld>
            <a:endParaRPr lang="en-US" sz="1200" dirty="0">
              <a:solidFill>
                <a:srgbClr val="553278"/>
              </a:solidFill>
            </a:endParaRPr>
          </a:p>
        </p:txBody>
      </p:sp>
    </p:spTree>
  </p:cSld>
  <p:clrMap bg1="lt1" tx1="dk1" bg2="lt2" tx2="dk2" accent1="accent1" accent2="accent2" accent3="accent3" accent4="accent4" accent5="accent5" accent6="accent6" hlink="hlink" folHlink="folHlink"/>
  <p:sldLayoutIdLst>
    <p:sldLayoutId id="2147483711"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Date Placeholder 1"/>
          <p:cNvSpPr txBox="1">
            <a:spLocks/>
          </p:cNvSpPr>
          <p:nvPr/>
        </p:nvSpPr>
        <p:spPr>
          <a:xfrm>
            <a:off x="152400" y="87313"/>
            <a:ext cx="2133600" cy="274637"/>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200" smtClean="0">
                <a:solidFill>
                  <a:srgbClr val="553278"/>
                </a:solidFill>
              </a:rPr>
              <a:pPr fontAlgn="auto">
                <a:spcBef>
                  <a:spcPts val="0"/>
                </a:spcBef>
                <a:spcAft>
                  <a:spcPts val="0"/>
                </a:spcAft>
                <a:defRPr/>
              </a:pPr>
              <a:t>October 13, 2015</a:t>
            </a:fld>
            <a:endParaRPr lang="en-US" sz="1200" dirty="0">
              <a:solidFill>
                <a:srgbClr val="553278"/>
              </a:solidFill>
            </a:endParaRPr>
          </a:p>
        </p:txBody>
      </p:sp>
      <p:sp>
        <p:nvSpPr>
          <p:cNvPr id="8" name="Slide Number Placeholder 3"/>
          <p:cNvSpPr txBox="1">
            <a:spLocks/>
          </p:cNvSpPr>
          <p:nvPr/>
        </p:nvSpPr>
        <p:spPr>
          <a:xfrm>
            <a:off x="8305800" y="87313"/>
            <a:ext cx="685800" cy="274637"/>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68B7253B-3E61-4E48-9CFE-18DB104836A0}" type="slidenum">
              <a:rPr lang="en-US" sz="1200" smtClean="0">
                <a:solidFill>
                  <a:srgbClr val="553278"/>
                </a:solidFill>
              </a:rPr>
              <a:pPr algn="r" fontAlgn="auto">
                <a:spcBef>
                  <a:spcPts val="0"/>
                </a:spcBef>
                <a:spcAft>
                  <a:spcPts val="0"/>
                </a:spcAft>
                <a:defRPr/>
              </a:pPr>
              <a:t>‹#›</a:t>
            </a:fld>
            <a:endParaRPr lang="en-US" sz="1200" dirty="0">
              <a:solidFill>
                <a:srgbClr val="553278"/>
              </a:solidFill>
            </a:endParaRPr>
          </a:p>
        </p:txBody>
      </p:sp>
    </p:spTree>
  </p:cSld>
  <p:clrMap bg1="lt1" tx1="dk1" bg2="lt2" tx2="dk2" accent1="accent1" accent2="accent2" accent3="accent3" accent4="accent4" accent5="accent5" accent6="accent6" hlink="hlink" folHlink="folHlink"/>
  <p:sldLayoutIdLst>
    <p:sldLayoutId id="2147483712"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Date Placeholder 1"/>
          <p:cNvSpPr txBox="1">
            <a:spLocks/>
          </p:cNvSpPr>
          <p:nvPr/>
        </p:nvSpPr>
        <p:spPr>
          <a:xfrm>
            <a:off x="152400" y="87313"/>
            <a:ext cx="2133600" cy="274637"/>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200" smtClean="0"/>
              <a:pPr fontAlgn="auto">
                <a:spcBef>
                  <a:spcPts val="0"/>
                </a:spcBef>
                <a:spcAft>
                  <a:spcPts val="0"/>
                </a:spcAft>
                <a:defRPr/>
              </a:pPr>
              <a:t>October 13, 2015</a:t>
            </a:fld>
            <a:endParaRPr lang="en-US" sz="1200" dirty="0"/>
          </a:p>
        </p:txBody>
      </p:sp>
      <p:sp>
        <p:nvSpPr>
          <p:cNvPr id="8" name="Slide Number Placeholder 3"/>
          <p:cNvSpPr txBox="1">
            <a:spLocks/>
          </p:cNvSpPr>
          <p:nvPr/>
        </p:nvSpPr>
        <p:spPr>
          <a:xfrm>
            <a:off x="8305800" y="87313"/>
            <a:ext cx="685800" cy="274637"/>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8ABFB69F-EB0B-48D0-9246-9B556931BD52}" type="slidenum">
              <a:rPr lang="en-US" sz="1200" smtClean="0"/>
              <a:pPr algn="r" fontAlgn="auto">
                <a:spcBef>
                  <a:spcPts val="0"/>
                </a:spcBef>
                <a:spcAft>
                  <a:spcPts val="0"/>
                </a:spcAft>
                <a:defRPr/>
              </a:pPr>
              <a:t>‹#›</a:t>
            </a:fld>
            <a:endParaRPr lang="en-US" sz="1200" dirty="0"/>
          </a:p>
        </p:txBody>
      </p:sp>
    </p:spTree>
  </p:cSld>
  <p:clrMap bg1="lt1" tx1="dk1" bg2="lt2" tx2="dk2" accent1="accent1" accent2="accent2" accent3="accent3" accent4="accent4" accent5="accent5" accent6="accent6" hlink="hlink" folHlink="folHlink"/>
  <p:sldLayoutIdLst>
    <p:sldLayoutId id="2147483713"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23" name="Date Placeholder 1"/>
          <p:cNvSpPr txBox="1">
            <a:spLocks/>
          </p:cNvSpPr>
          <p:nvPr/>
        </p:nvSpPr>
        <p:spPr>
          <a:xfrm>
            <a:off x="152400" y="87313"/>
            <a:ext cx="2133600" cy="274637"/>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200" smtClean="0"/>
              <a:pPr fontAlgn="auto">
                <a:spcBef>
                  <a:spcPts val="0"/>
                </a:spcBef>
                <a:spcAft>
                  <a:spcPts val="0"/>
                </a:spcAft>
                <a:defRPr/>
              </a:pPr>
              <a:t>October 13, 2015</a:t>
            </a:fld>
            <a:endParaRPr lang="en-US" sz="1200" dirty="0"/>
          </a:p>
        </p:txBody>
      </p:sp>
      <p:sp>
        <p:nvSpPr>
          <p:cNvPr id="24" name="Slide Number Placeholder 3"/>
          <p:cNvSpPr txBox="1">
            <a:spLocks/>
          </p:cNvSpPr>
          <p:nvPr/>
        </p:nvSpPr>
        <p:spPr>
          <a:xfrm>
            <a:off x="8305800" y="87313"/>
            <a:ext cx="685800" cy="274637"/>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A428E7F7-00F3-406F-87C3-ED5E8F6C4EE9}" type="slidenum">
              <a:rPr lang="en-US" sz="1200" smtClean="0"/>
              <a:pPr algn="r" fontAlgn="auto">
                <a:spcBef>
                  <a:spcPts val="0"/>
                </a:spcBef>
                <a:spcAft>
                  <a:spcPts val="0"/>
                </a:spcAft>
                <a:defRPr/>
              </a:pPr>
              <a:t>‹#›</a:t>
            </a:fld>
            <a:endParaRPr lang="en-US" sz="1200" dirty="0"/>
          </a:p>
        </p:txBody>
      </p:sp>
    </p:spTree>
  </p:cSld>
  <p:clrMap bg1="lt1" tx1="dk1" bg2="lt2" tx2="dk2" accent1="accent1" accent2="accent2" accent3="accent3" accent4="accent4" accent5="accent5" accent6="accent6" hlink="hlink" folHlink="folHlink"/>
  <p:sldLayoutIdLst>
    <p:sldLayoutId id="2147483714" r:id="rId1"/>
    <p:sldLayoutId id="2147483717" r:id="rId2"/>
    <p:sldLayoutId id="2147483718" r:id="rId3"/>
    <p:sldLayoutId id="2147483719" r:id="rId4"/>
  </p:sldLayoutIdLst>
  <p:timing>
    <p:tnLst>
      <p:par>
        <p:cTn id="1" dur="indefinite" restart="never" nodeType="tmRoot"/>
      </p:par>
    </p:tnLst>
  </p:timing>
  <p:hf hdr="0" ft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rtl="0" fontAlgn="base">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rtl="0" fontAlgn="base">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rtl="0" fontAlgn="base">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fontAlgn="base">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Date Placeholder 1"/>
          <p:cNvSpPr txBox="1">
            <a:spLocks/>
          </p:cNvSpPr>
          <p:nvPr/>
        </p:nvSpPr>
        <p:spPr>
          <a:xfrm>
            <a:off x="152400" y="87313"/>
            <a:ext cx="2133600" cy="274637"/>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200" smtClean="0">
                <a:solidFill>
                  <a:srgbClr val="553278"/>
                </a:solidFill>
              </a:rPr>
              <a:pPr fontAlgn="auto">
                <a:spcBef>
                  <a:spcPts val="0"/>
                </a:spcBef>
                <a:spcAft>
                  <a:spcPts val="0"/>
                </a:spcAft>
                <a:defRPr/>
              </a:pPr>
              <a:t>October 13, 2015</a:t>
            </a:fld>
            <a:endParaRPr lang="en-US" sz="1200" dirty="0">
              <a:solidFill>
                <a:srgbClr val="553278"/>
              </a:solidFill>
            </a:endParaRPr>
          </a:p>
        </p:txBody>
      </p:sp>
      <p:sp>
        <p:nvSpPr>
          <p:cNvPr id="8" name="Slide Number Placeholder 3"/>
          <p:cNvSpPr txBox="1">
            <a:spLocks/>
          </p:cNvSpPr>
          <p:nvPr/>
        </p:nvSpPr>
        <p:spPr>
          <a:xfrm>
            <a:off x="8305800" y="87313"/>
            <a:ext cx="685800" cy="274637"/>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36B6EDE5-EAD5-4F9B-BD25-99EC96BBD5F4}" type="slidenum">
              <a:rPr lang="en-US" sz="1200" smtClean="0">
                <a:solidFill>
                  <a:srgbClr val="553278"/>
                </a:solidFill>
              </a:rPr>
              <a:pPr algn="r" fontAlgn="auto">
                <a:spcBef>
                  <a:spcPts val="0"/>
                </a:spcBef>
                <a:spcAft>
                  <a:spcPts val="0"/>
                </a:spcAft>
                <a:defRPr/>
              </a:pPr>
              <a:t>‹#›</a:t>
            </a:fld>
            <a:endParaRPr lang="en-US" sz="1200" dirty="0">
              <a:solidFill>
                <a:srgbClr val="553278"/>
              </a:solidFill>
            </a:endParaRPr>
          </a:p>
        </p:txBody>
      </p:sp>
    </p:spTree>
  </p:cSld>
  <p:clrMap bg1="lt1" tx1="dk1" bg2="lt2" tx2="dk2" accent1="accent1" accent2="accent2" accent3="accent3" accent4="accent4" accent5="accent5" accent6="accent6" hlink="hlink" folHlink="folHlink"/>
  <p:sldLayoutIdLst>
    <p:sldLayoutId id="2147483715"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Date Placeholder 1"/>
          <p:cNvSpPr txBox="1">
            <a:spLocks/>
          </p:cNvSpPr>
          <p:nvPr/>
        </p:nvSpPr>
        <p:spPr>
          <a:xfrm>
            <a:off x="152400" y="87313"/>
            <a:ext cx="2133600" cy="274637"/>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5E140F40-957F-429B-BF36-B42CA41DE130}" type="datetime4">
              <a:rPr lang="en-US" sz="1200" smtClean="0">
                <a:solidFill>
                  <a:srgbClr val="553278"/>
                </a:solidFill>
              </a:rPr>
              <a:pPr fontAlgn="auto">
                <a:spcBef>
                  <a:spcPts val="0"/>
                </a:spcBef>
                <a:spcAft>
                  <a:spcPts val="0"/>
                </a:spcAft>
                <a:defRPr/>
              </a:pPr>
              <a:t>October 13, 2015</a:t>
            </a:fld>
            <a:endParaRPr lang="en-US" sz="1200" dirty="0">
              <a:solidFill>
                <a:srgbClr val="553278"/>
              </a:solidFill>
            </a:endParaRPr>
          </a:p>
        </p:txBody>
      </p:sp>
      <p:sp>
        <p:nvSpPr>
          <p:cNvPr id="8" name="Slide Number Placeholder 3"/>
          <p:cNvSpPr txBox="1">
            <a:spLocks/>
          </p:cNvSpPr>
          <p:nvPr/>
        </p:nvSpPr>
        <p:spPr>
          <a:xfrm>
            <a:off x="8305800" y="87313"/>
            <a:ext cx="685800" cy="274637"/>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0DE52833-AA86-4A2A-BE92-B88BF138A35F}" type="slidenum">
              <a:rPr lang="en-US" sz="1200" smtClean="0">
                <a:solidFill>
                  <a:srgbClr val="553278"/>
                </a:solidFill>
              </a:rPr>
              <a:pPr algn="r" fontAlgn="auto">
                <a:spcBef>
                  <a:spcPts val="0"/>
                </a:spcBef>
                <a:spcAft>
                  <a:spcPts val="0"/>
                </a:spcAft>
                <a:defRPr/>
              </a:pPr>
              <a:t>‹#›</a:t>
            </a:fld>
            <a:endParaRPr lang="en-US" sz="1200" dirty="0">
              <a:solidFill>
                <a:srgbClr val="553278"/>
              </a:solidFill>
            </a:endParaRPr>
          </a:p>
        </p:txBody>
      </p:sp>
    </p:spTree>
  </p:cSld>
  <p:clrMap bg1="lt1" tx1="dk1" bg2="lt2" tx2="dk2" accent1="accent1" accent2="accent2" accent3="accent3" accent4="accent4" accent5="accent5" accent6="accent6" hlink="hlink" folHlink="folHlink"/>
  <p:sldLayoutIdLst>
    <p:sldLayoutId id="2147483716"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www.oasas.ny.gov/admin/hcf/mancare/InsurerLOCtool.cfm" TargetMode="Externa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hyperlink" Target="http://www.oasas.ny.gov/legal/CertApp/documents/IOSGuid.pdf"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1400711"/>
            <a:ext cx="8229600"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4000" b="1" dirty="0" smtClean="0">
                <a:solidFill>
                  <a:schemeClr val="bg1"/>
                </a:solidFill>
                <a:latin typeface="Arial" charset="0"/>
              </a:rPr>
              <a:t>ASAP Managed Care and Insurance Institute</a:t>
            </a:r>
            <a:endParaRPr lang="en-US" altLang="en-US" sz="4000" b="1" dirty="0">
              <a:solidFill>
                <a:schemeClr val="bg1"/>
              </a:solidFill>
              <a:latin typeface="Arial" charset="0"/>
            </a:endParaRPr>
          </a:p>
        </p:txBody>
      </p:sp>
      <p:sp>
        <p:nvSpPr>
          <p:cNvPr id="3" name="TextBox 2"/>
          <p:cNvSpPr txBox="1">
            <a:spLocks noChangeArrowheads="1"/>
          </p:cNvSpPr>
          <p:nvPr/>
        </p:nvSpPr>
        <p:spPr bwMode="auto">
          <a:xfrm>
            <a:off x="457200" y="2647950"/>
            <a:ext cx="822960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2000" b="1" dirty="0" smtClean="0">
                <a:solidFill>
                  <a:schemeClr val="accent6"/>
                </a:solidFill>
                <a:latin typeface="Arial" charset="0"/>
              </a:rPr>
              <a:t>Robert Kent, Trisha Schell-Guy, Ilyana Meltzer, Pat Lincourt,</a:t>
            </a:r>
          </a:p>
          <a:p>
            <a:r>
              <a:rPr lang="en-US" altLang="en-US" sz="2000" b="1" dirty="0" smtClean="0">
                <a:solidFill>
                  <a:schemeClr val="accent6"/>
                </a:solidFill>
                <a:latin typeface="Arial" charset="0"/>
              </a:rPr>
              <a:t>Trishia Allen</a:t>
            </a:r>
            <a:endParaRPr lang="en-US" altLang="en-US" sz="2000" b="1" dirty="0">
              <a:solidFill>
                <a:schemeClr val="accent6"/>
              </a:solidFill>
              <a:latin typeface="Arial" charset="0"/>
            </a:endParaRPr>
          </a:p>
        </p:txBody>
      </p:sp>
    </p:spTree>
    <p:extLst>
      <p:ext uri="{BB962C8B-B14F-4D97-AF65-F5344CB8AC3E}">
        <p14:creationId xmlns:p14="http://schemas.microsoft.com/office/powerpoint/2010/main" val="3237520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581150"/>
            <a:ext cx="8001000" cy="1754326"/>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000000"/>
                </a:solidFill>
              </a:rPr>
              <a:t>C</a:t>
            </a:r>
            <a:r>
              <a:rPr lang="en-US" dirty="0" smtClean="0">
                <a:solidFill>
                  <a:srgbClr val="000000"/>
                </a:solidFill>
              </a:rPr>
              <a:t>ommunity </a:t>
            </a:r>
            <a:r>
              <a:rPr lang="en-US" dirty="0">
                <a:solidFill>
                  <a:srgbClr val="000000"/>
                </a:solidFill>
              </a:rPr>
              <a:t>living </a:t>
            </a:r>
            <a:r>
              <a:rPr lang="en-US" dirty="0" smtClean="0">
                <a:solidFill>
                  <a:srgbClr val="000000"/>
                </a:solidFill>
              </a:rPr>
              <a:t>environment,</a:t>
            </a:r>
            <a:endParaRPr lang="en-US" dirty="0" smtClean="0">
              <a:solidFill>
                <a:srgbClr val="000000"/>
              </a:solidFill>
            </a:endParaRPr>
          </a:p>
          <a:p>
            <a:pPr marL="285750" indent="-285750">
              <a:buFont typeface="Arial" panose="020B0604020202020204" pitchFamily="34" charset="0"/>
              <a:buChar char="•"/>
            </a:pPr>
            <a:endParaRPr lang="en-US" dirty="0" smtClean="0">
              <a:solidFill>
                <a:srgbClr val="000000"/>
              </a:solidFill>
            </a:endParaRPr>
          </a:p>
          <a:p>
            <a:pPr marL="285750" indent="-285750">
              <a:buFont typeface="Arial" panose="020B0604020202020204" pitchFamily="34" charset="0"/>
              <a:buChar char="•"/>
            </a:pPr>
            <a:r>
              <a:rPr lang="en-US" dirty="0">
                <a:solidFill>
                  <a:srgbClr val="000000"/>
                </a:solidFill>
              </a:rPr>
              <a:t>M</a:t>
            </a:r>
            <a:r>
              <a:rPr lang="en-US" dirty="0" smtClean="0">
                <a:solidFill>
                  <a:srgbClr val="000000"/>
                </a:solidFill>
              </a:rPr>
              <a:t>inimal </a:t>
            </a:r>
            <a:r>
              <a:rPr lang="en-US" dirty="0">
                <a:solidFill>
                  <a:srgbClr val="000000"/>
                </a:solidFill>
              </a:rPr>
              <a:t>supervision and/or case </a:t>
            </a:r>
            <a:r>
              <a:rPr lang="en-US" dirty="0" smtClean="0">
                <a:solidFill>
                  <a:srgbClr val="000000"/>
                </a:solidFill>
              </a:rPr>
              <a:t>management</a:t>
            </a:r>
            <a:r>
              <a:rPr lang="en-US" dirty="0">
                <a:solidFill>
                  <a:srgbClr val="000000"/>
                </a:solidFill>
              </a:rPr>
              <a:t>,</a:t>
            </a:r>
            <a:endParaRPr lang="en-US" dirty="0" smtClean="0">
              <a:solidFill>
                <a:srgbClr val="000000"/>
              </a:solidFill>
            </a:endParaRPr>
          </a:p>
          <a:p>
            <a:pPr marL="285750" indent="-285750">
              <a:buFont typeface="Arial" panose="020B0604020202020204" pitchFamily="34" charset="0"/>
              <a:buChar char="•"/>
            </a:pPr>
            <a:endParaRPr lang="en-US" dirty="0" smtClean="0">
              <a:solidFill>
                <a:srgbClr val="000000"/>
              </a:solidFill>
            </a:endParaRPr>
          </a:p>
          <a:p>
            <a:pPr marL="285750" indent="-285750">
              <a:buFont typeface="Arial" panose="020B0604020202020204" pitchFamily="34" charset="0"/>
              <a:buChar char="•"/>
            </a:pPr>
            <a:r>
              <a:rPr lang="en-US" dirty="0">
                <a:solidFill>
                  <a:srgbClr val="000000"/>
                </a:solidFill>
              </a:rPr>
              <a:t>B</a:t>
            </a:r>
            <a:r>
              <a:rPr lang="en-US" dirty="0" smtClean="0">
                <a:solidFill>
                  <a:srgbClr val="000000"/>
                </a:solidFill>
              </a:rPr>
              <a:t>enefit </a:t>
            </a:r>
            <a:r>
              <a:rPr lang="en-US" dirty="0">
                <a:solidFill>
                  <a:srgbClr val="000000"/>
                </a:solidFill>
              </a:rPr>
              <a:t>patients that are transitioning to long-term recovery from SUD with the end goal of living within the community independently.</a:t>
            </a:r>
          </a:p>
        </p:txBody>
      </p:sp>
      <p:sp>
        <p:nvSpPr>
          <p:cNvPr id="3" name="TextBox 3"/>
          <p:cNvSpPr txBox="1">
            <a:spLocks noChangeArrowheads="1"/>
          </p:cNvSpPr>
          <p:nvPr/>
        </p:nvSpPr>
        <p:spPr bwMode="auto">
          <a:xfrm>
            <a:off x="457200" y="438150"/>
            <a:ext cx="82296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200" b="1" dirty="0" smtClean="0"/>
              <a:t>Reintegration Element</a:t>
            </a:r>
            <a:endParaRPr lang="en-US" altLang="en-US" sz="3200" b="1" dirty="0">
              <a:solidFill>
                <a:srgbClr val="553278"/>
              </a:solidFill>
              <a:latin typeface="Arial" charset="0"/>
            </a:endParaRPr>
          </a:p>
        </p:txBody>
      </p:sp>
    </p:spTree>
    <p:extLst>
      <p:ext uri="{BB962C8B-B14F-4D97-AF65-F5344CB8AC3E}">
        <p14:creationId xmlns:p14="http://schemas.microsoft.com/office/powerpoint/2010/main" val="2487535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1504950"/>
            <a:ext cx="4572000"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4000" dirty="0" smtClean="0"/>
              <a:t>LOCADTR implementation</a:t>
            </a:r>
            <a:endParaRPr lang="en-US" altLang="en-US" sz="4000" b="1" dirty="0" smtClean="0">
              <a:solidFill>
                <a:srgbClr val="553278"/>
              </a:solidFill>
              <a:latin typeface="Arial" charset="0"/>
            </a:endParaRPr>
          </a:p>
        </p:txBody>
      </p:sp>
    </p:spTree>
    <p:extLst>
      <p:ext uri="{BB962C8B-B14F-4D97-AF65-F5344CB8AC3E}">
        <p14:creationId xmlns:p14="http://schemas.microsoft.com/office/powerpoint/2010/main" val="74919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1504950"/>
            <a:ext cx="4572000"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4000" b="1" dirty="0" smtClean="0">
                <a:solidFill>
                  <a:srgbClr val="553278"/>
                </a:solidFill>
                <a:latin typeface="Arial" charset="0"/>
              </a:rPr>
              <a:t>Behavioral Health</a:t>
            </a:r>
          </a:p>
          <a:p>
            <a:r>
              <a:rPr lang="en-US" altLang="en-US" sz="4000" b="1" dirty="0">
                <a:solidFill>
                  <a:srgbClr val="553278"/>
                </a:solidFill>
                <a:latin typeface="Arial" charset="0"/>
              </a:rPr>
              <a:t>&amp;</a:t>
            </a:r>
            <a:r>
              <a:rPr lang="en-US" altLang="en-US" sz="4000" b="1" dirty="0" smtClean="0">
                <a:solidFill>
                  <a:srgbClr val="553278"/>
                </a:solidFill>
                <a:latin typeface="Arial" charset="0"/>
              </a:rPr>
              <a:t> Managed Care </a:t>
            </a:r>
          </a:p>
        </p:txBody>
      </p:sp>
    </p:spTree>
    <p:extLst>
      <p:ext uri="{BB962C8B-B14F-4D97-AF65-F5344CB8AC3E}">
        <p14:creationId xmlns:p14="http://schemas.microsoft.com/office/powerpoint/2010/main" val="15129878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13</a:t>
            </a:fld>
            <a:endParaRPr lang="en-US" dirty="0">
              <a:solidFill>
                <a:prstClr val="black">
                  <a:tint val="75000"/>
                </a:prstClr>
              </a:solidFill>
            </a:endParaRPr>
          </a:p>
        </p:txBody>
      </p:sp>
      <p:sp>
        <p:nvSpPr>
          <p:cNvPr id="5" name="Title 1"/>
          <p:cNvSpPr>
            <a:spLocks noGrp="1"/>
          </p:cNvSpPr>
          <p:nvPr>
            <p:ph type="title" idx="4294967295"/>
          </p:nvPr>
        </p:nvSpPr>
        <p:spPr>
          <a:xfrm>
            <a:off x="914400" y="514350"/>
            <a:ext cx="8229600" cy="993775"/>
          </a:xfrm>
          <a:prstGeom prst="rect">
            <a:avLst/>
          </a:prstGeom>
        </p:spPr>
        <p:txBody>
          <a:bodyPr>
            <a:noAutofit/>
          </a:bodyPr>
          <a:lstStyle/>
          <a:p>
            <a:r>
              <a:rPr lang="en-US" sz="2100" b="1" dirty="0">
                <a:solidFill>
                  <a:srgbClr val="503278"/>
                </a:solidFill>
                <a:latin typeface="Arial" panose="020B0604020202020204" pitchFamily="34" charset="0"/>
                <a:cs typeface="Arial" panose="020B0604020202020204" pitchFamily="34" charset="0"/>
              </a:rPr>
              <a:t>Behavioral Health Managed Care Design</a:t>
            </a:r>
            <a:br>
              <a:rPr lang="en-US" sz="2100" b="1" dirty="0">
                <a:solidFill>
                  <a:srgbClr val="503278"/>
                </a:solidFill>
                <a:latin typeface="Arial" panose="020B0604020202020204" pitchFamily="34" charset="0"/>
                <a:cs typeface="Arial" panose="020B0604020202020204" pitchFamily="34" charset="0"/>
              </a:rPr>
            </a:br>
            <a:r>
              <a:rPr lang="en-US" sz="1500" b="1" dirty="0">
                <a:solidFill>
                  <a:srgbClr val="503278"/>
                </a:solidFill>
                <a:latin typeface="Arial" panose="020B0604020202020204" pitchFamily="34" charset="0"/>
                <a:cs typeface="Arial" panose="020B0604020202020204" pitchFamily="34" charset="0"/>
              </a:rPr>
              <a:t>https://www.health.ny.gov/health_care/medicaid/redesign/behavioral_health/index.htm</a:t>
            </a:r>
          </a:p>
        </p:txBody>
      </p:sp>
      <p:sp>
        <p:nvSpPr>
          <p:cNvPr id="6" name="Content Placeholder 2"/>
          <p:cNvSpPr>
            <a:spLocks noGrp="1"/>
          </p:cNvSpPr>
          <p:nvPr>
            <p:ph idx="4294967295"/>
          </p:nvPr>
        </p:nvSpPr>
        <p:spPr>
          <a:xfrm>
            <a:off x="914400" y="1335088"/>
            <a:ext cx="8229600" cy="2936875"/>
          </a:xfrm>
          <a:prstGeom prst="rect">
            <a:avLst/>
          </a:prstGeom>
        </p:spPr>
        <p:txBody>
          <a:bodyPr>
            <a:normAutofit fontScale="62500" lnSpcReduction="20000"/>
          </a:bodyPr>
          <a:lstStyle/>
          <a:p>
            <a:pPr>
              <a:lnSpc>
                <a:spcPct val="110000"/>
              </a:lnSpc>
            </a:pPr>
            <a:r>
              <a:rPr lang="en-US" dirty="0"/>
              <a:t>Behavioral Health will be managed by:</a:t>
            </a:r>
          </a:p>
          <a:p>
            <a:pPr lvl="1">
              <a:lnSpc>
                <a:spcPct val="110000"/>
              </a:lnSpc>
            </a:pPr>
            <a:r>
              <a:rPr lang="en-US" dirty="0"/>
              <a:t>Managed Care Organizations (MCO) meeting rigorous standards (perhaps in partnership with a Behavioral Health Organization (BHO))</a:t>
            </a:r>
          </a:p>
          <a:p>
            <a:pPr marL="1142782" lvl="2" indent="-338320">
              <a:lnSpc>
                <a:spcPct val="110000"/>
              </a:lnSpc>
            </a:pPr>
            <a:r>
              <a:rPr lang="en-US" dirty="0"/>
              <a:t>All Plans MUST qualify to manage newly carved </a:t>
            </a:r>
            <a:r>
              <a:rPr lang="en-US" dirty="0" smtClean="0"/>
              <a:t>in behavioral </a:t>
            </a:r>
            <a:r>
              <a:rPr lang="en-US" dirty="0"/>
              <a:t>health services and populations</a:t>
            </a:r>
          </a:p>
          <a:p>
            <a:pPr marL="1142782" lvl="2" indent="-338320">
              <a:lnSpc>
                <a:spcPct val="110000"/>
              </a:lnSpc>
            </a:pPr>
            <a:r>
              <a:rPr lang="en-US" dirty="0"/>
              <a:t>Plans can meet State standards internally or contract with a BHO to meet State standards</a:t>
            </a:r>
          </a:p>
          <a:p>
            <a:pPr lvl="1">
              <a:lnSpc>
                <a:spcPct val="110000"/>
              </a:lnSpc>
            </a:pPr>
            <a:r>
              <a:rPr lang="en-US" dirty="0"/>
              <a:t>HARPs for adults with significant behavioral health needs </a:t>
            </a:r>
          </a:p>
          <a:p>
            <a:pPr marL="1142782" lvl="2" indent="-338320">
              <a:lnSpc>
                <a:spcPct val="110000"/>
              </a:lnSpc>
            </a:pPr>
            <a:r>
              <a:rPr lang="en-US" dirty="0"/>
              <a:t>MCOs may choose to apply to operate a HARP product with expanded benefits</a:t>
            </a:r>
          </a:p>
          <a:p>
            <a:pPr marL="1142782" lvl="2" indent="-338320">
              <a:lnSpc>
                <a:spcPct val="110000"/>
              </a:lnSpc>
            </a:pPr>
            <a:r>
              <a:rPr lang="en-US" dirty="0"/>
              <a:t>HIV SNPs will include HARP benefits for eligible </a:t>
            </a:r>
            <a:r>
              <a:rPr lang="en-US" dirty="0" smtClean="0"/>
              <a:t>members</a:t>
            </a:r>
            <a:endParaRPr lang="en-US" dirty="0"/>
          </a:p>
        </p:txBody>
      </p:sp>
    </p:spTree>
    <p:extLst>
      <p:ext uri="{BB962C8B-B14F-4D97-AF65-F5344CB8AC3E}">
        <p14:creationId xmlns:p14="http://schemas.microsoft.com/office/powerpoint/2010/main" val="3131577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a:bodyPr>
          <a:lstStyle/>
          <a:p>
            <a:r>
              <a:rPr lang="en-US" sz="3000" b="1" dirty="0">
                <a:solidFill>
                  <a:schemeClr val="bg1"/>
                </a:solidFill>
              </a:rPr>
              <a:t>Project Timeline and Enrollment</a:t>
            </a:r>
            <a:endParaRPr lang="en-US" sz="3000" dirty="0">
              <a:solidFill>
                <a:schemeClr val="bg1"/>
              </a:solidFill>
            </a:endParaRPr>
          </a:p>
        </p:txBody>
      </p:sp>
      <p:sp>
        <p:nvSpPr>
          <p:cNvPr id="3" name="Slide Number Placeholder 2"/>
          <p:cNvSpPr>
            <a:spLocks noGrp="1"/>
          </p:cNvSpPr>
          <p:nvPr>
            <p:ph type="sldNum" sz="quarter" idx="12"/>
          </p:nvPr>
        </p:nvSpPr>
        <p:spPr/>
        <p:txBody>
          <a:bodyPr/>
          <a:lstStyle/>
          <a:p>
            <a:fld id="{03768EE8-2548-4B81-96CA-2A79AF6555F1}" type="slidenum">
              <a:rPr lang="en-US" smtClean="0">
                <a:solidFill>
                  <a:prstClr val="black">
                    <a:tint val="75000"/>
                  </a:prstClr>
                </a:solidFill>
              </a:rPr>
              <a:pPr/>
              <a:t>14</a:t>
            </a:fld>
            <a:endParaRPr lang="en-US" dirty="0">
              <a:solidFill>
                <a:prstClr val="black">
                  <a:tint val="75000"/>
                </a:prstClr>
              </a:solidFill>
            </a:endParaRPr>
          </a:p>
        </p:txBody>
      </p:sp>
    </p:spTree>
    <p:extLst>
      <p:ext uri="{BB962C8B-B14F-4D97-AF65-F5344CB8AC3E}">
        <p14:creationId xmlns:p14="http://schemas.microsoft.com/office/powerpoint/2010/main" val="41958345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15</a:t>
            </a:fld>
            <a:endParaRPr lang="en-US" dirty="0">
              <a:solidFill>
                <a:prstClr val="black">
                  <a:tint val="75000"/>
                </a:prstClr>
              </a:solidFill>
            </a:endParaRPr>
          </a:p>
        </p:txBody>
      </p:sp>
      <p:sp>
        <p:nvSpPr>
          <p:cNvPr id="5" name="Title 1"/>
          <p:cNvSpPr txBox="1">
            <a:spLocks/>
          </p:cNvSpPr>
          <p:nvPr/>
        </p:nvSpPr>
        <p:spPr>
          <a:xfrm>
            <a:off x="601132" y="769985"/>
            <a:ext cx="8267509" cy="411480"/>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000" b="1" dirty="0">
                <a:solidFill>
                  <a:srgbClr val="503278"/>
                </a:solidFill>
                <a:latin typeface="Arial" panose="020B0604020202020204" pitchFamily="34" charset="0"/>
                <a:cs typeface="Arial" panose="020B0604020202020204" pitchFamily="34" charset="0"/>
              </a:rPr>
              <a:t>Timeline </a:t>
            </a:r>
          </a:p>
        </p:txBody>
      </p:sp>
      <p:sp>
        <p:nvSpPr>
          <p:cNvPr id="6" name="Content Placeholder 2"/>
          <p:cNvSpPr txBox="1">
            <a:spLocks/>
          </p:cNvSpPr>
          <p:nvPr/>
        </p:nvSpPr>
        <p:spPr>
          <a:xfrm>
            <a:off x="601132" y="1401187"/>
            <a:ext cx="8496393" cy="2873618"/>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1800" dirty="0">
                <a:solidFill>
                  <a:prstClr val="black"/>
                </a:solidFill>
                <a:latin typeface="Arial" panose="020B0604020202020204" pitchFamily="34" charset="0"/>
                <a:cs typeface="Arial" panose="020B0604020202020204" pitchFamily="34" charset="0"/>
              </a:rPr>
              <a:t>State has received CMS approval of 1115 Demonstration waiver that will enable qualified Managed Care Organizations (MCOs) throughout the state to comprehensively meet the needs of adults with behavioral health needs</a:t>
            </a:r>
          </a:p>
          <a:p>
            <a:pPr marL="0" indent="0" algn="just">
              <a:buNone/>
            </a:pPr>
            <a:endParaRPr lang="en-US" sz="1800" dirty="0">
              <a:solidFill>
                <a:prstClr val="black"/>
              </a:solidFill>
              <a:latin typeface="Arial" panose="020B0604020202020204" pitchFamily="34" charset="0"/>
              <a:cs typeface="Arial" panose="020B0604020202020204" pitchFamily="34" charset="0"/>
            </a:endParaRPr>
          </a:p>
          <a:p>
            <a:pPr algn="just"/>
            <a:r>
              <a:rPr lang="en-US" sz="1800" dirty="0">
                <a:solidFill>
                  <a:prstClr val="black"/>
                </a:solidFill>
                <a:latin typeface="Arial" panose="020B0604020202020204" pitchFamily="34" charset="0"/>
                <a:cs typeface="Arial" panose="020B0604020202020204" pitchFamily="34" charset="0"/>
              </a:rPr>
              <a:t>October 1, 2015 NYC – Adults</a:t>
            </a:r>
          </a:p>
          <a:p>
            <a:pPr lvl="1" algn="just"/>
            <a:r>
              <a:rPr lang="en-US" sz="1800" dirty="0">
                <a:solidFill>
                  <a:prstClr val="black"/>
                </a:solidFill>
                <a:latin typeface="Arial" panose="020B0604020202020204" pitchFamily="34" charset="0"/>
                <a:cs typeface="Arial" panose="020B0604020202020204" pitchFamily="34" charset="0"/>
              </a:rPr>
              <a:t>HCBS services January 1, 2016</a:t>
            </a:r>
          </a:p>
          <a:p>
            <a:pPr algn="just"/>
            <a:r>
              <a:rPr lang="en-US" sz="1800" dirty="0">
                <a:solidFill>
                  <a:prstClr val="black"/>
                </a:solidFill>
                <a:latin typeface="Arial" panose="020B0604020202020204" pitchFamily="34" charset="0"/>
                <a:cs typeface="Arial" panose="020B0604020202020204" pitchFamily="34" charset="0"/>
              </a:rPr>
              <a:t>July 1, 2016 ROS – Adults </a:t>
            </a:r>
          </a:p>
          <a:p>
            <a:r>
              <a:rPr lang="en-US" sz="1800" dirty="0">
                <a:solidFill>
                  <a:prstClr val="black"/>
                </a:solidFill>
                <a:latin typeface="Arial" panose="020B0604020202020204" pitchFamily="34" charset="0"/>
                <a:cs typeface="Arial" panose="020B0604020202020204" pitchFamily="34" charset="0"/>
              </a:rPr>
              <a:t>January 1, 2017 - NYC and Long Island – Children </a:t>
            </a:r>
          </a:p>
          <a:p>
            <a:r>
              <a:rPr lang="en-US" sz="1800" dirty="0">
                <a:solidFill>
                  <a:prstClr val="black"/>
                </a:solidFill>
                <a:latin typeface="Arial" panose="020B0604020202020204" pitchFamily="34" charset="0"/>
                <a:cs typeface="Arial" panose="020B0604020202020204" pitchFamily="34" charset="0"/>
              </a:rPr>
              <a:t>July 1, 2017 – ROS - Children</a:t>
            </a:r>
          </a:p>
        </p:txBody>
      </p:sp>
    </p:spTree>
    <p:extLst>
      <p:ext uri="{BB962C8B-B14F-4D97-AF65-F5344CB8AC3E}">
        <p14:creationId xmlns:p14="http://schemas.microsoft.com/office/powerpoint/2010/main" val="41377892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6300" y="438150"/>
            <a:ext cx="8267700" cy="411163"/>
          </a:xfrm>
          <a:prstGeom prst="rect">
            <a:avLst/>
          </a:prstGeom>
        </p:spPr>
        <p:txBody>
          <a:bodyPr>
            <a:noAutofit/>
          </a:bodyPr>
          <a:lstStyle/>
          <a:p>
            <a:r>
              <a:rPr lang="en-US" sz="1950" b="1" dirty="0">
                <a:solidFill>
                  <a:srgbClr val="503278"/>
                </a:solidFill>
                <a:latin typeface="Arial" panose="020B0604020202020204" pitchFamily="34" charset="0"/>
                <a:cs typeface="Arial" panose="020B0604020202020204" pitchFamily="34" charset="0"/>
              </a:rPr>
              <a:t>Adult Behavioral Health Managed Care </a:t>
            </a:r>
            <a:r>
              <a:rPr lang="en-US" sz="1950" b="1" dirty="0" smtClean="0">
                <a:solidFill>
                  <a:srgbClr val="503278"/>
                </a:solidFill>
                <a:latin typeface="Arial" panose="020B0604020202020204" pitchFamily="34" charset="0"/>
                <a:cs typeface="Arial" panose="020B0604020202020204" pitchFamily="34" charset="0"/>
              </a:rPr>
              <a:t>in NYC</a:t>
            </a:r>
            <a:endParaRPr lang="en-US" sz="1950" b="1" dirty="0">
              <a:solidFill>
                <a:srgbClr val="503278"/>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647700" y="895350"/>
            <a:ext cx="8496300" cy="2873375"/>
          </a:xfrm>
          <a:prstGeom prst="rect">
            <a:avLst/>
          </a:prstGeom>
        </p:spPr>
        <p:txBody>
          <a:bodyPr>
            <a:normAutofit fontScale="85000" lnSpcReduction="20000"/>
          </a:bodyPr>
          <a:lstStyle/>
          <a:p>
            <a:r>
              <a:rPr lang="en-US" dirty="0" smtClean="0"/>
              <a:t>August</a:t>
            </a:r>
            <a:r>
              <a:rPr lang="en-US" dirty="0" smtClean="0">
                <a:solidFill>
                  <a:srgbClr val="FF0000"/>
                </a:solidFill>
              </a:rPr>
              <a:t> </a:t>
            </a:r>
            <a:r>
              <a:rPr lang="en-US" dirty="0" smtClean="0"/>
              <a:t>2015 </a:t>
            </a:r>
            <a:r>
              <a:rPr lang="en-US" dirty="0"/>
              <a:t>– First Phase of HARP Enrollment Letters Distributed </a:t>
            </a:r>
            <a:endParaRPr lang="en-US" dirty="0" smtClean="0"/>
          </a:p>
          <a:p>
            <a:r>
              <a:rPr lang="en-US" dirty="0" smtClean="0"/>
              <a:t>October </a:t>
            </a:r>
            <a:r>
              <a:rPr lang="en-US" dirty="0"/>
              <a:t>1, 2015 – Mainstream Plans and HARPs implement non-HCBS behavioral health services for enrolled </a:t>
            </a:r>
            <a:r>
              <a:rPr lang="en-US" dirty="0" smtClean="0"/>
              <a:t>members</a:t>
            </a:r>
            <a:endParaRPr lang="en-US" sz="2400" dirty="0"/>
          </a:p>
          <a:p>
            <a:r>
              <a:rPr lang="en-US" dirty="0"/>
              <a:t>October 2015-January 2016 – HARP enrollment phases in </a:t>
            </a:r>
            <a:endParaRPr lang="en-US" sz="2400" dirty="0"/>
          </a:p>
          <a:p>
            <a:r>
              <a:rPr lang="en-US" dirty="0"/>
              <a:t>January 1, 2016 – HCBS begin for HARP population  </a:t>
            </a:r>
            <a:endParaRPr lang="en-US" sz="2400" dirty="0"/>
          </a:p>
          <a:p>
            <a:endParaRPr lang="en-US" dirty="0"/>
          </a:p>
        </p:txBody>
      </p:sp>
      <p:sp>
        <p:nvSpPr>
          <p:cNvPr id="4" name="Slide Number Placeholder 3"/>
          <p:cNvSpPr>
            <a:spLocks noGrp="1"/>
          </p:cNvSpPr>
          <p:nvPr>
            <p:ph type="sldNum" sz="quarter" idx="4294967295"/>
          </p:nvPr>
        </p:nvSpPr>
        <p:spPr>
          <a:xfrm>
            <a:off x="7086600" y="3852863"/>
            <a:ext cx="2057400" cy="273050"/>
          </a:xfrm>
          <a:prstGeom prst="rect">
            <a:avLst/>
          </a:prstGeom>
        </p:spPr>
        <p:txBody>
          <a:bodyPr/>
          <a:lstStyle/>
          <a:p>
            <a:fld id="{03768EE8-2548-4B81-96CA-2A79AF6555F1}" type="slidenum">
              <a:rPr lang="en-US" smtClean="0"/>
              <a:t>16</a:t>
            </a:fld>
            <a:endParaRPr lang="en-US" dirty="0"/>
          </a:p>
        </p:txBody>
      </p:sp>
    </p:spTree>
    <p:extLst>
      <p:ext uri="{BB962C8B-B14F-4D97-AF65-F5344CB8AC3E}">
        <p14:creationId xmlns:p14="http://schemas.microsoft.com/office/powerpoint/2010/main" val="8852508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6300" y="655638"/>
            <a:ext cx="8267700" cy="412750"/>
          </a:xfrm>
          <a:prstGeom prst="rect">
            <a:avLst/>
          </a:prstGeom>
        </p:spPr>
        <p:txBody>
          <a:bodyPr>
            <a:noAutofit/>
          </a:bodyPr>
          <a:lstStyle/>
          <a:p>
            <a:r>
              <a:rPr lang="en-US" sz="1950" b="1" dirty="0">
                <a:solidFill>
                  <a:srgbClr val="503278"/>
                </a:solidFill>
                <a:latin typeface="Arial" panose="020B0604020202020204" pitchFamily="34" charset="0"/>
                <a:cs typeface="Arial" panose="020B0604020202020204" pitchFamily="34" charset="0"/>
              </a:rPr>
              <a:t>Status of HARP Enrollment</a:t>
            </a:r>
          </a:p>
        </p:txBody>
      </p:sp>
      <p:sp>
        <p:nvSpPr>
          <p:cNvPr id="3" name="Content Placeholder 2"/>
          <p:cNvSpPr>
            <a:spLocks noGrp="1"/>
          </p:cNvSpPr>
          <p:nvPr>
            <p:ph idx="4294967295"/>
          </p:nvPr>
        </p:nvSpPr>
        <p:spPr>
          <a:xfrm>
            <a:off x="647700" y="1425575"/>
            <a:ext cx="8496300" cy="2873375"/>
          </a:xfrm>
          <a:prstGeom prst="rect">
            <a:avLst/>
          </a:prstGeom>
        </p:spPr>
        <p:txBody>
          <a:bodyPr/>
          <a:lstStyle/>
          <a:p>
            <a:endParaRPr lang="en-US" sz="2400" dirty="0"/>
          </a:p>
          <a:p>
            <a:endParaRPr lang="en-US" dirty="0"/>
          </a:p>
        </p:txBody>
      </p:sp>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t>17</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097679202"/>
              </p:ext>
            </p:extLst>
          </p:nvPr>
        </p:nvGraphicFramePr>
        <p:xfrm>
          <a:off x="876300" y="1068389"/>
          <a:ext cx="7029450" cy="3591229"/>
        </p:xfrm>
        <a:graphic>
          <a:graphicData uri="http://schemas.openxmlformats.org/drawingml/2006/table">
            <a:tbl>
              <a:tblPr/>
              <a:tblGrid>
                <a:gridCol w="3263334"/>
                <a:gridCol w="3053672"/>
                <a:gridCol w="712444"/>
              </a:tblGrid>
              <a:tr h="319760">
                <a:tc>
                  <a:txBody>
                    <a:bodyPr/>
                    <a:lstStyle/>
                    <a:p>
                      <a:pPr algn="ctr" fontAlgn="ctr"/>
                      <a:r>
                        <a:rPr lang="en-US" sz="1200" b="1" i="0" u="none" strike="noStrike" dirty="0">
                          <a:effectLst/>
                          <a:latin typeface="Calibri"/>
                        </a:rPr>
                        <a:t>WEEKLY BH/HARP STATISTICS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effectLst/>
                          <a:latin typeface="Calibri"/>
                        </a:rPr>
                        <a:t>10/6/15-10/10/15</a:t>
                      </a:r>
                      <a:endParaRPr lang="en-US" sz="1200" b="1" i="0" u="none" strike="noStrike" dirty="0">
                        <a:effectLst/>
                        <a:latin typeface="Calibri"/>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effectLst/>
                          <a:latin typeface="Calibri"/>
                        </a:rPr>
                        <a:t>TOTAL</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357">
                <a:tc>
                  <a:txBody>
                    <a:bodyPr/>
                    <a:lstStyle/>
                    <a:p>
                      <a:pPr algn="l" fontAlgn="b"/>
                      <a:r>
                        <a:rPr lang="en-US" sz="1200" b="1" i="0" u="none" strike="noStrike" dirty="0">
                          <a:effectLst/>
                          <a:latin typeface="Calibri"/>
                        </a:rPr>
                        <a:t>BH/HARP CALLS</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Calibri"/>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Calibri"/>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183357">
                <a:tc>
                  <a:txBody>
                    <a:bodyPr/>
                    <a:lstStyle/>
                    <a:p>
                      <a:pPr algn="l" fontAlgn="b"/>
                      <a:r>
                        <a:rPr lang="en-US" sz="1200" b="1" i="0" u="none" strike="noStrike" dirty="0">
                          <a:effectLst/>
                          <a:latin typeface="Calibri"/>
                        </a:rPr>
                        <a:t>   # Incoming Calls on HARP FAQ Number</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effectLst/>
                          <a:latin typeface="Calibri"/>
                        </a:rPr>
                        <a:t>1</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719</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357">
                <a:tc>
                  <a:txBody>
                    <a:bodyPr/>
                    <a:lstStyle/>
                    <a:p>
                      <a:pPr algn="l" fontAlgn="b"/>
                      <a:r>
                        <a:rPr lang="en-US" sz="1200" b="1" i="0" u="none" strike="noStrike" dirty="0">
                          <a:effectLst/>
                          <a:latin typeface="Calibri"/>
                        </a:rPr>
                        <a:t>   # Incoming Calls on Dedicated HARP Number</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950</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6,194</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357">
                <a:tc>
                  <a:txBody>
                    <a:bodyPr/>
                    <a:lstStyle/>
                    <a:p>
                      <a:pPr algn="l" fontAlgn="b"/>
                      <a:r>
                        <a:rPr lang="en-US" sz="1200" b="1" i="0" u="none" strike="noStrike" dirty="0">
                          <a:effectLst/>
                          <a:latin typeface="Calibri"/>
                        </a:rPr>
                        <a:t>Total # of BH/HARP Calls</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951</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6,913</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357">
                <a:tc>
                  <a:txBody>
                    <a:bodyPr/>
                    <a:lstStyle/>
                    <a:p>
                      <a:pPr algn="l" fontAlgn="b"/>
                      <a:r>
                        <a:rPr lang="en-US" sz="1200" b="1" i="0" u="none" strike="noStrike" dirty="0">
                          <a:effectLst/>
                          <a:latin typeface="Calibri"/>
                        </a:rPr>
                        <a:t>Total # Call Backs on HARP FAQ Number</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79</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561</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357">
                <a:tc>
                  <a:txBody>
                    <a:bodyPr/>
                    <a:lstStyle/>
                    <a:p>
                      <a:pPr algn="l" fontAlgn="b"/>
                      <a:r>
                        <a:rPr lang="en-US" sz="1200" b="1" i="0" u="none" strike="noStrike" dirty="0">
                          <a:effectLst/>
                          <a:latin typeface="Calibri"/>
                        </a:rPr>
                        <a:t>HARP ENROLLMENTS</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0" i="0" u="none" strike="noStrike" dirty="0">
                          <a:effectLst/>
                          <a:latin typeface="Calibri"/>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0" i="0" u="none" strike="noStrike" dirty="0">
                          <a:effectLst/>
                          <a:latin typeface="Calibri"/>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183357">
                <a:tc>
                  <a:txBody>
                    <a:bodyPr/>
                    <a:lstStyle/>
                    <a:p>
                      <a:pPr algn="l" fontAlgn="b"/>
                      <a:r>
                        <a:rPr lang="en-US" sz="1200" b="1" i="0" u="none" strike="noStrike" dirty="0">
                          <a:effectLst/>
                          <a:latin typeface="Calibri"/>
                        </a:rPr>
                        <a:t>   # of Opt-Ins</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73</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316</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357">
                <a:tc>
                  <a:txBody>
                    <a:bodyPr/>
                    <a:lstStyle/>
                    <a:p>
                      <a:pPr algn="l" fontAlgn="b"/>
                      <a:r>
                        <a:rPr lang="en-US" sz="1200" b="1" i="0" u="none" strike="noStrike" dirty="0">
                          <a:effectLst/>
                          <a:latin typeface="Calibri"/>
                        </a:rPr>
                        <a:t>   # of Passive Enrollments</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1,606</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11,648</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357">
                <a:tc>
                  <a:txBody>
                    <a:bodyPr/>
                    <a:lstStyle/>
                    <a:p>
                      <a:pPr algn="l" fontAlgn="b"/>
                      <a:r>
                        <a:rPr lang="en-US" sz="1200" b="1" i="0" u="none" strike="noStrike" dirty="0">
                          <a:effectLst/>
                          <a:latin typeface="Calibri"/>
                        </a:rPr>
                        <a:t>Total HARP Enrollments</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1,679</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11,964</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357">
                <a:tc>
                  <a:txBody>
                    <a:bodyPr/>
                    <a:lstStyle/>
                    <a:p>
                      <a:pPr algn="l" fontAlgn="b"/>
                      <a:r>
                        <a:rPr lang="en-US" sz="1200" b="1" i="0" u="none" strike="noStrike" dirty="0">
                          <a:effectLst/>
                          <a:latin typeface="Calibri"/>
                        </a:rPr>
                        <a:t>Total # of Opt-Outs</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299</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1,983</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357">
                <a:tc>
                  <a:txBody>
                    <a:bodyPr/>
                    <a:lstStyle/>
                    <a:p>
                      <a:pPr algn="l" fontAlgn="b"/>
                      <a:r>
                        <a:rPr lang="en-US" sz="1200" b="1" i="0" u="none" strike="noStrike" dirty="0">
                          <a:effectLst/>
                          <a:latin typeface="Calibri"/>
                        </a:rPr>
                        <a:t>HARP Mailings</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0" i="0" u="none" strike="noStrike" dirty="0">
                          <a:effectLst/>
                          <a:latin typeface="Calibri"/>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0" i="0" u="none" strike="noStrike" dirty="0">
                          <a:effectLst/>
                          <a:latin typeface="Calibri"/>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183357">
                <a:tc>
                  <a:txBody>
                    <a:bodyPr/>
                    <a:lstStyle/>
                    <a:p>
                      <a:pPr algn="l" fontAlgn="b"/>
                      <a:r>
                        <a:rPr lang="en-US" sz="1200" b="1" i="0" u="none" strike="noStrike" dirty="0">
                          <a:effectLst/>
                          <a:latin typeface="Calibri"/>
                        </a:rPr>
                        <a:t># of Announcement Notices Mailed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4,511</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51,975</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357">
                <a:tc>
                  <a:txBody>
                    <a:bodyPr/>
                    <a:lstStyle/>
                    <a:p>
                      <a:pPr algn="l" fontAlgn="b"/>
                      <a:r>
                        <a:rPr lang="en-US" sz="1200" b="1" i="0" u="none" strike="noStrike" dirty="0">
                          <a:effectLst/>
                          <a:latin typeface="Calibri"/>
                        </a:rPr>
                        <a:t># of Passive Enrollment Mailed</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1,585</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10,041</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357">
                <a:tc>
                  <a:txBody>
                    <a:bodyPr/>
                    <a:lstStyle/>
                    <a:p>
                      <a:pPr algn="l" fontAlgn="b"/>
                      <a:r>
                        <a:rPr lang="en-US" sz="1200" b="1" i="0" u="none" strike="noStrike" dirty="0">
                          <a:effectLst/>
                          <a:latin typeface="Calibri"/>
                        </a:rPr>
                        <a:t>HARP Returned Mail</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0" i="0" u="none" strike="noStrike" dirty="0">
                          <a:effectLst/>
                          <a:latin typeface="Calibri"/>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0" i="0" u="none" strike="noStrike" dirty="0">
                          <a:effectLst/>
                          <a:latin typeface="Calibri"/>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231085">
                <a:tc>
                  <a:txBody>
                    <a:bodyPr/>
                    <a:lstStyle/>
                    <a:p>
                      <a:pPr algn="l" fontAlgn="b"/>
                      <a:r>
                        <a:rPr lang="en-US" sz="1200" b="1" i="0" u="none" strike="noStrike" dirty="0">
                          <a:effectLst/>
                          <a:latin typeface="Calibri"/>
                        </a:rPr>
                        <a:t> Total HARP Announcement Notice</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212</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1,421</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357">
                <a:tc>
                  <a:txBody>
                    <a:bodyPr/>
                    <a:lstStyle/>
                    <a:p>
                      <a:pPr algn="l" fontAlgn="b"/>
                      <a:r>
                        <a:rPr lang="en-US" sz="1200" b="1" i="0" u="none" strike="noStrike" dirty="0">
                          <a:effectLst/>
                          <a:latin typeface="Calibri"/>
                        </a:rPr>
                        <a:t> Total HARP Material Request</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87</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smtClean="0">
                          <a:effectLst/>
                          <a:latin typeface="Calibri"/>
                        </a:rPr>
                        <a:t>418</a:t>
                      </a:r>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357">
                <a:tc>
                  <a:txBody>
                    <a:bodyPr/>
                    <a:lstStyle/>
                    <a:p>
                      <a:pPr algn="l" fontAlgn="b"/>
                      <a:endParaRPr lang="en-US" sz="1200" b="1"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200" b="0" i="0" u="none" strike="noStrike" dirty="0">
                        <a:effectLst/>
                        <a:latin typeface="Calibri"/>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90093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a:bodyPr>
          <a:lstStyle/>
          <a:p>
            <a:r>
              <a:rPr lang="en-US" sz="3000" b="1" dirty="0" smtClean="0">
                <a:solidFill>
                  <a:schemeClr val="bg1"/>
                </a:solidFill>
              </a:rPr>
              <a:t>Model Contract Provisions</a:t>
            </a:r>
            <a:endParaRPr lang="en-US" sz="3000" dirty="0">
              <a:solidFill>
                <a:schemeClr val="bg1"/>
              </a:solidFill>
            </a:endParaRPr>
          </a:p>
        </p:txBody>
      </p:sp>
      <p:sp>
        <p:nvSpPr>
          <p:cNvPr id="3" name="Slide Number Placeholder 2"/>
          <p:cNvSpPr>
            <a:spLocks noGrp="1"/>
          </p:cNvSpPr>
          <p:nvPr>
            <p:ph type="sldNum" sz="quarter" idx="12"/>
          </p:nvPr>
        </p:nvSpPr>
        <p:spPr/>
        <p:txBody>
          <a:bodyPr/>
          <a:lstStyle/>
          <a:p>
            <a:fld id="{03768EE8-2548-4B81-96CA-2A79AF6555F1}" type="slidenum">
              <a:rPr lang="en-US" smtClean="0">
                <a:solidFill>
                  <a:prstClr val="black">
                    <a:tint val="75000"/>
                  </a:prstClr>
                </a:solidFill>
              </a:rPr>
              <a:pPr/>
              <a:t>18</a:t>
            </a:fld>
            <a:endParaRPr lang="en-US" dirty="0">
              <a:solidFill>
                <a:prstClr val="black">
                  <a:tint val="75000"/>
                </a:prstClr>
              </a:solidFill>
            </a:endParaRPr>
          </a:p>
        </p:txBody>
      </p:sp>
    </p:spTree>
    <p:extLst>
      <p:ext uri="{BB962C8B-B14F-4D97-AF65-F5344CB8AC3E}">
        <p14:creationId xmlns:p14="http://schemas.microsoft.com/office/powerpoint/2010/main" val="1910009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6300" y="514350"/>
            <a:ext cx="8267700" cy="411163"/>
          </a:xfrm>
          <a:prstGeom prst="rect">
            <a:avLst/>
          </a:prstGeom>
        </p:spPr>
        <p:txBody>
          <a:bodyPr>
            <a:normAutofit fontScale="90000"/>
          </a:bodyPr>
          <a:lstStyle/>
          <a:p>
            <a:r>
              <a:rPr lang="en-US" sz="2400" b="1" dirty="0" smtClean="0">
                <a:solidFill>
                  <a:srgbClr val="503278"/>
                </a:solidFill>
                <a:latin typeface="Arial" panose="020B0604020202020204" pitchFamily="34" charset="0"/>
                <a:cs typeface="Arial" panose="020B0604020202020204" pitchFamily="34" charset="0"/>
              </a:rPr>
              <a:t>Ensuring Access: </a:t>
            </a:r>
            <a:r>
              <a:rPr lang="en-US" sz="2400" b="1" dirty="0">
                <a:solidFill>
                  <a:srgbClr val="503278"/>
                </a:solidFill>
                <a:latin typeface="Arial" panose="020B0604020202020204" pitchFamily="34" charset="0"/>
                <a:cs typeface="Arial" panose="020B0604020202020204" pitchFamily="34" charset="0"/>
              </a:rPr>
              <a:t>General Principles</a:t>
            </a:r>
          </a:p>
        </p:txBody>
      </p:sp>
      <p:sp>
        <p:nvSpPr>
          <p:cNvPr id="3" name="Content Placeholder 2"/>
          <p:cNvSpPr>
            <a:spLocks noGrp="1"/>
          </p:cNvSpPr>
          <p:nvPr>
            <p:ph idx="4294967295"/>
          </p:nvPr>
        </p:nvSpPr>
        <p:spPr>
          <a:xfrm>
            <a:off x="647700" y="1028700"/>
            <a:ext cx="8496300" cy="4114800"/>
          </a:xfrm>
          <a:prstGeom prst="rect">
            <a:avLst/>
          </a:prstGeom>
        </p:spPr>
        <p:txBody>
          <a:bodyPr>
            <a:normAutofit fontScale="85000" lnSpcReduction="10000"/>
          </a:bodyPr>
          <a:lstStyle/>
          <a:p>
            <a:pPr marL="0" indent="0">
              <a:buNone/>
            </a:pPr>
            <a:r>
              <a:rPr lang="en-US" dirty="0" smtClean="0"/>
              <a:t>MCOs </a:t>
            </a:r>
            <a:r>
              <a:rPr lang="en-US" dirty="0"/>
              <a:t>must consider multiple factors in network </a:t>
            </a:r>
            <a:r>
              <a:rPr lang="en-US" dirty="0" smtClean="0"/>
              <a:t>development, including:</a:t>
            </a:r>
          </a:p>
          <a:p>
            <a:r>
              <a:rPr lang="en-US" dirty="0" smtClean="0"/>
              <a:t>Geographic accessibility (time and distance standards) </a:t>
            </a:r>
          </a:p>
          <a:p>
            <a:r>
              <a:rPr lang="en-US" dirty="0" smtClean="0"/>
              <a:t>Ability to serve special populations</a:t>
            </a:r>
          </a:p>
          <a:p>
            <a:pPr lvl="0"/>
            <a:r>
              <a:rPr lang="en-US" dirty="0"/>
              <a:t>The language and mobility/accessibility of </a:t>
            </a:r>
            <a:r>
              <a:rPr lang="en-US" dirty="0" smtClean="0"/>
              <a:t>providers</a:t>
            </a:r>
          </a:p>
          <a:p>
            <a:r>
              <a:rPr lang="en-US" dirty="0" smtClean="0"/>
              <a:t>Plans must consider capacity </a:t>
            </a:r>
            <a:r>
              <a:rPr lang="en-US" dirty="0"/>
              <a:t>of each provider for each </a:t>
            </a:r>
            <a:r>
              <a:rPr lang="en-US" dirty="0" smtClean="0"/>
              <a:t>service.  </a:t>
            </a:r>
          </a:p>
          <a:p>
            <a:r>
              <a:rPr lang="en-US" dirty="0" smtClean="0"/>
              <a:t>Recommended </a:t>
            </a:r>
            <a:r>
              <a:rPr lang="en-US" dirty="0"/>
              <a:t>appointment availability </a:t>
            </a:r>
            <a:r>
              <a:rPr lang="en-US" dirty="0" smtClean="0"/>
              <a:t>standards must </a:t>
            </a:r>
            <a:r>
              <a:rPr lang="en-US" dirty="0"/>
              <a:t>be met. </a:t>
            </a:r>
          </a:p>
          <a:p>
            <a:pPr marL="0" indent="0">
              <a:buNone/>
            </a:pPr>
            <a:endParaRPr lang="en-US" dirty="0"/>
          </a:p>
        </p:txBody>
      </p:sp>
      <p:sp>
        <p:nvSpPr>
          <p:cNvPr id="4" name="Slide Number Placeholder 3"/>
          <p:cNvSpPr>
            <a:spLocks noGrp="1"/>
          </p:cNvSpPr>
          <p:nvPr>
            <p:ph type="sldNum" sz="quarter" idx="4294967295"/>
          </p:nvPr>
        </p:nvSpPr>
        <p:spPr>
          <a:xfrm>
            <a:off x="8617131" y="4868862"/>
            <a:ext cx="533400" cy="274638"/>
          </a:xfrm>
          <a:prstGeom prst="rect">
            <a:avLst/>
          </a:prstGeom>
        </p:spPr>
        <p:txBody>
          <a:bodyPr/>
          <a:lstStyle/>
          <a:p>
            <a:fld id="{03768EE8-2548-4B81-96CA-2A79AF6555F1}" type="slidenum">
              <a:rPr lang="en-US" smtClean="0">
                <a:solidFill>
                  <a:prstClr val="black">
                    <a:tint val="75000"/>
                  </a:prstClr>
                </a:solidFill>
              </a:rPr>
              <a:pPr/>
              <a:t>19</a:t>
            </a:fld>
            <a:endParaRPr lang="en-US" dirty="0">
              <a:solidFill>
                <a:prstClr val="black">
                  <a:tint val="75000"/>
                </a:prstClr>
              </a:solidFill>
            </a:endParaRPr>
          </a:p>
        </p:txBody>
      </p:sp>
    </p:spTree>
    <p:extLst>
      <p:ext uri="{BB962C8B-B14F-4D97-AF65-F5344CB8AC3E}">
        <p14:creationId xmlns:p14="http://schemas.microsoft.com/office/powerpoint/2010/main" val="2942761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491" y="285750"/>
            <a:ext cx="8267509" cy="411480"/>
          </a:xfrm>
        </p:spPr>
        <p:txBody>
          <a:bodyPr/>
          <a:lstStyle/>
          <a:p>
            <a:r>
              <a:rPr lang="en-US" u="sng" dirty="0" smtClean="0"/>
              <a:t>Agenda</a:t>
            </a:r>
            <a:endParaRPr lang="en-US" u="sng" dirty="0"/>
          </a:p>
        </p:txBody>
      </p:sp>
      <p:sp>
        <p:nvSpPr>
          <p:cNvPr id="3" name="Content Placeholder 2"/>
          <p:cNvSpPr>
            <a:spLocks noGrp="1"/>
          </p:cNvSpPr>
          <p:nvPr>
            <p:ph idx="1"/>
          </p:nvPr>
        </p:nvSpPr>
        <p:spPr>
          <a:xfrm>
            <a:off x="495491" y="971550"/>
            <a:ext cx="8487734" cy="3581399"/>
          </a:xfrm>
        </p:spPr>
        <p:txBody>
          <a:bodyPr>
            <a:normAutofit fontScale="92500" lnSpcReduction="10000"/>
          </a:bodyPr>
          <a:lstStyle/>
          <a:p>
            <a:pPr>
              <a:spcAft>
                <a:spcPts val="600"/>
              </a:spcAft>
            </a:pPr>
            <a:r>
              <a:rPr lang="en-US" dirty="0" smtClean="0">
                <a:solidFill>
                  <a:srgbClr val="000000"/>
                </a:solidFill>
              </a:rPr>
              <a:t>Residential Redesign </a:t>
            </a:r>
          </a:p>
          <a:p>
            <a:pPr>
              <a:spcAft>
                <a:spcPts val="600"/>
              </a:spcAft>
            </a:pPr>
            <a:r>
              <a:rPr lang="en-US" dirty="0" smtClean="0">
                <a:solidFill>
                  <a:srgbClr val="000000"/>
                </a:solidFill>
              </a:rPr>
              <a:t>LOCADTR Implementation </a:t>
            </a:r>
          </a:p>
          <a:p>
            <a:pPr>
              <a:spcAft>
                <a:spcPts val="600"/>
              </a:spcAft>
            </a:pPr>
            <a:r>
              <a:rPr lang="en-US" dirty="0" smtClean="0">
                <a:solidFill>
                  <a:srgbClr val="000000"/>
                </a:solidFill>
              </a:rPr>
              <a:t>Behavioral Health &amp; Managed Care </a:t>
            </a:r>
          </a:p>
          <a:p>
            <a:pPr>
              <a:spcAft>
                <a:spcPts val="600"/>
              </a:spcAft>
            </a:pPr>
            <a:r>
              <a:rPr lang="en-US" dirty="0" smtClean="0">
                <a:solidFill>
                  <a:srgbClr val="000000"/>
                </a:solidFill>
              </a:rPr>
              <a:t>Insurance Law Reforms</a:t>
            </a:r>
            <a:endParaRPr lang="en-US" dirty="0">
              <a:solidFill>
                <a:srgbClr val="000000"/>
              </a:solidFill>
            </a:endParaRPr>
          </a:p>
          <a:p>
            <a:pPr>
              <a:spcAft>
                <a:spcPts val="600"/>
              </a:spcAft>
            </a:pPr>
            <a:r>
              <a:rPr lang="en-US" dirty="0" smtClean="0">
                <a:solidFill>
                  <a:srgbClr val="000000"/>
                </a:solidFill>
              </a:rPr>
              <a:t>Working Within </a:t>
            </a:r>
            <a:r>
              <a:rPr lang="en-US" dirty="0">
                <a:solidFill>
                  <a:srgbClr val="000000"/>
                </a:solidFill>
              </a:rPr>
              <a:t>a </a:t>
            </a:r>
            <a:r>
              <a:rPr lang="en-US" dirty="0" smtClean="0">
                <a:solidFill>
                  <a:srgbClr val="000000"/>
                </a:solidFill>
              </a:rPr>
              <a:t>PPS</a:t>
            </a:r>
          </a:p>
          <a:p>
            <a:pPr>
              <a:spcAft>
                <a:spcPts val="600"/>
              </a:spcAft>
            </a:pPr>
            <a:r>
              <a:rPr lang="en-US" dirty="0" smtClean="0">
                <a:solidFill>
                  <a:srgbClr val="000000"/>
                </a:solidFill>
              </a:rPr>
              <a:t>Integration and Care Coordination </a:t>
            </a:r>
            <a:endParaRPr lang="en-US" dirty="0">
              <a:solidFill>
                <a:srgbClr val="000000"/>
              </a:solidFill>
            </a:endParaRPr>
          </a:p>
        </p:txBody>
      </p:sp>
    </p:spTree>
    <p:extLst>
      <p:ext uri="{BB962C8B-B14F-4D97-AF65-F5344CB8AC3E}">
        <p14:creationId xmlns:p14="http://schemas.microsoft.com/office/powerpoint/2010/main" val="34305888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20</a:t>
            </a:fld>
            <a:endParaRPr lang="en-US" dirty="0">
              <a:solidFill>
                <a:prstClr val="black">
                  <a:tint val="75000"/>
                </a:prstClr>
              </a:solidFill>
            </a:endParaRPr>
          </a:p>
        </p:txBody>
      </p:sp>
      <p:sp>
        <p:nvSpPr>
          <p:cNvPr id="5" name="Content Placeholder 2"/>
          <p:cNvSpPr txBox="1">
            <a:spLocks/>
          </p:cNvSpPr>
          <p:nvPr/>
        </p:nvSpPr>
        <p:spPr>
          <a:xfrm>
            <a:off x="623912" y="1226810"/>
            <a:ext cx="7468528" cy="2975273"/>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r>
              <a:rPr lang="en-US" sz="2400" dirty="0" smtClean="0"/>
              <a:t>Model Contract §21.4, §21.14 § 21.19</a:t>
            </a:r>
          </a:p>
          <a:p>
            <a:pPr marL="257175" indent="-257175"/>
            <a:r>
              <a:rPr lang="en-US" sz="2400" dirty="0" smtClean="0"/>
              <a:t>There </a:t>
            </a:r>
            <a:r>
              <a:rPr lang="en-US" sz="2400" dirty="0"/>
              <a:t>are minimum contracting requirements for each </a:t>
            </a:r>
            <a:r>
              <a:rPr lang="en-US" sz="2400" dirty="0" smtClean="0"/>
              <a:t>service being brought </a:t>
            </a:r>
            <a:r>
              <a:rPr lang="en-US" sz="2400" dirty="0"/>
              <a:t>into the benefit </a:t>
            </a:r>
            <a:r>
              <a:rPr lang="en-US" sz="2400" dirty="0" smtClean="0"/>
              <a:t>package</a:t>
            </a:r>
            <a:endParaRPr lang="en-US" sz="2400" dirty="0"/>
          </a:p>
          <a:p>
            <a:pPr marL="257175" indent="-257175"/>
            <a:r>
              <a:rPr lang="en-US" sz="2400" dirty="0"/>
              <a:t>MCOs are required to offer contracts (for the first 24 months) to behavioral health programs serving 5 or more of its enrollees</a:t>
            </a:r>
            <a:r>
              <a:rPr lang="en-US" sz="2400" dirty="0" smtClean="0"/>
              <a:t>. </a:t>
            </a:r>
            <a:endParaRPr lang="en-US" sz="2400" dirty="0"/>
          </a:p>
        </p:txBody>
      </p:sp>
      <p:sp>
        <p:nvSpPr>
          <p:cNvPr id="6" name="TextBox 5"/>
          <p:cNvSpPr txBox="1"/>
          <p:nvPr/>
        </p:nvSpPr>
        <p:spPr>
          <a:xfrm>
            <a:off x="436418" y="648393"/>
            <a:ext cx="7656021" cy="461665"/>
          </a:xfrm>
          <a:prstGeom prst="rect">
            <a:avLst/>
          </a:prstGeom>
          <a:noFill/>
        </p:spPr>
        <p:txBody>
          <a:bodyPr wrap="square" rtlCol="0">
            <a:spAutoFit/>
          </a:bodyPr>
          <a:lstStyle/>
          <a:p>
            <a:r>
              <a:rPr lang="en-US" sz="2400" b="1" dirty="0">
                <a:solidFill>
                  <a:srgbClr val="503278"/>
                </a:solidFill>
                <a:latin typeface="Arial" panose="020B0604020202020204" pitchFamily="34" charset="0"/>
                <a:ea typeface="+mj-ea"/>
                <a:cs typeface="Arial" panose="020B0604020202020204" pitchFamily="34" charset="0"/>
              </a:rPr>
              <a:t>Network Adequacy Standards</a:t>
            </a:r>
          </a:p>
        </p:txBody>
      </p:sp>
    </p:spTree>
    <p:extLst>
      <p:ext uri="{BB962C8B-B14F-4D97-AF65-F5344CB8AC3E}">
        <p14:creationId xmlns:p14="http://schemas.microsoft.com/office/powerpoint/2010/main" val="6852425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6300" y="514350"/>
            <a:ext cx="8267700" cy="411163"/>
          </a:xfrm>
          <a:prstGeom prst="rect">
            <a:avLst/>
          </a:prstGeom>
        </p:spPr>
        <p:txBody>
          <a:bodyPr/>
          <a:lstStyle/>
          <a:p>
            <a:r>
              <a:rPr lang="en-US" sz="2400" b="1" dirty="0">
                <a:solidFill>
                  <a:srgbClr val="503278"/>
                </a:solidFill>
                <a:latin typeface="Arial" panose="020B0604020202020204" pitchFamily="34" charset="0"/>
                <a:cs typeface="Arial" panose="020B0604020202020204" pitchFamily="34" charset="0"/>
              </a:rPr>
              <a:t>OASAS Minimum Network Adequacy Standards</a:t>
            </a:r>
            <a:r>
              <a:rPr lang="en-US" b="1" dirty="0">
                <a:solidFill>
                  <a:srgbClr val="503278"/>
                </a:solidFill>
                <a:latin typeface="Arial" panose="020B0604020202020204" pitchFamily="34" charset="0"/>
                <a:cs typeface="Arial" panose="020B0604020202020204" pitchFamily="34" charset="0"/>
              </a:rPr>
              <a:t/>
            </a:r>
            <a:br>
              <a:rPr lang="en-US" b="1" dirty="0">
                <a:solidFill>
                  <a:srgbClr val="503278"/>
                </a:solidFill>
                <a:latin typeface="Arial" panose="020B0604020202020204" pitchFamily="34" charset="0"/>
                <a:cs typeface="Arial" panose="020B0604020202020204" pitchFamily="34" charset="0"/>
              </a:rPr>
            </a:br>
            <a:endParaRPr lang="en-US" dirty="0"/>
          </a:p>
        </p:txBody>
      </p:sp>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21</a:t>
            </a:fld>
            <a:endParaRPr lang="en-US" dirty="0">
              <a:solidFill>
                <a:prstClr val="black">
                  <a:tint val="75000"/>
                </a:prst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950612365"/>
              </p:ext>
            </p:extLst>
          </p:nvPr>
        </p:nvGraphicFramePr>
        <p:xfrm>
          <a:off x="1060035" y="1182680"/>
          <a:ext cx="6972280" cy="3293275"/>
        </p:xfrm>
        <a:graphic>
          <a:graphicData uri="http://schemas.openxmlformats.org/drawingml/2006/table">
            <a:tbl>
              <a:tblPr firstRow="1" firstCol="1" bandRow="1" bandCol="1"/>
              <a:tblGrid>
                <a:gridCol w="3176894"/>
                <a:gridCol w="2055538"/>
                <a:gridCol w="1739848"/>
              </a:tblGrid>
              <a:tr h="224264">
                <a:tc>
                  <a:txBody>
                    <a:bodyPr/>
                    <a:lstStyle/>
                    <a:p>
                      <a:pPr marL="0" marR="0" algn="ctr">
                        <a:lnSpc>
                          <a:spcPts val="1300"/>
                        </a:lnSpc>
                        <a:spcBef>
                          <a:spcPts val="0"/>
                        </a:spcBef>
                        <a:spcAft>
                          <a:spcPts val="0"/>
                        </a:spcAft>
                      </a:pPr>
                      <a:r>
                        <a:rPr lang="en-US" sz="1100" dirty="0">
                          <a:solidFill>
                            <a:srgbClr val="FFFFFF"/>
                          </a:solidFill>
                          <a:effectLst/>
                          <a:latin typeface="Arial" panose="020B0604020202020204" pitchFamily="34" charset="0"/>
                          <a:ea typeface="Times New Roman" panose="02020603050405020304" pitchFamily="18" charset="0"/>
                        </a:rPr>
                        <a:t>Service</a:t>
                      </a:r>
                      <a:endParaRPr lang="en-US" sz="1100" dirty="0">
                        <a:effectLst/>
                        <a:latin typeface="Arial" panose="020B0604020202020204" pitchFamily="34" charset="0"/>
                        <a:ea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gn="ctr">
                        <a:lnSpc>
                          <a:spcPts val="1300"/>
                        </a:lnSpc>
                        <a:spcBef>
                          <a:spcPts val="0"/>
                        </a:spcBef>
                        <a:spcAft>
                          <a:spcPts val="0"/>
                        </a:spcAft>
                      </a:pPr>
                      <a:r>
                        <a:rPr lang="en-US" sz="1100" dirty="0">
                          <a:solidFill>
                            <a:srgbClr val="FFFFFF"/>
                          </a:solidFill>
                          <a:effectLst/>
                          <a:latin typeface="Arial" panose="020B0604020202020204" pitchFamily="34" charset="0"/>
                          <a:ea typeface="Times New Roman" panose="02020603050405020304" pitchFamily="18" charset="0"/>
                        </a:rPr>
                        <a:t>Urban Counties</a:t>
                      </a:r>
                      <a:endParaRPr lang="en-US" sz="1100" dirty="0">
                        <a:effectLst/>
                        <a:latin typeface="Arial" panose="020B0604020202020204" pitchFamily="34" charset="0"/>
                        <a:ea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gn="ctr">
                        <a:lnSpc>
                          <a:spcPts val="1300"/>
                        </a:lnSpc>
                        <a:spcBef>
                          <a:spcPts val="0"/>
                        </a:spcBef>
                        <a:spcAft>
                          <a:spcPts val="0"/>
                        </a:spcAft>
                      </a:pPr>
                      <a:r>
                        <a:rPr lang="en-US" sz="1100" dirty="0">
                          <a:solidFill>
                            <a:srgbClr val="FFFFFF"/>
                          </a:solidFill>
                          <a:effectLst/>
                          <a:latin typeface="Arial" panose="020B0604020202020204" pitchFamily="34" charset="0"/>
                          <a:ea typeface="Times New Roman" panose="02020603050405020304" pitchFamily="18" charset="0"/>
                        </a:rPr>
                        <a:t>Rural Counties</a:t>
                      </a:r>
                      <a:endParaRPr lang="en-US" sz="1100" dirty="0">
                        <a:effectLst/>
                        <a:latin typeface="Arial" panose="020B0604020202020204" pitchFamily="34" charset="0"/>
                        <a:ea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r>
              <a:tr h="229619">
                <a:tc>
                  <a:txBody>
                    <a:bodyPr/>
                    <a:lstStyle/>
                    <a:p>
                      <a:pPr marL="0" marR="0">
                        <a:lnSpc>
                          <a:spcPts val="1300"/>
                        </a:lnSpc>
                        <a:spcBef>
                          <a:spcPts val="0"/>
                        </a:spcBef>
                        <a:spcAft>
                          <a:spcPts val="0"/>
                        </a:spcAft>
                      </a:pPr>
                      <a:r>
                        <a:rPr lang="en-US" sz="1100" dirty="0">
                          <a:solidFill>
                            <a:srgbClr val="FFFFFF"/>
                          </a:solidFill>
                          <a:effectLst/>
                          <a:latin typeface="Arial" panose="020B0604020202020204" pitchFamily="34" charset="0"/>
                          <a:ea typeface="Times New Roman" panose="02020603050405020304" pitchFamily="18" charset="0"/>
                        </a:rPr>
                        <a:t>OASAS</a:t>
                      </a:r>
                      <a:endParaRPr lang="en-US" sz="1100" dirty="0">
                        <a:effectLst/>
                        <a:latin typeface="Arial" panose="020B0604020202020204" pitchFamily="34" charset="0"/>
                        <a:ea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r>
              <a:tr h="463995">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Opioid Treatment </a:t>
                      </a:r>
                      <a:r>
                        <a:rPr lang="en-US" sz="1100" dirty="0" smtClean="0">
                          <a:effectLst/>
                          <a:latin typeface="Arial" panose="020B0604020202020204" pitchFamily="34" charset="0"/>
                          <a:ea typeface="Times New Roman" panose="02020603050405020304" pitchFamily="18" charset="0"/>
                        </a:rPr>
                        <a:t>Programs</a:t>
                      </a:r>
                    </a:p>
                    <a:p>
                      <a:pPr marL="0" marR="0">
                        <a:lnSpc>
                          <a:spcPts val="1300"/>
                        </a:lnSpc>
                        <a:spcBef>
                          <a:spcPts val="0"/>
                        </a:spcBef>
                        <a:spcAft>
                          <a:spcPts val="0"/>
                        </a:spcAft>
                      </a:pPr>
                      <a:r>
                        <a:rPr lang="en-US" sz="1100" dirty="0" smtClean="0">
                          <a:effectLst/>
                          <a:latin typeface="Arial" panose="020B0604020202020204" pitchFamily="34" charset="0"/>
                          <a:ea typeface="Times New Roman" panose="02020603050405020304" pitchFamily="18" charset="0"/>
                        </a:rPr>
                        <a:t>(Are defined as essential providers)</a:t>
                      </a:r>
                      <a:endParaRPr lang="en-US" sz="1100" dirty="0">
                        <a:effectLst/>
                        <a:latin typeface="Arial" panose="020B0604020202020204" pitchFamily="34" charset="0"/>
                        <a:ea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All per county and</a:t>
                      </a:r>
                    </a:p>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for NYC – all in the City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All per region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203">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Inpatient Treatment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county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region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3982">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Detoxification (including Inpatient Hospital Detoxification, Inpatient Medically Supervised Detoxification, and Medically Supervised Outpatient Withdrawal)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county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region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660">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Outpatient </a:t>
                      </a:r>
                      <a:r>
                        <a:rPr lang="en-US" sz="1100" dirty="0" smtClean="0">
                          <a:effectLst/>
                          <a:latin typeface="Arial" panose="020B0604020202020204" pitchFamily="34" charset="0"/>
                          <a:ea typeface="Times New Roman" panose="02020603050405020304" pitchFamily="18" charset="0"/>
                        </a:rPr>
                        <a:t>Clinic  (including Integrated clinics)</a:t>
                      </a:r>
                      <a:endParaRPr lang="en-US" sz="1100" dirty="0">
                        <a:effectLst/>
                        <a:latin typeface="Arial" panose="020B0604020202020204" pitchFamily="34" charset="0"/>
                        <a:ea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50% of clinics or a minimum of two clinics per county, whichever is greater.</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50% of clinics or a minimum of two clinics per county, whichever is greater.</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817">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Residential Addiction Services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county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region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3995">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Buprenorphine prescribers</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All authorized prescribers serving Medicaid patients</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All authorized prescribers serving Medicaid patients</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394372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85775" y="563563"/>
            <a:ext cx="8658225" cy="412750"/>
          </a:xfrm>
          <a:prstGeom prst="rect">
            <a:avLst/>
          </a:prstGeom>
        </p:spPr>
        <p:txBody>
          <a:bodyPr>
            <a:noAutofit/>
          </a:bodyPr>
          <a:lstStyle/>
          <a:p>
            <a:r>
              <a:rPr lang="en-US" sz="2400" b="1" dirty="0">
                <a:solidFill>
                  <a:srgbClr val="503278"/>
                </a:solidFill>
                <a:latin typeface="Arial" panose="020B0604020202020204" pitchFamily="34" charset="0"/>
                <a:cs typeface="Arial" panose="020B0604020202020204" pitchFamily="34" charset="0"/>
              </a:rPr>
              <a:t>Other</a:t>
            </a:r>
            <a:r>
              <a:rPr lang="en-US" sz="2400" b="1" dirty="0" smtClean="0">
                <a:latin typeface="Arial" panose="020B0604020202020204" pitchFamily="34" charset="0"/>
                <a:cs typeface="Arial" panose="020B0604020202020204" pitchFamily="34" charset="0"/>
              </a:rPr>
              <a:t> </a:t>
            </a:r>
            <a:r>
              <a:rPr lang="en-US" sz="2400" b="1" dirty="0">
                <a:solidFill>
                  <a:srgbClr val="503278"/>
                </a:solidFill>
                <a:latin typeface="Arial" panose="020B0604020202020204" pitchFamily="34" charset="0"/>
                <a:cs typeface="Arial" panose="020B0604020202020204" pitchFamily="34" charset="0"/>
              </a:rPr>
              <a:t>Network Standards</a:t>
            </a:r>
          </a:p>
        </p:txBody>
      </p:sp>
      <p:sp>
        <p:nvSpPr>
          <p:cNvPr id="3" name="Content Placeholder 2"/>
          <p:cNvSpPr>
            <a:spLocks noGrp="1"/>
          </p:cNvSpPr>
          <p:nvPr>
            <p:ph idx="4294967295"/>
          </p:nvPr>
        </p:nvSpPr>
        <p:spPr>
          <a:xfrm>
            <a:off x="647700" y="1439863"/>
            <a:ext cx="8496300" cy="3189287"/>
          </a:xfrm>
          <a:prstGeom prst="rect">
            <a:avLst/>
          </a:prstGeom>
        </p:spPr>
        <p:txBody>
          <a:bodyPr>
            <a:normAutofit fontScale="85000" lnSpcReduction="20000"/>
          </a:bodyPr>
          <a:lstStyle/>
          <a:p>
            <a:r>
              <a:rPr lang="en-US" dirty="0" smtClean="0"/>
              <a:t>§21.19 Enrollees mandated into residential services – plan must contract with residential programs allied clinical services providers </a:t>
            </a:r>
          </a:p>
          <a:p>
            <a:r>
              <a:rPr lang="en-US" dirty="0" smtClean="0"/>
              <a:t>§21.14 - Primary Care Physicians employed by OASAS programs may be enrollees PCP</a:t>
            </a:r>
          </a:p>
          <a:p>
            <a:r>
              <a:rPr lang="en-US" dirty="0" smtClean="0"/>
              <a:t>§21.4 - Plans must accept OASAS certification as sufficient for contracting requirements and may not separately credential individual staff members</a:t>
            </a:r>
            <a:endParaRPr lang="en-US" dirty="0"/>
          </a:p>
        </p:txBody>
      </p:sp>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22</a:t>
            </a:fld>
            <a:endParaRPr lang="en-US" dirty="0">
              <a:solidFill>
                <a:prstClr val="black">
                  <a:tint val="75000"/>
                </a:prstClr>
              </a:solidFill>
            </a:endParaRPr>
          </a:p>
        </p:txBody>
      </p:sp>
    </p:spTree>
    <p:extLst>
      <p:ext uri="{BB962C8B-B14F-4D97-AF65-F5344CB8AC3E}">
        <p14:creationId xmlns:p14="http://schemas.microsoft.com/office/powerpoint/2010/main" val="18346013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85775" y="563563"/>
            <a:ext cx="8658225" cy="412750"/>
          </a:xfrm>
          <a:prstGeom prst="rect">
            <a:avLst/>
          </a:prstGeom>
        </p:spPr>
        <p:txBody>
          <a:bodyPr>
            <a:noAutofit/>
          </a:bodyPr>
          <a:lstStyle/>
          <a:p>
            <a:r>
              <a:rPr lang="en-US" sz="2400" b="1" dirty="0">
                <a:solidFill>
                  <a:srgbClr val="503278"/>
                </a:solidFill>
                <a:latin typeface="Arial" panose="020B0604020202020204" pitchFamily="34" charset="0"/>
                <a:cs typeface="Arial" panose="020B0604020202020204" pitchFamily="34" charset="0"/>
              </a:rPr>
              <a:t>Home and Community Based Services: Minimum Network Adequacy Standards</a:t>
            </a:r>
            <a:endParaRPr lang="en-US" sz="2400" dirty="0"/>
          </a:p>
        </p:txBody>
      </p:sp>
      <p:sp>
        <p:nvSpPr>
          <p:cNvPr id="3" name="Content Placeholder 2"/>
          <p:cNvSpPr>
            <a:spLocks noGrp="1"/>
          </p:cNvSpPr>
          <p:nvPr>
            <p:ph idx="4294967295"/>
          </p:nvPr>
        </p:nvSpPr>
        <p:spPr>
          <a:xfrm>
            <a:off x="647700" y="1439863"/>
            <a:ext cx="8496300" cy="3189287"/>
          </a:xfrm>
          <a:prstGeom prst="rect">
            <a:avLst/>
          </a:prstGeom>
        </p:spPr>
        <p:txBody>
          <a:bodyPr>
            <a:normAutofit fontScale="85000" lnSpcReduction="20000"/>
          </a:bodyPr>
          <a:lstStyle/>
          <a:p>
            <a:r>
              <a:rPr lang="en-US" dirty="0" smtClean="0"/>
              <a:t>For Rural and Urban counties: a minimum of two providers of each HCBS per region</a:t>
            </a:r>
          </a:p>
          <a:p>
            <a:pPr marL="0" indent="0">
              <a:buNone/>
            </a:pPr>
            <a:endParaRPr lang="en-US" dirty="0" smtClean="0"/>
          </a:p>
          <a:p>
            <a:r>
              <a:rPr lang="en-US" dirty="0" smtClean="0"/>
              <a:t>This </a:t>
            </a:r>
            <a:r>
              <a:rPr lang="en-US" dirty="0"/>
              <a:t>requirement is only applicable to HARPs and HIV SNPs</a:t>
            </a:r>
          </a:p>
          <a:p>
            <a:pPr marL="0" indent="0">
              <a:buNone/>
            </a:pPr>
            <a:endParaRPr lang="en-US" dirty="0" smtClean="0"/>
          </a:p>
          <a:p>
            <a:r>
              <a:rPr lang="en-US" dirty="0" smtClean="0"/>
              <a:t>Plans must contract </a:t>
            </a:r>
            <a:r>
              <a:rPr lang="en-US" dirty="0"/>
              <a:t>with all State-operated providers of Behavioral Health </a:t>
            </a:r>
            <a:r>
              <a:rPr lang="en-US" dirty="0" smtClean="0"/>
              <a:t>HCBS. </a:t>
            </a:r>
            <a:endParaRPr lang="en-US" dirty="0"/>
          </a:p>
        </p:txBody>
      </p:sp>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23</a:t>
            </a:fld>
            <a:endParaRPr lang="en-US" dirty="0">
              <a:solidFill>
                <a:prstClr val="black">
                  <a:tint val="75000"/>
                </a:prstClr>
              </a:solidFill>
            </a:endParaRPr>
          </a:p>
        </p:txBody>
      </p:sp>
    </p:spTree>
    <p:extLst>
      <p:ext uri="{BB962C8B-B14F-4D97-AF65-F5344CB8AC3E}">
        <p14:creationId xmlns:p14="http://schemas.microsoft.com/office/powerpoint/2010/main" val="9524726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24</a:t>
            </a:fld>
            <a:endParaRPr lang="en-US" dirty="0">
              <a:solidFill>
                <a:prstClr val="black">
                  <a:tint val="75000"/>
                </a:prstClr>
              </a:solidFill>
            </a:endParaRPr>
          </a:p>
        </p:txBody>
      </p:sp>
      <p:sp>
        <p:nvSpPr>
          <p:cNvPr id="14" name="TextBox 13"/>
          <p:cNvSpPr txBox="1"/>
          <p:nvPr/>
        </p:nvSpPr>
        <p:spPr>
          <a:xfrm>
            <a:off x="1502229" y="465364"/>
            <a:ext cx="6002006" cy="415498"/>
          </a:xfrm>
          <a:prstGeom prst="rect">
            <a:avLst/>
          </a:prstGeom>
          <a:noFill/>
        </p:spPr>
        <p:txBody>
          <a:bodyPr wrap="square" rtlCol="0">
            <a:spAutoFit/>
          </a:bodyPr>
          <a:lstStyle/>
          <a:p>
            <a:r>
              <a:rPr lang="en-US" sz="2100" b="1" dirty="0">
                <a:solidFill>
                  <a:srgbClr val="503278"/>
                </a:solidFill>
                <a:latin typeface="Arial" panose="020B0604020202020204" pitchFamily="34" charset="0"/>
                <a:ea typeface="+mj-ea"/>
                <a:cs typeface="Arial" panose="020B0604020202020204" pitchFamily="34" charset="0"/>
              </a:rPr>
              <a:t>OMH Minimum Network Adequacy Standards</a:t>
            </a:r>
          </a:p>
        </p:txBody>
      </p:sp>
      <p:graphicFrame>
        <p:nvGraphicFramePr>
          <p:cNvPr id="19" name="Table 18"/>
          <p:cNvGraphicFramePr>
            <a:graphicFrameLocks noGrp="1"/>
          </p:cNvGraphicFramePr>
          <p:nvPr>
            <p:extLst/>
          </p:nvPr>
        </p:nvGraphicFramePr>
        <p:xfrm>
          <a:off x="1502229" y="972337"/>
          <a:ext cx="6211325" cy="3668024"/>
        </p:xfrm>
        <a:graphic>
          <a:graphicData uri="http://schemas.openxmlformats.org/drawingml/2006/table">
            <a:tbl>
              <a:tblPr firstRow="1" firstCol="1" bandRow="1" bandCol="1"/>
              <a:tblGrid>
                <a:gridCol w="2002580"/>
                <a:gridCol w="1878904"/>
                <a:gridCol w="2329841"/>
              </a:tblGrid>
              <a:tr h="214141">
                <a:tc>
                  <a:txBody>
                    <a:bodyPr/>
                    <a:lstStyle/>
                    <a:p>
                      <a:pPr marL="0" marR="0" algn="ctr">
                        <a:lnSpc>
                          <a:spcPts val="1300"/>
                        </a:lnSpc>
                        <a:spcBef>
                          <a:spcPts val="0"/>
                        </a:spcBef>
                        <a:spcAft>
                          <a:spcPts val="0"/>
                        </a:spcAft>
                      </a:pPr>
                      <a:r>
                        <a:rPr lang="en-US" sz="800" dirty="0">
                          <a:solidFill>
                            <a:srgbClr val="FFFFFF"/>
                          </a:solidFill>
                          <a:effectLst/>
                          <a:latin typeface="Arial" panose="020B0604020202020204" pitchFamily="34" charset="0"/>
                          <a:ea typeface="Times New Roman" panose="02020603050405020304" pitchFamily="18" charset="0"/>
                        </a:rPr>
                        <a:t>Service</a:t>
                      </a:r>
                      <a:endParaRPr lang="en-US" sz="800" dirty="0">
                        <a:effectLst/>
                        <a:latin typeface="Arial" panose="020B0604020202020204" pitchFamily="34" charset="0"/>
                        <a:ea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gn="ctr">
                        <a:lnSpc>
                          <a:spcPts val="1300"/>
                        </a:lnSpc>
                        <a:spcBef>
                          <a:spcPts val="0"/>
                        </a:spcBef>
                        <a:spcAft>
                          <a:spcPts val="0"/>
                        </a:spcAft>
                      </a:pPr>
                      <a:r>
                        <a:rPr lang="en-US" sz="800" dirty="0">
                          <a:solidFill>
                            <a:srgbClr val="FFFFFF"/>
                          </a:solidFill>
                          <a:effectLst/>
                          <a:latin typeface="Arial" panose="020B0604020202020204" pitchFamily="34" charset="0"/>
                          <a:ea typeface="Times New Roman" panose="02020603050405020304" pitchFamily="18" charset="0"/>
                        </a:rPr>
                        <a:t>Urban Counties</a:t>
                      </a:r>
                      <a:endParaRPr lang="en-US" sz="800" dirty="0">
                        <a:effectLst/>
                        <a:latin typeface="Arial" panose="020B0604020202020204" pitchFamily="34" charset="0"/>
                        <a:ea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gn="ctr">
                        <a:lnSpc>
                          <a:spcPts val="1300"/>
                        </a:lnSpc>
                        <a:spcBef>
                          <a:spcPts val="0"/>
                        </a:spcBef>
                        <a:spcAft>
                          <a:spcPts val="0"/>
                        </a:spcAft>
                      </a:pPr>
                      <a:r>
                        <a:rPr lang="en-US" sz="800" dirty="0">
                          <a:solidFill>
                            <a:srgbClr val="FFFFFF"/>
                          </a:solidFill>
                          <a:effectLst/>
                          <a:latin typeface="Arial" panose="020B0604020202020204" pitchFamily="34" charset="0"/>
                          <a:ea typeface="Times New Roman" panose="02020603050405020304" pitchFamily="18" charset="0"/>
                        </a:rPr>
                        <a:t>Rural Counties</a:t>
                      </a:r>
                      <a:endParaRPr lang="en-US" sz="800" dirty="0">
                        <a:effectLst/>
                        <a:latin typeface="Arial" panose="020B0604020202020204" pitchFamily="34" charset="0"/>
                        <a:ea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r>
              <a:tr h="214141">
                <a:tc>
                  <a:txBody>
                    <a:bodyPr/>
                    <a:lstStyle/>
                    <a:p>
                      <a:pPr marL="0" marR="0">
                        <a:lnSpc>
                          <a:spcPts val="1300"/>
                        </a:lnSpc>
                        <a:spcBef>
                          <a:spcPts val="0"/>
                        </a:spcBef>
                        <a:spcAft>
                          <a:spcPts val="0"/>
                        </a:spcAft>
                      </a:pPr>
                      <a:r>
                        <a:rPr lang="en-US" sz="800" dirty="0">
                          <a:solidFill>
                            <a:srgbClr val="FFFFFF"/>
                          </a:solidFill>
                          <a:effectLst/>
                          <a:latin typeface="Arial" panose="020B0604020202020204" pitchFamily="34" charset="0"/>
                          <a:ea typeface="Times New Roman" panose="02020603050405020304" pitchFamily="18" charset="0"/>
                        </a:rPr>
                        <a:t>OMH</a:t>
                      </a:r>
                      <a:endParaRPr lang="en-US" sz="800" dirty="0">
                        <a:effectLst/>
                        <a:latin typeface="Arial" panose="020B0604020202020204" pitchFamily="34" charset="0"/>
                        <a:ea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ts val="1300"/>
                        </a:lnSpc>
                        <a:spcBef>
                          <a:spcPts val="0"/>
                        </a:spcBef>
                        <a:spcAft>
                          <a:spcPts val="0"/>
                        </a:spcAft>
                      </a:pPr>
                      <a:r>
                        <a:rPr lang="en-US" sz="800" dirty="0">
                          <a:solidFill>
                            <a:srgbClr val="FFFFFF"/>
                          </a:solidFill>
                          <a:effectLst/>
                          <a:latin typeface="Arial" panose="020B0604020202020204" pitchFamily="34" charset="0"/>
                          <a:ea typeface="Times New Roman" panose="02020603050405020304" pitchFamily="18" charset="0"/>
                        </a:rPr>
                        <a:t> </a:t>
                      </a:r>
                      <a:endParaRPr lang="en-US" sz="800" dirty="0">
                        <a:effectLst/>
                        <a:latin typeface="Arial" panose="020B0604020202020204" pitchFamily="34" charset="0"/>
                        <a:ea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ts val="1300"/>
                        </a:lnSpc>
                        <a:spcBef>
                          <a:spcPts val="0"/>
                        </a:spcBef>
                        <a:spcAft>
                          <a:spcPts val="0"/>
                        </a:spcAft>
                      </a:pPr>
                      <a:r>
                        <a:rPr lang="en-US" sz="800" dirty="0">
                          <a:solidFill>
                            <a:srgbClr val="FFFFFF"/>
                          </a:solidFill>
                          <a:effectLst/>
                          <a:latin typeface="Arial" panose="020B0604020202020204" pitchFamily="34" charset="0"/>
                          <a:ea typeface="Times New Roman" panose="02020603050405020304" pitchFamily="18" charset="0"/>
                        </a:rPr>
                        <a:t> </a:t>
                      </a:r>
                      <a:endParaRPr lang="en-US" sz="800" dirty="0">
                        <a:effectLst/>
                        <a:latin typeface="Arial" panose="020B0604020202020204" pitchFamily="34" charset="0"/>
                        <a:ea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r>
              <a:tr h="590734">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Outpatient Clinic</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50% of clinics or a minimum of two clinics per county, whichever is greater.</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50% of clinics or a minimum of two clinics per county, whichever is greater.</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650">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State Operated Outpatient Programs</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All in county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All in region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734">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PROS, IPRT or Continuing Day Treatment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50% of all such providers or two providers per county, whichever is greater</a:t>
                      </a:r>
                      <a:endParaRPr lang="en-US" sz="1100" dirty="0">
                        <a:effectLst/>
                        <a:latin typeface="Arial" panose="020B0604020202020204" pitchFamily="34" charset="0"/>
                        <a:ea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50% of all such providers or two providers per county, whichever is greater</a:t>
                      </a:r>
                      <a:endParaRPr lang="en-US" sz="1100" dirty="0">
                        <a:effectLst/>
                        <a:latin typeface="Arial" panose="020B0604020202020204" pitchFamily="34" charset="0"/>
                        <a:ea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805">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ACT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county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region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805">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Partial Hospitalization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county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region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805">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Inpatient Psychiatric Services</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county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region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475">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Comprehensive Psychiatric Emergency Program &amp; 9.39 ERs</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county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2 per region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159">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Crisis Intervention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Guidance Forthcoming</a:t>
                      </a:r>
                      <a:r>
                        <a:rPr lang="en-US" sz="1100" dirty="0">
                          <a:effectLst/>
                          <a:latin typeface="Arial" panose="020B0604020202020204" pitchFamily="34" charset="0"/>
                          <a:ea typeface="Times New Roman" panose="02020603050405020304" pitchFamily="18" charset="0"/>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Guidance Forthcoming</a:t>
                      </a:r>
                      <a:endParaRPr lang="en-US" sz="1100" dirty="0">
                        <a:effectLst/>
                        <a:latin typeface="Arial" panose="020B0604020202020204" pitchFamily="34" charset="0"/>
                        <a:ea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486">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Community Mental Health Services</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TBD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100" dirty="0">
                          <a:effectLst/>
                          <a:latin typeface="Arial" panose="020B0604020202020204" pitchFamily="34" charset="0"/>
                          <a:ea typeface="Times New Roman" panose="02020603050405020304" pitchFamily="18" charset="0"/>
                        </a:rPr>
                        <a:t>TBD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680004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6300" y="514350"/>
            <a:ext cx="8267700" cy="411163"/>
          </a:xfrm>
          <a:prstGeom prst="rect">
            <a:avLst/>
          </a:prstGeom>
        </p:spPr>
        <p:txBody>
          <a:bodyPr>
            <a:normAutofit fontScale="90000"/>
          </a:bodyPr>
          <a:lstStyle/>
          <a:p>
            <a:r>
              <a:rPr lang="en-US" sz="2400" b="1" dirty="0" smtClean="0">
                <a:solidFill>
                  <a:srgbClr val="503278"/>
                </a:solidFill>
                <a:latin typeface="Arial" panose="020B0604020202020204" pitchFamily="34" charset="0"/>
                <a:cs typeface="Arial" panose="020B0604020202020204" pitchFamily="34" charset="0"/>
              </a:rPr>
              <a:t>Provider Reimbursement: </a:t>
            </a:r>
            <a:r>
              <a:rPr lang="en-US" sz="2400" b="1" dirty="0">
                <a:solidFill>
                  <a:srgbClr val="503278"/>
                </a:solidFill>
                <a:latin typeface="Arial" panose="020B0604020202020204" pitchFamily="34" charset="0"/>
                <a:cs typeface="Arial" panose="020B0604020202020204" pitchFamily="34" charset="0"/>
              </a:rPr>
              <a:t>General Principles</a:t>
            </a:r>
          </a:p>
        </p:txBody>
      </p:sp>
      <p:sp>
        <p:nvSpPr>
          <p:cNvPr id="3" name="Content Placeholder 2"/>
          <p:cNvSpPr>
            <a:spLocks noGrp="1"/>
          </p:cNvSpPr>
          <p:nvPr>
            <p:ph idx="4294967295"/>
          </p:nvPr>
        </p:nvSpPr>
        <p:spPr>
          <a:xfrm>
            <a:off x="647700" y="1028700"/>
            <a:ext cx="8496300" cy="4114800"/>
          </a:xfrm>
          <a:prstGeom prst="rect">
            <a:avLst/>
          </a:prstGeom>
        </p:spPr>
        <p:txBody>
          <a:bodyPr>
            <a:normAutofit fontScale="92500"/>
          </a:bodyPr>
          <a:lstStyle/>
          <a:p>
            <a:r>
              <a:rPr lang="en-US" dirty="0" smtClean="0"/>
              <a:t>§10.23 &amp; 22.5(l) – MCO’s must pay Medicaid fee-for-service rate for at least 2 years to clinics and OTPs</a:t>
            </a:r>
          </a:p>
          <a:p>
            <a:pPr lvl="0"/>
            <a:r>
              <a:rPr lang="en-US" dirty="0" smtClean="0"/>
              <a:t>§10.23 – Residential services shall be reimbursed at no less than state provided per diem rate</a:t>
            </a:r>
          </a:p>
          <a:p>
            <a:pPr lvl="0"/>
            <a:r>
              <a:rPr lang="en-US" dirty="0" smtClean="0"/>
              <a:t>§22.5(k) – any alternative payment arrangements must be approved by OASAS</a:t>
            </a:r>
          </a:p>
          <a:p>
            <a:r>
              <a:rPr lang="en-US" dirty="0"/>
              <a:t>§22.3(b) – no all products language  </a:t>
            </a:r>
          </a:p>
          <a:p>
            <a:pPr marL="0" lvl="0" indent="0">
              <a:buNone/>
            </a:pPr>
            <a:endParaRPr lang="en-US" dirty="0" smtClean="0"/>
          </a:p>
          <a:p>
            <a:pPr marL="0" indent="0">
              <a:buNone/>
            </a:pPr>
            <a:endParaRPr lang="en-US" dirty="0"/>
          </a:p>
        </p:txBody>
      </p:sp>
      <p:sp>
        <p:nvSpPr>
          <p:cNvPr id="4" name="Slide Number Placeholder 3"/>
          <p:cNvSpPr>
            <a:spLocks noGrp="1"/>
          </p:cNvSpPr>
          <p:nvPr>
            <p:ph type="sldNum" sz="quarter" idx="4294967295"/>
          </p:nvPr>
        </p:nvSpPr>
        <p:spPr>
          <a:xfrm>
            <a:off x="8617131" y="4868862"/>
            <a:ext cx="533400" cy="274638"/>
          </a:xfrm>
          <a:prstGeom prst="rect">
            <a:avLst/>
          </a:prstGeom>
        </p:spPr>
        <p:txBody>
          <a:bodyPr/>
          <a:lstStyle/>
          <a:p>
            <a:fld id="{03768EE8-2548-4B81-96CA-2A79AF6555F1}" type="slidenum">
              <a:rPr lang="en-US" smtClean="0">
                <a:solidFill>
                  <a:prstClr val="black">
                    <a:tint val="75000"/>
                  </a:prstClr>
                </a:solidFill>
              </a:rPr>
              <a:pPr/>
              <a:t>25</a:t>
            </a:fld>
            <a:endParaRPr lang="en-US" dirty="0">
              <a:solidFill>
                <a:prstClr val="black">
                  <a:tint val="75000"/>
                </a:prstClr>
              </a:solidFill>
            </a:endParaRPr>
          </a:p>
        </p:txBody>
      </p:sp>
    </p:spTree>
    <p:extLst>
      <p:ext uri="{BB962C8B-B14F-4D97-AF65-F5344CB8AC3E}">
        <p14:creationId xmlns:p14="http://schemas.microsoft.com/office/powerpoint/2010/main" val="7221709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6300" y="514350"/>
            <a:ext cx="8267700" cy="411163"/>
          </a:xfrm>
          <a:prstGeom prst="rect">
            <a:avLst/>
          </a:prstGeom>
        </p:spPr>
        <p:txBody>
          <a:bodyPr>
            <a:normAutofit fontScale="90000"/>
          </a:bodyPr>
          <a:lstStyle/>
          <a:p>
            <a:r>
              <a:rPr lang="en-US" sz="2400" b="1" dirty="0" smtClean="0">
                <a:solidFill>
                  <a:srgbClr val="503278"/>
                </a:solidFill>
                <a:latin typeface="Arial" panose="020B0604020202020204" pitchFamily="34" charset="0"/>
                <a:cs typeface="Arial" panose="020B0604020202020204" pitchFamily="34" charset="0"/>
              </a:rPr>
              <a:t>Other Standards		</a:t>
            </a:r>
            <a:endParaRPr lang="en-US" sz="2400" b="1" dirty="0">
              <a:solidFill>
                <a:srgbClr val="503278"/>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647700" y="1028700"/>
            <a:ext cx="8496300" cy="4114800"/>
          </a:xfrm>
          <a:prstGeom prst="rect">
            <a:avLst/>
          </a:prstGeom>
        </p:spPr>
        <p:txBody>
          <a:bodyPr>
            <a:normAutofit lnSpcReduction="10000"/>
          </a:bodyPr>
          <a:lstStyle/>
          <a:p>
            <a:r>
              <a:rPr lang="en-US" sz="2800" dirty="0" smtClean="0"/>
              <a:t>§10.23 – Plans must use LOCADTR 3.0</a:t>
            </a:r>
          </a:p>
          <a:p>
            <a:r>
              <a:rPr lang="en-US" sz="2800" dirty="0" smtClean="0"/>
              <a:t>§10.15 (a)(i) – unlimited self-referrals for SUD/MH</a:t>
            </a:r>
          </a:p>
          <a:p>
            <a:r>
              <a:rPr lang="en-US" sz="2800" dirty="0" smtClean="0"/>
              <a:t>Appendix K – Plans must cover drugs used for treatment of SUD</a:t>
            </a:r>
          </a:p>
          <a:p>
            <a:r>
              <a:rPr lang="en-US" sz="2800" dirty="0" smtClean="0"/>
              <a:t>§10.23(f) -  no UM for first 90 days of transition </a:t>
            </a:r>
          </a:p>
          <a:p>
            <a:r>
              <a:rPr lang="en-US" sz="2800" dirty="0" smtClean="0"/>
              <a:t>10.32 – no prior authorization for drugs associated with managing initial opioid withdrawal/stabilization</a:t>
            </a:r>
          </a:p>
          <a:p>
            <a:r>
              <a:rPr lang="en-US" sz="2800" dirty="0" smtClean="0"/>
              <a:t>§10.43 – plans may purchase cost effective In lieu of services</a:t>
            </a:r>
          </a:p>
          <a:p>
            <a:pPr marL="0" indent="0">
              <a:buNone/>
            </a:pPr>
            <a:endParaRPr lang="en-US" sz="2800" dirty="0" smtClean="0"/>
          </a:p>
          <a:p>
            <a:endParaRPr lang="en-US" dirty="0" smtClean="0"/>
          </a:p>
          <a:p>
            <a:pPr marL="0" indent="0">
              <a:buNone/>
            </a:pPr>
            <a:endParaRPr lang="en-US" dirty="0"/>
          </a:p>
        </p:txBody>
      </p:sp>
      <p:sp>
        <p:nvSpPr>
          <p:cNvPr id="4" name="Slide Number Placeholder 3"/>
          <p:cNvSpPr>
            <a:spLocks noGrp="1"/>
          </p:cNvSpPr>
          <p:nvPr>
            <p:ph type="sldNum" sz="quarter" idx="4294967295"/>
          </p:nvPr>
        </p:nvSpPr>
        <p:spPr>
          <a:xfrm>
            <a:off x="8617131" y="4868862"/>
            <a:ext cx="533400" cy="274638"/>
          </a:xfrm>
          <a:prstGeom prst="rect">
            <a:avLst/>
          </a:prstGeom>
        </p:spPr>
        <p:txBody>
          <a:bodyPr/>
          <a:lstStyle/>
          <a:p>
            <a:fld id="{03768EE8-2548-4B81-96CA-2A79AF6555F1}" type="slidenum">
              <a:rPr lang="en-US" smtClean="0">
                <a:solidFill>
                  <a:prstClr val="black">
                    <a:tint val="75000"/>
                  </a:prstClr>
                </a:solidFill>
              </a:rPr>
              <a:pPr/>
              <a:t>26</a:t>
            </a:fld>
            <a:endParaRPr lang="en-US" dirty="0">
              <a:solidFill>
                <a:prstClr val="black">
                  <a:tint val="75000"/>
                </a:prstClr>
              </a:solidFill>
            </a:endParaRPr>
          </a:p>
        </p:txBody>
      </p:sp>
    </p:spTree>
    <p:extLst>
      <p:ext uri="{BB962C8B-B14F-4D97-AF65-F5344CB8AC3E}">
        <p14:creationId xmlns:p14="http://schemas.microsoft.com/office/powerpoint/2010/main" val="37056686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a:bodyPr>
          <a:lstStyle/>
          <a:p>
            <a:r>
              <a:rPr lang="en-US" sz="3000" b="1" dirty="0">
                <a:solidFill>
                  <a:schemeClr val="bg1"/>
                </a:solidFill>
              </a:rPr>
              <a:t>Tracking Expenditures</a:t>
            </a:r>
            <a:endParaRPr lang="en-US" sz="3000" dirty="0">
              <a:solidFill>
                <a:schemeClr val="bg1"/>
              </a:solidFill>
            </a:endParaRPr>
          </a:p>
        </p:txBody>
      </p:sp>
      <p:sp>
        <p:nvSpPr>
          <p:cNvPr id="3" name="Slide Number Placeholder 2"/>
          <p:cNvSpPr>
            <a:spLocks noGrp="1"/>
          </p:cNvSpPr>
          <p:nvPr>
            <p:ph type="sldNum" sz="quarter" idx="12"/>
          </p:nvPr>
        </p:nvSpPr>
        <p:spPr/>
        <p:txBody>
          <a:bodyPr/>
          <a:lstStyle/>
          <a:p>
            <a:fld id="{03768EE8-2548-4B81-96CA-2A79AF6555F1}" type="slidenum">
              <a:rPr lang="en-US" smtClean="0">
                <a:solidFill>
                  <a:prstClr val="black">
                    <a:tint val="75000"/>
                  </a:prstClr>
                </a:solidFill>
              </a:rPr>
              <a:pPr/>
              <a:t>27</a:t>
            </a:fld>
            <a:endParaRPr lang="en-US" dirty="0">
              <a:solidFill>
                <a:prstClr val="black">
                  <a:tint val="75000"/>
                </a:prstClr>
              </a:solidFill>
            </a:endParaRPr>
          </a:p>
        </p:txBody>
      </p:sp>
    </p:spTree>
    <p:extLst>
      <p:ext uri="{BB962C8B-B14F-4D97-AF65-F5344CB8AC3E}">
        <p14:creationId xmlns:p14="http://schemas.microsoft.com/office/powerpoint/2010/main" val="11831428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6300" y="438150"/>
            <a:ext cx="8267700" cy="411163"/>
          </a:xfrm>
          <a:prstGeom prst="rect">
            <a:avLst/>
          </a:prstGeom>
        </p:spPr>
        <p:txBody>
          <a:bodyPr>
            <a:noAutofit/>
          </a:bodyPr>
          <a:lstStyle/>
          <a:p>
            <a:r>
              <a:rPr lang="en-US" sz="3000" b="1" dirty="0">
                <a:solidFill>
                  <a:srgbClr val="503278"/>
                </a:solidFill>
                <a:latin typeface="Arial" panose="020B0604020202020204" pitchFamily="34" charset="0"/>
                <a:cs typeface="Arial" panose="020B0604020202020204" pitchFamily="34" charset="0"/>
              </a:rPr>
              <a:t>Tracking Expenditures</a:t>
            </a:r>
          </a:p>
        </p:txBody>
      </p:sp>
      <p:sp>
        <p:nvSpPr>
          <p:cNvPr id="3" name="Content Placeholder 2"/>
          <p:cNvSpPr>
            <a:spLocks noGrp="1"/>
          </p:cNvSpPr>
          <p:nvPr>
            <p:ph idx="4294967295"/>
          </p:nvPr>
        </p:nvSpPr>
        <p:spPr>
          <a:xfrm>
            <a:off x="647700" y="993775"/>
            <a:ext cx="8496300" cy="3863975"/>
          </a:xfrm>
          <a:prstGeom prst="rect">
            <a:avLst/>
          </a:prstGeom>
        </p:spPr>
        <p:txBody>
          <a:bodyPr/>
          <a:lstStyle/>
          <a:p>
            <a:pPr marL="0" indent="0">
              <a:buNone/>
            </a:pPr>
            <a:r>
              <a:rPr lang="en-US" sz="2800" dirty="0" smtClean="0"/>
              <a:t>Medicaid Redesign Team and statute require savings </a:t>
            </a:r>
            <a:r>
              <a:rPr lang="en-US" sz="2800" dirty="0"/>
              <a:t>in behavioral health services </a:t>
            </a:r>
            <a:r>
              <a:rPr lang="en-US" sz="2800" dirty="0" smtClean="0"/>
              <a:t>to be </a:t>
            </a:r>
            <a:r>
              <a:rPr lang="en-US" sz="2800" dirty="0"/>
              <a:t>reinvested into other behavioral health and related services to address unmet needs of the behavioral health population</a:t>
            </a:r>
            <a:r>
              <a:rPr lang="en-US" sz="2800" dirty="0" smtClean="0"/>
              <a:t>.  This will be achieved through:</a:t>
            </a:r>
          </a:p>
          <a:p>
            <a:pPr lvl="1"/>
            <a:r>
              <a:rPr lang="en-US" sz="2100" dirty="0"/>
              <a:t>Behavioral Health Expenditure Target in Mainstream </a:t>
            </a:r>
            <a:r>
              <a:rPr lang="en-US" sz="2100" dirty="0" smtClean="0"/>
              <a:t>Plans</a:t>
            </a:r>
          </a:p>
          <a:p>
            <a:pPr lvl="1"/>
            <a:endParaRPr lang="en-US" sz="2100" dirty="0"/>
          </a:p>
          <a:p>
            <a:pPr lvl="1"/>
            <a:r>
              <a:rPr lang="en-US" sz="2100" dirty="0"/>
              <a:t>Medical Loss Ratio (MLR) in HARPs</a:t>
            </a:r>
            <a:endParaRPr lang="en-US" sz="1500" dirty="0"/>
          </a:p>
          <a:p>
            <a:pPr marL="0" indent="0">
              <a:buNone/>
            </a:pPr>
            <a:endParaRPr lang="en-US" dirty="0"/>
          </a:p>
        </p:txBody>
      </p:sp>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28</a:t>
            </a:fld>
            <a:endParaRPr lang="en-US" dirty="0">
              <a:solidFill>
                <a:prstClr val="black">
                  <a:tint val="75000"/>
                </a:prstClr>
              </a:solidFill>
            </a:endParaRPr>
          </a:p>
        </p:txBody>
      </p:sp>
    </p:spTree>
    <p:extLst>
      <p:ext uri="{BB962C8B-B14F-4D97-AF65-F5344CB8AC3E}">
        <p14:creationId xmlns:p14="http://schemas.microsoft.com/office/powerpoint/2010/main" val="38490872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6300" y="406400"/>
            <a:ext cx="8267700" cy="412750"/>
          </a:xfrm>
          <a:prstGeom prst="rect">
            <a:avLst/>
          </a:prstGeom>
        </p:spPr>
        <p:txBody>
          <a:bodyPr>
            <a:noAutofit/>
          </a:bodyPr>
          <a:lstStyle/>
          <a:p>
            <a:pPr lvl="1" algn="l" rtl="0">
              <a:lnSpc>
                <a:spcPct val="90000"/>
              </a:lnSpc>
              <a:spcBef>
                <a:spcPct val="0"/>
              </a:spcBef>
            </a:pPr>
            <a:r>
              <a:rPr lang="en-US" sz="3000" b="1" kern="1200" dirty="0">
                <a:solidFill>
                  <a:srgbClr val="503278"/>
                </a:solidFill>
                <a:latin typeface="Arial" panose="020B0604020202020204" pitchFamily="34" charset="0"/>
                <a:ea typeface="+mj-ea"/>
                <a:cs typeface="Arial" panose="020B0604020202020204" pitchFamily="34" charset="0"/>
              </a:rPr>
              <a:t>Behavioral Health Expenditure Target </a:t>
            </a:r>
          </a:p>
        </p:txBody>
      </p:sp>
      <p:sp>
        <p:nvSpPr>
          <p:cNvPr id="3" name="Content Placeholder 2"/>
          <p:cNvSpPr>
            <a:spLocks noGrp="1"/>
          </p:cNvSpPr>
          <p:nvPr>
            <p:ph idx="4294967295"/>
          </p:nvPr>
        </p:nvSpPr>
        <p:spPr>
          <a:xfrm>
            <a:off x="647700" y="1123951"/>
            <a:ext cx="8496300" cy="3036888"/>
          </a:xfrm>
          <a:prstGeom prst="rect">
            <a:avLst/>
          </a:prstGeom>
        </p:spPr>
        <p:txBody>
          <a:bodyPr>
            <a:normAutofit fontScale="85000" lnSpcReduction="10000"/>
          </a:bodyPr>
          <a:lstStyle/>
          <a:p>
            <a:r>
              <a:rPr lang="en-US" dirty="0" smtClean="0"/>
              <a:t>MCOs must spend an agreed upon percentage of the total premium per member on behavioral health services </a:t>
            </a:r>
          </a:p>
          <a:p>
            <a:r>
              <a:rPr lang="en-US" dirty="0" smtClean="0"/>
              <a:t>Any expenditure below this percentage must be returned to the State for purposes of reinvestment in community behavioral health services</a:t>
            </a:r>
          </a:p>
          <a:p>
            <a:r>
              <a:rPr lang="en-US" dirty="0" smtClean="0"/>
              <a:t>Percentage and calculation is still under negotiation with Plans</a:t>
            </a:r>
          </a:p>
          <a:p>
            <a:pPr marL="0" indent="0">
              <a:buNone/>
            </a:pPr>
            <a:endParaRPr lang="en-US" dirty="0" smtClean="0"/>
          </a:p>
        </p:txBody>
      </p:sp>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29</a:t>
            </a:fld>
            <a:endParaRPr lang="en-US" dirty="0">
              <a:solidFill>
                <a:prstClr val="black">
                  <a:tint val="75000"/>
                </a:prstClr>
              </a:solidFill>
            </a:endParaRPr>
          </a:p>
        </p:txBody>
      </p:sp>
    </p:spTree>
    <p:extLst>
      <p:ext uri="{BB962C8B-B14F-4D97-AF65-F5344CB8AC3E}">
        <p14:creationId xmlns:p14="http://schemas.microsoft.com/office/powerpoint/2010/main" val="1791449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1504950"/>
            <a:ext cx="4572000"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4000" b="1" dirty="0" smtClean="0">
                <a:solidFill>
                  <a:srgbClr val="553278"/>
                </a:solidFill>
                <a:latin typeface="Arial" charset="0"/>
              </a:rPr>
              <a:t>Regulatory Updates</a:t>
            </a:r>
            <a:endParaRPr lang="en-US" altLang="en-US" sz="4000" b="1" dirty="0">
              <a:solidFill>
                <a:srgbClr val="553278"/>
              </a:solidFill>
              <a:latin typeface="Arial" charset="0"/>
            </a:endParaRPr>
          </a:p>
        </p:txBody>
      </p:sp>
    </p:spTree>
    <p:extLst>
      <p:ext uri="{BB962C8B-B14F-4D97-AF65-F5344CB8AC3E}">
        <p14:creationId xmlns:p14="http://schemas.microsoft.com/office/powerpoint/2010/main" val="38312167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6300" y="361950"/>
            <a:ext cx="8267700" cy="412750"/>
          </a:xfrm>
          <a:prstGeom prst="rect">
            <a:avLst/>
          </a:prstGeom>
        </p:spPr>
        <p:txBody>
          <a:bodyPr>
            <a:noAutofit/>
          </a:bodyPr>
          <a:lstStyle/>
          <a:p>
            <a:pPr lvl="1" algn="l" rtl="0">
              <a:lnSpc>
                <a:spcPct val="90000"/>
              </a:lnSpc>
              <a:spcBef>
                <a:spcPct val="0"/>
              </a:spcBef>
            </a:pPr>
            <a:r>
              <a:rPr lang="en-US" sz="3000" b="1" kern="1200" dirty="0">
                <a:solidFill>
                  <a:srgbClr val="503278"/>
                </a:solidFill>
                <a:latin typeface="Arial" panose="020B0604020202020204" pitchFamily="34" charset="0"/>
                <a:ea typeface="+mj-ea"/>
                <a:cs typeface="Arial" panose="020B0604020202020204" pitchFamily="34" charset="0"/>
              </a:rPr>
              <a:t>HARP Medical Loss Ratio (MLR)</a:t>
            </a:r>
          </a:p>
        </p:txBody>
      </p:sp>
      <p:sp>
        <p:nvSpPr>
          <p:cNvPr id="3" name="Content Placeholder 2"/>
          <p:cNvSpPr>
            <a:spLocks noGrp="1"/>
          </p:cNvSpPr>
          <p:nvPr>
            <p:ph idx="4294967295"/>
          </p:nvPr>
        </p:nvSpPr>
        <p:spPr>
          <a:xfrm>
            <a:off x="571500" y="1123950"/>
            <a:ext cx="8496300" cy="2873375"/>
          </a:xfrm>
          <a:prstGeom prst="rect">
            <a:avLst/>
          </a:prstGeom>
        </p:spPr>
        <p:txBody>
          <a:bodyPr/>
          <a:lstStyle/>
          <a:p>
            <a:r>
              <a:rPr lang="en-US" dirty="0"/>
              <a:t>HARPs will be required to expend 89% of net premiums </a:t>
            </a:r>
            <a:r>
              <a:rPr lang="en-US" dirty="0" smtClean="0"/>
              <a:t>earned (after certain deductions) on </a:t>
            </a:r>
            <a:r>
              <a:rPr lang="en-US" dirty="0"/>
              <a:t>physical health, behavioral health services, and prescription drugs.  </a:t>
            </a:r>
          </a:p>
          <a:p>
            <a:r>
              <a:rPr lang="en-US" dirty="0" smtClean="0"/>
              <a:t>Any </a:t>
            </a:r>
            <a:r>
              <a:rPr lang="en-US" dirty="0"/>
              <a:t>MLR under expenditure by any HARP will be recovered by NYS to be reinvested in services for individuals with behavioral health disorders.</a:t>
            </a:r>
          </a:p>
          <a:p>
            <a:pPr marL="0" indent="0">
              <a:buNone/>
            </a:pPr>
            <a:endParaRPr lang="en-US" dirty="0"/>
          </a:p>
        </p:txBody>
      </p:sp>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30</a:t>
            </a:fld>
            <a:endParaRPr lang="en-US" dirty="0">
              <a:solidFill>
                <a:prstClr val="black">
                  <a:tint val="75000"/>
                </a:prstClr>
              </a:solidFill>
            </a:endParaRPr>
          </a:p>
        </p:txBody>
      </p:sp>
    </p:spTree>
    <p:extLst>
      <p:ext uri="{BB962C8B-B14F-4D97-AF65-F5344CB8AC3E}">
        <p14:creationId xmlns:p14="http://schemas.microsoft.com/office/powerpoint/2010/main" val="32893082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1504950"/>
            <a:ext cx="4572000"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4000" b="1" dirty="0" smtClean="0">
                <a:solidFill>
                  <a:srgbClr val="553278"/>
                </a:solidFill>
                <a:latin typeface="Arial" charset="0"/>
              </a:rPr>
              <a:t>Insurance Law Reforms</a:t>
            </a:r>
            <a:endParaRPr lang="en-US" altLang="en-US" sz="4000" b="1" dirty="0">
              <a:solidFill>
                <a:srgbClr val="553278"/>
              </a:solidFill>
              <a:latin typeface="Arial" charset="0"/>
            </a:endParaRPr>
          </a:p>
        </p:txBody>
      </p:sp>
    </p:spTree>
    <p:extLst>
      <p:ext uri="{BB962C8B-B14F-4D97-AF65-F5344CB8AC3E}">
        <p14:creationId xmlns:p14="http://schemas.microsoft.com/office/powerpoint/2010/main" val="5300900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914400" y="285750"/>
            <a:ext cx="82296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3200" b="1" dirty="0" smtClean="0">
                <a:solidFill>
                  <a:srgbClr val="553278"/>
                </a:solidFill>
                <a:latin typeface="Arial" charset="0"/>
              </a:rPr>
              <a:t>Chapter 41 of the Laws of 2014</a:t>
            </a:r>
            <a:endParaRPr lang="en-US" altLang="en-US" sz="3200" b="1" dirty="0">
              <a:solidFill>
                <a:srgbClr val="553278"/>
              </a:solidFill>
              <a:latin typeface="Arial" charset="0"/>
            </a:endParaRPr>
          </a:p>
        </p:txBody>
      </p:sp>
      <p:sp>
        <p:nvSpPr>
          <p:cNvPr id="12" name="TextBox 11"/>
          <p:cNvSpPr txBox="1"/>
          <p:nvPr/>
        </p:nvSpPr>
        <p:spPr>
          <a:xfrm>
            <a:off x="457200" y="819150"/>
            <a:ext cx="8229600" cy="3954929"/>
          </a:xfrm>
          <a:prstGeom prst="rect">
            <a:avLst/>
          </a:prstGeom>
          <a:noFill/>
          <a:ln>
            <a:noFill/>
          </a:ln>
        </p:spPr>
        <p:txBody>
          <a:bodyPr>
            <a:spAutoFit/>
          </a:bodyPr>
          <a:lstStyle/>
          <a:p>
            <a:pPr marL="285750" indent="-285750">
              <a:spcAft>
                <a:spcPts val="600"/>
              </a:spcAft>
              <a:buFont typeface="Arial" panose="020B0604020202020204" pitchFamily="34" charset="0"/>
              <a:buChar char="•"/>
            </a:pPr>
            <a:r>
              <a:rPr lang="en-US" dirty="0" smtClean="0">
                <a:solidFill>
                  <a:srgbClr val="000000"/>
                </a:solidFill>
              </a:rPr>
              <a:t>cover </a:t>
            </a:r>
            <a:r>
              <a:rPr lang="en-US" dirty="0">
                <a:solidFill>
                  <a:srgbClr val="000000"/>
                </a:solidFill>
              </a:rPr>
              <a:t>inpatient and outpatient SUD diagnosis and treatment including detoxification and rehab.  </a:t>
            </a:r>
            <a:endParaRPr lang="en-US" dirty="0" smtClean="0">
              <a:solidFill>
                <a:srgbClr val="000000"/>
              </a:solidFill>
            </a:endParaRPr>
          </a:p>
          <a:p>
            <a:pPr marL="742950" lvl="1" indent="-285750">
              <a:spcAft>
                <a:spcPts val="600"/>
              </a:spcAft>
              <a:buFont typeface="Arial" panose="020B0604020202020204" pitchFamily="34" charset="0"/>
              <a:buChar char="•"/>
            </a:pPr>
            <a:r>
              <a:rPr lang="en-US" dirty="0">
                <a:solidFill>
                  <a:srgbClr val="000000"/>
                </a:solidFill>
              </a:rPr>
              <a:t>Coverage for </a:t>
            </a:r>
            <a:r>
              <a:rPr lang="en-US" u="sng" dirty="0">
                <a:solidFill>
                  <a:srgbClr val="000000"/>
                </a:solidFill>
              </a:rPr>
              <a:t>inpatient SUD services </a:t>
            </a:r>
            <a:r>
              <a:rPr lang="en-US" dirty="0">
                <a:solidFill>
                  <a:srgbClr val="000000"/>
                </a:solidFill>
              </a:rPr>
              <a:t>must be continued during internal and external appeal reviews</a:t>
            </a:r>
          </a:p>
          <a:p>
            <a:pPr marL="285750" indent="-285750">
              <a:spcAft>
                <a:spcPts val="600"/>
              </a:spcAft>
              <a:buFont typeface="Arial" panose="020B0604020202020204" pitchFamily="34" charset="0"/>
              <a:buChar char="•"/>
            </a:pPr>
            <a:r>
              <a:rPr lang="en-US" dirty="0" smtClean="0">
                <a:solidFill>
                  <a:srgbClr val="000000"/>
                </a:solidFill>
              </a:rPr>
              <a:t>financial </a:t>
            </a:r>
            <a:r>
              <a:rPr lang="en-US" dirty="0">
                <a:solidFill>
                  <a:srgbClr val="000000"/>
                </a:solidFill>
              </a:rPr>
              <a:t>requirements and treatment limitations for SUD coverage on par with substantially all financial requirements and treatment limitations applied to medical/surgical benefits. </a:t>
            </a:r>
            <a:endParaRPr lang="en-US" dirty="0" smtClean="0">
              <a:solidFill>
                <a:srgbClr val="000000"/>
              </a:solidFill>
            </a:endParaRPr>
          </a:p>
          <a:p>
            <a:pPr marL="285750" indent="-285750">
              <a:spcAft>
                <a:spcPts val="600"/>
              </a:spcAft>
              <a:buFont typeface="Arial" panose="020B0604020202020204" pitchFamily="34" charset="0"/>
              <a:buChar char="•"/>
            </a:pPr>
            <a:r>
              <a:rPr lang="en-US" dirty="0" smtClean="0">
                <a:solidFill>
                  <a:srgbClr val="000000"/>
                </a:solidFill>
              </a:rPr>
              <a:t>Compliance with </a:t>
            </a:r>
            <a:r>
              <a:rPr lang="en-US" dirty="0">
                <a:solidFill>
                  <a:srgbClr val="000000"/>
                </a:solidFill>
              </a:rPr>
              <a:t>Federal Parity requirements.  </a:t>
            </a:r>
            <a:endParaRPr lang="en-US" dirty="0" smtClean="0">
              <a:solidFill>
                <a:srgbClr val="000000"/>
              </a:solidFill>
            </a:endParaRPr>
          </a:p>
          <a:p>
            <a:pPr marL="285750" indent="-285750">
              <a:spcAft>
                <a:spcPts val="600"/>
              </a:spcAft>
              <a:buFont typeface="Arial" panose="020B0604020202020204" pitchFamily="34" charset="0"/>
              <a:buChar char="•"/>
            </a:pPr>
            <a:r>
              <a:rPr lang="en-US" dirty="0" smtClean="0">
                <a:solidFill>
                  <a:srgbClr val="000000"/>
                </a:solidFill>
              </a:rPr>
              <a:t>For UR decisions, clinical </a:t>
            </a:r>
            <a:r>
              <a:rPr lang="en-US" dirty="0">
                <a:solidFill>
                  <a:srgbClr val="000000"/>
                </a:solidFill>
              </a:rPr>
              <a:t>reviewers </a:t>
            </a:r>
            <a:r>
              <a:rPr lang="en-US" dirty="0" smtClean="0">
                <a:solidFill>
                  <a:srgbClr val="000000"/>
                </a:solidFill>
              </a:rPr>
              <a:t>must be</a:t>
            </a:r>
          </a:p>
          <a:p>
            <a:pPr marL="742950" lvl="1" indent="-285750">
              <a:spcAft>
                <a:spcPts val="600"/>
              </a:spcAft>
              <a:buFont typeface="Arial" panose="020B0604020202020204" pitchFamily="34" charset="0"/>
              <a:buChar char="•"/>
            </a:pPr>
            <a:r>
              <a:rPr lang="en-US" dirty="0" smtClean="0">
                <a:solidFill>
                  <a:srgbClr val="000000"/>
                </a:solidFill>
              </a:rPr>
              <a:t>1. a </a:t>
            </a:r>
            <a:r>
              <a:rPr lang="en-US" dirty="0">
                <a:solidFill>
                  <a:srgbClr val="000000"/>
                </a:solidFill>
              </a:rPr>
              <a:t>physician specializing in behavioral health, or </a:t>
            </a:r>
            <a:endParaRPr lang="en-US" dirty="0" smtClean="0">
              <a:solidFill>
                <a:srgbClr val="000000"/>
              </a:solidFill>
            </a:endParaRPr>
          </a:p>
          <a:p>
            <a:pPr marL="742950" lvl="1" indent="-285750">
              <a:spcAft>
                <a:spcPts val="600"/>
              </a:spcAft>
              <a:buFont typeface="Arial" panose="020B0604020202020204" pitchFamily="34" charset="0"/>
              <a:buChar char="•"/>
            </a:pPr>
            <a:r>
              <a:rPr lang="en-US" dirty="0" smtClean="0">
                <a:solidFill>
                  <a:srgbClr val="000000"/>
                </a:solidFill>
              </a:rPr>
              <a:t>2. a </a:t>
            </a:r>
            <a:r>
              <a:rPr lang="en-US" dirty="0">
                <a:solidFill>
                  <a:srgbClr val="000000"/>
                </a:solidFill>
              </a:rPr>
              <a:t>healthcare professional </a:t>
            </a:r>
            <a:r>
              <a:rPr lang="en-US" dirty="0" smtClean="0">
                <a:solidFill>
                  <a:srgbClr val="000000"/>
                </a:solidFill>
              </a:rPr>
              <a:t>with </a:t>
            </a:r>
            <a:r>
              <a:rPr lang="en-US" dirty="0">
                <a:solidFill>
                  <a:srgbClr val="000000"/>
                </a:solidFill>
              </a:rPr>
              <a:t>experience delivering </a:t>
            </a:r>
            <a:r>
              <a:rPr lang="en-US" dirty="0" smtClean="0">
                <a:solidFill>
                  <a:srgbClr val="000000"/>
                </a:solidFill>
              </a:rPr>
              <a:t>SUD treatment</a:t>
            </a:r>
            <a:r>
              <a:rPr lang="en-US" dirty="0">
                <a:solidFill>
                  <a:srgbClr val="000000"/>
                </a:solidFill>
              </a:rPr>
              <a:t>.</a:t>
            </a:r>
          </a:p>
          <a:p>
            <a:pPr marL="285750" indent="-285750">
              <a:spcAft>
                <a:spcPts val="600"/>
              </a:spcAft>
              <a:buFont typeface="Arial" panose="020B0604020202020204" pitchFamily="34" charset="0"/>
              <a:buChar char="•"/>
            </a:pPr>
            <a:r>
              <a:rPr lang="en-US" dirty="0" smtClean="0">
                <a:solidFill>
                  <a:srgbClr val="000000"/>
                </a:solidFill>
              </a:rPr>
              <a:t>Medical </a:t>
            </a:r>
            <a:r>
              <a:rPr lang="en-US" dirty="0">
                <a:solidFill>
                  <a:srgbClr val="000000"/>
                </a:solidFill>
              </a:rPr>
              <a:t>Necessity/Level of Care/Utilization Review tools </a:t>
            </a:r>
            <a:r>
              <a:rPr lang="en-US" dirty="0" smtClean="0">
                <a:solidFill>
                  <a:srgbClr val="000000"/>
                </a:solidFill>
              </a:rPr>
              <a:t>must be OASAS approved  </a:t>
            </a:r>
            <a:endParaRPr lang="en-US" dirty="0">
              <a:solidFill>
                <a:srgbClr val="000000"/>
              </a:solidFill>
            </a:endParaRPr>
          </a:p>
        </p:txBody>
      </p:sp>
    </p:spTree>
    <p:extLst>
      <p:ext uri="{BB962C8B-B14F-4D97-AF65-F5344CB8AC3E}">
        <p14:creationId xmlns:p14="http://schemas.microsoft.com/office/powerpoint/2010/main" val="31638485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706" y="285750"/>
            <a:ext cx="8267509" cy="411480"/>
          </a:xfrm>
        </p:spPr>
        <p:txBody>
          <a:bodyPr/>
          <a:lstStyle/>
          <a:p>
            <a:r>
              <a:rPr lang="en-US" dirty="0" smtClean="0"/>
              <a:t>Approved Clinical Review Tools</a:t>
            </a:r>
            <a:endParaRPr lang="en-US" dirty="0"/>
          </a:p>
        </p:txBody>
      </p:sp>
      <p:sp>
        <p:nvSpPr>
          <p:cNvPr id="3" name="Content Placeholder 2"/>
          <p:cNvSpPr>
            <a:spLocks noGrp="1"/>
          </p:cNvSpPr>
          <p:nvPr>
            <p:ph idx="1"/>
          </p:nvPr>
        </p:nvSpPr>
        <p:spPr>
          <a:xfrm>
            <a:off x="486832" y="1286886"/>
            <a:ext cx="8496393" cy="3189863"/>
          </a:xfrm>
        </p:spPr>
        <p:txBody>
          <a:bodyPr/>
          <a:lstStyle/>
          <a:p>
            <a:r>
              <a:rPr lang="en-US" sz="2400" dirty="0" smtClean="0"/>
              <a:t>List of approved tools by Insurer can be found at:</a:t>
            </a:r>
          </a:p>
          <a:p>
            <a:pPr lvl="1"/>
            <a:r>
              <a:rPr lang="en-US" sz="2000" dirty="0">
                <a:hlinkClick r:id="rId2"/>
              </a:rPr>
              <a:t>http://</a:t>
            </a:r>
            <a:r>
              <a:rPr lang="en-US" sz="2000" dirty="0" smtClean="0">
                <a:hlinkClick r:id="rId2"/>
              </a:rPr>
              <a:t>www.oasas.ny.gov/admin/hcf/mancare/InsurerLOCtool.cfm</a:t>
            </a:r>
            <a:endParaRPr lang="en-US" sz="2000" dirty="0" smtClean="0"/>
          </a:p>
          <a:p>
            <a:pPr lvl="1"/>
            <a:endParaRPr lang="en-US" sz="2000" dirty="0"/>
          </a:p>
          <a:p>
            <a:r>
              <a:rPr lang="en-US" sz="2400" dirty="0" smtClean="0"/>
              <a:t>Approved Tools include:</a:t>
            </a:r>
          </a:p>
          <a:p>
            <a:pPr lvl="1"/>
            <a:r>
              <a:rPr lang="en-US" sz="2000" dirty="0" smtClean="0"/>
              <a:t>LOCADTR 3.0</a:t>
            </a:r>
          </a:p>
          <a:p>
            <a:pPr lvl="1"/>
            <a:r>
              <a:rPr lang="en-US" sz="2000" dirty="0" smtClean="0"/>
              <a:t>ASAM 3</a:t>
            </a:r>
            <a:r>
              <a:rPr lang="en-US" sz="2000" baseline="30000" dirty="0" smtClean="0"/>
              <a:t>rd</a:t>
            </a:r>
            <a:r>
              <a:rPr lang="en-US" sz="2000" dirty="0" smtClean="0"/>
              <a:t> Edition, 2013</a:t>
            </a:r>
          </a:p>
          <a:p>
            <a:pPr lvl="1"/>
            <a:r>
              <a:rPr lang="en-US" sz="2000" dirty="0" smtClean="0"/>
              <a:t>Interqual Modified</a:t>
            </a:r>
            <a:endParaRPr lang="en-US" sz="2000" dirty="0"/>
          </a:p>
        </p:txBody>
      </p:sp>
    </p:spTree>
    <p:extLst>
      <p:ext uri="{BB962C8B-B14F-4D97-AF65-F5344CB8AC3E}">
        <p14:creationId xmlns:p14="http://schemas.microsoft.com/office/powerpoint/2010/main" val="36240753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454794" y="429043"/>
            <a:ext cx="82296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3200" b="1" dirty="0" smtClean="0">
                <a:solidFill>
                  <a:srgbClr val="553278"/>
                </a:solidFill>
                <a:latin typeface="Arial" charset="0"/>
              </a:rPr>
              <a:t>SUD Treatment Insurance Workgroup:</a:t>
            </a:r>
          </a:p>
          <a:p>
            <a:r>
              <a:rPr lang="en-US" altLang="en-US" sz="3200" b="1" dirty="0" smtClean="0">
                <a:solidFill>
                  <a:srgbClr val="553278"/>
                </a:solidFill>
                <a:latin typeface="Arial" charset="0"/>
              </a:rPr>
              <a:t>Project </a:t>
            </a:r>
            <a:r>
              <a:rPr lang="en-US" altLang="en-US" sz="3200" b="1" dirty="0">
                <a:solidFill>
                  <a:srgbClr val="553278"/>
                </a:solidFill>
                <a:latin typeface="Arial" charset="0"/>
              </a:rPr>
              <a:t>ECHO</a:t>
            </a:r>
          </a:p>
        </p:txBody>
      </p:sp>
      <p:sp>
        <p:nvSpPr>
          <p:cNvPr id="12" name="TextBox 11"/>
          <p:cNvSpPr txBox="1"/>
          <p:nvPr/>
        </p:nvSpPr>
        <p:spPr>
          <a:xfrm>
            <a:off x="457200" y="1733550"/>
            <a:ext cx="8229600" cy="2677656"/>
          </a:xfrm>
          <a:prstGeom prst="rect">
            <a:avLst/>
          </a:prstGeom>
          <a:noFill/>
          <a:ln>
            <a:noFill/>
          </a:ln>
        </p:spPr>
        <p:txBody>
          <a:bodyPr>
            <a:spAutoFit/>
          </a:bodyPr>
          <a:lstStyle/>
          <a:p>
            <a:pPr marL="800100" lvl="1" indent="-342900" fontAlgn="auto">
              <a:spcBef>
                <a:spcPts val="0"/>
              </a:spcBef>
              <a:spcAft>
                <a:spcPts val="0"/>
              </a:spcAft>
              <a:buFont typeface="Wingdings" panose="05000000000000000000" pitchFamily="2" charset="2"/>
              <a:buChar char="§"/>
              <a:defRPr/>
            </a:pPr>
            <a:r>
              <a:rPr lang="en-US" sz="2400" dirty="0" smtClean="0">
                <a:solidFill>
                  <a:srgbClr val="000000"/>
                </a:solidFill>
                <a:latin typeface="Arial" panose="020B0604020202020204" pitchFamily="34" charset="0"/>
                <a:cs typeface="Arial" panose="020B0604020202020204" pitchFamily="34" charset="0"/>
              </a:rPr>
              <a:t>Increase the availability of MAT/Bupe Prescribers by educating professionals about MAT, and increasing comfort </a:t>
            </a:r>
            <a:r>
              <a:rPr lang="en-US" sz="2400" dirty="0" smtClean="0">
                <a:solidFill>
                  <a:srgbClr val="000000"/>
                </a:solidFill>
                <a:latin typeface="Arial" panose="020B0604020202020204" pitchFamily="34" charset="0"/>
                <a:cs typeface="Arial" panose="020B0604020202020204" pitchFamily="34" charset="0"/>
              </a:rPr>
              <a:t>level</a:t>
            </a:r>
          </a:p>
          <a:p>
            <a:pPr marL="800100" lvl="1" indent="-342900" fontAlgn="auto">
              <a:spcBef>
                <a:spcPts val="0"/>
              </a:spcBef>
              <a:spcAft>
                <a:spcPts val="0"/>
              </a:spcAft>
              <a:buFont typeface="Wingdings" panose="05000000000000000000" pitchFamily="2" charset="2"/>
              <a:buChar char="§"/>
              <a:defRPr/>
            </a:pPr>
            <a:endParaRPr lang="en-US" sz="2400" dirty="0" smtClean="0">
              <a:solidFill>
                <a:srgbClr val="000000"/>
              </a:solidFill>
              <a:latin typeface="Arial" panose="020B0604020202020204" pitchFamily="34" charset="0"/>
              <a:cs typeface="Arial" panose="020B0604020202020204" pitchFamily="34" charset="0"/>
            </a:endParaRPr>
          </a:p>
          <a:p>
            <a:pPr marL="800100" lvl="1" indent="-342900" fontAlgn="auto">
              <a:spcBef>
                <a:spcPts val="0"/>
              </a:spcBef>
              <a:spcAft>
                <a:spcPts val="0"/>
              </a:spcAft>
              <a:buFont typeface="Wingdings" panose="05000000000000000000" pitchFamily="2" charset="2"/>
              <a:buChar char="§"/>
              <a:defRPr/>
            </a:pPr>
            <a:r>
              <a:rPr lang="en-US" sz="2400" dirty="0" smtClean="0">
                <a:solidFill>
                  <a:srgbClr val="000000"/>
                </a:solidFill>
                <a:latin typeface="Arial" panose="020B0604020202020204" pitchFamily="34" charset="0"/>
                <a:cs typeface="Arial" panose="020B0604020202020204" pitchFamily="34" charset="0"/>
              </a:rPr>
              <a:t>Collaboration between Huther Doyle and OASAS</a:t>
            </a:r>
          </a:p>
          <a:p>
            <a:pPr marL="800100" lvl="1" indent="-342900" fontAlgn="auto">
              <a:spcBef>
                <a:spcPts val="0"/>
              </a:spcBef>
              <a:spcAft>
                <a:spcPts val="0"/>
              </a:spcAft>
              <a:buFont typeface="Wingdings" panose="05000000000000000000" pitchFamily="2" charset="2"/>
              <a:buChar char="§"/>
              <a:defRPr/>
            </a:pPr>
            <a:endParaRPr lang="en-US" sz="2400" dirty="0" smtClean="0">
              <a:solidFill>
                <a:srgbClr val="000000"/>
              </a:solidFill>
              <a:latin typeface="Arial" panose="020B0604020202020204" pitchFamily="34" charset="0"/>
              <a:cs typeface="Arial" panose="020B0604020202020204" pitchFamily="34" charset="0"/>
            </a:endParaRPr>
          </a:p>
          <a:p>
            <a:pPr marL="800100" lvl="1" indent="-342900" fontAlgn="auto">
              <a:spcBef>
                <a:spcPts val="0"/>
              </a:spcBef>
              <a:spcAft>
                <a:spcPts val="0"/>
              </a:spcAft>
              <a:buFont typeface="Wingdings" panose="05000000000000000000" pitchFamily="2" charset="2"/>
              <a:buChar char="§"/>
              <a:defRPr/>
            </a:pPr>
            <a:r>
              <a:rPr lang="en-US" sz="2400" dirty="0" smtClean="0">
                <a:solidFill>
                  <a:srgbClr val="000000"/>
                </a:solidFill>
                <a:latin typeface="Arial" panose="020B0604020202020204" pitchFamily="34" charset="0"/>
                <a:cs typeface="Arial" panose="020B0604020202020204" pitchFamily="34" charset="0"/>
              </a:rPr>
              <a:t>Excellus </a:t>
            </a:r>
            <a:r>
              <a:rPr lang="en-US" sz="2400" dirty="0" smtClean="0">
                <a:solidFill>
                  <a:srgbClr val="000000"/>
                </a:solidFill>
                <a:latin typeface="Arial" panose="020B0604020202020204" pitchFamily="34" charset="0"/>
                <a:cs typeface="Arial" panose="020B0604020202020204" pitchFamily="34" charset="0"/>
              </a:rPr>
              <a:t>Blue Cross and Blue Shield</a:t>
            </a:r>
          </a:p>
        </p:txBody>
      </p:sp>
    </p:spTree>
    <p:extLst>
      <p:ext uri="{BB962C8B-B14F-4D97-AF65-F5344CB8AC3E}">
        <p14:creationId xmlns:p14="http://schemas.microsoft.com/office/powerpoint/2010/main" val="37211668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454794" y="285750"/>
            <a:ext cx="82296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3200" b="1" dirty="0">
                <a:solidFill>
                  <a:srgbClr val="553278"/>
                </a:solidFill>
                <a:latin typeface="Arial" charset="0"/>
              </a:rPr>
              <a:t>SUD Treatment Insurance Workgroup:</a:t>
            </a:r>
          </a:p>
          <a:p>
            <a:r>
              <a:rPr lang="en-US" altLang="en-US" sz="3200" b="1" dirty="0" smtClean="0">
                <a:solidFill>
                  <a:srgbClr val="553278"/>
                </a:solidFill>
                <a:latin typeface="Arial" charset="0"/>
              </a:rPr>
              <a:t>Family Resources</a:t>
            </a:r>
            <a:endParaRPr lang="en-US" altLang="en-US" sz="3200" b="1" dirty="0">
              <a:solidFill>
                <a:srgbClr val="553278"/>
              </a:solidFill>
              <a:latin typeface="Arial" charset="0"/>
            </a:endParaRPr>
          </a:p>
        </p:txBody>
      </p:sp>
      <p:sp>
        <p:nvSpPr>
          <p:cNvPr id="12" name="TextBox 11"/>
          <p:cNvSpPr txBox="1"/>
          <p:nvPr/>
        </p:nvSpPr>
        <p:spPr>
          <a:xfrm>
            <a:off x="457200" y="1200150"/>
            <a:ext cx="8229600" cy="3508653"/>
          </a:xfrm>
          <a:prstGeom prst="rect">
            <a:avLst/>
          </a:prstGeom>
          <a:noFill/>
          <a:ln>
            <a:noFill/>
          </a:ln>
        </p:spPr>
        <p:txBody>
          <a:bodyPr>
            <a:spAutoFit/>
          </a:bodyPr>
          <a:lstStyle/>
          <a:p>
            <a:pPr marL="342900" indent="-342900" fontAlgn="auto">
              <a:spcBef>
                <a:spcPts val="0"/>
              </a:spcBef>
              <a:spcAft>
                <a:spcPts val="0"/>
              </a:spcAft>
              <a:buFont typeface="Arial" panose="020B0604020202020204" pitchFamily="34" charset="0"/>
              <a:buChar char="•"/>
              <a:defRPr/>
            </a:pPr>
            <a:r>
              <a:rPr lang="en-US" sz="2400" dirty="0" smtClean="0">
                <a:solidFill>
                  <a:srgbClr val="000000"/>
                </a:solidFill>
                <a:latin typeface="Arial" panose="020B0604020202020204" pitchFamily="34" charset="0"/>
                <a:cs typeface="Arial" panose="020B0604020202020204" pitchFamily="34" charset="0"/>
              </a:rPr>
              <a:t>Quick clips to educate parents</a:t>
            </a:r>
          </a:p>
          <a:p>
            <a:pPr marL="342900" indent="-342900" fontAlgn="auto">
              <a:spcBef>
                <a:spcPts val="0"/>
              </a:spcBef>
              <a:spcAft>
                <a:spcPts val="0"/>
              </a:spcAft>
              <a:buFont typeface="Arial" panose="020B0604020202020204" pitchFamily="34" charset="0"/>
              <a:buChar char="•"/>
              <a:defRPr/>
            </a:pPr>
            <a:r>
              <a:rPr lang="en-US" sz="2400" dirty="0" smtClean="0">
                <a:solidFill>
                  <a:srgbClr val="000000"/>
                </a:solidFill>
                <a:latin typeface="Arial" panose="020B0604020202020204" pitchFamily="34" charset="0"/>
                <a:cs typeface="Arial" panose="020B0604020202020204" pitchFamily="34" charset="0"/>
              </a:rPr>
              <a:t>SUD System 101</a:t>
            </a:r>
          </a:p>
          <a:p>
            <a:pPr marL="342900" indent="-342900" fontAlgn="auto">
              <a:spcBef>
                <a:spcPts val="0"/>
              </a:spcBef>
              <a:spcAft>
                <a:spcPts val="0"/>
              </a:spcAft>
              <a:buFont typeface="Arial" panose="020B0604020202020204" pitchFamily="34" charset="0"/>
              <a:buChar char="•"/>
              <a:defRPr/>
            </a:pPr>
            <a:r>
              <a:rPr lang="en-US" sz="2400" dirty="0" smtClean="0">
                <a:solidFill>
                  <a:srgbClr val="000000"/>
                </a:solidFill>
                <a:latin typeface="Arial" panose="020B0604020202020204" pitchFamily="34" charset="0"/>
                <a:cs typeface="Arial" panose="020B0604020202020204" pitchFamily="34" charset="0"/>
              </a:rPr>
              <a:t>Topics covered: </a:t>
            </a:r>
          </a:p>
          <a:p>
            <a:pPr marL="800100" lvl="1" indent="-342900" fontAlgn="auto">
              <a:spcBef>
                <a:spcPts val="0"/>
              </a:spcBef>
              <a:spcAft>
                <a:spcPts val="0"/>
              </a:spcAft>
              <a:buFont typeface="Wingdings" panose="05000000000000000000" pitchFamily="2" charset="2"/>
              <a:buChar char="§"/>
              <a:defRPr/>
            </a:pPr>
            <a:r>
              <a:rPr lang="en-US" dirty="0" smtClean="0">
                <a:solidFill>
                  <a:srgbClr val="000000"/>
                </a:solidFill>
                <a:latin typeface="Arial" panose="020B0604020202020204" pitchFamily="34" charset="0"/>
                <a:cs typeface="Arial" panose="020B0604020202020204" pitchFamily="34" charset="0"/>
              </a:rPr>
              <a:t>Recognizing the </a:t>
            </a:r>
            <a:r>
              <a:rPr lang="en-US" dirty="0">
                <a:solidFill>
                  <a:srgbClr val="000000"/>
                </a:solidFill>
                <a:latin typeface="Arial" panose="020B0604020202020204" pitchFamily="34" charset="0"/>
                <a:cs typeface="Arial" panose="020B0604020202020204" pitchFamily="34" charset="0"/>
              </a:rPr>
              <a:t>s</a:t>
            </a:r>
            <a:r>
              <a:rPr lang="en-US" dirty="0" smtClean="0">
                <a:solidFill>
                  <a:srgbClr val="000000"/>
                </a:solidFill>
                <a:latin typeface="Arial" panose="020B0604020202020204" pitchFamily="34" charset="0"/>
                <a:cs typeface="Arial" panose="020B0604020202020204" pitchFamily="34" charset="0"/>
              </a:rPr>
              <a:t>igns, </a:t>
            </a:r>
          </a:p>
          <a:p>
            <a:pPr marL="800100" lvl="1" indent="-342900" fontAlgn="auto">
              <a:spcBef>
                <a:spcPts val="0"/>
              </a:spcBef>
              <a:spcAft>
                <a:spcPts val="0"/>
              </a:spcAft>
              <a:buFont typeface="Wingdings" panose="05000000000000000000" pitchFamily="2" charset="2"/>
              <a:buChar char="§"/>
              <a:defRPr/>
            </a:pPr>
            <a:r>
              <a:rPr lang="en-US" dirty="0" smtClean="0">
                <a:solidFill>
                  <a:srgbClr val="000000"/>
                </a:solidFill>
                <a:latin typeface="Arial" panose="020B0604020202020204" pitchFamily="34" charset="0"/>
                <a:cs typeface="Arial" panose="020B0604020202020204" pitchFamily="34" charset="0"/>
              </a:rPr>
              <a:t>Insurance, </a:t>
            </a:r>
          </a:p>
          <a:p>
            <a:pPr marL="800100" lvl="1" indent="-342900" fontAlgn="auto">
              <a:spcBef>
                <a:spcPts val="0"/>
              </a:spcBef>
              <a:spcAft>
                <a:spcPts val="0"/>
              </a:spcAft>
              <a:buFont typeface="Wingdings" panose="05000000000000000000" pitchFamily="2" charset="2"/>
              <a:buChar char="§"/>
              <a:defRPr/>
            </a:pPr>
            <a:r>
              <a:rPr lang="en-US" dirty="0" smtClean="0">
                <a:solidFill>
                  <a:srgbClr val="000000"/>
                </a:solidFill>
                <a:latin typeface="Arial" panose="020B0604020202020204" pitchFamily="34" charset="0"/>
                <a:cs typeface="Arial" panose="020B0604020202020204" pitchFamily="34" charset="0"/>
              </a:rPr>
              <a:t>Levels of care, </a:t>
            </a:r>
          </a:p>
          <a:p>
            <a:pPr marL="800100" lvl="1" indent="-342900" fontAlgn="auto">
              <a:spcBef>
                <a:spcPts val="0"/>
              </a:spcBef>
              <a:spcAft>
                <a:spcPts val="0"/>
              </a:spcAft>
              <a:buFont typeface="Wingdings" panose="05000000000000000000" pitchFamily="2" charset="2"/>
              <a:buChar char="§"/>
              <a:defRPr/>
            </a:pPr>
            <a:r>
              <a:rPr lang="en-US" dirty="0" smtClean="0">
                <a:solidFill>
                  <a:srgbClr val="000000"/>
                </a:solidFill>
                <a:latin typeface="Arial" panose="020B0604020202020204" pitchFamily="34" charset="0"/>
                <a:cs typeface="Arial" panose="020B0604020202020204" pitchFamily="34" charset="0"/>
              </a:rPr>
              <a:t>When coverage is denied, </a:t>
            </a:r>
          </a:p>
          <a:p>
            <a:pPr marL="800100" lvl="1" indent="-342900" fontAlgn="auto">
              <a:spcBef>
                <a:spcPts val="0"/>
              </a:spcBef>
              <a:spcAft>
                <a:spcPts val="0"/>
              </a:spcAft>
              <a:buFont typeface="Wingdings" panose="05000000000000000000" pitchFamily="2" charset="2"/>
              <a:buChar char="§"/>
              <a:defRPr/>
            </a:pPr>
            <a:r>
              <a:rPr lang="en-US" dirty="0" smtClean="0">
                <a:solidFill>
                  <a:srgbClr val="000000"/>
                </a:solidFill>
                <a:latin typeface="Arial" panose="020B0604020202020204" pitchFamily="34" charset="0"/>
                <a:cs typeface="Arial" panose="020B0604020202020204" pitchFamily="34" charset="0"/>
              </a:rPr>
              <a:t>Recovery, </a:t>
            </a:r>
          </a:p>
          <a:p>
            <a:pPr marL="800100" lvl="1" indent="-342900" fontAlgn="auto">
              <a:spcBef>
                <a:spcPts val="0"/>
              </a:spcBef>
              <a:spcAft>
                <a:spcPts val="0"/>
              </a:spcAft>
              <a:buFont typeface="Wingdings" panose="05000000000000000000" pitchFamily="2" charset="2"/>
              <a:buChar char="§"/>
              <a:defRPr/>
            </a:pPr>
            <a:r>
              <a:rPr lang="en-US" dirty="0" smtClean="0">
                <a:solidFill>
                  <a:srgbClr val="000000"/>
                </a:solidFill>
                <a:latin typeface="Arial" panose="020B0604020202020204" pitchFamily="34" charset="0"/>
                <a:cs typeface="Arial" panose="020B0604020202020204" pitchFamily="34" charset="0"/>
              </a:rPr>
              <a:t>Communicating with your HC provider, </a:t>
            </a:r>
          </a:p>
          <a:p>
            <a:pPr marL="800100" lvl="1" indent="-342900" fontAlgn="auto">
              <a:spcBef>
                <a:spcPts val="0"/>
              </a:spcBef>
              <a:spcAft>
                <a:spcPts val="0"/>
              </a:spcAft>
              <a:buFont typeface="Wingdings" panose="05000000000000000000" pitchFamily="2" charset="2"/>
              <a:buChar char="§"/>
              <a:defRPr/>
            </a:pPr>
            <a:r>
              <a:rPr lang="en-US" dirty="0" smtClean="0">
                <a:solidFill>
                  <a:srgbClr val="000000"/>
                </a:solidFill>
                <a:latin typeface="Arial" panose="020B0604020202020204" pitchFamily="34" charset="0"/>
                <a:cs typeface="Arial" panose="020B0604020202020204" pitchFamily="34" charset="0"/>
              </a:rPr>
              <a:t>Patient Safety.</a:t>
            </a:r>
          </a:p>
          <a:p>
            <a:pPr marL="285750" indent="-285750" fontAlgn="auto">
              <a:spcBef>
                <a:spcPts val="0"/>
              </a:spcBef>
              <a:spcAft>
                <a:spcPts val="0"/>
              </a:spcAft>
              <a:buFont typeface="Arial" panose="020B0604020202020204" pitchFamily="34" charset="0"/>
              <a:buChar char="•"/>
              <a:defRPr/>
            </a:pPr>
            <a:r>
              <a:rPr lang="en-US" sz="2400" dirty="0" smtClean="0">
                <a:solidFill>
                  <a:srgbClr val="000000"/>
                </a:solidFill>
                <a:latin typeface="Arial" panose="020B0604020202020204" pitchFamily="34" charset="0"/>
                <a:cs typeface="Arial" panose="020B0604020202020204" pitchFamily="34" charset="0"/>
              </a:rPr>
              <a:t>Videos will be made available for use at programs</a:t>
            </a:r>
          </a:p>
        </p:txBody>
      </p:sp>
    </p:spTree>
    <p:extLst>
      <p:ext uri="{BB962C8B-B14F-4D97-AF65-F5344CB8AC3E}">
        <p14:creationId xmlns:p14="http://schemas.microsoft.com/office/powerpoint/2010/main" val="15078751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1504950"/>
            <a:ext cx="4572000" cy="25545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4000" b="1" dirty="0" smtClean="0">
                <a:solidFill>
                  <a:srgbClr val="553278"/>
                </a:solidFill>
                <a:latin typeface="Arial" charset="0"/>
              </a:rPr>
              <a:t>Delivery System</a:t>
            </a:r>
          </a:p>
          <a:p>
            <a:r>
              <a:rPr lang="en-US" altLang="en-US" sz="4000" b="1" dirty="0" smtClean="0">
                <a:solidFill>
                  <a:srgbClr val="553278"/>
                </a:solidFill>
                <a:latin typeface="Arial" charset="0"/>
              </a:rPr>
              <a:t>Reform Incentive Payment Program</a:t>
            </a:r>
          </a:p>
          <a:p>
            <a:r>
              <a:rPr lang="en-US" altLang="en-US" sz="4000" b="1" dirty="0" smtClean="0">
                <a:solidFill>
                  <a:srgbClr val="553278"/>
                </a:solidFill>
                <a:latin typeface="Arial" charset="0"/>
              </a:rPr>
              <a:t>(DSRIP)</a:t>
            </a:r>
            <a:endParaRPr lang="en-US" altLang="en-US" sz="4000" b="1" dirty="0">
              <a:solidFill>
                <a:srgbClr val="553278"/>
              </a:solidFill>
              <a:latin typeface="Arial" charset="0"/>
            </a:endParaRPr>
          </a:p>
        </p:txBody>
      </p:sp>
    </p:spTree>
    <p:extLst>
      <p:ext uri="{BB962C8B-B14F-4D97-AF65-F5344CB8AC3E}">
        <p14:creationId xmlns:p14="http://schemas.microsoft.com/office/powerpoint/2010/main" val="41287402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81000" y="438150"/>
            <a:ext cx="8229600" cy="5109091"/>
          </a:xfrm>
          <a:prstGeom prst="rect">
            <a:avLst/>
          </a:prstGeom>
          <a:noFill/>
          <a:ln>
            <a:noFill/>
          </a:ln>
        </p:spPr>
        <p:txBody>
          <a:bodyPr>
            <a:spAutoFit/>
          </a:bodyPr>
          <a:lstStyle/>
          <a:p>
            <a:pPr marL="0" indent="0">
              <a:spcBef>
                <a:spcPts val="0"/>
              </a:spcBef>
              <a:buNone/>
            </a:pPr>
            <a:r>
              <a:rPr lang="en-US" sz="2000" b="1" dirty="0"/>
              <a:t>What is DSRIP?</a:t>
            </a:r>
          </a:p>
          <a:p>
            <a:pPr marL="0" indent="0">
              <a:spcBef>
                <a:spcPts val="0"/>
              </a:spcBef>
              <a:buNone/>
            </a:pPr>
            <a:r>
              <a:rPr lang="en-US" sz="800" b="1" dirty="0"/>
              <a:t> </a:t>
            </a:r>
          </a:p>
          <a:p>
            <a:pPr marL="342900" indent="-342900">
              <a:spcBef>
                <a:spcPts val="0"/>
              </a:spcBef>
              <a:buFont typeface="Arial" panose="020B0604020202020204" pitchFamily="34" charset="0"/>
              <a:buChar char="•"/>
            </a:pPr>
            <a:r>
              <a:rPr lang="en-US" sz="2000" dirty="0">
                <a:solidFill>
                  <a:srgbClr val="000000"/>
                </a:solidFill>
              </a:rPr>
              <a:t>DSRIP is a </a:t>
            </a:r>
            <a:r>
              <a:rPr lang="en-US" sz="2000" dirty="0" smtClean="0">
                <a:solidFill>
                  <a:srgbClr val="000000"/>
                </a:solidFill>
              </a:rPr>
              <a:t>5 year </a:t>
            </a:r>
            <a:r>
              <a:rPr lang="en-US" sz="2000" dirty="0" smtClean="0">
                <a:solidFill>
                  <a:srgbClr val="000000"/>
                </a:solidFill>
              </a:rPr>
              <a:t>initiative - statewide - </a:t>
            </a:r>
            <a:r>
              <a:rPr lang="en-US" sz="2000" dirty="0" smtClean="0">
                <a:solidFill>
                  <a:srgbClr val="000000"/>
                </a:solidFill>
              </a:rPr>
              <a:t>to </a:t>
            </a:r>
            <a:r>
              <a:rPr lang="en-US" sz="2000" dirty="0">
                <a:solidFill>
                  <a:srgbClr val="000000"/>
                </a:solidFill>
              </a:rPr>
              <a:t>transform and improve healthcare throughout NY </a:t>
            </a:r>
            <a:r>
              <a:rPr lang="en-US" sz="2000" dirty="0" smtClean="0">
                <a:solidFill>
                  <a:srgbClr val="000000"/>
                </a:solidFill>
              </a:rPr>
              <a:t>State: </a:t>
            </a:r>
            <a:endParaRPr lang="en-US" sz="2000" dirty="0">
              <a:solidFill>
                <a:srgbClr val="000000"/>
              </a:solidFill>
            </a:endParaRPr>
          </a:p>
          <a:p>
            <a:pPr marL="0" indent="0">
              <a:spcBef>
                <a:spcPts val="0"/>
              </a:spcBef>
              <a:buNone/>
            </a:pPr>
            <a:r>
              <a:rPr lang="en-US" sz="2000" dirty="0">
                <a:solidFill>
                  <a:srgbClr val="000000"/>
                </a:solidFill>
              </a:rPr>
              <a:t>	  April 1, 2015 to March 31, 2020</a:t>
            </a:r>
            <a:r>
              <a:rPr lang="en-US" sz="2000" dirty="0" smtClean="0">
                <a:solidFill>
                  <a:srgbClr val="000000"/>
                </a:solidFill>
              </a:rPr>
              <a:t>.</a:t>
            </a:r>
          </a:p>
          <a:p>
            <a:pPr marL="0" indent="0">
              <a:spcBef>
                <a:spcPts val="0"/>
              </a:spcBef>
              <a:buNone/>
            </a:pPr>
            <a:endParaRPr lang="en-US" sz="2000" dirty="0" smtClean="0">
              <a:solidFill>
                <a:srgbClr val="000000"/>
              </a:solidFill>
            </a:endParaRPr>
          </a:p>
          <a:p>
            <a:pPr marL="342900" indent="-342900">
              <a:spcBef>
                <a:spcPts val="0"/>
              </a:spcBef>
              <a:buFont typeface="Arial" panose="020B0604020202020204" pitchFamily="34" charset="0"/>
              <a:buChar char="•"/>
            </a:pPr>
            <a:r>
              <a:rPr lang="en-US" sz="2000" dirty="0">
                <a:solidFill>
                  <a:srgbClr val="000000"/>
                </a:solidFill>
              </a:rPr>
              <a:t>$6.42 billion ($1.2 billion BHO + $500 million IAAF) </a:t>
            </a:r>
            <a:endParaRPr lang="en-US" sz="2000" dirty="0" smtClean="0">
              <a:solidFill>
                <a:srgbClr val="000000"/>
              </a:solidFill>
            </a:endParaRPr>
          </a:p>
          <a:p>
            <a:pPr marL="800100" lvl="1" indent="-342900">
              <a:spcBef>
                <a:spcPts val="0"/>
              </a:spcBef>
              <a:buSzPct val="78000"/>
              <a:buFont typeface="Courier New" panose="02070309020205020404" pitchFamily="49" charset="0"/>
              <a:buChar char="o"/>
            </a:pPr>
            <a:r>
              <a:rPr lang="en-US" sz="2000" dirty="0" smtClean="0">
                <a:solidFill>
                  <a:srgbClr val="000000"/>
                </a:solidFill>
              </a:rPr>
              <a:t>95% of monies will go to safety net providers</a:t>
            </a:r>
          </a:p>
          <a:p>
            <a:pPr marL="0" indent="0">
              <a:spcBef>
                <a:spcPts val="0"/>
              </a:spcBef>
              <a:buNone/>
            </a:pPr>
            <a:endParaRPr lang="en-US" sz="2000" dirty="0"/>
          </a:p>
          <a:p>
            <a:pPr marL="0" indent="0">
              <a:spcBef>
                <a:spcPts val="0"/>
              </a:spcBef>
              <a:buNone/>
            </a:pPr>
            <a:r>
              <a:rPr lang="en-US" sz="1600" b="1" dirty="0" smtClean="0"/>
              <a:t>PURPOSE:</a:t>
            </a:r>
            <a:endParaRPr lang="en-US" sz="1600" b="1" dirty="0"/>
          </a:p>
          <a:p>
            <a:pPr marL="0" indent="0">
              <a:spcBef>
                <a:spcPts val="0"/>
              </a:spcBef>
              <a:buNone/>
            </a:pPr>
            <a:endParaRPr lang="en-US" sz="600" b="1" dirty="0"/>
          </a:p>
          <a:p>
            <a:pPr>
              <a:spcBef>
                <a:spcPts val="0"/>
              </a:spcBef>
            </a:pPr>
            <a:r>
              <a:rPr lang="en-US" sz="1600" dirty="0">
                <a:solidFill>
                  <a:srgbClr val="000000"/>
                </a:solidFill>
              </a:rPr>
              <a:t>To fundamentally restructure the health care delivery system by reinvesting in the Medicaid program</a:t>
            </a:r>
            <a:r>
              <a:rPr lang="en-US" sz="1600" dirty="0" smtClean="0">
                <a:solidFill>
                  <a:srgbClr val="000000"/>
                </a:solidFill>
              </a:rPr>
              <a:t>.</a:t>
            </a:r>
          </a:p>
          <a:p>
            <a:pPr marL="557213" lvl="1" indent="-214313">
              <a:buFont typeface="Wingdings" panose="05000000000000000000" pitchFamily="2" charset="2"/>
              <a:buChar char="ü"/>
            </a:pPr>
            <a:r>
              <a:rPr lang="en-US" sz="1600" dirty="0" smtClean="0">
                <a:ln w="0">
                  <a:noFill/>
                </a:ln>
                <a:solidFill>
                  <a:srgbClr val="000000"/>
                </a:solidFill>
                <a:effectLst>
                  <a:outerShdw blurRad="38100" dist="19050" dir="2700000" algn="tl" rotWithShape="0">
                    <a:schemeClr val="dk1">
                      <a:alpha val="40000"/>
                    </a:schemeClr>
                  </a:outerShdw>
                </a:effectLst>
              </a:rPr>
              <a:t>Transform </a:t>
            </a:r>
            <a:r>
              <a:rPr lang="en-US" sz="1600" dirty="0">
                <a:ln w="0">
                  <a:noFill/>
                </a:ln>
                <a:solidFill>
                  <a:srgbClr val="000000"/>
                </a:solidFill>
                <a:effectLst>
                  <a:outerShdw blurRad="38100" dist="19050" dir="2700000" algn="tl" rotWithShape="0">
                    <a:schemeClr val="dk1">
                      <a:alpha val="40000"/>
                    </a:schemeClr>
                  </a:outerShdw>
                </a:effectLst>
              </a:rPr>
              <a:t>healthcare delivery systems;  </a:t>
            </a:r>
          </a:p>
          <a:p>
            <a:pPr marL="557213" lvl="1" indent="-214313">
              <a:buFont typeface="Wingdings" panose="05000000000000000000" pitchFamily="2" charset="2"/>
              <a:buChar char="ü"/>
            </a:pPr>
            <a:r>
              <a:rPr lang="en-US" sz="1600" dirty="0">
                <a:ln w="0">
                  <a:noFill/>
                </a:ln>
                <a:solidFill>
                  <a:srgbClr val="000000"/>
                </a:solidFill>
                <a:effectLst>
                  <a:outerShdw blurRad="38100" dist="19050" dir="2700000" algn="tl" rotWithShape="0">
                    <a:schemeClr val="dk1">
                      <a:alpha val="40000"/>
                    </a:schemeClr>
                  </a:outerShdw>
                </a:effectLst>
              </a:rPr>
              <a:t>Improve quality of care through integration;  </a:t>
            </a:r>
          </a:p>
          <a:p>
            <a:pPr marL="557213" lvl="1" indent="-214313">
              <a:buFont typeface="Wingdings" panose="05000000000000000000" pitchFamily="2" charset="2"/>
              <a:buChar char="ü"/>
            </a:pPr>
            <a:r>
              <a:rPr lang="en-US" sz="1600" dirty="0">
                <a:ln w="0">
                  <a:noFill/>
                </a:ln>
                <a:solidFill>
                  <a:srgbClr val="000000"/>
                </a:solidFill>
                <a:effectLst>
                  <a:outerShdw blurRad="38100" dist="19050" dir="2700000" algn="tl" rotWithShape="0">
                    <a:schemeClr val="dk1">
                      <a:alpha val="40000"/>
                    </a:schemeClr>
                  </a:outerShdw>
                </a:effectLst>
              </a:rPr>
              <a:t>Promote population health; and</a:t>
            </a:r>
          </a:p>
          <a:p>
            <a:pPr marL="557213" lvl="1" indent="-214313">
              <a:buFont typeface="Wingdings" panose="05000000000000000000" pitchFamily="2" charset="2"/>
              <a:buChar char="ü"/>
            </a:pPr>
            <a:r>
              <a:rPr lang="en-US" sz="1600" b="1" dirty="0">
                <a:solidFill>
                  <a:srgbClr val="FF0000"/>
                </a:solidFill>
              </a:rPr>
              <a:t>Reduce avoidable hospitalizations by 25 percent.</a:t>
            </a:r>
          </a:p>
          <a:p>
            <a:pPr>
              <a:spcBef>
                <a:spcPts val="0"/>
              </a:spcBef>
            </a:pPr>
            <a:r>
              <a:rPr lang="en-US" sz="2000" dirty="0" smtClean="0">
                <a:solidFill>
                  <a:srgbClr val="000000"/>
                </a:solidFill>
              </a:rPr>
              <a:t> </a:t>
            </a:r>
            <a:endParaRPr lang="en-US" sz="2000" dirty="0">
              <a:solidFill>
                <a:srgbClr val="000000"/>
              </a:solidFill>
            </a:endParaRPr>
          </a:p>
          <a:p>
            <a:pPr marL="0" indent="0">
              <a:spcBef>
                <a:spcPts val="0"/>
              </a:spcBef>
              <a:buNone/>
            </a:pPr>
            <a:endParaRPr lang="en-US" sz="2000" dirty="0"/>
          </a:p>
        </p:txBody>
      </p:sp>
    </p:spTree>
    <p:extLst>
      <p:ext uri="{BB962C8B-B14F-4D97-AF65-F5344CB8AC3E}">
        <p14:creationId xmlns:p14="http://schemas.microsoft.com/office/powerpoint/2010/main" val="4152538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6300" y="361950"/>
            <a:ext cx="8267700" cy="533400"/>
          </a:xfrm>
          <a:prstGeom prst="rect">
            <a:avLst/>
          </a:prstGeom>
        </p:spPr>
        <p:txBody>
          <a:bodyPr>
            <a:normAutofit fontScale="90000"/>
          </a:bodyPr>
          <a:lstStyle/>
          <a:p>
            <a:r>
              <a:rPr lang="en-US" dirty="0" smtClean="0">
                <a:solidFill>
                  <a:srgbClr val="553278"/>
                </a:solidFill>
                <a:latin typeface="Arial" panose="020B0604020202020204" pitchFamily="34" charset="0"/>
                <a:cs typeface="Arial" panose="020B0604020202020204" pitchFamily="34" charset="0"/>
              </a:rPr>
              <a:t>DSRIP Strategy + Implementation</a:t>
            </a:r>
            <a:endParaRPr lang="en-US" dirty="0">
              <a:solidFill>
                <a:srgbClr val="553278"/>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647700" y="1047750"/>
            <a:ext cx="8496300" cy="3429000"/>
          </a:xfrm>
          <a:prstGeom prst="rect">
            <a:avLst/>
          </a:prstGeom>
        </p:spPr>
        <p:txBody>
          <a:bodyPr>
            <a:normAutofit lnSpcReduction="10000"/>
          </a:bodyPr>
          <a:lstStyle/>
          <a:p>
            <a:endParaRPr lang="en-US" sz="800" dirty="0"/>
          </a:p>
          <a:p>
            <a:r>
              <a:rPr lang="en-US" sz="2000" dirty="0" smtClean="0">
                <a:solidFill>
                  <a:srgbClr val="000000"/>
                </a:solidFill>
              </a:rPr>
              <a:t>Strategy: integrate </a:t>
            </a:r>
            <a:r>
              <a:rPr lang="en-US" sz="2000" dirty="0">
                <a:solidFill>
                  <a:srgbClr val="000000"/>
                </a:solidFill>
              </a:rPr>
              <a:t>hospitals and community-based providers into robust networks of person-centered care shifting the emphasis to ambulatory and community-based care, wellness, and recovery.</a:t>
            </a:r>
          </a:p>
          <a:p>
            <a:endParaRPr lang="en-US" sz="2000" dirty="0" smtClean="0">
              <a:solidFill>
                <a:srgbClr val="000000"/>
              </a:solidFill>
            </a:endParaRPr>
          </a:p>
          <a:p>
            <a:r>
              <a:rPr lang="en-US" sz="2000" dirty="0" smtClean="0">
                <a:solidFill>
                  <a:srgbClr val="000000"/>
                </a:solidFill>
              </a:rPr>
              <a:t>Implementation: These </a:t>
            </a:r>
            <a:r>
              <a:rPr lang="en-US" sz="2000" dirty="0">
                <a:solidFill>
                  <a:srgbClr val="000000"/>
                </a:solidFill>
              </a:rPr>
              <a:t>large provider networks, known as “Performing Provider Systems” (PPS) and led by a single lead agency </a:t>
            </a:r>
            <a:r>
              <a:rPr lang="en-US" sz="2000" dirty="0" smtClean="0">
                <a:solidFill>
                  <a:srgbClr val="000000"/>
                </a:solidFill>
              </a:rPr>
              <a:t>that will </a:t>
            </a:r>
            <a:r>
              <a:rPr lang="en-US" sz="2000" dirty="0">
                <a:solidFill>
                  <a:srgbClr val="000000"/>
                </a:solidFill>
              </a:rPr>
              <a:t>implement hundreds of different </a:t>
            </a:r>
            <a:r>
              <a:rPr lang="en-US" sz="2000" b="1" u="sng" dirty="0">
                <a:solidFill>
                  <a:srgbClr val="000000"/>
                </a:solidFill>
              </a:rPr>
              <a:t>“projects” </a:t>
            </a:r>
            <a:r>
              <a:rPr lang="en-US" sz="2000" dirty="0">
                <a:solidFill>
                  <a:srgbClr val="000000"/>
                </a:solidFill>
              </a:rPr>
              <a:t>across the </a:t>
            </a:r>
            <a:r>
              <a:rPr lang="en-US" sz="2000" dirty="0" smtClean="0">
                <a:solidFill>
                  <a:srgbClr val="000000"/>
                </a:solidFill>
              </a:rPr>
              <a:t>state.</a:t>
            </a:r>
          </a:p>
          <a:p>
            <a:endParaRPr lang="en-US" sz="2800" dirty="0">
              <a:solidFill>
                <a:srgbClr val="000000"/>
              </a:solidFill>
            </a:endParaRPr>
          </a:p>
          <a:p>
            <a:r>
              <a:rPr lang="en-US" sz="2000" dirty="0" smtClean="0">
                <a:solidFill>
                  <a:srgbClr val="000000"/>
                </a:solidFill>
              </a:rPr>
              <a:t>PPSs </a:t>
            </a:r>
            <a:r>
              <a:rPr lang="en-US" sz="2000" dirty="0">
                <a:solidFill>
                  <a:srgbClr val="000000"/>
                </a:solidFill>
              </a:rPr>
              <a:t>have chosen projects based upon the completion of a community needs assessment.</a:t>
            </a:r>
          </a:p>
          <a:p>
            <a:endParaRPr lang="en-US" dirty="0"/>
          </a:p>
        </p:txBody>
      </p:sp>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38</a:t>
            </a:fld>
            <a:endParaRPr lang="en-US" dirty="0">
              <a:solidFill>
                <a:prstClr val="black">
                  <a:tint val="75000"/>
                </a:prstClr>
              </a:solidFill>
            </a:endParaRPr>
          </a:p>
        </p:txBody>
      </p:sp>
    </p:spTree>
    <p:extLst>
      <p:ext uri="{BB962C8B-B14F-4D97-AF65-F5344CB8AC3E}">
        <p14:creationId xmlns:p14="http://schemas.microsoft.com/office/powerpoint/2010/main" val="8157198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428750"/>
            <a:ext cx="6477000" cy="3326552"/>
          </a:xfrm>
          <a:prstGeom prst="rect">
            <a:avLst/>
          </a:prstGeom>
        </p:spPr>
        <p:txBody>
          <a:bodyPr wrap="square">
            <a:spAutoFit/>
          </a:bodyPr>
          <a:lstStyle/>
          <a:p>
            <a:pPr algn="ctr">
              <a:spcAft>
                <a:spcPts val="450"/>
              </a:spcAft>
            </a:pPr>
            <a:r>
              <a:rPr lang="en-US" sz="2800" b="1" dirty="0">
                <a:solidFill>
                  <a:srgbClr val="000000"/>
                </a:solidFill>
                <a:latin typeface="Arial" panose="020B0604020202020204" pitchFamily="34" charset="0"/>
                <a:cs typeface="Arial" panose="020B0604020202020204" pitchFamily="34" charset="0"/>
              </a:rPr>
              <a:t>Performing Provider Systems (PPS) </a:t>
            </a:r>
            <a:r>
              <a:rPr lang="en-US" sz="2600" dirty="0">
                <a:solidFill>
                  <a:srgbClr val="000000"/>
                </a:solidFill>
                <a:latin typeface="Arial" panose="020B0604020202020204" pitchFamily="34" charset="0"/>
                <a:cs typeface="Arial" panose="020B0604020202020204" pitchFamily="34" charset="0"/>
              </a:rPr>
              <a:t>projects were selected across</a:t>
            </a:r>
          </a:p>
          <a:p>
            <a:pPr algn="ctr"/>
            <a:r>
              <a:rPr lang="en-US" sz="2600" b="1" dirty="0">
                <a:solidFill>
                  <a:srgbClr val="000000"/>
                </a:solidFill>
                <a:latin typeface="Arial" panose="020B0604020202020204" pitchFamily="34" charset="0"/>
                <a:cs typeface="Arial" panose="020B0604020202020204" pitchFamily="34" charset="0"/>
              </a:rPr>
              <a:t>	THREE DOMAINS:</a:t>
            </a:r>
            <a:r>
              <a:rPr lang="en-US" sz="2600" dirty="0">
                <a:solidFill>
                  <a:srgbClr val="000000"/>
                </a:solidFill>
                <a:latin typeface="Arial" panose="020B0604020202020204" pitchFamily="34" charset="0"/>
                <a:cs typeface="Arial" panose="020B0604020202020204" pitchFamily="34" charset="0"/>
              </a:rPr>
              <a:t>   	</a:t>
            </a:r>
          </a:p>
          <a:p>
            <a:endParaRPr lang="en-US" sz="1200" b="1" dirty="0">
              <a:solidFill>
                <a:srgbClr val="000000"/>
              </a:solidFill>
              <a:latin typeface="Arial" panose="020B0604020202020204" pitchFamily="34" charset="0"/>
              <a:cs typeface="Arial" panose="020B0604020202020204" pitchFamily="34" charset="0"/>
            </a:endParaRPr>
          </a:p>
          <a:p>
            <a:pPr marL="514350" indent="-514350">
              <a:buFont typeface="+mj-lt"/>
              <a:buAutoNum type="romanUcPeriod" startAt="2"/>
            </a:pPr>
            <a:r>
              <a:rPr lang="en-US" sz="2400" b="1" dirty="0">
                <a:solidFill>
                  <a:srgbClr val="000000"/>
                </a:solidFill>
                <a:latin typeface="Arial" panose="020B0604020202020204" pitchFamily="34" charset="0"/>
                <a:cs typeface="Arial" panose="020B0604020202020204" pitchFamily="34" charset="0"/>
              </a:rPr>
              <a:t>System Transformation </a:t>
            </a:r>
            <a:endParaRPr lang="en-US" sz="2400" dirty="0">
              <a:solidFill>
                <a:srgbClr val="000000"/>
              </a:solidFill>
              <a:latin typeface="Arial" panose="020B0604020202020204" pitchFamily="34" charset="0"/>
              <a:cs typeface="Arial" panose="020B0604020202020204" pitchFamily="34" charset="0"/>
            </a:endParaRPr>
          </a:p>
          <a:p>
            <a:pPr marL="428625" indent="-428625">
              <a:buFont typeface="+mj-lt"/>
              <a:buAutoNum type="romanUcPeriod" startAt="2"/>
            </a:pPr>
            <a:endParaRPr lang="en-US" sz="1200" dirty="0">
              <a:solidFill>
                <a:srgbClr val="000000"/>
              </a:solidFill>
              <a:latin typeface="Arial" panose="020B0604020202020204" pitchFamily="34" charset="0"/>
              <a:cs typeface="Arial" panose="020B0604020202020204" pitchFamily="34" charset="0"/>
            </a:endParaRPr>
          </a:p>
          <a:p>
            <a:pPr marL="428625" indent="-428625" algn="ctr">
              <a:buFont typeface="+mj-lt"/>
              <a:buAutoNum type="romanUcPeriod" startAt="2"/>
            </a:pPr>
            <a:r>
              <a:rPr lang="en-US" sz="2400" b="1" dirty="0">
                <a:solidFill>
                  <a:srgbClr val="000000"/>
                </a:solidFill>
                <a:latin typeface="Arial" panose="020B0604020202020204" pitchFamily="34" charset="0"/>
                <a:cs typeface="Arial" panose="020B0604020202020204" pitchFamily="34" charset="0"/>
              </a:rPr>
              <a:t>Clinical Improvements </a:t>
            </a:r>
          </a:p>
          <a:p>
            <a:pPr marL="428625" indent="-428625">
              <a:buFont typeface="+mj-lt"/>
              <a:buAutoNum type="romanUcPeriod" startAt="2"/>
            </a:pPr>
            <a:endParaRPr lang="en-US" sz="1200" dirty="0">
              <a:solidFill>
                <a:srgbClr val="000000"/>
              </a:solidFill>
              <a:latin typeface="Arial" panose="020B0604020202020204" pitchFamily="34" charset="0"/>
              <a:cs typeface="Arial" panose="020B0604020202020204" pitchFamily="34" charset="0"/>
            </a:endParaRPr>
          </a:p>
          <a:p>
            <a:pPr marL="428625" indent="-428625" algn="r">
              <a:buFont typeface="+mj-lt"/>
              <a:buAutoNum type="romanUcPeriod" startAt="2"/>
            </a:pPr>
            <a:r>
              <a:rPr lang="en-US" sz="2400" b="1" dirty="0">
                <a:solidFill>
                  <a:srgbClr val="000000"/>
                </a:solidFill>
                <a:latin typeface="Arial" panose="020B0604020202020204" pitchFamily="34" charset="0"/>
                <a:cs typeface="Arial" panose="020B0604020202020204" pitchFamily="34" charset="0"/>
              </a:rPr>
              <a:t>Population Health</a:t>
            </a:r>
          </a:p>
          <a:p>
            <a:endParaRPr lang="en-US" b="1" dirty="0"/>
          </a:p>
        </p:txBody>
      </p:sp>
      <p:sp>
        <p:nvSpPr>
          <p:cNvPr id="3" name="TextBox 2"/>
          <p:cNvSpPr txBox="1"/>
          <p:nvPr/>
        </p:nvSpPr>
        <p:spPr>
          <a:xfrm>
            <a:off x="0" y="438150"/>
            <a:ext cx="9144000" cy="769441"/>
          </a:xfrm>
          <a:prstGeom prst="rect">
            <a:avLst/>
          </a:prstGeom>
          <a:noFill/>
        </p:spPr>
        <p:txBody>
          <a:bodyPr wrap="square" rtlCol="0">
            <a:spAutoFit/>
          </a:bodyPr>
          <a:lstStyle/>
          <a:p>
            <a:pPr algn="ctr"/>
            <a:r>
              <a:rPr lang="en-US" sz="4400" b="1" dirty="0">
                <a:latin typeface="Arial" panose="020B0604020202020204" pitchFamily="34" charset="0"/>
                <a:cs typeface="Arial" panose="020B0604020202020204" pitchFamily="34" charset="0"/>
              </a:rPr>
              <a:t>DSRIP PROJECTS</a:t>
            </a:r>
          </a:p>
        </p:txBody>
      </p:sp>
    </p:spTree>
    <p:extLst>
      <p:ext uri="{BB962C8B-B14F-4D97-AF65-F5344CB8AC3E}">
        <p14:creationId xmlns:p14="http://schemas.microsoft.com/office/powerpoint/2010/main" val="69586004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2">
                                            <p:txEl>
                                              <p:pRg st="5" end="5"/>
                                            </p:txEl>
                                          </p:spTgt>
                                        </p:tgtEl>
                                        <p:attrNameLst>
                                          <p:attrName>style.visibility</p:attrName>
                                        </p:attrNameLst>
                                      </p:cBhvr>
                                      <p:to>
                                        <p:strVal val="visible"/>
                                      </p:to>
                                    </p:set>
                                    <p:animEffect transition="in" filter="fade">
                                      <p:cBhvr>
                                        <p:cTn id="14" dur="1000"/>
                                        <p:tgtEl>
                                          <p:spTgt spid="2">
                                            <p:txEl>
                                              <p:pRg st="5" end="5"/>
                                            </p:txEl>
                                          </p:spTgt>
                                        </p:tgtEl>
                                      </p:cBhvr>
                                    </p:animEffect>
                                    <p:anim calcmode="lin" valueType="num">
                                      <p:cBhvr>
                                        <p:cTn id="1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animEffect transition="in" filter="fade">
                                      <p:cBhvr>
                                        <p:cTn id="21" dur="1000"/>
                                        <p:tgtEl>
                                          <p:spTgt spid="2">
                                            <p:txEl>
                                              <p:pRg st="7" end="7"/>
                                            </p:txEl>
                                          </p:spTgt>
                                        </p:tgtEl>
                                      </p:cBhvr>
                                    </p:animEffect>
                                    <p:anim calcmode="lin" valueType="num">
                                      <p:cBhvr>
                                        <p:cTn id="22"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457200" y="438150"/>
            <a:ext cx="82296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200" b="1" dirty="0" smtClean="0"/>
              <a:t>Emergency </a:t>
            </a:r>
            <a:r>
              <a:rPr lang="en-US" sz="3200" b="1" dirty="0"/>
              <a:t>Adoptions/Proposed Rulemaking: </a:t>
            </a:r>
            <a:endParaRPr lang="en-US" sz="3200" dirty="0"/>
          </a:p>
          <a:p>
            <a:endParaRPr lang="en-US" altLang="en-US" sz="3200" b="1" dirty="0">
              <a:solidFill>
                <a:srgbClr val="553278"/>
              </a:solidFill>
              <a:latin typeface="Arial" charset="0"/>
            </a:endParaRPr>
          </a:p>
        </p:txBody>
      </p:sp>
      <p:sp>
        <p:nvSpPr>
          <p:cNvPr id="12" name="TextBox 11"/>
          <p:cNvSpPr txBox="1"/>
          <p:nvPr/>
        </p:nvSpPr>
        <p:spPr>
          <a:xfrm>
            <a:off x="457200" y="895350"/>
            <a:ext cx="8229600" cy="3970318"/>
          </a:xfrm>
          <a:prstGeom prst="rect">
            <a:avLst/>
          </a:prstGeom>
          <a:noFill/>
          <a:ln>
            <a:noFill/>
          </a:ln>
        </p:spPr>
        <p:txBody>
          <a:bodyPr>
            <a:spAutoFit/>
          </a:bodyPr>
          <a:lstStyle/>
          <a:p>
            <a:pPr marL="285750" indent="-285750">
              <a:buFont typeface="Arial" panose="020B0604020202020204" pitchFamily="34" charset="0"/>
              <a:buChar char="•"/>
            </a:pPr>
            <a:r>
              <a:rPr lang="en-US" sz="1400" dirty="0" smtClean="0">
                <a:solidFill>
                  <a:srgbClr val="000000"/>
                </a:solidFill>
              </a:rPr>
              <a:t>Part </a:t>
            </a:r>
            <a:r>
              <a:rPr lang="en-US" sz="1400" dirty="0">
                <a:solidFill>
                  <a:srgbClr val="000000"/>
                </a:solidFill>
              </a:rPr>
              <a:t>836	</a:t>
            </a:r>
            <a:r>
              <a:rPr lang="en-US" sz="1400" b="1" dirty="0">
                <a:solidFill>
                  <a:srgbClr val="000000"/>
                </a:solidFill>
              </a:rPr>
              <a:t>Incident Reporting in OASAS Certified, Licensed, Funded or </a:t>
            </a:r>
            <a:r>
              <a:rPr lang="en-US" sz="1400" b="1" dirty="0" smtClean="0">
                <a:solidFill>
                  <a:srgbClr val="000000"/>
                </a:solidFill>
              </a:rPr>
              <a:t>Operated Facilities</a:t>
            </a:r>
            <a:r>
              <a:rPr lang="en-US" sz="1400" b="1" dirty="0">
                <a:solidFill>
                  <a:srgbClr val="000000"/>
                </a:solidFill>
              </a:rPr>
              <a:t>.   </a:t>
            </a:r>
            <a:r>
              <a:rPr lang="en-US" sz="1400" i="1" dirty="0" smtClean="0">
                <a:solidFill>
                  <a:srgbClr val="000000"/>
                </a:solidFill>
              </a:rPr>
              <a:t>Effective: 8/26/15</a:t>
            </a:r>
            <a:endParaRPr lang="en-US" sz="1400" dirty="0">
              <a:solidFill>
                <a:srgbClr val="000000"/>
              </a:solidFill>
            </a:endParaRPr>
          </a:p>
          <a:p>
            <a:r>
              <a:rPr lang="en-US" sz="1400" b="1" dirty="0">
                <a:solidFill>
                  <a:srgbClr val="000000"/>
                </a:solidFill>
              </a:rPr>
              <a:t> </a:t>
            </a:r>
            <a:endParaRPr lang="en-US" sz="1400" dirty="0">
              <a:solidFill>
                <a:srgbClr val="000000"/>
              </a:solidFill>
            </a:endParaRPr>
          </a:p>
          <a:p>
            <a:pPr marL="285750" indent="-285750">
              <a:buFont typeface="Arial" panose="020B0604020202020204" pitchFamily="34" charset="0"/>
              <a:buChar char="•"/>
            </a:pPr>
            <a:r>
              <a:rPr lang="en-US" sz="1400" dirty="0">
                <a:solidFill>
                  <a:srgbClr val="000000"/>
                </a:solidFill>
              </a:rPr>
              <a:t>Part 820</a:t>
            </a:r>
            <a:r>
              <a:rPr lang="en-US" sz="1400" i="1" dirty="0">
                <a:solidFill>
                  <a:srgbClr val="000000"/>
                </a:solidFill>
              </a:rPr>
              <a:t>	</a:t>
            </a:r>
            <a:r>
              <a:rPr lang="en-US" sz="1400" b="1" dirty="0">
                <a:solidFill>
                  <a:srgbClr val="000000"/>
                </a:solidFill>
              </a:rPr>
              <a:t>Residential Services:  </a:t>
            </a:r>
            <a:r>
              <a:rPr lang="en-US" sz="1400" i="1" dirty="0">
                <a:solidFill>
                  <a:srgbClr val="000000"/>
                </a:solidFill>
              </a:rPr>
              <a:t>Effective </a:t>
            </a:r>
            <a:r>
              <a:rPr lang="en-US" sz="1400" i="1" dirty="0" smtClean="0">
                <a:solidFill>
                  <a:srgbClr val="000000"/>
                </a:solidFill>
              </a:rPr>
              <a:t>8/25/2015</a:t>
            </a:r>
            <a:r>
              <a:rPr lang="en-US" sz="1400" i="1" dirty="0">
                <a:solidFill>
                  <a:srgbClr val="000000"/>
                </a:solidFill>
              </a:rPr>
              <a:t>. </a:t>
            </a:r>
            <a:endParaRPr lang="en-US" sz="1400" i="1" dirty="0" smtClean="0">
              <a:solidFill>
                <a:srgbClr val="000000"/>
              </a:solidFill>
            </a:endParaRPr>
          </a:p>
          <a:p>
            <a:pPr marL="742950" lvl="1" indent="-285750">
              <a:buFont typeface="Arial" panose="020B0604020202020204" pitchFamily="34" charset="0"/>
              <a:buChar char="•"/>
            </a:pPr>
            <a:r>
              <a:rPr lang="en-US" sz="1400" b="1" u="sng" dirty="0" smtClean="0">
                <a:solidFill>
                  <a:srgbClr val="000000"/>
                </a:solidFill>
              </a:rPr>
              <a:t>Note</a:t>
            </a:r>
            <a:r>
              <a:rPr lang="en-US" sz="1400" b="1" u="sng" dirty="0">
                <a:solidFill>
                  <a:srgbClr val="000000"/>
                </a:solidFill>
              </a:rPr>
              <a:t>:</a:t>
            </a:r>
            <a:r>
              <a:rPr lang="en-US" sz="1400" dirty="0">
                <a:solidFill>
                  <a:srgbClr val="000000"/>
                </a:solidFill>
              </a:rPr>
              <a:t>  Part 819 will not be repealed; certification </a:t>
            </a:r>
            <a:r>
              <a:rPr lang="en-US" sz="1400" dirty="0" smtClean="0">
                <a:solidFill>
                  <a:srgbClr val="000000"/>
                </a:solidFill>
              </a:rPr>
              <a:t>pursuant </a:t>
            </a:r>
            <a:r>
              <a:rPr lang="en-US" sz="1400" dirty="0">
                <a:solidFill>
                  <a:srgbClr val="000000"/>
                </a:solidFill>
              </a:rPr>
              <a:t>to Part 820 will be at programs’ discretion and upon readiness, but is encouraged to be as soon as possible.  </a:t>
            </a:r>
          </a:p>
          <a:p>
            <a:r>
              <a:rPr lang="en-US" sz="1400" b="1" dirty="0">
                <a:solidFill>
                  <a:srgbClr val="000000"/>
                </a:solidFill>
              </a:rPr>
              <a:t> </a:t>
            </a:r>
            <a:endParaRPr lang="en-US" sz="1400" dirty="0">
              <a:solidFill>
                <a:srgbClr val="000000"/>
              </a:solidFill>
            </a:endParaRPr>
          </a:p>
          <a:p>
            <a:pPr marL="285750" indent="-285750">
              <a:buFont typeface="Arial" panose="020B0604020202020204" pitchFamily="34" charset="0"/>
              <a:buChar char="•"/>
            </a:pPr>
            <a:r>
              <a:rPr lang="en-US" sz="1400" dirty="0">
                <a:solidFill>
                  <a:srgbClr val="000000"/>
                </a:solidFill>
              </a:rPr>
              <a:t>Part </a:t>
            </a:r>
            <a:r>
              <a:rPr lang="en-US" sz="1400" dirty="0" smtClean="0">
                <a:solidFill>
                  <a:srgbClr val="000000"/>
                </a:solidFill>
              </a:rPr>
              <a:t>822: </a:t>
            </a:r>
            <a:r>
              <a:rPr lang="en-US" sz="1400" b="1" dirty="0" smtClean="0">
                <a:solidFill>
                  <a:srgbClr val="000000"/>
                </a:solidFill>
              </a:rPr>
              <a:t>General </a:t>
            </a:r>
            <a:r>
              <a:rPr lang="en-US" sz="1400" b="1" dirty="0">
                <a:solidFill>
                  <a:srgbClr val="000000"/>
                </a:solidFill>
              </a:rPr>
              <a:t>Standards for Chemical Dependence Outpatient and </a:t>
            </a:r>
            <a:r>
              <a:rPr lang="en-US" sz="1400" b="1" dirty="0" smtClean="0">
                <a:solidFill>
                  <a:srgbClr val="000000"/>
                </a:solidFill>
              </a:rPr>
              <a:t>Opioid Treatment </a:t>
            </a:r>
            <a:r>
              <a:rPr lang="en-US" sz="1400" b="1" dirty="0">
                <a:solidFill>
                  <a:srgbClr val="000000"/>
                </a:solidFill>
              </a:rPr>
              <a:t>Programs:  </a:t>
            </a:r>
            <a:r>
              <a:rPr lang="en-US" sz="1400" i="1" dirty="0">
                <a:solidFill>
                  <a:srgbClr val="000000"/>
                </a:solidFill>
              </a:rPr>
              <a:t>Effective </a:t>
            </a:r>
            <a:r>
              <a:rPr lang="en-US" sz="1400" i="1" dirty="0" smtClean="0">
                <a:solidFill>
                  <a:srgbClr val="000000"/>
                </a:solidFill>
              </a:rPr>
              <a:t>8/25/2015</a:t>
            </a:r>
            <a:r>
              <a:rPr lang="en-US" sz="1400" i="1" dirty="0">
                <a:solidFill>
                  <a:srgbClr val="000000"/>
                </a:solidFill>
              </a:rPr>
              <a:t>.  </a:t>
            </a:r>
            <a:endParaRPr lang="en-US" sz="1400" i="1" dirty="0" smtClean="0">
              <a:solidFill>
                <a:srgbClr val="000000"/>
              </a:solidFill>
            </a:endParaRPr>
          </a:p>
          <a:p>
            <a:pPr marL="742950" lvl="1" indent="-285750">
              <a:buFont typeface="Arial" panose="020B0604020202020204" pitchFamily="34" charset="0"/>
              <a:buChar char="•"/>
            </a:pPr>
            <a:r>
              <a:rPr lang="en-US" sz="1400" b="1" u="sng" dirty="0" smtClean="0">
                <a:solidFill>
                  <a:srgbClr val="000000"/>
                </a:solidFill>
              </a:rPr>
              <a:t>Note</a:t>
            </a:r>
            <a:r>
              <a:rPr lang="en-US" sz="1400" b="1" u="sng" dirty="0">
                <a:solidFill>
                  <a:srgbClr val="000000"/>
                </a:solidFill>
              </a:rPr>
              <a:t>:</a:t>
            </a:r>
            <a:r>
              <a:rPr lang="en-US" sz="1400" b="1" dirty="0">
                <a:solidFill>
                  <a:srgbClr val="000000"/>
                </a:solidFill>
              </a:rPr>
              <a:t> </a:t>
            </a:r>
            <a:r>
              <a:rPr lang="en-US" sz="1400" dirty="0">
                <a:solidFill>
                  <a:srgbClr val="000000"/>
                </a:solidFill>
              </a:rPr>
              <a:t>A transitional period </a:t>
            </a:r>
            <a:r>
              <a:rPr lang="en-US" sz="1400" dirty="0" smtClean="0">
                <a:solidFill>
                  <a:srgbClr val="000000"/>
                </a:solidFill>
              </a:rPr>
              <a:t>of suspended </a:t>
            </a:r>
            <a:r>
              <a:rPr lang="en-US" sz="1400" dirty="0">
                <a:solidFill>
                  <a:srgbClr val="000000"/>
                </a:solidFill>
              </a:rPr>
              <a:t>certification reviews is anticipated. 			</a:t>
            </a:r>
          </a:p>
          <a:p>
            <a:pPr marL="285750" indent="-285750">
              <a:buFont typeface="Arial" panose="020B0604020202020204" pitchFamily="34" charset="0"/>
              <a:buChar char="•"/>
            </a:pPr>
            <a:r>
              <a:rPr lang="en-US" sz="1400" dirty="0">
                <a:solidFill>
                  <a:srgbClr val="000000"/>
                </a:solidFill>
              </a:rPr>
              <a:t>Part </a:t>
            </a:r>
            <a:r>
              <a:rPr lang="en-US" sz="1400" dirty="0" smtClean="0">
                <a:solidFill>
                  <a:srgbClr val="000000"/>
                </a:solidFill>
              </a:rPr>
              <a:t>841:</a:t>
            </a:r>
            <a:r>
              <a:rPr lang="en-US" sz="1400" dirty="0">
                <a:solidFill>
                  <a:srgbClr val="000000"/>
                </a:solidFill>
              </a:rPr>
              <a:t> </a:t>
            </a:r>
            <a:r>
              <a:rPr lang="en-US" sz="1400" b="1" dirty="0" smtClean="0">
                <a:solidFill>
                  <a:srgbClr val="000000"/>
                </a:solidFill>
              </a:rPr>
              <a:t>Medical </a:t>
            </a:r>
            <a:r>
              <a:rPr lang="en-US" sz="1400" b="1" dirty="0">
                <a:solidFill>
                  <a:srgbClr val="000000"/>
                </a:solidFill>
              </a:rPr>
              <a:t>Assistance for Chemical Dependence Services: </a:t>
            </a:r>
            <a:r>
              <a:rPr lang="en-US" sz="1400" dirty="0">
                <a:solidFill>
                  <a:srgbClr val="000000"/>
                </a:solidFill>
              </a:rPr>
              <a:t> </a:t>
            </a:r>
            <a:r>
              <a:rPr lang="en-US" sz="1400" i="1" dirty="0">
                <a:solidFill>
                  <a:srgbClr val="000000"/>
                </a:solidFill>
              </a:rPr>
              <a:t>Effective </a:t>
            </a:r>
            <a:r>
              <a:rPr lang="en-US" sz="1400" i="1" dirty="0" smtClean="0">
                <a:solidFill>
                  <a:srgbClr val="000000"/>
                </a:solidFill>
              </a:rPr>
              <a:t>8/25/2015</a:t>
            </a:r>
            <a:r>
              <a:rPr lang="en-US" sz="1400" i="1" dirty="0">
                <a:solidFill>
                  <a:srgbClr val="000000"/>
                </a:solidFill>
              </a:rPr>
              <a:t>.  </a:t>
            </a:r>
            <a:endParaRPr lang="en-US" sz="1400" i="1" dirty="0" smtClean="0">
              <a:solidFill>
                <a:srgbClr val="000000"/>
              </a:solidFill>
            </a:endParaRPr>
          </a:p>
          <a:p>
            <a:pPr marL="742950" lvl="1" indent="-285750">
              <a:buFont typeface="Arial" panose="020B0604020202020204" pitchFamily="34" charset="0"/>
              <a:buChar char="•"/>
            </a:pPr>
            <a:r>
              <a:rPr lang="en-US" sz="1400" dirty="0" smtClean="0">
                <a:solidFill>
                  <a:srgbClr val="000000"/>
                </a:solidFill>
              </a:rPr>
              <a:t>Incorporates </a:t>
            </a:r>
            <a:r>
              <a:rPr lang="en-US" sz="1400" dirty="0">
                <a:solidFill>
                  <a:srgbClr val="000000"/>
                </a:solidFill>
              </a:rPr>
              <a:t>provisions moved from the prior Part 822 and reflects CMS approval of changes to the NY State Plan Amendment (SPA). </a:t>
            </a:r>
          </a:p>
          <a:p>
            <a:pPr marL="285750" indent="-285750">
              <a:buFont typeface="Arial" panose="020B0604020202020204" pitchFamily="34" charset="0"/>
              <a:buChar char="•"/>
            </a:pPr>
            <a:endParaRPr lang="en-US" sz="1400" dirty="0">
              <a:solidFill>
                <a:srgbClr val="000000"/>
              </a:solidFill>
            </a:endParaRPr>
          </a:p>
          <a:p>
            <a:pPr marL="285750" indent="-285750">
              <a:buFont typeface="Arial" panose="020B0604020202020204" pitchFamily="34" charset="0"/>
              <a:buChar char="•"/>
            </a:pPr>
            <a:r>
              <a:rPr lang="en-US" sz="1400" dirty="0">
                <a:solidFill>
                  <a:srgbClr val="000000"/>
                </a:solidFill>
              </a:rPr>
              <a:t>Part 800</a:t>
            </a:r>
            <a:r>
              <a:rPr lang="en-US" sz="1400" dirty="0" smtClean="0">
                <a:solidFill>
                  <a:srgbClr val="000000"/>
                </a:solidFill>
              </a:rPr>
              <a:t>: </a:t>
            </a:r>
            <a:r>
              <a:rPr lang="en-US" sz="1400" b="1" dirty="0" smtClean="0">
                <a:solidFill>
                  <a:srgbClr val="000000"/>
                </a:solidFill>
              </a:rPr>
              <a:t>OASAS </a:t>
            </a:r>
            <a:r>
              <a:rPr lang="en-US" sz="1400" b="1" dirty="0">
                <a:solidFill>
                  <a:srgbClr val="000000"/>
                </a:solidFill>
              </a:rPr>
              <a:t>General Provisions:  </a:t>
            </a:r>
            <a:r>
              <a:rPr lang="en-US" sz="1400" i="1" dirty="0">
                <a:solidFill>
                  <a:srgbClr val="000000"/>
                </a:solidFill>
              </a:rPr>
              <a:t>Effective </a:t>
            </a:r>
            <a:r>
              <a:rPr lang="en-US" sz="1400" i="1" dirty="0" smtClean="0">
                <a:solidFill>
                  <a:srgbClr val="000000"/>
                </a:solidFill>
              </a:rPr>
              <a:t>8/25/2015</a:t>
            </a:r>
            <a:r>
              <a:rPr lang="en-US" sz="1400" i="1" dirty="0">
                <a:solidFill>
                  <a:srgbClr val="000000"/>
                </a:solidFill>
              </a:rPr>
              <a:t>.  </a:t>
            </a:r>
            <a:endParaRPr lang="en-US" sz="1400" i="1" dirty="0" smtClean="0">
              <a:solidFill>
                <a:srgbClr val="000000"/>
              </a:solidFill>
            </a:endParaRPr>
          </a:p>
          <a:p>
            <a:pPr marL="742950" lvl="1" indent="-285750">
              <a:buFont typeface="Arial" panose="020B0604020202020204" pitchFamily="34" charset="0"/>
              <a:buChar char="•"/>
            </a:pPr>
            <a:r>
              <a:rPr lang="en-US" sz="1400" dirty="0" smtClean="0">
                <a:solidFill>
                  <a:srgbClr val="000000"/>
                </a:solidFill>
              </a:rPr>
              <a:t>Consolidates </a:t>
            </a:r>
            <a:r>
              <a:rPr lang="en-US" sz="1400" dirty="0">
                <a:solidFill>
                  <a:srgbClr val="000000"/>
                </a:solidFill>
              </a:rPr>
              <a:t>standardized definitions and references applicable in all OASAS regulations unless otherwise indicated. </a:t>
            </a:r>
          </a:p>
        </p:txBody>
      </p:sp>
    </p:spTree>
    <p:extLst>
      <p:ext uri="{BB962C8B-B14F-4D97-AF65-F5344CB8AC3E}">
        <p14:creationId xmlns:p14="http://schemas.microsoft.com/office/powerpoint/2010/main" val="5397985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6300" y="361950"/>
            <a:ext cx="8267700" cy="411163"/>
          </a:xfrm>
          <a:prstGeom prst="rect">
            <a:avLst/>
          </a:prstGeom>
        </p:spPr>
        <p:txBody>
          <a:bodyPr/>
          <a:lstStyle/>
          <a:p>
            <a:r>
              <a:rPr lang="en-US" dirty="0" smtClean="0"/>
              <a:t>DSRIP Payments</a:t>
            </a:r>
            <a:endParaRPr lang="en-US" dirty="0"/>
          </a:p>
        </p:txBody>
      </p:sp>
      <p:sp>
        <p:nvSpPr>
          <p:cNvPr id="3" name="Content Placeholder 2"/>
          <p:cNvSpPr>
            <a:spLocks noGrp="1"/>
          </p:cNvSpPr>
          <p:nvPr>
            <p:ph idx="4294967295"/>
          </p:nvPr>
        </p:nvSpPr>
        <p:spPr>
          <a:xfrm>
            <a:off x="647700" y="1287463"/>
            <a:ext cx="8496300" cy="2873375"/>
          </a:xfrm>
          <a:prstGeom prst="rect">
            <a:avLst/>
          </a:prstGeom>
        </p:spPr>
        <p:txBody>
          <a:bodyPr>
            <a:normAutofit fontScale="47500" lnSpcReduction="20000"/>
          </a:bodyPr>
          <a:lstStyle/>
          <a:p>
            <a:pPr marL="214313" indent="-214313">
              <a:spcAft>
                <a:spcPts val="450"/>
              </a:spcAft>
              <a:buFont typeface="Arial" panose="020B0604020202020204" pitchFamily="34" charset="0"/>
              <a:buChar char="•"/>
            </a:pPr>
            <a:r>
              <a:rPr lang="en-US" sz="3100" dirty="0">
                <a:solidFill>
                  <a:srgbClr val="000000"/>
                </a:solidFill>
              </a:rPr>
              <a:t>An </a:t>
            </a:r>
            <a:r>
              <a:rPr lang="en-US" sz="3100" b="1" dirty="0">
                <a:solidFill>
                  <a:srgbClr val="000000"/>
                </a:solidFill>
              </a:rPr>
              <a:t>incentive payment model </a:t>
            </a:r>
            <a:r>
              <a:rPr lang="en-US" sz="3100" dirty="0">
                <a:solidFill>
                  <a:srgbClr val="000000"/>
                </a:solidFill>
              </a:rPr>
              <a:t>that rewards providers for performance on </a:t>
            </a:r>
            <a:r>
              <a:rPr lang="en-US" sz="3100" b="1" dirty="0">
                <a:solidFill>
                  <a:srgbClr val="000000"/>
                </a:solidFill>
              </a:rPr>
              <a:t>delivery system transformation projects </a:t>
            </a:r>
            <a:r>
              <a:rPr lang="en-US" sz="3100" dirty="0">
                <a:solidFill>
                  <a:srgbClr val="000000"/>
                </a:solidFill>
              </a:rPr>
              <a:t>The projects improve care for low-income patients</a:t>
            </a:r>
            <a:r>
              <a:rPr lang="en-US" sz="3100" dirty="0" smtClean="0">
                <a:solidFill>
                  <a:srgbClr val="000000"/>
                </a:solidFill>
              </a:rPr>
              <a:t>.</a:t>
            </a:r>
          </a:p>
          <a:p>
            <a:pPr marL="0" indent="0">
              <a:spcAft>
                <a:spcPts val="450"/>
              </a:spcAft>
              <a:buNone/>
            </a:pPr>
            <a:endParaRPr lang="en-US" sz="3100" dirty="0">
              <a:solidFill>
                <a:srgbClr val="000000"/>
              </a:solidFill>
            </a:endParaRPr>
          </a:p>
          <a:p>
            <a:pPr marL="214313" indent="-214313">
              <a:spcAft>
                <a:spcPts val="450"/>
              </a:spcAft>
              <a:buFont typeface="Arial" panose="020B0604020202020204" pitchFamily="34" charset="0"/>
              <a:buChar char="•"/>
            </a:pPr>
            <a:r>
              <a:rPr lang="en-US" sz="3100" dirty="0">
                <a:solidFill>
                  <a:srgbClr val="000000"/>
                </a:solidFill>
              </a:rPr>
              <a:t>Payments are based on </a:t>
            </a:r>
            <a:r>
              <a:rPr lang="en-US" sz="3100" dirty="0" smtClean="0">
                <a:solidFill>
                  <a:srgbClr val="000000"/>
                </a:solidFill>
              </a:rPr>
              <a:t>performance at the network level based on process </a:t>
            </a:r>
            <a:r>
              <a:rPr lang="en-US" sz="3100" dirty="0">
                <a:solidFill>
                  <a:srgbClr val="000000"/>
                </a:solidFill>
              </a:rPr>
              <a:t>and outcome milestones</a:t>
            </a:r>
            <a:r>
              <a:rPr lang="en-US" sz="3100" dirty="0" smtClean="0">
                <a:solidFill>
                  <a:srgbClr val="000000"/>
                </a:solidFill>
              </a:rPr>
              <a:t>.</a:t>
            </a:r>
            <a:endParaRPr lang="en-US" sz="2400" dirty="0">
              <a:solidFill>
                <a:srgbClr val="000000"/>
              </a:solidFill>
            </a:endParaRPr>
          </a:p>
          <a:p>
            <a:pPr lvl="2"/>
            <a:r>
              <a:rPr lang="en-US" dirty="0">
                <a:solidFill>
                  <a:srgbClr val="000000"/>
                </a:solidFill>
              </a:rPr>
              <a:t>Domain 1: Network organization and processes</a:t>
            </a:r>
            <a:endParaRPr lang="en-US" sz="2000" dirty="0">
              <a:solidFill>
                <a:srgbClr val="000000"/>
              </a:solidFill>
            </a:endParaRPr>
          </a:p>
          <a:p>
            <a:pPr lvl="2"/>
            <a:r>
              <a:rPr lang="en-US" dirty="0">
                <a:solidFill>
                  <a:srgbClr val="000000"/>
                </a:solidFill>
              </a:rPr>
              <a:t>Domain 2 (at least 2): System Transformation (expanding access and integration)</a:t>
            </a:r>
            <a:endParaRPr lang="en-US" sz="2000" dirty="0">
              <a:solidFill>
                <a:srgbClr val="000000"/>
              </a:solidFill>
            </a:endParaRPr>
          </a:p>
          <a:p>
            <a:pPr lvl="2"/>
            <a:r>
              <a:rPr lang="en-US" dirty="0">
                <a:solidFill>
                  <a:srgbClr val="000000"/>
                </a:solidFill>
              </a:rPr>
              <a:t>Domain 3 (at least 2): Clinical Improvement (organized around specific health areas)</a:t>
            </a:r>
            <a:endParaRPr lang="en-US" sz="2000" dirty="0">
              <a:solidFill>
                <a:srgbClr val="000000"/>
              </a:solidFill>
            </a:endParaRPr>
          </a:p>
          <a:p>
            <a:pPr lvl="2"/>
            <a:r>
              <a:rPr lang="en-US" dirty="0">
                <a:solidFill>
                  <a:srgbClr val="000000"/>
                </a:solidFill>
              </a:rPr>
              <a:t>Domain 4 (at least 1): Population Health </a:t>
            </a:r>
            <a:r>
              <a:rPr lang="en-US" dirty="0" smtClean="0">
                <a:solidFill>
                  <a:srgbClr val="000000"/>
                </a:solidFill>
              </a:rPr>
              <a:t>Management</a:t>
            </a:r>
          </a:p>
          <a:p>
            <a:pPr marL="914400" lvl="2" indent="0">
              <a:buNone/>
            </a:pPr>
            <a:endParaRPr lang="en-US" sz="2000" dirty="0">
              <a:solidFill>
                <a:srgbClr val="000000"/>
              </a:solidFill>
            </a:endParaRPr>
          </a:p>
          <a:p>
            <a:r>
              <a:rPr lang="en-US" dirty="0">
                <a:solidFill>
                  <a:srgbClr val="000000"/>
                </a:solidFill>
              </a:rPr>
              <a:t>But performance is also judged and rewarded </a:t>
            </a:r>
            <a:r>
              <a:rPr lang="en-US" u="sng" dirty="0">
                <a:solidFill>
                  <a:srgbClr val="000000"/>
                </a:solidFill>
              </a:rPr>
              <a:t>at the state level</a:t>
            </a:r>
            <a:r>
              <a:rPr lang="en-US" dirty="0">
                <a:solidFill>
                  <a:srgbClr val="000000"/>
                </a:solidFill>
              </a:rPr>
              <a:t>. </a:t>
            </a:r>
            <a:endParaRPr lang="en-US" dirty="0" smtClean="0">
              <a:solidFill>
                <a:srgbClr val="000000"/>
              </a:solidFill>
            </a:endParaRPr>
          </a:p>
          <a:p>
            <a:pPr lvl="1"/>
            <a:r>
              <a:rPr lang="en-US" dirty="0" smtClean="0">
                <a:solidFill>
                  <a:srgbClr val="000000"/>
                </a:solidFill>
              </a:rPr>
              <a:t>Military Rules -  If </a:t>
            </a:r>
            <a:r>
              <a:rPr lang="en-US" dirty="0">
                <a:solidFill>
                  <a:srgbClr val="000000"/>
                </a:solidFill>
              </a:rPr>
              <a:t>State doesn’t meet its benchmarks, none of the PPSs get </a:t>
            </a:r>
            <a:r>
              <a:rPr lang="en-US" dirty="0" smtClean="0">
                <a:solidFill>
                  <a:srgbClr val="000000"/>
                </a:solidFill>
              </a:rPr>
              <a:t>paid.</a:t>
            </a:r>
            <a:endParaRPr lang="en-US" dirty="0">
              <a:solidFill>
                <a:srgbClr val="000000"/>
              </a:solidFill>
            </a:endParaRPr>
          </a:p>
          <a:p>
            <a:pPr marL="214313" indent="-214313">
              <a:spcAft>
                <a:spcPts val="450"/>
              </a:spcAft>
              <a:buFont typeface="Arial" panose="020B0604020202020204" pitchFamily="34" charset="0"/>
              <a:buChar char="•"/>
            </a:pPr>
            <a:endParaRPr lang="en-US" sz="3100" dirty="0">
              <a:solidFill>
                <a:srgbClr val="000000"/>
              </a:solidFill>
            </a:endParaRPr>
          </a:p>
        </p:txBody>
      </p:sp>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40</a:t>
            </a:fld>
            <a:endParaRPr lang="en-US" dirty="0">
              <a:solidFill>
                <a:prstClr val="black">
                  <a:tint val="75000"/>
                </a:prstClr>
              </a:solidFill>
            </a:endParaRPr>
          </a:p>
        </p:txBody>
      </p:sp>
    </p:spTree>
    <p:extLst>
      <p:ext uri="{BB962C8B-B14F-4D97-AF65-F5344CB8AC3E}">
        <p14:creationId xmlns:p14="http://schemas.microsoft.com/office/powerpoint/2010/main" val="22309422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457200" y="440473"/>
            <a:ext cx="82296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3200" b="1" dirty="0" smtClean="0">
                <a:solidFill>
                  <a:srgbClr val="553278"/>
                </a:solidFill>
                <a:latin typeface="Arial" charset="0"/>
              </a:rPr>
              <a:t>What is Value Based Payment (VBP)</a:t>
            </a:r>
            <a:endParaRPr lang="en-US" altLang="en-US" sz="3200" b="1" dirty="0">
              <a:solidFill>
                <a:srgbClr val="553278"/>
              </a:solidFill>
              <a:latin typeface="Arial" charset="0"/>
            </a:endParaRPr>
          </a:p>
        </p:txBody>
      </p:sp>
      <p:sp>
        <p:nvSpPr>
          <p:cNvPr id="12" name="TextBox 11"/>
          <p:cNvSpPr txBox="1"/>
          <p:nvPr/>
        </p:nvSpPr>
        <p:spPr>
          <a:xfrm>
            <a:off x="457200" y="1013243"/>
            <a:ext cx="8229600" cy="3677930"/>
          </a:xfrm>
          <a:prstGeom prst="rect">
            <a:avLst/>
          </a:prstGeom>
          <a:noFill/>
          <a:ln>
            <a:noFill/>
          </a:ln>
        </p:spPr>
        <p:txBody>
          <a:bodyPr>
            <a:spAutoFit/>
          </a:bodyPr>
          <a:lstStyle/>
          <a:p>
            <a:pPr marL="342900" lvl="1" indent="-342900" fontAlgn="auto">
              <a:spcBef>
                <a:spcPts val="0"/>
              </a:spcBef>
              <a:spcAft>
                <a:spcPts val="600"/>
              </a:spcAft>
              <a:buFont typeface="Wingdings" panose="05000000000000000000" pitchFamily="2" charset="2"/>
              <a:buChar char="§"/>
              <a:defRPr/>
            </a:pPr>
            <a:endParaRPr lang="en-US" dirty="0">
              <a:solidFill>
                <a:srgbClr val="000000"/>
              </a:solidFill>
              <a:latin typeface="Arial" panose="020B0604020202020204" pitchFamily="34" charset="0"/>
              <a:cs typeface="Arial" panose="020B0604020202020204" pitchFamily="34" charset="0"/>
            </a:endParaRPr>
          </a:p>
          <a:p>
            <a:pPr marL="342900" indent="-342900" fontAlgn="auto">
              <a:spcBef>
                <a:spcPts val="0"/>
              </a:spcBef>
              <a:spcAft>
                <a:spcPts val="600"/>
              </a:spcAft>
              <a:buFont typeface="Wingdings" panose="05000000000000000000" pitchFamily="2" charset="2"/>
              <a:buChar char="§"/>
              <a:defRPr/>
            </a:pPr>
            <a:r>
              <a:rPr lang="en-US" dirty="0" smtClean="0">
                <a:solidFill>
                  <a:srgbClr val="000000"/>
                </a:solidFill>
                <a:latin typeface="Arial" panose="020B0604020202020204" pitchFamily="34" charset="0"/>
                <a:cs typeface="Arial" panose="020B0604020202020204" pitchFamily="34" charset="0"/>
              </a:rPr>
              <a:t>The </a:t>
            </a:r>
            <a:r>
              <a:rPr lang="en-US" dirty="0" smtClean="0">
                <a:solidFill>
                  <a:srgbClr val="000000"/>
                </a:solidFill>
                <a:latin typeface="Arial" panose="020B0604020202020204" pitchFamily="34" charset="0"/>
                <a:cs typeface="Arial" panose="020B0604020202020204" pitchFamily="34" charset="0"/>
              </a:rPr>
              <a:t>system changes implemented through DSRIP will be sustained after year 5 through VBP</a:t>
            </a:r>
            <a:r>
              <a:rPr lang="en-US" dirty="0" smtClean="0">
                <a:solidFill>
                  <a:srgbClr val="000000"/>
                </a:solidFill>
                <a:latin typeface="Arial" panose="020B0604020202020204" pitchFamily="34" charset="0"/>
                <a:cs typeface="Arial" panose="020B0604020202020204" pitchFamily="34" charset="0"/>
              </a:rPr>
              <a:t>.</a:t>
            </a:r>
          </a:p>
          <a:p>
            <a:pPr marL="342900" indent="-342900" fontAlgn="auto">
              <a:spcBef>
                <a:spcPts val="0"/>
              </a:spcBef>
              <a:spcAft>
                <a:spcPts val="600"/>
              </a:spcAft>
              <a:buFont typeface="Wingdings" panose="05000000000000000000" pitchFamily="2" charset="2"/>
              <a:buChar char="§"/>
              <a:defRPr/>
            </a:pPr>
            <a:endParaRPr lang="en-US" dirty="0">
              <a:solidFill>
                <a:srgbClr val="000000"/>
              </a:solidFill>
              <a:latin typeface="Arial" panose="020B0604020202020204" pitchFamily="34" charset="0"/>
              <a:cs typeface="Arial" panose="020B0604020202020204" pitchFamily="34" charset="0"/>
            </a:endParaRPr>
          </a:p>
          <a:p>
            <a:pPr marL="342900" lvl="1" indent="-342900" fontAlgn="auto">
              <a:spcBef>
                <a:spcPts val="0"/>
              </a:spcBef>
              <a:spcAft>
                <a:spcPts val="600"/>
              </a:spcAft>
              <a:buFont typeface="Wingdings" panose="05000000000000000000" pitchFamily="2" charset="2"/>
              <a:buChar char="§"/>
              <a:defRPr/>
            </a:pPr>
            <a:r>
              <a:rPr lang="en-US" dirty="0" smtClean="0">
                <a:solidFill>
                  <a:srgbClr val="000000"/>
                </a:solidFill>
                <a:latin typeface="Arial" panose="020B0604020202020204" pitchFamily="34" charset="0"/>
                <a:cs typeface="Arial" panose="020B0604020202020204" pitchFamily="34" charset="0"/>
              </a:rPr>
              <a:t>State has told CMS - By </a:t>
            </a:r>
            <a:r>
              <a:rPr lang="en-US" dirty="0">
                <a:solidFill>
                  <a:srgbClr val="000000"/>
                </a:solidFill>
                <a:latin typeface="Arial" panose="020B0604020202020204" pitchFamily="34" charset="0"/>
                <a:cs typeface="Arial" panose="020B0604020202020204" pitchFamily="34" charset="0"/>
              </a:rPr>
              <a:t>end of DSRIP (March 30, 2020), goal is for at least 80% of all Medicaid expenditure be through VBP arrangements </a:t>
            </a:r>
            <a:endParaRPr lang="en-US" dirty="0" smtClean="0">
              <a:solidFill>
                <a:srgbClr val="000000"/>
              </a:solidFill>
              <a:latin typeface="Arial" panose="020B0604020202020204" pitchFamily="34" charset="0"/>
              <a:cs typeface="Arial" panose="020B0604020202020204" pitchFamily="34" charset="0"/>
            </a:endParaRPr>
          </a:p>
          <a:p>
            <a:pPr marL="800100" lvl="2" indent="-342900" fontAlgn="auto">
              <a:spcBef>
                <a:spcPts val="0"/>
              </a:spcBef>
              <a:spcAft>
                <a:spcPts val="600"/>
              </a:spcAft>
              <a:buFont typeface="Wingdings" panose="05000000000000000000" pitchFamily="2" charset="2"/>
              <a:buChar char="§"/>
              <a:defRPr/>
            </a:pPr>
            <a:r>
              <a:rPr lang="en-US" dirty="0" smtClean="0">
                <a:solidFill>
                  <a:srgbClr val="000000"/>
                </a:solidFill>
                <a:latin typeface="Arial" panose="020B0604020202020204" pitchFamily="34" charset="0"/>
                <a:cs typeface="Arial" panose="020B0604020202020204" pitchFamily="34" charset="0"/>
              </a:rPr>
              <a:t>($</a:t>
            </a:r>
            <a:r>
              <a:rPr lang="en-US" dirty="0">
                <a:solidFill>
                  <a:srgbClr val="000000"/>
                </a:solidFill>
                <a:latin typeface="Arial" panose="020B0604020202020204" pitchFamily="34" charset="0"/>
                <a:cs typeface="Arial" panose="020B0604020202020204" pitchFamily="34" charset="0"/>
              </a:rPr>
              <a:t>17.7 billion [state share] x .80 = $14.16 billion </a:t>
            </a:r>
            <a:r>
              <a:rPr lang="en-US" u="sng" dirty="0">
                <a:solidFill>
                  <a:srgbClr val="000000"/>
                </a:solidFill>
                <a:latin typeface="Arial" panose="020B0604020202020204" pitchFamily="34" charset="0"/>
                <a:cs typeface="Arial" panose="020B0604020202020204" pitchFamily="34" charset="0"/>
              </a:rPr>
              <a:t>annually</a:t>
            </a:r>
            <a:r>
              <a:rPr lang="en-US" dirty="0" smtClean="0">
                <a:solidFill>
                  <a:srgbClr val="000000"/>
                </a:solidFill>
                <a:latin typeface="Arial" panose="020B0604020202020204" pitchFamily="34" charset="0"/>
                <a:cs typeface="Arial" panose="020B0604020202020204" pitchFamily="34" charset="0"/>
              </a:rPr>
              <a:t>).</a:t>
            </a:r>
          </a:p>
          <a:p>
            <a:pPr marL="1257300" lvl="3" indent="-342900" fontAlgn="auto">
              <a:spcBef>
                <a:spcPts val="0"/>
              </a:spcBef>
              <a:spcAft>
                <a:spcPts val="600"/>
              </a:spcAft>
              <a:buFont typeface="Wingdings" panose="05000000000000000000" pitchFamily="2" charset="2"/>
              <a:buChar char="§"/>
              <a:defRPr/>
            </a:pPr>
            <a:r>
              <a:rPr lang="en-US" dirty="0" smtClean="0">
                <a:solidFill>
                  <a:srgbClr val="000000"/>
                </a:solidFill>
                <a:latin typeface="Arial" panose="020B0604020202020204" pitchFamily="34" charset="0"/>
                <a:cs typeface="Arial" panose="020B0604020202020204" pitchFamily="34" charset="0"/>
              </a:rPr>
              <a:t>Medicaid Managed Care Payments</a:t>
            </a:r>
          </a:p>
          <a:p>
            <a:pPr marL="1257300" lvl="3" indent="-342900" fontAlgn="auto">
              <a:spcBef>
                <a:spcPts val="0"/>
              </a:spcBef>
              <a:spcAft>
                <a:spcPts val="600"/>
              </a:spcAft>
              <a:buFont typeface="Wingdings" panose="05000000000000000000" pitchFamily="2" charset="2"/>
              <a:buChar char="§"/>
              <a:defRPr/>
            </a:pPr>
            <a:endParaRPr lang="en-US" dirty="0" smtClean="0">
              <a:solidFill>
                <a:srgbClr val="000000"/>
              </a:solidFill>
              <a:latin typeface="Arial" panose="020B0604020202020204" pitchFamily="34" charset="0"/>
              <a:cs typeface="Arial" panose="020B0604020202020204" pitchFamily="34" charset="0"/>
            </a:endParaRPr>
          </a:p>
          <a:p>
            <a:pPr marL="342900" indent="-342900" fontAlgn="auto">
              <a:spcBef>
                <a:spcPts val="0"/>
              </a:spcBef>
              <a:spcAft>
                <a:spcPts val="600"/>
              </a:spcAft>
              <a:buFont typeface="Wingdings" panose="05000000000000000000" pitchFamily="2" charset="2"/>
              <a:buChar char="§"/>
              <a:defRPr/>
            </a:pPr>
            <a:r>
              <a:rPr lang="en-US" dirty="0" smtClean="0">
                <a:solidFill>
                  <a:srgbClr val="000000"/>
                </a:solidFill>
                <a:latin typeface="Arial" panose="020B0604020202020204" pitchFamily="34" charset="0"/>
                <a:cs typeface="Arial" panose="020B0604020202020204" pitchFamily="34" charset="0"/>
              </a:rPr>
              <a:t>Shift away from fee for service to an incentive payment </a:t>
            </a:r>
            <a:r>
              <a:rPr lang="en-US" dirty="0" smtClean="0">
                <a:solidFill>
                  <a:srgbClr val="000000"/>
                </a:solidFill>
                <a:latin typeface="Arial" panose="020B0604020202020204" pitchFamily="34" charset="0"/>
                <a:cs typeface="Arial" panose="020B0604020202020204" pitchFamily="34" charset="0"/>
              </a:rPr>
              <a:t>model to increase quality </a:t>
            </a:r>
            <a:r>
              <a:rPr lang="en-US" dirty="0" smtClean="0">
                <a:solidFill>
                  <a:srgbClr val="000000"/>
                </a:solidFill>
                <a:latin typeface="Arial" panose="020B0604020202020204" pitchFamily="34" charset="0"/>
                <a:cs typeface="Arial" panose="020B0604020202020204" pitchFamily="34" charset="0"/>
              </a:rPr>
              <a:t>&amp; </a:t>
            </a:r>
            <a:r>
              <a:rPr lang="en-US" dirty="0" smtClean="0">
                <a:solidFill>
                  <a:srgbClr val="000000"/>
                </a:solidFill>
                <a:latin typeface="Arial" panose="020B0604020202020204" pitchFamily="34" charset="0"/>
                <a:cs typeface="Arial" panose="020B0604020202020204" pitchFamily="34" charset="0"/>
              </a:rPr>
              <a:t>decreasing </a:t>
            </a:r>
            <a:r>
              <a:rPr lang="en-US" dirty="0" smtClean="0">
                <a:solidFill>
                  <a:srgbClr val="000000"/>
                </a:solidFill>
                <a:latin typeface="Arial" panose="020B0604020202020204" pitchFamily="34" charset="0"/>
                <a:cs typeface="Arial" panose="020B0604020202020204" pitchFamily="34" charset="0"/>
              </a:rPr>
              <a:t>c</a:t>
            </a:r>
            <a:r>
              <a:rPr lang="en-US" dirty="0" smtClean="0">
                <a:solidFill>
                  <a:srgbClr val="000000"/>
                </a:solidFill>
                <a:latin typeface="Arial" panose="020B0604020202020204" pitchFamily="34" charset="0"/>
                <a:cs typeface="Arial" panose="020B0604020202020204" pitchFamily="34" charset="0"/>
              </a:rPr>
              <a:t>ost</a:t>
            </a:r>
            <a:endParaRPr lang="en-US" dirty="0" smtClean="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80980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457200" y="440473"/>
            <a:ext cx="82296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3200" b="1" dirty="0" smtClean="0">
                <a:solidFill>
                  <a:srgbClr val="553278"/>
                </a:solidFill>
                <a:latin typeface="Arial" charset="0"/>
              </a:rPr>
              <a:t>Value Based Payment (VBP) Levels</a:t>
            </a:r>
            <a:endParaRPr lang="en-US" altLang="en-US" sz="3200" b="1" dirty="0">
              <a:solidFill>
                <a:srgbClr val="553278"/>
              </a:solidFill>
              <a:latin typeface="Arial" charset="0"/>
            </a:endParaRPr>
          </a:p>
        </p:txBody>
      </p:sp>
      <p:sp>
        <p:nvSpPr>
          <p:cNvPr id="12" name="TextBox 11"/>
          <p:cNvSpPr txBox="1"/>
          <p:nvPr/>
        </p:nvSpPr>
        <p:spPr>
          <a:xfrm>
            <a:off x="457200" y="1013243"/>
            <a:ext cx="8229600" cy="3416320"/>
          </a:xfrm>
          <a:prstGeom prst="rect">
            <a:avLst/>
          </a:prstGeom>
          <a:noFill/>
          <a:ln>
            <a:noFill/>
          </a:ln>
        </p:spPr>
        <p:txBody>
          <a:bodyPr>
            <a:spAutoFit/>
          </a:bodyPr>
          <a:lstStyle/>
          <a:p>
            <a:pPr marL="342900" indent="-342900" fontAlgn="auto">
              <a:spcBef>
                <a:spcPts val="0"/>
              </a:spcBef>
              <a:spcAft>
                <a:spcPts val="0"/>
              </a:spcAft>
              <a:buFont typeface="Wingdings" panose="05000000000000000000" pitchFamily="2" charset="2"/>
              <a:buChar char="§"/>
              <a:defRPr/>
            </a:pPr>
            <a:r>
              <a:rPr lang="en-US" sz="2400" dirty="0" smtClean="0">
                <a:solidFill>
                  <a:srgbClr val="000000"/>
                </a:solidFill>
                <a:latin typeface="Arial" panose="020B0604020202020204" pitchFamily="34" charset="0"/>
                <a:cs typeface="Arial" panose="020B0604020202020204" pitchFamily="34" charset="0"/>
              </a:rPr>
              <a:t>Sharing in Risk and Reward</a:t>
            </a:r>
          </a:p>
          <a:p>
            <a:pPr marL="800100" lvl="1" indent="-342900" fontAlgn="auto">
              <a:spcBef>
                <a:spcPts val="0"/>
              </a:spcBef>
              <a:spcAft>
                <a:spcPts val="0"/>
              </a:spcAft>
              <a:buFont typeface="Wingdings" panose="05000000000000000000" pitchFamily="2" charset="2"/>
              <a:buChar char="§"/>
              <a:defRPr/>
            </a:pPr>
            <a:r>
              <a:rPr lang="en-US" sz="2400" dirty="0" smtClean="0">
                <a:solidFill>
                  <a:srgbClr val="000000"/>
                </a:solidFill>
                <a:latin typeface="Arial" panose="020B0604020202020204" pitchFamily="34" charset="0"/>
                <a:cs typeface="Arial" panose="020B0604020202020204" pitchFamily="34" charset="0"/>
              </a:rPr>
              <a:t>Level 0 – Fee For Service</a:t>
            </a:r>
          </a:p>
          <a:p>
            <a:pPr marL="800100" lvl="1" indent="-342900" fontAlgn="auto">
              <a:spcBef>
                <a:spcPts val="0"/>
              </a:spcBef>
              <a:spcAft>
                <a:spcPts val="0"/>
              </a:spcAft>
              <a:buFont typeface="Wingdings" panose="05000000000000000000" pitchFamily="2" charset="2"/>
              <a:buChar char="§"/>
              <a:defRPr/>
            </a:pPr>
            <a:r>
              <a:rPr lang="en-US" sz="2400" dirty="0" smtClean="0">
                <a:solidFill>
                  <a:srgbClr val="000000"/>
                </a:solidFill>
                <a:latin typeface="Arial" panose="020B0604020202020204" pitchFamily="34" charset="0"/>
                <a:cs typeface="Arial" panose="020B0604020202020204" pitchFamily="34" charset="0"/>
              </a:rPr>
              <a:t>Level 1 – </a:t>
            </a:r>
            <a:r>
              <a:rPr lang="en-US" sz="2400" dirty="0" smtClean="0">
                <a:solidFill>
                  <a:srgbClr val="000000"/>
                </a:solidFill>
                <a:latin typeface="Arial" panose="020B0604020202020204" pitchFamily="34" charset="0"/>
                <a:cs typeface="Arial" panose="020B0604020202020204" pitchFamily="34" charset="0"/>
              </a:rPr>
              <a:t>Fee for Service with Provider receiving </a:t>
            </a:r>
            <a:r>
              <a:rPr lang="en-US" sz="2400" dirty="0" smtClean="0">
                <a:solidFill>
                  <a:srgbClr val="000000"/>
                </a:solidFill>
                <a:latin typeface="Arial" panose="020B0604020202020204" pitchFamily="34" charset="0"/>
                <a:cs typeface="Arial" panose="020B0604020202020204" pitchFamily="34" charset="0"/>
              </a:rPr>
              <a:t>$ with attainment of metrics/goals</a:t>
            </a:r>
          </a:p>
          <a:p>
            <a:pPr marL="800100" lvl="1" indent="-342900" fontAlgn="auto">
              <a:spcBef>
                <a:spcPts val="0"/>
              </a:spcBef>
              <a:spcAft>
                <a:spcPts val="0"/>
              </a:spcAft>
              <a:buFont typeface="Wingdings" panose="05000000000000000000" pitchFamily="2" charset="2"/>
              <a:buChar char="§"/>
              <a:defRPr/>
            </a:pPr>
            <a:r>
              <a:rPr lang="en-US" sz="2400" dirty="0" smtClean="0">
                <a:solidFill>
                  <a:srgbClr val="000000"/>
                </a:solidFill>
                <a:latin typeface="Arial" panose="020B0604020202020204" pitchFamily="34" charset="0"/>
                <a:cs typeface="Arial" panose="020B0604020202020204" pitchFamily="34" charset="0"/>
              </a:rPr>
              <a:t>Level </a:t>
            </a:r>
            <a:r>
              <a:rPr lang="en-US" sz="2400" dirty="0">
                <a:solidFill>
                  <a:srgbClr val="000000"/>
                </a:solidFill>
                <a:latin typeface="Arial" panose="020B0604020202020204" pitchFamily="34" charset="0"/>
                <a:cs typeface="Arial" panose="020B0604020202020204" pitchFamily="34" charset="0"/>
              </a:rPr>
              <a:t>2 - Provider receives $ with attainment of </a:t>
            </a:r>
            <a:r>
              <a:rPr lang="en-US" sz="2400" dirty="0" smtClean="0">
                <a:solidFill>
                  <a:srgbClr val="000000"/>
                </a:solidFill>
                <a:latin typeface="Arial" panose="020B0604020202020204" pitchFamily="34" charset="0"/>
                <a:cs typeface="Arial" panose="020B0604020202020204" pitchFamily="34" charset="0"/>
              </a:rPr>
              <a:t>metrics/goals, bears SOME risk when does not meet metrics/goals</a:t>
            </a:r>
          </a:p>
          <a:p>
            <a:pPr marL="800100" lvl="1" indent="-342900" fontAlgn="auto">
              <a:spcBef>
                <a:spcPts val="0"/>
              </a:spcBef>
              <a:spcAft>
                <a:spcPts val="0"/>
              </a:spcAft>
              <a:buFont typeface="Wingdings" panose="05000000000000000000" pitchFamily="2" charset="2"/>
              <a:buChar char="§"/>
              <a:defRPr/>
            </a:pPr>
            <a:r>
              <a:rPr lang="en-US" sz="2400" dirty="0" smtClean="0">
                <a:solidFill>
                  <a:srgbClr val="000000"/>
                </a:solidFill>
                <a:latin typeface="Arial" panose="020B0604020202020204" pitchFamily="34" charset="0"/>
                <a:cs typeface="Arial" panose="020B0604020202020204" pitchFamily="34" charset="0"/>
              </a:rPr>
              <a:t>Level 3 – Provider bears all of the upside and </a:t>
            </a:r>
            <a:r>
              <a:rPr lang="en-US" sz="2400" dirty="0" smtClean="0">
                <a:solidFill>
                  <a:srgbClr val="000000"/>
                </a:solidFill>
                <a:latin typeface="Arial" panose="020B0604020202020204" pitchFamily="34" charset="0"/>
                <a:cs typeface="Arial" panose="020B0604020202020204" pitchFamily="34" charset="0"/>
              </a:rPr>
              <a:t>downside</a:t>
            </a:r>
            <a:endParaRPr lang="en-US" sz="2400" dirty="0" smtClean="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27614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832" y="438150"/>
            <a:ext cx="8267509" cy="411480"/>
          </a:xfrm>
        </p:spPr>
        <p:txBody>
          <a:bodyPr/>
          <a:lstStyle/>
          <a:p>
            <a:r>
              <a:rPr lang="en-US" dirty="0" smtClean="0"/>
              <a:t>VBP Update</a:t>
            </a:r>
            <a:endParaRPr lang="en-US" dirty="0"/>
          </a:p>
        </p:txBody>
      </p:sp>
      <p:sp>
        <p:nvSpPr>
          <p:cNvPr id="3" name="Content Placeholder 2"/>
          <p:cNvSpPr>
            <a:spLocks noGrp="1"/>
          </p:cNvSpPr>
          <p:nvPr>
            <p:ph idx="1"/>
          </p:nvPr>
        </p:nvSpPr>
        <p:spPr>
          <a:xfrm>
            <a:off x="495207" y="1286887"/>
            <a:ext cx="8496393" cy="2873618"/>
          </a:xfrm>
        </p:spPr>
        <p:txBody>
          <a:bodyPr/>
          <a:lstStyle/>
          <a:p>
            <a:pPr marL="342900" lvl="1" indent="-342900">
              <a:buFont typeface="Arial" charset="0"/>
              <a:buChar char="•"/>
            </a:pPr>
            <a:r>
              <a:rPr lang="en-US" sz="2400" dirty="0" smtClean="0">
                <a:solidFill>
                  <a:srgbClr val="000000"/>
                </a:solidFill>
              </a:rPr>
              <a:t>VBP Roadmap completed in June 2015</a:t>
            </a:r>
          </a:p>
          <a:p>
            <a:pPr marL="342900" lvl="1" indent="-342900">
              <a:buFont typeface="Arial" charset="0"/>
              <a:buChar char="•"/>
            </a:pPr>
            <a:r>
              <a:rPr lang="en-US" sz="2400" dirty="0" smtClean="0">
                <a:solidFill>
                  <a:srgbClr val="000000"/>
                </a:solidFill>
              </a:rPr>
              <a:t>Several subcommittees - making recommendations</a:t>
            </a:r>
          </a:p>
          <a:p>
            <a:pPr marL="742950" lvl="2" indent="-342900"/>
            <a:r>
              <a:rPr lang="en-US" sz="2000" dirty="0" smtClean="0">
                <a:solidFill>
                  <a:srgbClr val="000000"/>
                </a:solidFill>
              </a:rPr>
              <a:t>Tech Design 1 – Valuation, Attribution</a:t>
            </a:r>
          </a:p>
          <a:p>
            <a:pPr marL="742950" lvl="2" indent="-342900"/>
            <a:r>
              <a:rPr lang="en-US" sz="2000" dirty="0" smtClean="0">
                <a:solidFill>
                  <a:srgbClr val="000000"/>
                </a:solidFill>
              </a:rPr>
              <a:t>Tech Design 2 – Evaluating innovator program, what should remain FFS</a:t>
            </a:r>
          </a:p>
          <a:p>
            <a:pPr marL="742950" lvl="2" indent="-342900"/>
            <a:r>
              <a:rPr lang="en-US" sz="2000" dirty="0" smtClean="0">
                <a:solidFill>
                  <a:srgbClr val="000000"/>
                </a:solidFill>
              </a:rPr>
              <a:t>Regulatory Impact- Review laws and contract for needed changes to enable VBP</a:t>
            </a:r>
          </a:p>
          <a:p>
            <a:pPr marL="742950" lvl="2" indent="-342900"/>
            <a:r>
              <a:rPr lang="en-US" sz="2000" dirty="0" smtClean="0">
                <a:solidFill>
                  <a:srgbClr val="000000"/>
                </a:solidFill>
              </a:rPr>
              <a:t>Social Determinants of Health</a:t>
            </a:r>
          </a:p>
          <a:p>
            <a:pPr marL="742950" lvl="2" indent="-342900"/>
            <a:r>
              <a:rPr lang="en-US" sz="2000" dirty="0" smtClean="0">
                <a:solidFill>
                  <a:srgbClr val="000000"/>
                </a:solidFill>
              </a:rPr>
              <a:t>Clinical Advisory Groups – one is SUD specific</a:t>
            </a:r>
          </a:p>
          <a:p>
            <a:pPr marL="342900" lvl="1" indent="-342900">
              <a:buFont typeface="Arial" charset="0"/>
              <a:buChar char="•"/>
            </a:pPr>
            <a:endParaRPr lang="en-US" sz="2400" dirty="0"/>
          </a:p>
          <a:p>
            <a:endParaRPr lang="en-US" dirty="0"/>
          </a:p>
        </p:txBody>
      </p:sp>
      <p:sp>
        <p:nvSpPr>
          <p:cNvPr id="4" name="Slide Number Placeholder 3"/>
          <p:cNvSpPr>
            <a:spLocks noGrp="1"/>
          </p:cNvSpPr>
          <p:nvPr>
            <p:ph type="sldNum" sz="quarter" idx="12"/>
          </p:nvPr>
        </p:nvSpPr>
        <p:spPr/>
        <p:txBody>
          <a:bodyPr/>
          <a:lstStyle/>
          <a:p>
            <a:fld id="{03768EE8-2548-4B81-96CA-2A79AF6555F1}" type="slidenum">
              <a:rPr lang="en-US" smtClean="0">
                <a:solidFill>
                  <a:prstClr val="black">
                    <a:tint val="75000"/>
                  </a:prstClr>
                </a:solidFill>
              </a:rPr>
              <a:pPr/>
              <a:t>43</a:t>
            </a:fld>
            <a:endParaRPr lang="en-US" dirty="0">
              <a:solidFill>
                <a:prstClr val="black">
                  <a:tint val="75000"/>
                </a:prstClr>
              </a:solidFill>
            </a:endParaRPr>
          </a:p>
        </p:txBody>
      </p:sp>
    </p:spTree>
    <p:extLst>
      <p:ext uri="{BB962C8B-B14F-4D97-AF65-F5344CB8AC3E}">
        <p14:creationId xmlns:p14="http://schemas.microsoft.com/office/powerpoint/2010/main" val="40826591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38150"/>
            <a:ext cx="9144000" cy="646331"/>
          </a:xfrm>
          <a:prstGeom prst="rect">
            <a:avLst/>
          </a:prstGeom>
          <a:noFill/>
        </p:spPr>
        <p:txBody>
          <a:bodyPr wrap="square" rtlCol="0">
            <a:spAutoFit/>
          </a:bodyPr>
          <a:lstStyle/>
          <a:p>
            <a:pPr algn="ctr"/>
            <a:r>
              <a:rPr lang="en-US" sz="3600" dirty="0">
                <a:latin typeface="Arial" panose="020B0604020202020204" pitchFamily="34" charset="0"/>
                <a:cs typeface="Arial" panose="020B0604020202020204" pitchFamily="34" charset="0"/>
              </a:rPr>
              <a:t>DSRIP HIGHLIGHTS 2015</a:t>
            </a:r>
          </a:p>
        </p:txBody>
      </p:sp>
      <p:sp>
        <p:nvSpPr>
          <p:cNvPr id="3" name="TextBox 2"/>
          <p:cNvSpPr txBox="1"/>
          <p:nvPr/>
        </p:nvSpPr>
        <p:spPr>
          <a:xfrm>
            <a:off x="304800" y="1200150"/>
            <a:ext cx="8610600" cy="3223959"/>
          </a:xfrm>
          <a:prstGeom prst="rect">
            <a:avLst/>
          </a:prstGeom>
          <a:noFill/>
        </p:spPr>
        <p:txBody>
          <a:bodyPr wrap="square" rtlCol="0">
            <a:spAutoFit/>
          </a:bodyPr>
          <a:lstStyle/>
          <a:p>
            <a:pPr>
              <a:spcAft>
                <a:spcPts val="900"/>
              </a:spcAft>
            </a:pPr>
            <a:r>
              <a:rPr lang="en-US" b="1" dirty="0">
                <a:solidFill>
                  <a:srgbClr val="000000"/>
                </a:solidFill>
              </a:rPr>
              <a:t>December, 2014 </a:t>
            </a:r>
            <a:r>
              <a:rPr lang="en-US" dirty="0">
                <a:solidFill>
                  <a:srgbClr val="000000"/>
                </a:solidFill>
              </a:rPr>
              <a:t>- Application – Scoring – </a:t>
            </a:r>
            <a:r>
              <a:rPr lang="en-US" dirty="0" smtClean="0">
                <a:solidFill>
                  <a:srgbClr val="000000"/>
                </a:solidFill>
              </a:rPr>
              <a:t>Attribution.</a:t>
            </a:r>
            <a:endParaRPr lang="en-US" dirty="0">
              <a:solidFill>
                <a:srgbClr val="000000"/>
              </a:solidFill>
            </a:endParaRPr>
          </a:p>
          <a:p>
            <a:pPr>
              <a:spcAft>
                <a:spcPts val="900"/>
              </a:spcAft>
            </a:pPr>
            <a:r>
              <a:rPr lang="en-US" b="1" dirty="0">
                <a:solidFill>
                  <a:srgbClr val="000000"/>
                </a:solidFill>
              </a:rPr>
              <a:t>March </a:t>
            </a:r>
            <a:r>
              <a:rPr lang="en-US" dirty="0">
                <a:solidFill>
                  <a:srgbClr val="000000"/>
                </a:solidFill>
              </a:rPr>
              <a:t>– PPS Application awards announced; Regulatory Waiver Requests (first window</a:t>
            </a:r>
            <a:r>
              <a:rPr lang="en-US" dirty="0" smtClean="0">
                <a:solidFill>
                  <a:srgbClr val="000000"/>
                </a:solidFill>
              </a:rPr>
              <a:t>).</a:t>
            </a:r>
            <a:endParaRPr lang="en-US" dirty="0">
              <a:solidFill>
                <a:srgbClr val="000000"/>
              </a:solidFill>
            </a:endParaRPr>
          </a:p>
          <a:p>
            <a:pPr>
              <a:spcAft>
                <a:spcPts val="900"/>
              </a:spcAft>
            </a:pPr>
            <a:r>
              <a:rPr lang="en-US" b="1" dirty="0">
                <a:solidFill>
                  <a:srgbClr val="000000"/>
                </a:solidFill>
              </a:rPr>
              <a:t>April</a:t>
            </a:r>
            <a:r>
              <a:rPr lang="en-US" dirty="0">
                <a:solidFill>
                  <a:srgbClr val="000000"/>
                </a:solidFill>
              </a:rPr>
              <a:t> – DSRIP Year 1 </a:t>
            </a:r>
            <a:r>
              <a:rPr lang="en-US" dirty="0" smtClean="0">
                <a:solidFill>
                  <a:srgbClr val="000000"/>
                </a:solidFill>
              </a:rPr>
              <a:t>begins.</a:t>
            </a:r>
            <a:endParaRPr lang="en-US" dirty="0">
              <a:solidFill>
                <a:srgbClr val="000000"/>
              </a:solidFill>
            </a:endParaRPr>
          </a:p>
          <a:p>
            <a:pPr>
              <a:spcAft>
                <a:spcPts val="900"/>
              </a:spcAft>
            </a:pPr>
            <a:r>
              <a:rPr lang="en-US" b="1" dirty="0">
                <a:solidFill>
                  <a:srgbClr val="000000"/>
                </a:solidFill>
              </a:rPr>
              <a:t>June</a:t>
            </a:r>
            <a:r>
              <a:rPr lang="en-US" dirty="0">
                <a:solidFill>
                  <a:srgbClr val="000000"/>
                </a:solidFill>
              </a:rPr>
              <a:t> – Domain 1 draft plans submitted - Overall Project Progress </a:t>
            </a:r>
            <a:r>
              <a:rPr lang="en-US" dirty="0" smtClean="0">
                <a:solidFill>
                  <a:srgbClr val="000000"/>
                </a:solidFill>
              </a:rPr>
              <a:t>Metrics.</a:t>
            </a:r>
          </a:p>
          <a:p>
            <a:pPr>
              <a:spcAft>
                <a:spcPts val="900"/>
              </a:spcAft>
            </a:pPr>
            <a:r>
              <a:rPr lang="en-US" sz="2000" b="1" dirty="0">
                <a:solidFill>
                  <a:srgbClr val="000000"/>
                </a:solidFill>
              </a:rPr>
              <a:t>August</a:t>
            </a:r>
            <a:r>
              <a:rPr lang="en-US" sz="2000" dirty="0">
                <a:solidFill>
                  <a:srgbClr val="000000"/>
                </a:solidFill>
              </a:rPr>
              <a:t> – </a:t>
            </a:r>
            <a:r>
              <a:rPr lang="en-US" dirty="0">
                <a:solidFill>
                  <a:srgbClr val="000000"/>
                </a:solidFill>
              </a:rPr>
              <a:t>PPS Submission of draft Domain 1 (revised) &amp; Project Implementation Plans.</a:t>
            </a:r>
          </a:p>
          <a:p>
            <a:pPr>
              <a:spcAft>
                <a:spcPts val="900"/>
              </a:spcAft>
            </a:pPr>
            <a:r>
              <a:rPr lang="en-US" sz="2000" b="1" dirty="0">
                <a:solidFill>
                  <a:srgbClr val="000000"/>
                </a:solidFill>
              </a:rPr>
              <a:t>September</a:t>
            </a:r>
            <a:r>
              <a:rPr lang="en-US" sz="2000" dirty="0">
                <a:solidFill>
                  <a:srgbClr val="000000"/>
                </a:solidFill>
              </a:rPr>
              <a:t> – </a:t>
            </a:r>
            <a:r>
              <a:rPr lang="en-US" dirty="0">
                <a:solidFill>
                  <a:srgbClr val="000000"/>
                </a:solidFill>
              </a:rPr>
              <a:t>Submission of Additional Regulatory Waiver Requests; PPS Performance Networks re-open for edits and additions; PPS submission of final Domain 1 (revised) &amp; Project Implementation Plans; DSRIP Notice and Opt out letters mailed to Medicaid members</a:t>
            </a:r>
            <a:r>
              <a:rPr lang="en-US" dirty="0" smtClean="0">
                <a:solidFill>
                  <a:srgbClr val="000000"/>
                </a:solidFill>
              </a:rPr>
              <a:t>.</a:t>
            </a:r>
            <a:endParaRPr lang="en-US" dirty="0">
              <a:solidFill>
                <a:srgbClr val="000000"/>
              </a:solidFill>
            </a:endParaRPr>
          </a:p>
        </p:txBody>
      </p:sp>
    </p:spTree>
    <p:extLst>
      <p:ext uri="{BB962C8B-B14F-4D97-AF65-F5344CB8AC3E}">
        <p14:creationId xmlns:p14="http://schemas.microsoft.com/office/powerpoint/2010/main" val="24545174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5750"/>
            <a:ext cx="9144000" cy="646331"/>
          </a:xfrm>
          <a:prstGeom prst="rect">
            <a:avLst/>
          </a:prstGeom>
          <a:noFill/>
        </p:spPr>
        <p:txBody>
          <a:bodyPr wrap="square" rtlCol="0">
            <a:spAutoFit/>
          </a:bodyPr>
          <a:lstStyle/>
          <a:p>
            <a:pPr algn="ctr"/>
            <a:r>
              <a:rPr lang="en-US" sz="3600" b="1" dirty="0">
                <a:latin typeface="Arial" panose="020B0604020202020204" pitchFamily="34" charset="0"/>
                <a:cs typeface="Arial" panose="020B0604020202020204" pitchFamily="34" charset="0"/>
              </a:rPr>
              <a:t>DSRIP HIGHLIGHTS 2015</a:t>
            </a:r>
          </a:p>
        </p:txBody>
      </p:sp>
      <p:sp>
        <p:nvSpPr>
          <p:cNvPr id="3" name="TextBox 2"/>
          <p:cNvSpPr txBox="1"/>
          <p:nvPr/>
        </p:nvSpPr>
        <p:spPr>
          <a:xfrm>
            <a:off x="342900" y="742950"/>
            <a:ext cx="8801100" cy="4462760"/>
          </a:xfrm>
          <a:prstGeom prst="rect">
            <a:avLst/>
          </a:prstGeom>
          <a:noFill/>
        </p:spPr>
        <p:txBody>
          <a:bodyPr wrap="square" rtlCol="0">
            <a:spAutoFit/>
          </a:bodyPr>
          <a:lstStyle/>
          <a:p>
            <a:pPr>
              <a:spcAft>
                <a:spcPts val="600"/>
              </a:spcAft>
            </a:pPr>
            <a:r>
              <a:rPr lang="en-US" b="1" dirty="0" smtClean="0">
                <a:solidFill>
                  <a:srgbClr val="000000"/>
                </a:solidFill>
              </a:rPr>
              <a:t>October</a:t>
            </a:r>
            <a:r>
              <a:rPr lang="en-US" dirty="0" smtClean="0">
                <a:solidFill>
                  <a:srgbClr val="000000"/>
                </a:solidFill>
              </a:rPr>
              <a:t> </a:t>
            </a:r>
          </a:p>
          <a:p>
            <a:pPr marL="342900" indent="-342900">
              <a:spcAft>
                <a:spcPts val="600"/>
              </a:spcAft>
              <a:buFont typeface="Arial" panose="020B0604020202020204" pitchFamily="34" charset="0"/>
              <a:buChar char="•"/>
            </a:pPr>
            <a:r>
              <a:rPr lang="en-US" dirty="0" smtClean="0">
                <a:solidFill>
                  <a:srgbClr val="000000"/>
                </a:solidFill>
              </a:rPr>
              <a:t>PPPS </a:t>
            </a:r>
            <a:r>
              <a:rPr lang="en-US" dirty="0">
                <a:solidFill>
                  <a:srgbClr val="000000"/>
                </a:solidFill>
              </a:rPr>
              <a:t>Domain 1 and Project Implementation Plans Approved and posted to the </a:t>
            </a:r>
            <a:r>
              <a:rPr lang="en-US" dirty="0" smtClean="0">
                <a:solidFill>
                  <a:srgbClr val="000000"/>
                </a:solidFill>
              </a:rPr>
              <a:t>web;</a:t>
            </a:r>
          </a:p>
          <a:p>
            <a:pPr marL="342900" indent="-342900">
              <a:spcAft>
                <a:spcPts val="600"/>
              </a:spcAft>
              <a:buFont typeface="Arial" panose="020B0604020202020204" pitchFamily="34" charset="0"/>
              <a:buChar char="•"/>
            </a:pPr>
            <a:r>
              <a:rPr lang="en-US" dirty="0" smtClean="0">
                <a:solidFill>
                  <a:srgbClr val="000000"/>
                </a:solidFill>
              </a:rPr>
              <a:t>Mid-October</a:t>
            </a:r>
            <a:r>
              <a:rPr lang="en-US" dirty="0">
                <a:solidFill>
                  <a:srgbClr val="000000"/>
                </a:solidFill>
              </a:rPr>
              <a:t>: Open PPS Performance Networks in </a:t>
            </a:r>
            <a:r>
              <a:rPr lang="en-US" dirty="0" smtClean="0">
                <a:solidFill>
                  <a:srgbClr val="000000"/>
                </a:solidFill>
              </a:rPr>
              <a:t>MAPP</a:t>
            </a:r>
          </a:p>
          <a:p>
            <a:pPr marL="342900" indent="-342900">
              <a:spcAft>
                <a:spcPts val="600"/>
              </a:spcAft>
              <a:buFont typeface="Arial" panose="020B0604020202020204" pitchFamily="34" charset="0"/>
              <a:buChar char="•"/>
            </a:pPr>
            <a:r>
              <a:rPr lang="en-US" dirty="0" smtClean="0">
                <a:solidFill>
                  <a:srgbClr val="000000"/>
                </a:solidFill>
              </a:rPr>
              <a:t>31</a:t>
            </a:r>
            <a:r>
              <a:rPr lang="en-US" baseline="30000" dirty="0" smtClean="0">
                <a:solidFill>
                  <a:srgbClr val="000000"/>
                </a:solidFill>
              </a:rPr>
              <a:t>st</a:t>
            </a:r>
            <a:r>
              <a:rPr lang="en-US" dirty="0" smtClean="0">
                <a:solidFill>
                  <a:srgbClr val="000000"/>
                </a:solidFill>
              </a:rPr>
              <a:t> - </a:t>
            </a:r>
            <a:r>
              <a:rPr lang="en-US" dirty="0">
                <a:solidFill>
                  <a:srgbClr val="000000"/>
                </a:solidFill>
              </a:rPr>
              <a:t>PPS Second Quarterly </a:t>
            </a:r>
            <a:r>
              <a:rPr lang="en-US" dirty="0" smtClean="0">
                <a:solidFill>
                  <a:srgbClr val="000000"/>
                </a:solidFill>
              </a:rPr>
              <a:t>(</a:t>
            </a:r>
            <a:r>
              <a:rPr lang="en-US" dirty="0">
                <a:solidFill>
                  <a:srgbClr val="000000"/>
                </a:solidFill>
              </a:rPr>
              <a:t>7/1/15 - 9/30/15) due from PPS.</a:t>
            </a:r>
          </a:p>
          <a:p>
            <a:pPr>
              <a:spcAft>
                <a:spcPts val="600"/>
              </a:spcAft>
            </a:pPr>
            <a:r>
              <a:rPr lang="en-US" b="1" dirty="0" smtClean="0">
                <a:solidFill>
                  <a:srgbClr val="000000"/>
                </a:solidFill>
              </a:rPr>
              <a:t>November </a:t>
            </a:r>
          </a:p>
          <a:p>
            <a:pPr marL="285750" indent="-285750">
              <a:spcAft>
                <a:spcPts val="600"/>
              </a:spcAft>
              <a:buFont typeface="Arial" panose="020B0604020202020204" pitchFamily="34" charset="0"/>
              <a:buChar char="•"/>
            </a:pPr>
            <a:r>
              <a:rPr lang="en-US" dirty="0" smtClean="0">
                <a:solidFill>
                  <a:srgbClr val="000000"/>
                </a:solidFill>
              </a:rPr>
              <a:t>9</a:t>
            </a:r>
            <a:r>
              <a:rPr lang="en-US" baseline="30000" dirty="0" smtClean="0">
                <a:solidFill>
                  <a:srgbClr val="000000"/>
                </a:solidFill>
              </a:rPr>
              <a:t>th</a:t>
            </a:r>
            <a:r>
              <a:rPr lang="en-US" dirty="0" smtClean="0">
                <a:solidFill>
                  <a:srgbClr val="000000"/>
                </a:solidFill>
              </a:rPr>
              <a:t> and 10th: </a:t>
            </a:r>
            <a:r>
              <a:rPr lang="en-US" dirty="0">
                <a:solidFill>
                  <a:srgbClr val="000000"/>
                </a:solidFill>
              </a:rPr>
              <a:t>DSRIP Project Approval &amp; Oversight Panel Bi-Annual Meeting</a:t>
            </a:r>
          </a:p>
          <a:p>
            <a:pPr>
              <a:spcAft>
                <a:spcPts val="600"/>
              </a:spcAft>
            </a:pPr>
            <a:r>
              <a:rPr lang="en-US" b="1" dirty="0" smtClean="0">
                <a:solidFill>
                  <a:srgbClr val="000000"/>
                </a:solidFill>
              </a:rPr>
              <a:t>December </a:t>
            </a:r>
            <a:r>
              <a:rPr lang="en-US" dirty="0" smtClean="0">
                <a:solidFill>
                  <a:srgbClr val="000000"/>
                </a:solidFill>
              </a:rPr>
              <a:t> </a:t>
            </a:r>
          </a:p>
          <a:p>
            <a:pPr marL="285750" indent="-285750">
              <a:spcAft>
                <a:spcPts val="600"/>
              </a:spcAft>
              <a:buFont typeface="Arial" panose="020B0604020202020204" pitchFamily="34" charset="0"/>
              <a:buChar char="•"/>
            </a:pPr>
            <a:r>
              <a:rPr lang="en-US" dirty="0" smtClean="0">
                <a:solidFill>
                  <a:srgbClr val="000000"/>
                </a:solidFill>
              </a:rPr>
              <a:t>1</a:t>
            </a:r>
            <a:r>
              <a:rPr lang="en-US" baseline="30000" dirty="0" smtClean="0">
                <a:solidFill>
                  <a:srgbClr val="000000"/>
                </a:solidFill>
              </a:rPr>
              <a:t>st</a:t>
            </a:r>
            <a:r>
              <a:rPr lang="en-US" dirty="0" smtClean="0">
                <a:solidFill>
                  <a:srgbClr val="000000"/>
                </a:solidFill>
              </a:rPr>
              <a:t> - Independent </a:t>
            </a:r>
            <a:r>
              <a:rPr lang="en-US" dirty="0">
                <a:solidFill>
                  <a:srgbClr val="000000"/>
                </a:solidFill>
              </a:rPr>
              <a:t>Assessor provides feedback to PPS on </a:t>
            </a:r>
            <a:r>
              <a:rPr lang="en-US" dirty="0" smtClean="0">
                <a:solidFill>
                  <a:srgbClr val="000000"/>
                </a:solidFill>
              </a:rPr>
              <a:t>Second </a:t>
            </a:r>
            <a:r>
              <a:rPr lang="en-US" dirty="0">
                <a:solidFill>
                  <a:srgbClr val="000000"/>
                </a:solidFill>
              </a:rPr>
              <a:t>Quarterly Reports; </a:t>
            </a:r>
            <a:r>
              <a:rPr lang="en-US" dirty="0" smtClean="0">
                <a:solidFill>
                  <a:srgbClr val="000000"/>
                </a:solidFill>
              </a:rPr>
              <a:t> 15-day </a:t>
            </a:r>
            <a:r>
              <a:rPr lang="en-US" dirty="0">
                <a:solidFill>
                  <a:srgbClr val="000000"/>
                </a:solidFill>
              </a:rPr>
              <a:t>Remediation window begins </a:t>
            </a:r>
          </a:p>
          <a:p>
            <a:pPr marL="285750" indent="-285750">
              <a:spcAft>
                <a:spcPts val="600"/>
              </a:spcAft>
              <a:buFont typeface="Arial" panose="020B0604020202020204" pitchFamily="34" charset="0"/>
              <a:buChar char="•"/>
            </a:pPr>
            <a:r>
              <a:rPr lang="en-US" dirty="0" smtClean="0">
                <a:solidFill>
                  <a:srgbClr val="000000"/>
                </a:solidFill>
              </a:rPr>
              <a:t>15</a:t>
            </a:r>
            <a:r>
              <a:rPr lang="en-US" baseline="30000" dirty="0" smtClean="0">
                <a:solidFill>
                  <a:srgbClr val="000000"/>
                </a:solidFill>
              </a:rPr>
              <a:t>th</a:t>
            </a:r>
            <a:r>
              <a:rPr lang="en-US" dirty="0" smtClean="0">
                <a:solidFill>
                  <a:srgbClr val="000000"/>
                </a:solidFill>
              </a:rPr>
              <a:t> - </a:t>
            </a:r>
            <a:r>
              <a:rPr lang="en-US" dirty="0">
                <a:solidFill>
                  <a:srgbClr val="000000"/>
                </a:solidFill>
              </a:rPr>
              <a:t>Revised PPS Second Quarterly Report due from PPS; 15-day Remediation window closes </a:t>
            </a:r>
          </a:p>
          <a:p>
            <a:pPr marL="285750" indent="-285750">
              <a:spcAft>
                <a:spcPts val="600"/>
              </a:spcAft>
              <a:buFont typeface="Arial" panose="020B0604020202020204" pitchFamily="34" charset="0"/>
              <a:buChar char="•"/>
            </a:pPr>
            <a:r>
              <a:rPr lang="en-US" dirty="0" smtClean="0">
                <a:solidFill>
                  <a:srgbClr val="000000"/>
                </a:solidFill>
              </a:rPr>
              <a:t>30</a:t>
            </a:r>
            <a:r>
              <a:rPr lang="en-US" baseline="30000" dirty="0" smtClean="0">
                <a:solidFill>
                  <a:srgbClr val="000000"/>
                </a:solidFill>
              </a:rPr>
              <a:t>th</a:t>
            </a:r>
            <a:r>
              <a:rPr lang="en-US" dirty="0" smtClean="0">
                <a:solidFill>
                  <a:srgbClr val="000000"/>
                </a:solidFill>
              </a:rPr>
              <a:t> - </a:t>
            </a:r>
            <a:r>
              <a:rPr lang="en-US" dirty="0">
                <a:solidFill>
                  <a:srgbClr val="000000"/>
                </a:solidFill>
              </a:rPr>
              <a:t>Final Approval of PPS Second Quarterly Reports </a:t>
            </a:r>
          </a:p>
          <a:p>
            <a:pPr>
              <a:spcAft>
                <a:spcPts val="600"/>
              </a:spcAft>
            </a:pPr>
            <a:r>
              <a:rPr lang="en-US" b="1" dirty="0" smtClean="0">
                <a:solidFill>
                  <a:srgbClr val="000000"/>
                </a:solidFill>
              </a:rPr>
              <a:t>January 2016 </a:t>
            </a:r>
            <a:r>
              <a:rPr lang="en-US" dirty="0" smtClean="0">
                <a:solidFill>
                  <a:srgbClr val="000000"/>
                </a:solidFill>
              </a:rPr>
              <a:t>- PPS </a:t>
            </a:r>
            <a:r>
              <a:rPr lang="en-US" dirty="0">
                <a:solidFill>
                  <a:srgbClr val="000000"/>
                </a:solidFill>
              </a:rPr>
              <a:t>Project Partners </a:t>
            </a:r>
            <a:r>
              <a:rPr lang="en-US" dirty="0" smtClean="0">
                <a:solidFill>
                  <a:srgbClr val="000000"/>
                </a:solidFill>
              </a:rPr>
              <a:t>announced </a:t>
            </a:r>
            <a:endParaRPr lang="en-US" dirty="0">
              <a:solidFill>
                <a:srgbClr val="000000"/>
              </a:solidFill>
            </a:endParaRPr>
          </a:p>
        </p:txBody>
      </p:sp>
    </p:spTree>
    <p:extLst>
      <p:ext uri="{BB962C8B-B14F-4D97-AF65-F5344CB8AC3E}">
        <p14:creationId xmlns:p14="http://schemas.microsoft.com/office/powerpoint/2010/main" val="4887414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66950"/>
            <a:ext cx="4876800" cy="1446550"/>
          </a:xfrm>
          <a:prstGeom prst="rect">
            <a:avLst/>
          </a:prstGeom>
          <a:noFill/>
        </p:spPr>
        <p:txBody>
          <a:bodyPr wrap="square" rtlCol="0">
            <a:spAutoFit/>
          </a:bodyPr>
          <a:lstStyle/>
          <a:p>
            <a:r>
              <a:rPr lang="en-US" sz="4400" dirty="0" smtClean="0">
                <a:solidFill>
                  <a:srgbClr val="553278"/>
                </a:solidFill>
                <a:latin typeface="Arial" panose="020B0604020202020204" pitchFamily="34" charset="0"/>
                <a:cs typeface="Arial" panose="020B0604020202020204" pitchFamily="34" charset="0"/>
              </a:rPr>
              <a:t>DSRIP Regulatory Waivers</a:t>
            </a:r>
            <a:endParaRPr lang="en-US" sz="4400" dirty="0">
              <a:solidFill>
                <a:srgbClr val="55327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55342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6300" y="407988"/>
            <a:ext cx="8267700" cy="411162"/>
          </a:xfrm>
          <a:prstGeom prst="rect">
            <a:avLst/>
          </a:prstGeom>
        </p:spPr>
        <p:txBody>
          <a:bodyPr>
            <a:noAutofit/>
          </a:bodyPr>
          <a:lstStyle/>
          <a:p>
            <a:r>
              <a:rPr lang="en-US" sz="3200" b="1" dirty="0">
                <a:solidFill>
                  <a:srgbClr val="553278"/>
                </a:solidFill>
                <a:latin typeface="Arial" charset="0"/>
                <a:ea typeface="+mn-ea"/>
                <a:cs typeface="Arial" charset="0"/>
              </a:rPr>
              <a:t>DSRIP Regulatory Waivers</a:t>
            </a:r>
          </a:p>
        </p:txBody>
      </p:sp>
      <p:sp>
        <p:nvSpPr>
          <p:cNvPr id="3" name="Content Placeholder 2"/>
          <p:cNvSpPr>
            <a:spLocks noGrp="1"/>
          </p:cNvSpPr>
          <p:nvPr>
            <p:ph idx="4294967295"/>
          </p:nvPr>
        </p:nvSpPr>
        <p:spPr>
          <a:xfrm>
            <a:off x="647700" y="895350"/>
            <a:ext cx="8496300" cy="3810000"/>
          </a:xfrm>
          <a:prstGeom prst="rect">
            <a:avLst/>
          </a:prstGeom>
        </p:spPr>
        <p:txBody>
          <a:bodyPr>
            <a:normAutofit fontScale="92500" lnSpcReduction="10000"/>
          </a:bodyPr>
          <a:lstStyle/>
          <a:p>
            <a:pPr fontAlgn="t"/>
            <a:r>
              <a:rPr lang="en-US" sz="2200" dirty="0" smtClean="0"/>
              <a:t>DOH, OMH, OPWDD and OASAS have statutory authority to grant regulatory waivers for the duration of DSRIP, to assist PPS’ in:</a:t>
            </a:r>
          </a:p>
          <a:p>
            <a:pPr lvl="1" fontAlgn="t"/>
            <a:r>
              <a:rPr lang="en-US" sz="1900" dirty="0" smtClean="0"/>
              <a:t>avoiding </a:t>
            </a:r>
            <a:r>
              <a:rPr lang="en-US" sz="1900" dirty="0"/>
              <a:t>duplication of </a:t>
            </a:r>
            <a:r>
              <a:rPr lang="en-US" sz="1900" dirty="0" smtClean="0"/>
              <a:t>requirements. </a:t>
            </a:r>
          </a:p>
          <a:p>
            <a:pPr lvl="1" fontAlgn="t"/>
            <a:r>
              <a:rPr lang="en-US" sz="1900" dirty="0" smtClean="0"/>
              <a:t>allow </a:t>
            </a:r>
            <a:r>
              <a:rPr lang="en-US" sz="1900" dirty="0"/>
              <a:t>the efficient implementation </a:t>
            </a:r>
            <a:r>
              <a:rPr lang="en-US" sz="1900" dirty="0" smtClean="0"/>
              <a:t>of </a:t>
            </a:r>
            <a:r>
              <a:rPr lang="en-US" sz="1900" dirty="0"/>
              <a:t>proposed </a:t>
            </a:r>
            <a:r>
              <a:rPr lang="en-US" sz="1900" dirty="0" smtClean="0"/>
              <a:t>DSRIP projects</a:t>
            </a:r>
            <a:r>
              <a:rPr lang="en-US" sz="1900" dirty="0"/>
              <a:t>. </a:t>
            </a:r>
            <a:endParaRPr lang="en-US" sz="1900" dirty="0" smtClean="0"/>
          </a:p>
          <a:p>
            <a:pPr fontAlgn="t"/>
            <a:r>
              <a:rPr lang="en-US" sz="2200" dirty="0" smtClean="0"/>
              <a:t>The Agencies will not waive patient </a:t>
            </a:r>
            <a:r>
              <a:rPr lang="en-US" sz="2200" dirty="0"/>
              <a:t>safety</a:t>
            </a:r>
            <a:r>
              <a:rPr lang="en-US" sz="2200" dirty="0" smtClean="0"/>
              <a:t>.</a:t>
            </a:r>
          </a:p>
          <a:p>
            <a:pPr fontAlgn="t"/>
            <a:r>
              <a:rPr lang="en-US" sz="2200" dirty="0" smtClean="0"/>
              <a:t>PPS’ have already submitted initial waiver requests and received Agency responses.</a:t>
            </a:r>
          </a:p>
          <a:p>
            <a:pPr marL="342900" lvl="1" indent="-342900" fontAlgn="t">
              <a:buFont typeface="Arial" charset="0"/>
              <a:buChar char="•"/>
            </a:pPr>
            <a:r>
              <a:rPr lang="en-US" sz="2200" dirty="0" smtClean="0"/>
              <a:t>A second Waiver </a:t>
            </a:r>
            <a:r>
              <a:rPr lang="en-US" sz="2200" dirty="0" smtClean="0"/>
              <a:t>window closed on September </a:t>
            </a:r>
            <a:r>
              <a:rPr lang="en-US" sz="2200" dirty="0" smtClean="0"/>
              <a:t>15, 2015 to submit additional </a:t>
            </a:r>
            <a:r>
              <a:rPr lang="en-US" sz="2200" dirty="0"/>
              <a:t>waiver </a:t>
            </a:r>
            <a:r>
              <a:rPr lang="en-US" sz="2200" dirty="0" smtClean="0"/>
              <a:t>requests.  </a:t>
            </a:r>
          </a:p>
          <a:p>
            <a:pPr lvl="1" fontAlgn="t"/>
            <a:r>
              <a:rPr lang="en-US" sz="1900" dirty="0"/>
              <a:t>Agency responses by November 1, 2015.</a:t>
            </a:r>
          </a:p>
          <a:p>
            <a:pPr marL="400050" fontAlgn="t"/>
            <a:r>
              <a:rPr lang="en-US" sz="2300" dirty="0" smtClean="0"/>
              <a:t>Waivers windows will be opened every quarter</a:t>
            </a:r>
          </a:p>
          <a:p>
            <a:pPr lvl="1" fontAlgn="t"/>
            <a:r>
              <a:rPr lang="en-US" sz="1900" dirty="0" smtClean="0"/>
              <a:t>If </a:t>
            </a:r>
            <a:r>
              <a:rPr lang="en-US" sz="1900" dirty="0" smtClean="0"/>
              <a:t>you are part of a PPS and need a waiver, contact your PPS lead. </a:t>
            </a:r>
          </a:p>
        </p:txBody>
      </p:sp>
    </p:spTree>
    <p:extLst>
      <p:ext uri="{BB962C8B-B14F-4D97-AF65-F5344CB8AC3E}">
        <p14:creationId xmlns:p14="http://schemas.microsoft.com/office/powerpoint/2010/main" val="17606027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61950"/>
            <a:ext cx="8267700" cy="411163"/>
          </a:xfrm>
          <a:prstGeom prst="rect">
            <a:avLst/>
          </a:prstGeom>
        </p:spPr>
        <p:txBody>
          <a:bodyPr/>
          <a:lstStyle/>
          <a:p>
            <a:r>
              <a:rPr lang="en-US" sz="3600" b="1" dirty="0" smtClean="0">
                <a:latin typeface="Arial" panose="020B0604020202020204" pitchFamily="34" charset="0"/>
                <a:cs typeface="Arial" panose="020B0604020202020204" pitchFamily="34" charset="0"/>
              </a:rPr>
              <a:t>DSRIP Regulatory Waivers: </a:t>
            </a:r>
            <a:br>
              <a:rPr lang="en-US" sz="3600" b="1" dirty="0" smtClean="0">
                <a:latin typeface="Arial" panose="020B0604020202020204" pitchFamily="34" charset="0"/>
                <a:cs typeface="Arial" panose="020B0604020202020204" pitchFamily="34" charset="0"/>
              </a:rPr>
            </a:br>
            <a:r>
              <a:rPr lang="en-US" sz="3600" b="1" dirty="0" smtClean="0">
                <a:latin typeface="Arial" panose="020B0604020202020204" pitchFamily="34" charset="0"/>
                <a:cs typeface="Arial" panose="020B0604020202020204" pitchFamily="34" charset="0"/>
              </a:rPr>
              <a:t>Agency Responses</a:t>
            </a:r>
            <a:endParaRPr lang="en-US" sz="3600" b="1" dirty="0">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647700" y="1581150"/>
            <a:ext cx="8496300" cy="3417888"/>
          </a:xfrm>
          <a:prstGeom prst="rect">
            <a:avLst/>
          </a:prstGeom>
        </p:spPr>
        <p:txBody>
          <a:bodyPr>
            <a:normAutofit/>
          </a:bodyPr>
          <a:lstStyle/>
          <a:p>
            <a:pPr>
              <a:spcBef>
                <a:spcPts val="0"/>
              </a:spcBef>
              <a:spcAft>
                <a:spcPts val="300"/>
              </a:spcAft>
            </a:pPr>
            <a:r>
              <a:rPr lang="en-US" sz="2400" dirty="0" smtClean="0">
                <a:solidFill>
                  <a:srgbClr val="000000"/>
                </a:solidFill>
              </a:rPr>
              <a:t>Agency responses included:</a:t>
            </a:r>
          </a:p>
          <a:p>
            <a:pPr lvl="1">
              <a:spcBef>
                <a:spcPts val="0"/>
              </a:spcBef>
              <a:spcAft>
                <a:spcPts val="300"/>
              </a:spcAft>
            </a:pPr>
            <a:r>
              <a:rPr lang="en-US" sz="1600" dirty="0" smtClean="0">
                <a:solidFill>
                  <a:srgbClr val="000000"/>
                </a:solidFill>
              </a:rPr>
              <a:t>Requests for </a:t>
            </a:r>
            <a:r>
              <a:rPr lang="en-US" sz="1600" dirty="0">
                <a:solidFill>
                  <a:srgbClr val="000000"/>
                </a:solidFill>
              </a:rPr>
              <a:t>additional </a:t>
            </a:r>
            <a:r>
              <a:rPr lang="en-US" sz="1600" dirty="0" smtClean="0">
                <a:solidFill>
                  <a:srgbClr val="000000"/>
                </a:solidFill>
              </a:rPr>
              <a:t>information clarifying requests,</a:t>
            </a:r>
          </a:p>
          <a:p>
            <a:pPr lvl="1">
              <a:spcBef>
                <a:spcPts val="0"/>
              </a:spcBef>
              <a:spcAft>
                <a:spcPts val="300"/>
              </a:spcAft>
            </a:pPr>
            <a:r>
              <a:rPr lang="en-US" sz="1600" dirty="0" smtClean="0">
                <a:solidFill>
                  <a:srgbClr val="000000"/>
                </a:solidFill>
              </a:rPr>
              <a:t>Set additional requirements (require PPS’ to submit policies </a:t>
            </a:r>
            <a:r>
              <a:rPr lang="en-US" sz="1600" dirty="0">
                <a:solidFill>
                  <a:srgbClr val="000000"/>
                </a:solidFill>
              </a:rPr>
              <a:t>and procedures</a:t>
            </a:r>
            <a:r>
              <a:rPr lang="en-US" sz="1600" dirty="0" smtClean="0">
                <a:solidFill>
                  <a:srgbClr val="000000"/>
                </a:solidFill>
              </a:rPr>
              <a:t>, protocols, or perform staff training).</a:t>
            </a:r>
            <a:endParaRPr lang="en-US" sz="1600" dirty="0">
              <a:solidFill>
                <a:srgbClr val="000000"/>
              </a:solidFill>
            </a:endParaRPr>
          </a:p>
          <a:p>
            <a:pPr>
              <a:spcBef>
                <a:spcPts val="0"/>
              </a:spcBef>
              <a:spcAft>
                <a:spcPts val="300"/>
              </a:spcAft>
            </a:pPr>
            <a:r>
              <a:rPr lang="en-US" sz="2400" dirty="0" smtClean="0">
                <a:solidFill>
                  <a:srgbClr val="000000"/>
                </a:solidFill>
              </a:rPr>
              <a:t>Failure to comply with the additional requirements can lead to the withdrawal of waiver approval. </a:t>
            </a:r>
          </a:p>
          <a:p>
            <a:pPr>
              <a:spcBef>
                <a:spcPts val="0"/>
              </a:spcBef>
              <a:spcAft>
                <a:spcPts val="300"/>
              </a:spcAft>
            </a:pPr>
            <a:r>
              <a:rPr lang="en-US" sz="2400" dirty="0" smtClean="0">
                <a:solidFill>
                  <a:srgbClr val="000000"/>
                </a:solidFill>
              </a:rPr>
              <a:t>The </a:t>
            </a:r>
            <a:r>
              <a:rPr lang="en-US" sz="2400" dirty="0">
                <a:solidFill>
                  <a:srgbClr val="000000"/>
                </a:solidFill>
              </a:rPr>
              <a:t>agencies </a:t>
            </a:r>
            <a:r>
              <a:rPr lang="en-US" sz="2400" dirty="0" smtClean="0">
                <a:solidFill>
                  <a:srgbClr val="000000"/>
                </a:solidFill>
              </a:rPr>
              <a:t>will track </a:t>
            </a:r>
            <a:r>
              <a:rPr lang="en-US" sz="2400" dirty="0">
                <a:solidFill>
                  <a:srgbClr val="000000"/>
                </a:solidFill>
              </a:rPr>
              <a:t>waivers by provider and facility to ensure that </a:t>
            </a:r>
            <a:r>
              <a:rPr lang="en-US" sz="2400" dirty="0" smtClean="0">
                <a:solidFill>
                  <a:srgbClr val="000000"/>
                </a:solidFill>
              </a:rPr>
              <a:t>our onsite reviewers are aware </a:t>
            </a:r>
            <a:r>
              <a:rPr lang="en-US" sz="2400" dirty="0">
                <a:solidFill>
                  <a:srgbClr val="000000"/>
                </a:solidFill>
              </a:rPr>
              <a:t>of approved waivers</a:t>
            </a:r>
            <a:r>
              <a:rPr lang="en-US" sz="2400" dirty="0" smtClean="0">
                <a:solidFill>
                  <a:srgbClr val="000000"/>
                </a:solidFill>
              </a:rPr>
              <a:t>.</a:t>
            </a:r>
          </a:p>
        </p:txBody>
      </p:sp>
    </p:spTree>
    <p:extLst>
      <p:ext uri="{BB962C8B-B14F-4D97-AF65-F5344CB8AC3E}">
        <p14:creationId xmlns:p14="http://schemas.microsoft.com/office/powerpoint/2010/main" val="30762589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1504950"/>
            <a:ext cx="4572000" cy="25545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4000" b="1" dirty="0" smtClean="0">
                <a:solidFill>
                  <a:srgbClr val="553278"/>
                </a:solidFill>
                <a:latin typeface="Arial" charset="0"/>
              </a:rPr>
              <a:t>Integrated Outpatient Services – Part 825</a:t>
            </a:r>
            <a:endParaRPr lang="en-US" altLang="en-US" sz="4000" b="1" dirty="0">
              <a:solidFill>
                <a:srgbClr val="553278"/>
              </a:solidFill>
              <a:latin typeface="Arial" charset="0"/>
            </a:endParaRPr>
          </a:p>
        </p:txBody>
      </p:sp>
    </p:spTree>
    <p:extLst>
      <p:ext uri="{BB962C8B-B14F-4D97-AF65-F5344CB8AC3E}">
        <p14:creationId xmlns:p14="http://schemas.microsoft.com/office/powerpoint/2010/main" val="1680577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457200" y="438150"/>
            <a:ext cx="82296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200" b="1" dirty="0" smtClean="0"/>
              <a:t>Currently Under Review:</a:t>
            </a:r>
            <a:endParaRPr lang="en-US" altLang="en-US" sz="3200" b="1" dirty="0">
              <a:solidFill>
                <a:srgbClr val="553278"/>
              </a:solidFill>
              <a:latin typeface="Arial" charset="0"/>
            </a:endParaRPr>
          </a:p>
        </p:txBody>
      </p:sp>
      <p:sp>
        <p:nvSpPr>
          <p:cNvPr id="12" name="TextBox 11"/>
          <p:cNvSpPr txBox="1"/>
          <p:nvPr/>
        </p:nvSpPr>
        <p:spPr>
          <a:xfrm>
            <a:off x="445971" y="1276350"/>
            <a:ext cx="8229600" cy="1554272"/>
          </a:xfrm>
          <a:prstGeom prst="rect">
            <a:avLst/>
          </a:prstGeom>
          <a:noFill/>
          <a:ln>
            <a:noFill/>
          </a:ln>
        </p:spPr>
        <p:txBody>
          <a:bodyPr>
            <a:spAutoFit/>
          </a:bodyPr>
          <a:lstStyle/>
          <a:p>
            <a:pPr marL="342900" indent="-342900">
              <a:buFont typeface="Arial" panose="020B0604020202020204" pitchFamily="34" charset="0"/>
              <a:buChar char="•"/>
            </a:pPr>
            <a:r>
              <a:rPr lang="en-US" sz="2000" dirty="0" smtClean="0">
                <a:solidFill>
                  <a:srgbClr val="000000"/>
                </a:solidFill>
              </a:rPr>
              <a:t>Part 806 </a:t>
            </a:r>
            <a:r>
              <a:rPr lang="en-US" sz="2000" b="1" dirty="0" smtClean="0">
                <a:solidFill>
                  <a:srgbClr val="000000"/>
                </a:solidFill>
              </a:rPr>
              <a:t>Emergency Services</a:t>
            </a:r>
            <a:r>
              <a:rPr lang="en-US" sz="2000" b="1" dirty="0">
                <a:solidFill>
                  <a:srgbClr val="000000"/>
                </a:solidFill>
              </a:rPr>
              <a:t> </a:t>
            </a:r>
            <a:r>
              <a:rPr lang="en-US" sz="2000" b="1" dirty="0" smtClean="0">
                <a:solidFill>
                  <a:srgbClr val="000000"/>
                </a:solidFill>
              </a:rPr>
              <a:t>– Currently being drafted  </a:t>
            </a:r>
          </a:p>
          <a:p>
            <a:pPr marL="342900" indent="-342900">
              <a:spcBef>
                <a:spcPts val="600"/>
              </a:spcBef>
              <a:spcAft>
                <a:spcPts val="600"/>
              </a:spcAft>
              <a:buFont typeface="Arial" panose="020B0604020202020204" pitchFamily="34" charset="0"/>
              <a:buChar char="•"/>
            </a:pPr>
            <a:r>
              <a:rPr lang="en-US" sz="2000" dirty="0" smtClean="0">
                <a:solidFill>
                  <a:srgbClr val="000000"/>
                </a:solidFill>
              </a:rPr>
              <a:t>Repeal </a:t>
            </a:r>
            <a:r>
              <a:rPr lang="en-US" sz="2000" dirty="0">
                <a:solidFill>
                  <a:srgbClr val="000000"/>
                </a:solidFill>
              </a:rPr>
              <a:t>of Part </a:t>
            </a:r>
            <a:r>
              <a:rPr lang="en-US" sz="2000" dirty="0" smtClean="0">
                <a:solidFill>
                  <a:srgbClr val="000000"/>
                </a:solidFill>
              </a:rPr>
              <a:t>304</a:t>
            </a:r>
          </a:p>
          <a:p>
            <a:pPr marL="342900" indent="-342900">
              <a:spcBef>
                <a:spcPts val="600"/>
              </a:spcBef>
              <a:spcAft>
                <a:spcPts val="600"/>
              </a:spcAft>
              <a:buFont typeface="Arial" panose="020B0604020202020204" pitchFamily="34" charset="0"/>
              <a:buChar char="•"/>
            </a:pPr>
            <a:r>
              <a:rPr lang="en-US" sz="2000" dirty="0" smtClean="0">
                <a:solidFill>
                  <a:srgbClr val="000000"/>
                </a:solidFill>
              </a:rPr>
              <a:t>Continuing </a:t>
            </a:r>
            <a:r>
              <a:rPr lang="en-US" sz="2000" dirty="0">
                <a:solidFill>
                  <a:srgbClr val="000000"/>
                </a:solidFill>
              </a:rPr>
              <a:t>consolidation of DSAS/DAAA regulations into OASAS Part 800 series. </a:t>
            </a:r>
          </a:p>
        </p:txBody>
      </p:sp>
    </p:spTree>
    <p:extLst>
      <p:ext uri="{BB962C8B-B14F-4D97-AF65-F5344CB8AC3E}">
        <p14:creationId xmlns:p14="http://schemas.microsoft.com/office/powerpoint/2010/main" val="8117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50</a:t>
            </a:fld>
            <a:endParaRPr lang="en-US" dirty="0">
              <a:solidFill>
                <a:prstClr val="black">
                  <a:tint val="75000"/>
                </a:prstClr>
              </a:solidFill>
            </a:endParaRPr>
          </a:p>
        </p:txBody>
      </p:sp>
      <p:sp>
        <p:nvSpPr>
          <p:cNvPr id="3" name="Content Placeholder 2"/>
          <p:cNvSpPr txBox="1">
            <a:spLocks/>
          </p:cNvSpPr>
          <p:nvPr/>
        </p:nvSpPr>
        <p:spPr>
          <a:xfrm>
            <a:off x="486832" y="895350"/>
            <a:ext cx="8496393" cy="3581399"/>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1800" dirty="0">
                <a:latin typeface="Arial" panose="020B0604020202020204" pitchFamily="34" charset="0"/>
                <a:cs typeface="Arial" panose="020B0604020202020204" pitchFamily="34" charset="0"/>
              </a:rPr>
              <a:t>Regulations were adopted effective January 1, </a:t>
            </a:r>
            <a:r>
              <a:rPr lang="en-US" altLang="en-US" sz="1800" dirty="0" smtClean="0">
                <a:latin typeface="Arial" panose="020B0604020202020204" pitchFamily="34" charset="0"/>
                <a:cs typeface="Arial" panose="020B0604020202020204" pitchFamily="34" charset="0"/>
              </a:rPr>
              <a:t>2015</a:t>
            </a:r>
          </a:p>
          <a:p>
            <a:pPr marL="0" indent="0">
              <a:buNone/>
            </a:pPr>
            <a:endParaRPr lang="en-US" altLang="en-US" sz="1800" dirty="0">
              <a:latin typeface="Arial" panose="020B0604020202020204" pitchFamily="34" charset="0"/>
              <a:cs typeface="Arial" panose="020B0604020202020204" pitchFamily="34" charset="0"/>
            </a:endParaRPr>
          </a:p>
          <a:p>
            <a:pPr fontAlgn="auto">
              <a:spcAft>
                <a:spcPts val="0"/>
              </a:spcAft>
              <a:defRPr/>
            </a:pPr>
            <a:r>
              <a:rPr lang="en-US" sz="1800" dirty="0">
                <a:latin typeface="Arial" panose="020B0604020202020204" pitchFamily="34" charset="0"/>
                <a:cs typeface="Arial" panose="020B0604020202020204" pitchFamily="34" charset="0"/>
              </a:rPr>
              <a:t>Guidance is available at </a:t>
            </a:r>
            <a:r>
              <a:rPr lang="en-US" sz="1800" dirty="0">
                <a:solidFill>
                  <a:srgbClr val="646569"/>
                </a:solidFill>
                <a:latin typeface="Arial" panose="020B0604020202020204" pitchFamily="34" charset="0"/>
                <a:cs typeface="Arial" panose="020B0604020202020204" pitchFamily="34" charset="0"/>
                <a:hlinkClick r:id="rId3"/>
              </a:rPr>
              <a:t>http://www.oasas.ny.gov/legal/CertApp/documents/IOSGuid.pdf</a:t>
            </a:r>
            <a:r>
              <a:rPr lang="en-US" sz="1800" dirty="0">
                <a:solidFill>
                  <a:srgbClr val="646569"/>
                </a:solidFill>
                <a:latin typeface="Arial" panose="020B0604020202020204" pitchFamily="34" charset="0"/>
                <a:cs typeface="Arial" panose="020B0604020202020204" pitchFamily="34" charset="0"/>
              </a:rPr>
              <a:t>.  </a:t>
            </a:r>
            <a:endParaRPr lang="en-US" sz="1800" dirty="0" smtClean="0">
              <a:solidFill>
                <a:srgbClr val="646569"/>
              </a:solidFill>
              <a:latin typeface="Arial" panose="020B0604020202020204" pitchFamily="34" charset="0"/>
              <a:cs typeface="Arial" panose="020B0604020202020204" pitchFamily="34" charset="0"/>
            </a:endParaRPr>
          </a:p>
          <a:p>
            <a:pPr marL="0" indent="0" fontAlgn="auto">
              <a:spcAft>
                <a:spcPts val="0"/>
              </a:spcAft>
              <a:buNone/>
              <a:defRPr/>
            </a:pPr>
            <a:endParaRPr lang="en-US" altLang="en-US" sz="1800" dirty="0">
              <a:latin typeface="Arial" panose="020B0604020202020204" pitchFamily="34" charset="0"/>
              <a:cs typeface="Arial" panose="020B0604020202020204" pitchFamily="34" charset="0"/>
            </a:endParaRPr>
          </a:p>
          <a:p>
            <a:pPr fontAlgn="auto">
              <a:spcAft>
                <a:spcPts val="0"/>
              </a:spcAft>
              <a:defRPr/>
            </a:pPr>
            <a:r>
              <a:rPr lang="en-US" sz="1800" dirty="0">
                <a:latin typeface="Arial" panose="020B0604020202020204" pitchFamily="34" charset="0"/>
                <a:cs typeface="Arial" panose="020B0604020202020204" pitchFamily="34" charset="0"/>
              </a:rPr>
              <a:t>Applying for IOS:  Article 28 licensed provider seeking to add behavioral health services: submit application through NYSE-CON</a:t>
            </a:r>
            <a:r>
              <a:rPr lang="en-US" sz="1800" dirty="0" smtClean="0">
                <a:latin typeface="Arial" panose="020B0604020202020204" pitchFamily="34" charset="0"/>
                <a:cs typeface="Arial" panose="020B0604020202020204" pitchFamily="34" charset="0"/>
              </a:rPr>
              <a:t>.  Article </a:t>
            </a:r>
            <a:r>
              <a:rPr lang="en-US" sz="1800" dirty="0">
                <a:latin typeface="Arial" panose="020B0604020202020204" pitchFamily="34" charset="0"/>
                <a:cs typeface="Arial" panose="020B0604020202020204" pitchFamily="34" charset="0"/>
              </a:rPr>
              <a:t>31 licensed or 32 certified provider seeking to add primary care or behavioral health services: submit application available on OMH and OASAS websites.</a:t>
            </a:r>
          </a:p>
          <a:p>
            <a:pPr marL="0" indent="0">
              <a:buNone/>
            </a:pPr>
            <a:endParaRPr lang="en-US" altLang="en-US" sz="1800" dirty="0">
              <a:latin typeface="Arial" panose="020B0604020202020204" pitchFamily="34" charset="0"/>
              <a:cs typeface="Arial" panose="020B0604020202020204" pitchFamily="34" charset="0"/>
            </a:endParaRPr>
          </a:p>
          <a:p>
            <a:r>
              <a:rPr lang="en-US" altLang="en-US" sz="1800" dirty="0" smtClean="0">
                <a:latin typeface="Arial" panose="020B0604020202020204" pitchFamily="34" charset="0"/>
                <a:cs typeface="Arial" panose="020B0604020202020204" pitchFamily="34" charset="0"/>
              </a:rPr>
              <a:t>Approved </a:t>
            </a:r>
            <a:r>
              <a:rPr lang="en-US" altLang="en-US" sz="1800" dirty="0">
                <a:latin typeface="Arial" panose="020B0604020202020204" pitchFamily="34" charset="0"/>
                <a:cs typeface="Arial" panose="020B0604020202020204" pitchFamily="34" charset="0"/>
              </a:rPr>
              <a:t>providers are given a designation on their license/operating certificate </a:t>
            </a:r>
          </a:p>
        </p:txBody>
      </p:sp>
      <p:sp>
        <p:nvSpPr>
          <p:cNvPr id="5" name="Title 1"/>
          <p:cNvSpPr txBox="1">
            <a:spLocks/>
          </p:cNvSpPr>
          <p:nvPr/>
        </p:nvSpPr>
        <p:spPr>
          <a:xfrm>
            <a:off x="460707" y="285750"/>
            <a:ext cx="8149894" cy="1371600"/>
          </a:xfrm>
          <a:prstGeom prst="rect">
            <a:avLst/>
          </a:prstGeom>
        </p:spPr>
        <p:txBody>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200" dirty="0" smtClean="0">
                <a:solidFill>
                  <a:srgbClr val="553278"/>
                </a:solidFill>
              </a:rPr>
              <a:t>Integrated Outpatient Services</a:t>
            </a:r>
            <a:endParaRPr lang="en-US" sz="3200" dirty="0">
              <a:solidFill>
                <a:srgbClr val="553278"/>
              </a:solidFill>
            </a:endParaRPr>
          </a:p>
        </p:txBody>
      </p:sp>
    </p:spTree>
    <p:extLst>
      <p:ext uri="{BB962C8B-B14F-4D97-AF65-F5344CB8AC3E}">
        <p14:creationId xmlns:p14="http://schemas.microsoft.com/office/powerpoint/2010/main" val="256371184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086600" y="4676775"/>
            <a:ext cx="2057400" cy="274638"/>
          </a:xfrm>
          <a:prstGeom prst="rect">
            <a:avLst/>
          </a:prstGeom>
        </p:spPr>
        <p:txBody>
          <a:bodyPr/>
          <a:lstStyle/>
          <a:p>
            <a:fld id="{03768EE8-2548-4B81-96CA-2A79AF6555F1}" type="slidenum">
              <a:rPr lang="en-US" smtClean="0">
                <a:solidFill>
                  <a:prstClr val="black">
                    <a:tint val="75000"/>
                  </a:prstClr>
                </a:solidFill>
              </a:rPr>
              <a:pPr/>
              <a:t>51</a:t>
            </a:fld>
            <a:endParaRPr lang="en-US" dirty="0">
              <a:solidFill>
                <a:prstClr val="black">
                  <a:tint val="75000"/>
                </a:prstClr>
              </a:solidFill>
            </a:endParaRPr>
          </a:p>
        </p:txBody>
      </p:sp>
      <p:sp>
        <p:nvSpPr>
          <p:cNvPr id="3" name="Content Placeholder 2"/>
          <p:cNvSpPr txBox="1">
            <a:spLocks/>
          </p:cNvSpPr>
          <p:nvPr/>
        </p:nvSpPr>
        <p:spPr>
          <a:xfrm>
            <a:off x="486832" y="895350"/>
            <a:ext cx="8496393" cy="3581399"/>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None/>
            </a:pPr>
            <a:r>
              <a:rPr lang="en-US" altLang="en-US" sz="1800" dirty="0" smtClean="0"/>
              <a:t>Providers </a:t>
            </a:r>
            <a:r>
              <a:rPr lang="en-US" altLang="en-US" sz="1800" dirty="0"/>
              <a:t>with licenses from at least two of the three participating state agencies:  OMH, OASAS, and DOH. </a:t>
            </a:r>
            <a:r>
              <a:rPr lang="en-US" altLang="en-US" sz="1800" dirty="0" smtClean="0"/>
              <a:t>As of October 2015 - Approved at 16 </a:t>
            </a:r>
            <a:r>
              <a:rPr lang="en-US" altLang="en-US" sz="1800" dirty="0"/>
              <a:t>clinic sites:    </a:t>
            </a:r>
          </a:p>
          <a:p>
            <a:pPr lvl="1"/>
            <a:r>
              <a:rPr lang="en-US" altLang="en-US" sz="1800" dirty="0">
                <a:solidFill>
                  <a:srgbClr val="3333CC"/>
                </a:solidFill>
              </a:rPr>
              <a:t>Mercy Medical Center (Garden </a:t>
            </a:r>
            <a:r>
              <a:rPr lang="en-US" altLang="en-US" sz="1800" dirty="0" smtClean="0">
                <a:solidFill>
                  <a:srgbClr val="3333CC"/>
                </a:solidFill>
              </a:rPr>
              <a:t>City)</a:t>
            </a:r>
            <a:endParaRPr lang="en-US" altLang="en-US" sz="1800" dirty="0"/>
          </a:p>
          <a:p>
            <a:pPr lvl="1"/>
            <a:r>
              <a:rPr lang="en-US" altLang="en-US" sz="1800" dirty="0" smtClean="0">
                <a:solidFill>
                  <a:srgbClr val="3333CC"/>
                </a:solidFill>
              </a:rPr>
              <a:t>Spectrum </a:t>
            </a:r>
            <a:r>
              <a:rPr lang="en-US" altLang="en-US" sz="1800" dirty="0">
                <a:solidFill>
                  <a:srgbClr val="3333CC"/>
                </a:solidFill>
              </a:rPr>
              <a:t>Human Services (Buffalo</a:t>
            </a:r>
            <a:r>
              <a:rPr lang="en-US" altLang="en-US" sz="1800" dirty="0" smtClean="0">
                <a:solidFill>
                  <a:srgbClr val="3333CC"/>
                </a:solidFill>
              </a:rPr>
              <a:t>)</a:t>
            </a:r>
            <a:endParaRPr lang="en-US" altLang="en-US" sz="1800" dirty="0">
              <a:solidFill>
                <a:srgbClr val="3333CC"/>
              </a:solidFill>
            </a:endParaRPr>
          </a:p>
          <a:p>
            <a:pPr lvl="1"/>
            <a:r>
              <a:rPr lang="en-US" altLang="en-US" sz="1800" dirty="0">
                <a:solidFill>
                  <a:srgbClr val="3333CC"/>
                </a:solidFill>
              </a:rPr>
              <a:t>Citizen Advocates (Tupper Lake (2), Malone (2) and Saranac Lake</a:t>
            </a:r>
            <a:r>
              <a:rPr lang="en-US" altLang="en-US" sz="1800" dirty="0" smtClean="0">
                <a:solidFill>
                  <a:srgbClr val="3333CC"/>
                </a:solidFill>
              </a:rPr>
              <a:t>)</a:t>
            </a:r>
            <a:endParaRPr lang="en-US" altLang="en-US" sz="1800" dirty="0">
              <a:solidFill>
                <a:srgbClr val="3333CC"/>
              </a:solidFill>
            </a:endParaRPr>
          </a:p>
          <a:p>
            <a:pPr lvl="1"/>
            <a:r>
              <a:rPr lang="en-US" altLang="en-US" sz="1800" dirty="0"/>
              <a:t>Montefiore Medical Center (Bronx), </a:t>
            </a:r>
          </a:p>
          <a:p>
            <a:pPr lvl="1"/>
            <a:r>
              <a:rPr lang="en-US" altLang="en-US" sz="1800" dirty="0"/>
              <a:t>Institute for Community Living (Brooklyn (2)),</a:t>
            </a:r>
          </a:p>
          <a:p>
            <a:pPr lvl="1"/>
            <a:r>
              <a:rPr lang="en-US" altLang="en-US" sz="1800" dirty="0">
                <a:solidFill>
                  <a:srgbClr val="3333CC"/>
                </a:solidFill>
              </a:rPr>
              <a:t>NY Flushing Hospital (Flushing (2</a:t>
            </a:r>
            <a:r>
              <a:rPr lang="en-US" altLang="en-US" sz="1800" dirty="0" smtClean="0">
                <a:solidFill>
                  <a:srgbClr val="3333CC"/>
                </a:solidFill>
              </a:rPr>
              <a:t>)),</a:t>
            </a:r>
            <a:endParaRPr lang="en-US" altLang="en-US" sz="1800" dirty="0">
              <a:solidFill>
                <a:srgbClr val="3333CC"/>
              </a:solidFill>
            </a:endParaRPr>
          </a:p>
          <a:p>
            <a:pPr lvl="1"/>
            <a:r>
              <a:rPr lang="en-US" altLang="en-US" sz="1800" dirty="0">
                <a:solidFill>
                  <a:srgbClr val="3333CC"/>
                </a:solidFill>
              </a:rPr>
              <a:t>Bronx-Lebanon Hospital Center (Bronx </a:t>
            </a:r>
            <a:r>
              <a:rPr lang="en-US" altLang="en-US" sz="1800" dirty="0" smtClean="0">
                <a:solidFill>
                  <a:srgbClr val="3333CC"/>
                </a:solidFill>
              </a:rPr>
              <a:t>(2),</a:t>
            </a:r>
            <a:endParaRPr lang="en-US" altLang="en-US" sz="1800" dirty="0" smtClean="0"/>
          </a:p>
          <a:p>
            <a:pPr lvl="1"/>
            <a:r>
              <a:rPr lang="en-US" altLang="en-US" sz="1800" dirty="0">
                <a:solidFill>
                  <a:srgbClr val="3333CC"/>
                </a:solidFill>
              </a:rPr>
              <a:t>Albany County Dept of Mental Health</a:t>
            </a:r>
          </a:p>
          <a:p>
            <a:pPr lvl="1"/>
            <a:r>
              <a:rPr lang="en-US" altLang="en-US" sz="1800" dirty="0">
                <a:solidFill>
                  <a:srgbClr val="3333CC"/>
                </a:solidFill>
              </a:rPr>
              <a:t>Syracuse Brick House</a:t>
            </a:r>
          </a:p>
        </p:txBody>
      </p:sp>
      <p:sp>
        <p:nvSpPr>
          <p:cNvPr id="5" name="Title 1"/>
          <p:cNvSpPr txBox="1">
            <a:spLocks/>
          </p:cNvSpPr>
          <p:nvPr/>
        </p:nvSpPr>
        <p:spPr>
          <a:xfrm>
            <a:off x="460707" y="285750"/>
            <a:ext cx="8149894" cy="1371600"/>
          </a:xfrm>
          <a:prstGeom prst="rect">
            <a:avLst/>
          </a:prstGeom>
        </p:spPr>
        <p:txBody>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200" dirty="0" smtClean="0">
                <a:solidFill>
                  <a:srgbClr val="553278"/>
                </a:solidFill>
              </a:rPr>
              <a:t>Integrated Outpatient Services - Current Status</a:t>
            </a:r>
            <a:endParaRPr lang="en-US" sz="3200" dirty="0">
              <a:solidFill>
                <a:srgbClr val="553278"/>
              </a:solidFill>
            </a:endParaRPr>
          </a:p>
        </p:txBody>
      </p:sp>
    </p:spTree>
    <p:extLst>
      <p:ext uri="{BB962C8B-B14F-4D97-AF65-F5344CB8AC3E}">
        <p14:creationId xmlns:p14="http://schemas.microsoft.com/office/powerpoint/2010/main" val="31693012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90550"/>
            <a:ext cx="8458200" cy="609600"/>
          </a:xfrm>
          <a:prstGeom prst="rect">
            <a:avLst/>
          </a:prstGeom>
        </p:spPr>
        <p:txBody>
          <a:bodyPr/>
          <a:lstStyle/>
          <a:p>
            <a:r>
              <a:rPr lang="en-US" sz="3200" dirty="0" smtClean="0">
                <a:latin typeface="Arial" panose="020B0604020202020204" pitchFamily="34" charset="0"/>
                <a:cs typeface="Arial" panose="020B0604020202020204" pitchFamily="34" charset="0"/>
              </a:rPr>
              <a:t>Other models of integration</a:t>
            </a:r>
            <a:endParaRPr lang="en-US" sz="3200" dirty="0">
              <a:latin typeface="Arial" panose="020B0604020202020204" pitchFamily="34" charset="0"/>
              <a:cs typeface="Arial" panose="020B0604020202020204" pitchFamily="34" charset="0"/>
            </a:endParaRPr>
          </a:p>
        </p:txBody>
      </p:sp>
      <p:sp>
        <p:nvSpPr>
          <p:cNvPr id="3" name="Rectangle 2"/>
          <p:cNvSpPr/>
          <p:nvPr/>
        </p:nvSpPr>
        <p:spPr>
          <a:xfrm>
            <a:off x="76200" y="-2183398"/>
            <a:ext cx="8763000" cy="7294305"/>
          </a:xfrm>
          <a:prstGeom prst="rect">
            <a:avLst/>
          </a:prstGeom>
        </p:spPr>
        <p:txBody>
          <a:bodyPr wrap="square">
            <a:spAutoFit/>
          </a:bodyPr>
          <a:lstStyle/>
          <a:p>
            <a:pPr marL="285750" indent="-285750">
              <a:buFont typeface="Arial" panose="020B0604020202020204" pitchFamily="34" charset="0"/>
              <a:buChar char="•"/>
            </a:pPr>
            <a:endParaRPr lang="en-US" b="1" dirty="0" smtClean="0">
              <a:solidFill>
                <a:srgbClr val="64656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b="1" dirty="0">
              <a:solidFill>
                <a:srgbClr val="64656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b="1" dirty="0" smtClean="0">
              <a:solidFill>
                <a:srgbClr val="64656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b="1" dirty="0">
              <a:solidFill>
                <a:srgbClr val="64656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b="1" dirty="0" smtClean="0">
              <a:solidFill>
                <a:srgbClr val="64656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b="1" dirty="0">
              <a:solidFill>
                <a:srgbClr val="64656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b="1" dirty="0" smtClean="0">
              <a:solidFill>
                <a:srgbClr val="64656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b="1" dirty="0">
              <a:solidFill>
                <a:srgbClr val="64656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b="1" dirty="0" smtClean="0">
              <a:solidFill>
                <a:srgbClr val="64656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b="1" dirty="0">
              <a:solidFill>
                <a:srgbClr val="64656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b="1" dirty="0" smtClean="0">
              <a:solidFill>
                <a:srgbClr val="646569"/>
              </a:solidFill>
              <a:latin typeface="Arial" panose="020B0604020202020204" pitchFamily="34" charset="0"/>
              <a:cs typeface="Arial" panose="020B0604020202020204" pitchFamily="34" charset="0"/>
            </a:endParaRPr>
          </a:p>
          <a:p>
            <a:endParaRPr lang="en-US" b="1" dirty="0">
              <a:solidFill>
                <a:srgbClr val="64656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Multiple Licenses: Providers can be licensed or certified by more than one state agency (DOH, OMH or OASAS).</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Existing Licensure Thresholds:  Providers may integrate services under existing Licensure </a:t>
            </a:r>
            <a:r>
              <a:rPr lang="en-US" sz="1700" dirty="0" smtClean="0">
                <a:latin typeface="Arial" panose="020B0604020202020204" pitchFamily="34" charset="0"/>
                <a:cs typeface="Arial" panose="020B0604020202020204" pitchFamily="34" charset="0"/>
              </a:rPr>
              <a:t>Thresholds (5% rule).</a:t>
            </a:r>
            <a:endParaRPr lang="en-US" sz="17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700" dirty="0" smtClean="0">
                <a:latin typeface="Arial" panose="020B0604020202020204" pitchFamily="34" charset="0"/>
                <a:cs typeface="Arial" panose="020B0604020202020204" pitchFamily="34" charset="0"/>
              </a:rPr>
              <a:t>DSRIP </a:t>
            </a:r>
            <a:r>
              <a:rPr lang="en-US" sz="1700" dirty="0">
                <a:latin typeface="Arial" panose="020B0604020202020204" pitchFamily="34" charset="0"/>
                <a:cs typeface="Arial" panose="020B0604020202020204" pitchFamily="34" charset="0"/>
              </a:rPr>
              <a:t>Project 3.a.i. Licensure Threshold:  Providers may integrate primary care and behavioral health services under a single license or certification as long as the service to be added is not more than 49 percent of the provider’s total annual visits and the patient initially presents to the provider for a service authorized by such provider’s license or certification.</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Collaborative Care Model: Evidence-based clinical approach to detecting and treating common mental health and substance use disorder conditions in primary care settings.</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Shared Space: The potential for permitting providers to share the same</a:t>
            </a:r>
          </a:p>
          <a:p>
            <a:pPr marL="231775"/>
            <a:r>
              <a:rPr lang="en-US" sz="1700" dirty="0">
                <a:latin typeface="Arial" panose="020B0604020202020204" pitchFamily="34" charset="0"/>
                <a:cs typeface="Arial" panose="020B0604020202020204" pitchFamily="34" charset="0"/>
              </a:rPr>
              <a:t> licensed physical space is under review.</a:t>
            </a:r>
          </a:p>
        </p:txBody>
      </p:sp>
    </p:spTree>
    <p:extLst>
      <p:ext uri="{BB962C8B-B14F-4D97-AF65-F5344CB8AC3E}">
        <p14:creationId xmlns:p14="http://schemas.microsoft.com/office/powerpoint/2010/main" val="210471718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1504950"/>
            <a:ext cx="4572000" cy="31700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4000" b="1" dirty="0" smtClean="0">
                <a:solidFill>
                  <a:srgbClr val="553278"/>
                </a:solidFill>
                <a:latin typeface="Arial" charset="0"/>
              </a:rPr>
              <a:t>Planning Grant:</a:t>
            </a:r>
          </a:p>
          <a:p>
            <a:r>
              <a:rPr lang="en-US" altLang="en-US" sz="4000" b="1" dirty="0" smtClean="0">
                <a:solidFill>
                  <a:srgbClr val="553278"/>
                </a:solidFill>
                <a:latin typeface="Arial" charset="0"/>
              </a:rPr>
              <a:t>Certified Community Behavioral Health Clinics </a:t>
            </a:r>
            <a:endParaRPr lang="en-US" altLang="en-US" sz="4000" b="1" dirty="0">
              <a:solidFill>
                <a:srgbClr val="553278"/>
              </a:solidFill>
              <a:latin typeface="Arial" charset="0"/>
            </a:endParaRPr>
          </a:p>
        </p:txBody>
      </p:sp>
    </p:spTree>
    <p:extLst>
      <p:ext uri="{BB962C8B-B14F-4D97-AF65-F5344CB8AC3E}">
        <p14:creationId xmlns:p14="http://schemas.microsoft.com/office/powerpoint/2010/main" val="377812736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454794" y="429043"/>
            <a:ext cx="82296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3200" b="1" dirty="0" smtClean="0">
                <a:solidFill>
                  <a:srgbClr val="553278"/>
                </a:solidFill>
                <a:latin typeface="Arial" charset="0"/>
              </a:rPr>
              <a:t>SAMHSA CCBHC Planning Grant</a:t>
            </a:r>
            <a:endParaRPr lang="en-US" altLang="en-US" sz="3200" b="1" dirty="0">
              <a:solidFill>
                <a:srgbClr val="553278"/>
              </a:solidFill>
              <a:latin typeface="Arial" charset="0"/>
            </a:endParaRPr>
          </a:p>
        </p:txBody>
      </p:sp>
      <p:sp>
        <p:nvSpPr>
          <p:cNvPr id="12" name="TextBox 11"/>
          <p:cNvSpPr txBox="1"/>
          <p:nvPr/>
        </p:nvSpPr>
        <p:spPr>
          <a:xfrm>
            <a:off x="457200" y="1013243"/>
            <a:ext cx="8229600" cy="4416594"/>
          </a:xfrm>
          <a:prstGeom prst="rect">
            <a:avLst/>
          </a:prstGeom>
          <a:noFill/>
          <a:ln>
            <a:noFill/>
          </a:ln>
        </p:spPr>
        <p:txBody>
          <a:bodyPr>
            <a:spAutoFit/>
          </a:bodyPr>
          <a:lstStyle/>
          <a:p>
            <a:pPr marL="342900" indent="-342900">
              <a:spcAft>
                <a:spcPts val="600"/>
              </a:spcAft>
              <a:buFont typeface="Arial" panose="020B0604020202020204" pitchFamily="34" charset="0"/>
              <a:buChar char="•"/>
            </a:pPr>
            <a:r>
              <a:rPr lang="en-US" dirty="0" smtClean="0"/>
              <a:t>Will support </a:t>
            </a:r>
            <a:r>
              <a:rPr lang="en-US" dirty="0"/>
              <a:t>states to certify clinics as </a:t>
            </a:r>
            <a:r>
              <a:rPr lang="en-US" dirty="0" smtClean="0"/>
              <a:t>CCBHCs</a:t>
            </a:r>
          </a:p>
          <a:p>
            <a:pPr marL="342900" indent="-342900">
              <a:spcAft>
                <a:spcPts val="600"/>
              </a:spcAft>
              <a:buFont typeface="Arial" panose="020B0604020202020204" pitchFamily="34" charset="0"/>
              <a:buChar char="•"/>
            </a:pPr>
            <a:r>
              <a:rPr lang="en-US" dirty="0" smtClean="0"/>
              <a:t>State must:</a:t>
            </a:r>
          </a:p>
          <a:p>
            <a:pPr marL="800100" lvl="1" indent="-342900">
              <a:spcAft>
                <a:spcPts val="600"/>
              </a:spcAft>
              <a:buFont typeface="Arial" panose="020B0604020202020204" pitchFamily="34" charset="0"/>
              <a:buChar char="•"/>
            </a:pPr>
            <a:r>
              <a:rPr lang="en-US" dirty="0" smtClean="0"/>
              <a:t>establish </a:t>
            </a:r>
            <a:r>
              <a:rPr lang="en-US" dirty="0"/>
              <a:t>prospective payment systems </a:t>
            </a:r>
            <a:r>
              <a:rPr lang="en-US" dirty="0" smtClean="0"/>
              <a:t>(PPS) for </a:t>
            </a:r>
            <a:r>
              <a:rPr lang="en-US" dirty="0"/>
              <a:t>Medicaid reimbursable </a:t>
            </a:r>
            <a:r>
              <a:rPr lang="en-US" dirty="0" smtClean="0"/>
              <a:t>service</a:t>
            </a:r>
          </a:p>
          <a:p>
            <a:pPr marL="800100" lvl="1" indent="-342900">
              <a:spcAft>
                <a:spcPts val="600"/>
              </a:spcAft>
              <a:buFont typeface="Arial" panose="020B0604020202020204" pitchFamily="34" charset="0"/>
              <a:buChar char="•"/>
            </a:pPr>
            <a:r>
              <a:rPr lang="en-US" dirty="0" smtClean="0"/>
              <a:t>Prepare </a:t>
            </a:r>
            <a:r>
              <a:rPr lang="en-US" dirty="0"/>
              <a:t>an application to participate in a two year demonstration program. </a:t>
            </a:r>
            <a:endParaRPr lang="en-US" dirty="0" smtClean="0"/>
          </a:p>
          <a:p>
            <a:pPr marL="342900" indent="-342900">
              <a:spcAft>
                <a:spcPts val="600"/>
              </a:spcAft>
              <a:buFont typeface="Arial" panose="020B0604020202020204" pitchFamily="34" charset="0"/>
              <a:buChar char="•"/>
            </a:pPr>
            <a:r>
              <a:rPr lang="en-US" dirty="0" smtClean="0"/>
              <a:t>Population - adults </a:t>
            </a:r>
            <a:r>
              <a:rPr lang="en-US" dirty="0"/>
              <a:t>with </a:t>
            </a:r>
            <a:r>
              <a:rPr lang="en-US" dirty="0" smtClean="0"/>
              <a:t>SMI, </a:t>
            </a:r>
            <a:r>
              <a:rPr lang="en-US" dirty="0"/>
              <a:t>children with serious emotional disturbance, </a:t>
            </a:r>
            <a:r>
              <a:rPr lang="en-US" dirty="0" smtClean="0"/>
              <a:t>people with long term/serious SUD, and those mental </a:t>
            </a:r>
            <a:r>
              <a:rPr lang="en-US" dirty="0"/>
              <a:t>illness and </a:t>
            </a:r>
            <a:r>
              <a:rPr lang="en-US" dirty="0" smtClean="0"/>
              <a:t>SUD. </a:t>
            </a:r>
          </a:p>
          <a:p>
            <a:pPr marL="342900" indent="-342900">
              <a:spcAft>
                <a:spcPts val="600"/>
              </a:spcAft>
              <a:buFont typeface="Arial" panose="020B0604020202020204" pitchFamily="34" charset="0"/>
              <a:buChar char="•"/>
            </a:pPr>
            <a:r>
              <a:rPr lang="en-US" dirty="0" smtClean="0"/>
              <a:t>8 </a:t>
            </a:r>
            <a:r>
              <a:rPr lang="en-US" dirty="0"/>
              <a:t>states </a:t>
            </a:r>
            <a:r>
              <a:rPr lang="en-US" dirty="0" smtClean="0"/>
              <a:t>will get the grant - eligible </a:t>
            </a:r>
            <a:r>
              <a:rPr lang="en-US" dirty="0"/>
              <a:t>for enhanced Medicaid funding through the </a:t>
            </a:r>
            <a:r>
              <a:rPr lang="en-US" dirty="0" smtClean="0"/>
              <a:t>PPS.</a:t>
            </a:r>
          </a:p>
          <a:p>
            <a:pPr marL="342900" indent="-342900">
              <a:spcAft>
                <a:spcPts val="600"/>
              </a:spcAft>
              <a:buFont typeface="Arial" panose="020B0604020202020204" pitchFamily="34" charset="0"/>
              <a:buChar char="•"/>
            </a:pPr>
            <a:r>
              <a:rPr lang="en-US" dirty="0" smtClean="0"/>
              <a:t>2 </a:t>
            </a:r>
            <a:r>
              <a:rPr lang="en-US" dirty="0"/>
              <a:t>phase process – Planning Grants (year 1) and a Demonstration Program (years 2 &amp; 3)</a:t>
            </a:r>
          </a:p>
          <a:p>
            <a:pPr marL="800100" lvl="1" indent="-342900" fontAlgn="auto">
              <a:spcBef>
                <a:spcPts val="0"/>
              </a:spcBef>
              <a:spcAft>
                <a:spcPts val="0"/>
              </a:spcAft>
              <a:buFont typeface="Wingdings" panose="05000000000000000000" pitchFamily="2" charset="2"/>
              <a:buChar char="§"/>
              <a:defRPr/>
            </a:pPr>
            <a:endParaRPr lang="en-US" sz="2400" dirty="0" smtClean="0">
              <a:solidFill>
                <a:srgbClr val="646569"/>
              </a:solidFill>
              <a:latin typeface="Arial" panose="020B0604020202020204" pitchFamily="34" charset="0"/>
              <a:cs typeface="Arial" panose="020B0604020202020204" pitchFamily="34" charset="0"/>
            </a:endParaRPr>
          </a:p>
          <a:p>
            <a:pPr marL="342900" indent="-342900" fontAlgn="auto">
              <a:spcBef>
                <a:spcPts val="0"/>
              </a:spcBef>
              <a:spcAft>
                <a:spcPts val="0"/>
              </a:spcAft>
              <a:buFont typeface="Wingdings" panose="05000000000000000000" pitchFamily="2" charset="2"/>
              <a:buChar char="§"/>
              <a:defRPr/>
            </a:pPr>
            <a:endParaRPr lang="en-US" sz="2400" dirty="0" smtClean="0">
              <a:solidFill>
                <a:srgbClr val="646569"/>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1504950"/>
            <a:ext cx="457200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4000" b="1" dirty="0" smtClean="0">
                <a:solidFill>
                  <a:srgbClr val="553278"/>
                </a:solidFill>
                <a:latin typeface="Arial" charset="0"/>
              </a:rPr>
              <a:t>Grants</a:t>
            </a:r>
            <a:endParaRPr lang="en-US" altLang="en-US" sz="4000" b="1" dirty="0">
              <a:solidFill>
                <a:srgbClr val="553278"/>
              </a:solidFill>
              <a:latin typeface="Arial" charset="0"/>
            </a:endParaRPr>
          </a:p>
        </p:txBody>
      </p:sp>
    </p:spTree>
    <p:extLst>
      <p:ext uri="{BB962C8B-B14F-4D97-AF65-F5344CB8AC3E}">
        <p14:creationId xmlns:p14="http://schemas.microsoft.com/office/powerpoint/2010/main" val="426650731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457200" y="438150"/>
            <a:ext cx="82296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3200" b="1" dirty="0" smtClean="0">
                <a:solidFill>
                  <a:srgbClr val="553278"/>
                </a:solidFill>
                <a:latin typeface="Arial" charset="0"/>
              </a:rPr>
              <a:t>Current Grant Opportunities</a:t>
            </a:r>
            <a:endParaRPr lang="en-US" altLang="en-US" sz="3200" b="1" dirty="0">
              <a:solidFill>
                <a:srgbClr val="553278"/>
              </a:solidFill>
              <a:latin typeface="Arial" charset="0"/>
            </a:endParaRPr>
          </a:p>
        </p:txBody>
      </p:sp>
      <p:sp>
        <p:nvSpPr>
          <p:cNvPr id="12" name="TextBox 11"/>
          <p:cNvSpPr txBox="1"/>
          <p:nvPr/>
        </p:nvSpPr>
        <p:spPr>
          <a:xfrm>
            <a:off x="457200" y="1200150"/>
            <a:ext cx="8229600" cy="3477875"/>
          </a:xfrm>
          <a:prstGeom prst="rect">
            <a:avLst/>
          </a:prstGeom>
          <a:noFill/>
          <a:ln>
            <a:noFill/>
          </a:ln>
        </p:spPr>
        <p:txBody>
          <a:bodyPr>
            <a:spAutoFit/>
          </a:bodyPr>
          <a:lstStyle/>
          <a:p>
            <a:pPr marL="457200" indent="-457200" fontAlgn="auto">
              <a:spcBef>
                <a:spcPts val="600"/>
              </a:spcBef>
              <a:spcAft>
                <a:spcPts val="600"/>
              </a:spcAft>
              <a:buFont typeface="+mj-lt"/>
              <a:buAutoNum type="arabicPeriod"/>
              <a:defRPr/>
            </a:pPr>
            <a:r>
              <a:rPr lang="en-US" dirty="0" smtClean="0">
                <a:solidFill>
                  <a:srgbClr val="000000"/>
                </a:solidFill>
                <a:latin typeface="Arial" panose="020B0604020202020204" pitchFamily="34" charset="0"/>
                <a:cs typeface="Arial" panose="020B0604020202020204" pitchFamily="34" charset="0"/>
              </a:rPr>
              <a:t>Clubhouses </a:t>
            </a:r>
            <a:r>
              <a:rPr lang="en-US" dirty="0">
                <a:solidFill>
                  <a:srgbClr val="000000"/>
                </a:solidFill>
                <a:latin typeface="Arial" panose="020B0604020202020204" pitchFamily="34" charset="0"/>
                <a:cs typeface="Arial" panose="020B0604020202020204" pitchFamily="34" charset="0"/>
              </a:rPr>
              <a:t>(kids recovery </a:t>
            </a:r>
            <a:r>
              <a:rPr lang="en-US" dirty="0" smtClean="0">
                <a:solidFill>
                  <a:srgbClr val="000000"/>
                </a:solidFill>
                <a:latin typeface="Arial" panose="020B0604020202020204" pitchFamily="34" charset="0"/>
                <a:cs typeface="Arial" panose="020B0604020202020204" pitchFamily="34" charset="0"/>
              </a:rPr>
              <a:t>centers) </a:t>
            </a:r>
            <a:r>
              <a:rPr lang="en-US" dirty="0">
                <a:solidFill>
                  <a:srgbClr val="000000"/>
                </a:solidFill>
                <a:latin typeface="Arial" panose="020B0604020202020204" pitchFamily="34" charset="0"/>
                <a:cs typeface="Arial" panose="020B0604020202020204" pitchFamily="34" charset="0"/>
              </a:rPr>
              <a:t>– </a:t>
            </a:r>
            <a:r>
              <a:rPr lang="en-US" dirty="0" smtClean="0">
                <a:solidFill>
                  <a:srgbClr val="000000"/>
                </a:solidFill>
                <a:latin typeface="Arial" panose="020B0604020202020204" pitchFamily="34" charset="0"/>
                <a:cs typeface="Arial" panose="020B0604020202020204" pitchFamily="34" charset="0"/>
              </a:rPr>
              <a:t>statewide; closed on 9/18</a:t>
            </a:r>
            <a:endParaRPr lang="en-US" dirty="0">
              <a:solidFill>
                <a:srgbClr val="000000"/>
              </a:solidFill>
              <a:latin typeface="Arial" panose="020B0604020202020204" pitchFamily="34" charset="0"/>
              <a:cs typeface="Arial" panose="020B0604020202020204" pitchFamily="34" charset="0"/>
            </a:endParaRPr>
          </a:p>
          <a:p>
            <a:pPr marL="457200" indent="-457200" fontAlgn="auto">
              <a:spcBef>
                <a:spcPts val="600"/>
              </a:spcBef>
              <a:spcAft>
                <a:spcPts val="600"/>
              </a:spcAft>
              <a:buFont typeface="+mj-lt"/>
              <a:buAutoNum type="arabicPeriod"/>
              <a:defRPr/>
            </a:pPr>
            <a:r>
              <a:rPr lang="en-US" dirty="0" smtClean="0">
                <a:solidFill>
                  <a:srgbClr val="000000"/>
                </a:solidFill>
                <a:latin typeface="Arial" panose="020B0604020202020204" pitchFamily="34" charset="0"/>
                <a:cs typeface="Arial" panose="020B0604020202020204" pitchFamily="34" charset="0"/>
              </a:rPr>
              <a:t>Recovery </a:t>
            </a:r>
            <a:r>
              <a:rPr lang="en-US" dirty="0">
                <a:solidFill>
                  <a:srgbClr val="000000"/>
                </a:solidFill>
                <a:latin typeface="Arial" panose="020B0604020202020204" pitchFamily="34" charset="0"/>
                <a:cs typeface="Arial" panose="020B0604020202020204" pitchFamily="34" charset="0"/>
              </a:rPr>
              <a:t>Centers – </a:t>
            </a:r>
            <a:r>
              <a:rPr lang="en-US" dirty="0" smtClean="0">
                <a:solidFill>
                  <a:srgbClr val="000000"/>
                </a:solidFill>
                <a:latin typeface="Arial" panose="020B0604020202020204" pitchFamily="34" charset="0"/>
                <a:cs typeface="Arial" panose="020B0604020202020204" pitchFamily="34" charset="0"/>
              </a:rPr>
              <a:t>Released September $</a:t>
            </a:r>
            <a:r>
              <a:rPr lang="en-US" dirty="0" smtClean="0">
                <a:solidFill>
                  <a:srgbClr val="000000"/>
                </a:solidFill>
                <a:latin typeface="Arial" panose="020B0604020202020204" pitchFamily="34" charset="0"/>
                <a:cs typeface="Arial" panose="020B0604020202020204" pitchFamily="34" charset="0"/>
              </a:rPr>
              <a:t>3</a:t>
            </a:r>
            <a:r>
              <a:rPr lang="en-US" dirty="0" smtClean="0">
                <a:solidFill>
                  <a:srgbClr val="000000"/>
                </a:solidFill>
                <a:latin typeface="Arial" panose="020B0604020202020204" pitchFamily="34" charset="0"/>
                <a:cs typeface="Arial" panose="020B0604020202020204" pitchFamily="34" charset="0"/>
              </a:rPr>
              <a:t>50,000 annually </a:t>
            </a:r>
            <a:r>
              <a:rPr lang="en-US" dirty="0">
                <a:solidFill>
                  <a:srgbClr val="000000"/>
                </a:solidFill>
                <a:latin typeface="Arial" panose="020B0604020202020204" pitchFamily="34" charset="0"/>
                <a:cs typeface="Arial" panose="020B0604020202020204" pitchFamily="34" charset="0"/>
              </a:rPr>
              <a:t>for 6  </a:t>
            </a:r>
            <a:r>
              <a:rPr lang="en-US" dirty="0" smtClean="0">
                <a:solidFill>
                  <a:srgbClr val="000000"/>
                </a:solidFill>
                <a:latin typeface="Arial" panose="020B0604020202020204" pitchFamily="34" charset="0"/>
                <a:cs typeface="Arial" panose="020B0604020202020204" pitchFamily="34" charset="0"/>
              </a:rPr>
              <a:t>statewide, 5 year program.  Responses due 11/30/2015</a:t>
            </a:r>
            <a:endParaRPr lang="en-US" dirty="0">
              <a:solidFill>
                <a:srgbClr val="000000"/>
              </a:solidFill>
              <a:latin typeface="Arial" panose="020B0604020202020204" pitchFamily="34" charset="0"/>
              <a:cs typeface="Arial" panose="020B0604020202020204" pitchFamily="34" charset="0"/>
            </a:endParaRPr>
          </a:p>
          <a:p>
            <a:pPr marL="457200" indent="-457200" fontAlgn="auto">
              <a:spcBef>
                <a:spcPts val="600"/>
              </a:spcBef>
              <a:spcAft>
                <a:spcPts val="600"/>
              </a:spcAft>
              <a:buFont typeface="+mj-lt"/>
              <a:buAutoNum type="arabicPeriod"/>
              <a:defRPr/>
            </a:pPr>
            <a:r>
              <a:rPr lang="en-US" dirty="0" smtClean="0">
                <a:solidFill>
                  <a:srgbClr val="000000"/>
                </a:solidFill>
                <a:latin typeface="Arial" panose="020B0604020202020204" pitchFamily="34" charset="0"/>
                <a:cs typeface="Arial" panose="020B0604020202020204" pitchFamily="34" charset="0"/>
              </a:rPr>
              <a:t>HIV </a:t>
            </a:r>
            <a:r>
              <a:rPr lang="en-US" dirty="0">
                <a:solidFill>
                  <a:srgbClr val="000000"/>
                </a:solidFill>
                <a:latin typeface="Arial" panose="020B0604020202020204" pitchFamily="34" charset="0"/>
                <a:cs typeface="Arial" panose="020B0604020202020204" pitchFamily="34" charset="0"/>
              </a:rPr>
              <a:t>– programs to deliver HIV services (statewide) purpose is to comply with SAPT Block Grant HIV set asides – to be released soon - statewide</a:t>
            </a:r>
          </a:p>
          <a:p>
            <a:pPr marL="457200" indent="-457200" fontAlgn="auto">
              <a:spcBef>
                <a:spcPts val="600"/>
              </a:spcBef>
              <a:spcAft>
                <a:spcPts val="600"/>
              </a:spcAft>
              <a:buFont typeface="+mj-lt"/>
              <a:buAutoNum type="arabicPeriod"/>
              <a:defRPr/>
            </a:pPr>
            <a:r>
              <a:rPr lang="en-US" dirty="0" smtClean="0">
                <a:solidFill>
                  <a:srgbClr val="000000"/>
                </a:solidFill>
                <a:latin typeface="Arial" panose="020B0604020202020204" pitchFamily="34" charset="0"/>
                <a:cs typeface="Arial" panose="020B0604020202020204" pitchFamily="34" charset="0"/>
              </a:rPr>
              <a:t>NY/NY </a:t>
            </a:r>
            <a:r>
              <a:rPr lang="en-US" dirty="0">
                <a:solidFill>
                  <a:srgbClr val="000000"/>
                </a:solidFill>
                <a:latin typeface="Arial" panose="020B0604020202020204" pitchFamily="34" charset="0"/>
                <a:cs typeface="Arial" panose="020B0604020202020204" pitchFamily="34" charset="0"/>
              </a:rPr>
              <a:t>III (Round 4) awards to be made very soon (*4 awards 20 units) – downstate</a:t>
            </a:r>
          </a:p>
          <a:p>
            <a:pPr marL="457200" indent="-457200" fontAlgn="auto">
              <a:spcBef>
                <a:spcPts val="600"/>
              </a:spcBef>
              <a:spcAft>
                <a:spcPts val="600"/>
              </a:spcAft>
              <a:buFont typeface="+mj-lt"/>
              <a:buAutoNum type="arabicPeriod"/>
              <a:defRPr/>
            </a:pPr>
            <a:r>
              <a:rPr lang="en-US" dirty="0" smtClean="0">
                <a:solidFill>
                  <a:srgbClr val="000000"/>
                </a:solidFill>
                <a:latin typeface="Arial" panose="020B0604020202020204" pitchFamily="34" charset="0"/>
                <a:cs typeface="Arial" panose="020B0604020202020204" pitchFamily="34" charset="0"/>
              </a:rPr>
              <a:t>New </a:t>
            </a:r>
            <a:r>
              <a:rPr lang="en-US" dirty="0">
                <a:solidFill>
                  <a:srgbClr val="000000"/>
                </a:solidFill>
                <a:latin typeface="Arial" panose="020B0604020202020204" pitchFamily="34" charset="0"/>
                <a:cs typeface="Arial" panose="020B0604020202020204" pitchFamily="34" charset="0"/>
              </a:rPr>
              <a:t>contractor for the OTP registry – Lighthouse –contract to start 1/1 – new provider is reaching out to OTPs – this will add dosage information to the registry</a:t>
            </a:r>
          </a:p>
        </p:txBody>
      </p:sp>
    </p:spTree>
    <p:extLst>
      <p:ext uri="{BB962C8B-B14F-4D97-AF65-F5344CB8AC3E}">
        <p14:creationId xmlns:p14="http://schemas.microsoft.com/office/powerpoint/2010/main" val="10680808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143000" y="2266950"/>
            <a:ext cx="7516528"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altLang="en-US" sz="3200" b="1" dirty="0" smtClean="0">
                <a:solidFill>
                  <a:schemeClr val="accent6"/>
                </a:solidFill>
                <a:latin typeface="Arial" charset="0"/>
              </a:rPr>
              <a:t>Questions??</a:t>
            </a:r>
            <a:endParaRPr lang="en-US" altLang="en-US" sz="3200" b="1" dirty="0">
              <a:solidFill>
                <a:schemeClr val="accent6"/>
              </a:solidFill>
              <a:latin typeface="Arial" charset="0"/>
            </a:endParaRPr>
          </a:p>
        </p:txBody>
      </p:sp>
    </p:spTree>
    <p:extLst>
      <p:ext uri="{BB962C8B-B14F-4D97-AF65-F5344CB8AC3E}">
        <p14:creationId xmlns:p14="http://schemas.microsoft.com/office/powerpoint/2010/main" val="398315132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143000" y="2266950"/>
            <a:ext cx="7516528"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altLang="en-US" sz="3200" b="1" dirty="0" smtClean="0">
                <a:solidFill>
                  <a:schemeClr val="accent6"/>
                </a:solidFill>
                <a:latin typeface="Arial" charset="0"/>
              </a:rPr>
              <a:t>Safe Travels!</a:t>
            </a:r>
            <a:endParaRPr lang="en-US" altLang="en-US" sz="3200" b="1" dirty="0">
              <a:solidFill>
                <a:schemeClr val="accent6"/>
              </a:solidFill>
              <a:latin typeface="Arial" charset="0"/>
            </a:endParaRPr>
          </a:p>
        </p:txBody>
      </p:sp>
    </p:spTree>
    <p:extLst>
      <p:ext uri="{BB962C8B-B14F-4D97-AF65-F5344CB8AC3E}">
        <p14:creationId xmlns:p14="http://schemas.microsoft.com/office/powerpoint/2010/main" val="1556566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1504950"/>
            <a:ext cx="4572000"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4000" b="1" dirty="0" smtClean="0">
                <a:solidFill>
                  <a:srgbClr val="553278"/>
                </a:solidFill>
                <a:latin typeface="Arial" charset="0"/>
              </a:rPr>
              <a:t>Residential Redesign</a:t>
            </a:r>
          </a:p>
        </p:txBody>
      </p:sp>
    </p:spTree>
    <p:extLst>
      <p:ext uri="{BB962C8B-B14F-4D97-AF65-F5344CB8AC3E}">
        <p14:creationId xmlns:p14="http://schemas.microsoft.com/office/powerpoint/2010/main" val="3906944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457200" y="438150"/>
            <a:ext cx="82296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200" b="1" dirty="0" smtClean="0"/>
              <a:t>Residential Redesign</a:t>
            </a:r>
            <a:endParaRPr lang="en-US" altLang="en-US" sz="3200" b="1" dirty="0">
              <a:solidFill>
                <a:srgbClr val="553278"/>
              </a:solidFill>
              <a:latin typeface="Arial" charset="0"/>
            </a:endParaRPr>
          </a:p>
        </p:txBody>
      </p:sp>
      <p:sp>
        <p:nvSpPr>
          <p:cNvPr id="12" name="TextBox 11"/>
          <p:cNvSpPr txBox="1"/>
          <p:nvPr/>
        </p:nvSpPr>
        <p:spPr>
          <a:xfrm>
            <a:off x="445971" y="1276350"/>
            <a:ext cx="8229600" cy="2554545"/>
          </a:xfrm>
          <a:prstGeom prst="rect">
            <a:avLst/>
          </a:prstGeom>
          <a:noFill/>
          <a:ln>
            <a:noFill/>
          </a:ln>
        </p:spPr>
        <p:txBody>
          <a:bodyPr>
            <a:spAutoFit/>
          </a:bodyPr>
          <a:lstStyle/>
          <a:p>
            <a:pPr marL="342900" indent="-342900">
              <a:buFontTx/>
              <a:buChar char="-"/>
            </a:pPr>
            <a:r>
              <a:rPr lang="en-US" sz="2000" dirty="0" smtClean="0">
                <a:solidFill>
                  <a:srgbClr val="000000"/>
                </a:solidFill>
              </a:rPr>
              <a:t>Applies to 24/7 </a:t>
            </a:r>
            <a:r>
              <a:rPr lang="en-US" sz="2000" dirty="0">
                <a:solidFill>
                  <a:srgbClr val="000000"/>
                </a:solidFill>
              </a:rPr>
              <a:t>structured treatment/recovery services provided by OASAS certified programs </a:t>
            </a:r>
            <a:endParaRPr lang="en-US" sz="2000" dirty="0" smtClean="0">
              <a:solidFill>
                <a:srgbClr val="000000"/>
              </a:solidFill>
            </a:endParaRPr>
          </a:p>
          <a:p>
            <a:pPr marL="342900" indent="-342900">
              <a:buFontTx/>
              <a:buChar char="-"/>
            </a:pPr>
            <a:endParaRPr lang="en-US" sz="2000" dirty="0">
              <a:solidFill>
                <a:srgbClr val="000000"/>
              </a:solidFill>
            </a:endParaRPr>
          </a:p>
          <a:p>
            <a:r>
              <a:rPr lang="en-US" sz="2000" b="1" dirty="0" smtClean="0">
                <a:solidFill>
                  <a:srgbClr val="000000"/>
                </a:solidFill>
              </a:rPr>
              <a:t>Key elements </a:t>
            </a:r>
            <a:r>
              <a:rPr lang="en-US" sz="2000" dirty="0" smtClean="0">
                <a:solidFill>
                  <a:srgbClr val="000000"/>
                </a:solidFill>
              </a:rPr>
              <a:t>- </a:t>
            </a:r>
            <a:r>
              <a:rPr lang="en-US" sz="2000" dirty="0">
                <a:solidFill>
                  <a:srgbClr val="000000"/>
                </a:solidFill>
              </a:rPr>
              <a:t>stabilization, rehabilitation and </a:t>
            </a:r>
            <a:r>
              <a:rPr lang="en-US" sz="2000" dirty="0" smtClean="0">
                <a:solidFill>
                  <a:srgbClr val="000000"/>
                </a:solidFill>
              </a:rPr>
              <a:t>reintegration</a:t>
            </a:r>
          </a:p>
          <a:p>
            <a:endParaRPr lang="en-US" sz="2000" dirty="0" smtClean="0">
              <a:solidFill>
                <a:srgbClr val="000000"/>
              </a:solidFill>
            </a:endParaRPr>
          </a:p>
          <a:p>
            <a:pPr marL="342900" indent="-342900">
              <a:buFontTx/>
              <a:buChar char="-"/>
            </a:pPr>
            <a:r>
              <a:rPr lang="en-US" sz="2000" dirty="0" smtClean="0">
                <a:solidFill>
                  <a:srgbClr val="000000"/>
                </a:solidFill>
              </a:rPr>
              <a:t>Each </a:t>
            </a:r>
            <a:r>
              <a:rPr lang="en-US" sz="2000" dirty="0">
                <a:solidFill>
                  <a:srgbClr val="000000"/>
                </a:solidFill>
              </a:rPr>
              <a:t>element is distinguished by the configuration of services, degree of dysfunction of the individual served and patient readiness to transition to a less restrictive program or element of treatment/recovery. </a:t>
            </a:r>
          </a:p>
        </p:txBody>
      </p:sp>
    </p:spTree>
    <p:extLst>
      <p:ext uri="{BB962C8B-B14F-4D97-AF65-F5344CB8AC3E}">
        <p14:creationId xmlns:p14="http://schemas.microsoft.com/office/powerpoint/2010/main" val="752484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457200" y="438150"/>
            <a:ext cx="82296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200" b="1" dirty="0" smtClean="0"/>
              <a:t>Stabilization Element</a:t>
            </a:r>
            <a:endParaRPr lang="en-US" altLang="en-US" sz="3200" b="1" dirty="0">
              <a:solidFill>
                <a:srgbClr val="553278"/>
              </a:solidFill>
              <a:latin typeface="Arial" charset="0"/>
            </a:endParaRPr>
          </a:p>
        </p:txBody>
      </p:sp>
      <p:sp>
        <p:nvSpPr>
          <p:cNvPr id="12" name="TextBox 11"/>
          <p:cNvSpPr txBox="1"/>
          <p:nvPr/>
        </p:nvSpPr>
        <p:spPr>
          <a:xfrm>
            <a:off x="445971" y="1276350"/>
            <a:ext cx="8229600" cy="3170099"/>
          </a:xfrm>
          <a:prstGeom prst="rect">
            <a:avLst/>
          </a:prstGeom>
          <a:noFill/>
          <a:ln>
            <a:noFill/>
          </a:ln>
        </p:spPr>
        <p:txBody>
          <a:bodyPr>
            <a:spAutoFit/>
          </a:bodyPr>
          <a:lstStyle/>
          <a:p>
            <a:pPr marL="342900" indent="-342900">
              <a:buFontTx/>
              <a:buChar char="-"/>
            </a:pPr>
            <a:r>
              <a:rPr lang="en-US" sz="2000" dirty="0" smtClean="0">
                <a:solidFill>
                  <a:srgbClr val="000000"/>
                </a:solidFill>
              </a:rPr>
              <a:t>physician </a:t>
            </a:r>
            <a:r>
              <a:rPr lang="en-US" sz="2000" dirty="0">
                <a:solidFill>
                  <a:srgbClr val="000000"/>
                </a:solidFill>
              </a:rPr>
              <a:t>supervision and clinical monitoring to provide a safe environment for patients to stabilize withdrawal symptoms, severe cravings, and psychiatric and medical </a:t>
            </a:r>
            <a:r>
              <a:rPr lang="en-US" sz="2000" dirty="0" smtClean="0">
                <a:solidFill>
                  <a:srgbClr val="000000"/>
                </a:solidFill>
              </a:rPr>
              <a:t>symptoms; </a:t>
            </a:r>
          </a:p>
          <a:p>
            <a:pPr marL="342900" indent="-342900">
              <a:buFontTx/>
              <a:buChar char="-"/>
            </a:pPr>
            <a:endParaRPr lang="en-US" sz="2000" dirty="0" smtClean="0">
              <a:solidFill>
                <a:srgbClr val="000000"/>
              </a:solidFill>
            </a:endParaRPr>
          </a:p>
          <a:p>
            <a:pPr marL="342900" indent="-342900">
              <a:buFontTx/>
              <a:buChar char="-"/>
            </a:pPr>
            <a:r>
              <a:rPr lang="en-US" sz="2000" dirty="0" smtClean="0">
                <a:solidFill>
                  <a:srgbClr val="000000"/>
                </a:solidFill>
              </a:rPr>
              <a:t>referral </a:t>
            </a:r>
            <a:r>
              <a:rPr lang="en-US" sz="2000" dirty="0">
                <a:solidFill>
                  <a:srgbClr val="000000"/>
                </a:solidFill>
              </a:rPr>
              <a:t>or transition to another program or element of structured </a:t>
            </a:r>
            <a:r>
              <a:rPr lang="en-US" sz="2000" dirty="0" smtClean="0">
                <a:solidFill>
                  <a:srgbClr val="000000"/>
                </a:solidFill>
              </a:rPr>
              <a:t>treatment/recovery;</a:t>
            </a:r>
            <a:r>
              <a:rPr lang="en-US" sz="2000" dirty="0">
                <a:solidFill>
                  <a:srgbClr val="000000"/>
                </a:solidFill>
              </a:rPr>
              <a:t>  </a:t>
            </a:r>
            <a:endParaRPr lang="en-US" sz="2000" dirty="0" smtClean="0">
              <a:solidFill>
                <a:srgbClr val="000000"/>
              </a:solidFill>
            </a:endParaRPr>
          </a:p>
          <a:p>
            <a:pPr marL="342900" indent="-342900">
              <a:buFontTx/>
              <a:buChar char="-"/>
            </a:pPr>
            <a:endParaRPr lang="en-US" sz="2000" dirty="0" smtClean="0">
              <a:solidFill>
                <a:srgbClr val="000000"/>
              </a:solidFill>
            </a:endParaRPr>
          </a:p>
          <a:p>
            <a:pPr marL="342900" indent="-342900">
              <a:buFontTx/>
              <a:buChar char="-"/>
            </a:pPr>
            <a:r>
              <a:rPr lang="en-US" sz="2000" dirty="0" smtClean="0">
                <a:solidFill>
                  <a:srgbClr val="000000"/>
                </a:solidFill>
              </a:rPr>
              <a:t>Can serve </a:t>
            </a:r>
            <a:r>
              <a:rPr lang="en-US" sz="2000" dirty="0">
                <a:solidFill>
                  <a:srgbClr val="000000"/>
                </a:solidFill>
              </a:rPr>
              <a:t>those patients who are not appropriate for a hospital-based detoxification, with the expectation that providers will use this time to try to engage individuals in long-term treatment.  </a:t>
            </a:r>
          </a:p>
        </p:txBody>
      </p:sp>
    </p:spTree>
    <p:extLst>
      <p:ext uri="{BB962C8B-B14F-4D97-AF65-F5344CB8AC3E}">
        <p14:creationId xmlns:p14="http://schemas.microsoft.com/office/powerpoint/2010/main" val="792587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581150"/>
            <a:ext cx="8001000" cy="2862322"/>
          </a:xfrm>
          <a:prstGeom prst="rect">
            <a:avLst/>
          </a:prstGeom>
          <a:noFill/>
        </p:spPr>
        <p:txBody>
          <a:bodyPr wrap="square" rtlCol="0">
            <a:spAutoFit/>
          </a:bodyPr>
          <a:lstStyle/>
          <a:p>
            <a:pPr marL="285750" indent="-285750">
              <a:buFontTx/>
              <a:buChar char="-"/>
            </a:pPr>
            <a:r>
              <a:rPr lang="en-US" dirty="0" smtClean="0">
                <a:solidFill>
                  <a:srgbClr val="000000"/>
                </a:solidFill>
              </a:rPr>
              <a:t>a </a:t>
            </a:r>
            <a:r>
              <a:rPr lang="en-US" dirty="0">
                <a:solidFill>
                  <a:srgbClr val="000000"/>
                </a:solidFill>
              </a:rPr>
              <a:t>structured environment for patients who are severely limited in their ability to live independently because of functional impairments (for example: social, employment, cognitive and ability to follow social </a:t>
            </a:r>
            <a:r>
              <a:rPr lang="en-US" dirty="0" smtClean="0">
                <a:solidFill>
                  <a:srgbClr val="000000"/>
                </a:solidFill>
              </a:rPr>
              <a:t>norms)</a:t>
            </a:r>
          </a:p>
          <a:p>
            <a:pPr marL="285750" indent="-285750">
              <a:buFontTx/>
              <a:buChar char="-"/>
            </a:pPr>
            <a:endParaRPr lang="en-US" dirty="0" smtClean="0">
              <a:solidFill>
                <a:srgbClr val="000000"/>
              </a:solidFill>
            </a:endParaRPr>
          </a:p>
          <a:p>
            <a:pPr marL="285750" indent="-285750">
              <a:buFontTx/>
              <a:buChar char="-"/>
            </a:pPr>
            <a:r>
              <a:rPr lang="en-US" dirty="0" smtClean="0">
                <a:solidFill>
                  <a:srgbClr val="000000"/>
                </a:solidFill>
              </a:rPr>
              <a:t>Patients require </a:t>
            </a:r>
            <a:r>
              <a:rPr lang="en-US" dirty="0">
                <a:solidFill>
                  <a:srgbClr val="000000"/>
                </a:solidFill>
              </a:rPr>
              <a:t>restructuring social supports and behaviors to develop sufficient skills. </a:t>
            </a:r>
            <a:endParaRPr lang="en-US" dirty="0" smtClean="0">
              <a:solidFill>
                <a:srgbClr val="000000"/>
              </a:solidFill>
            </a:endParaRPr>
          </a:p>
          <a:p>
            <a:pPr marL="285750" indent="-285750">
              <a:buFontTx/>
              <a:buChar char="-"/>
            </a:pPr>
            <a:endParaRPr lang="en-US" dirty="0" smtClean="0">
              <a:solidFill>
                <a:srgbClr val="000000"/>
              </a:solidFill>
            </a:endParaRPr>
          </a:p>
          <a:p>
            <a:pPr marL="285750" indent="-285750">
              <a:buFontTx/>
              <a:buChar char="-"/>
            </a:pPr>
            <a:r>
              <a:rPr lang="en-US" dirty="0" smtClean="0">
                <a:solidFill>
                  <a:srgbClr val="000000"/>
                </a:solidFill>
              </a:rPr>
              <a:t>appropriate </a:t>
            </a:r>
            <a:r>
              <a:rPr lang="en-US" dirty="0">
                <a:solidFill>
                  <a:srgbClr val="000000"/>
                </a:solidFill>
              </a:rPr>
              <a:t>for patients that need a course of rehabilitative services in a structured environment with staffing to provide monitoring and support and case management</a:t>
            </a:r>
            <a:r>
              <a:rPr lang="en-US" dirty="0" smtClean="0">
                <a:solidFill>
                  <a:srgbClr val="000000"/>
                </a:solidFill>
              </a:rPr>
              <a:t>.</a:t>
            </a:r>
            <a:endParaRPr lang="en-US" dirty="0">
              <a:solidFill>
                <a:srgbClr val="000000"/>
              </a:solidFill>
            </a:endParaRPr>
          </a:p>
        </p:txBody>
      </p:sp>
      <p:sp>
        <p:nvSpPr>
          <p:cNvPr id="3" name="TextBox 3"/>
          <p:cNvSpPr txBox="1">
            <a:spLocks noChangeArrowheads="1"/>
          </p:cNvSpPr>
          <p:nvPr/>
        </p:nvSpPr>
        <p:spPr bwMode="auto">
          <a:xfrm>
            <a:off x="457200" y="438150"/>
            <a:ext cx="82296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200" b="1" dirty="0" smtClean="0"/>
              <a:t>Rehabilitation Element</a:t>
            </a:r>
            <a:endParaRPr lang="en-US" altLang="en-US" sz="3200" b="1" dirty="0">
              <a:solidFill>
                <a:srgbClr val="553278"/>
              </a:solidFill>
              <a:latin typeface="Arial" charset="0"/>
            </a:endParaRPr>
          </a:p>
        </p:txBody>
      </p:sp>
    </p:spTree>
    <p:extLst>
      <p:ext uri="{BB962C8B-B14F-4D97-AF65-F5344CB8AC3E}">
        <p14:creationId xmlns:p14="http://schemas.microsoft.com/office/powerpoint/2010/main" val="4212013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Cover Master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pstate FO Staff Meeting 9.15.15.potx" id="{2C0D5F09-1849-4218-B4EE-AA8C710CF0F7}" vid="{9A2801FA-B38F-4397-93DA-8F0E8A5DC51F}"/>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ver Master 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pstate FO Staff Meeting 9.15.15.potx" id="{2C0D5F09-1849-4218-B4EE-AA8C710CF0F7}" vid="{A6345817-9F7B-4AD4-8E6C-428643532F20}"/>
    </a:ext>
  </a:extLst>
</a:theme>
</file>

<file path=ppt/theme/theme3.xml><?xml version="1.0" encoding="utf-8"?>
<a:theme xmlns:a="http://schemas.openxmlformats.org/drawingml/2006/main" name="Cover Master V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pstate FO Staff Meeting 9.15.15.potx" id="{2C0D5F09-1849-4218-B4EE-AA8C710CF0F7}" vid="{F7EB4A97-211D-44FF-A5F0-A98A5F5807B2}"/>
    </a:ext>
  </a:extLst>
</a:theme>
</file>

<file path=ppt/theme/theme4.xml><?xml version="1.0" encoding="utf-8"?>
<a:theme xmlns:a="http://schemas.openxmlformats.org/drawingml/2006/main" name="Section Master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pstate FO Staff Meeting 9.15.15.potx" id="{2C0D5F09-1849-4218-B4EE-AA8C710CF0F7}" vid="{262B769F-E87F-4EBF-9B4C-C9A6BBC23AE0}"/>
    </a:ext>
  </a:extLst>
</a:theme>
</file>

<file path=ppt/theme/theme5.xml><?xml version="1.0" encoding="utf-8"?>
<a:theme xmlns:a="http://schemas.openxmlformats.org/drawingml/2006/main" name="Section Master 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pstate FO Staff Meeting 9.15.15.potx" id="{2C0D5F09-1849-4218-B4EE-AA8C710CF0F7}" vid="{A7F5B96D-BFCB-493F-8FF6-4C5E89BD821D}"/>
    </a:ext>
  </a:extLst>
</a:theme>
</file>

<file path=ppt/theme/theme6.xml><?xml version="1.0" encoding="utf-8"?>
<a:theme xmlns:a="http://schemas.openxmlformats.org/drawingml/2006/main" name="Section Master V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pstate FO Staff Meeting 9.15.15.potx" id="{2C0D5F09-1849-4218-B4EE-AA8C710CF0F7}" vid="{CCC2969D-A576-4A46-BCAA-2BAA97F1C6B7}"/>
    </a:ext>
  </a:extLst>
</a:theme>
</file>

<file path=ppt/theme/theme7.xml><?xml version="1.0" encoding="utf-8"?>
<a:theme xmlns:a="http://schemas.openxmlformats.org/drawingml/2006/main" name="Content Master V1">
  <a:themeElements>
    <a:clrScheme name="OASAS">
      <a:dk1>
        <a:srgbClr val="543278"/>
      </a:dk1>
      <a:lt1>
        <a:sysClr val="window" lastClr="FFFFFF"/>
      </a:lt1>
      <a:dk2>
        <a:srgbClr val="002D74"/>
      </a:dk2>
      <a:lt2>
        <a:srgbClr val="EEECE1"/>
      </a:lt2>
      <a:accent1>
        <a:srgbClr val="F6A800"/>
      </a:accent1>
      <a:accent2>
        <a:srgbClr val="5B7E96"/>
      </a:accent2>
      <a:accent3>
        <a:srgbClr val="006AA7"/>
      </a:accent3>
      <a:accent4>
        <a:srgbClr val="007482"/>
      </a:accent4>
      <a:accent5>
        <a:srgbClr val="C5B200"/>
      </a:accent5>
      <a:accent6>
        <a:srgbClr val="F5DC6D"/>
      </a:accent6>
      <a:hlink>
        <a:srgbClr val="1FA9E1"/>
      </a:hlink>
      <a:folHlink>
        <a:srgbClr val="0075C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pstate FO Staff Meeting 9.15.15.potx" id="{2C0D5F09-1849-4218-B4EE-AA8C710CF0F7}" vid="{740CFF4C-A0DA-4A39-B88D-0BB179D14A74}"/>
    </a:ext>
  </a:extLst>
</a:theme>
</file>

<file path=ppt/theme/theme8.xml><?xml version="1.0" encoding="utf-8"?>
<a:theme xmlns:a="http://schemas.openxmlformats.org/drawingml/2006/main" name="Content Master 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pstate FO Staff Meeting 9.15.15.potx" id="{2C0D5F09-1849-4218-B4EE-AA8C710CF0F7}" vid="{EDE49E7E-9CD7-4A6B-BA9B-9565B15D3C57}"/>
    </a:ext>
  </a:extLst>
</a:theme>
</file>

<file path=ppt/theme/theme9.xml><?xml version="1.0" encoding="utf-8"?>
<a:theme xmlns:a="http://schemas.openxmlformats.org/drawingml/2006/main" name="Content Master V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pstate FO Staff Meeting 9.15.15.potx" id="{2C0D5F09-1849-4218-B4EE-AA8C710CF0F7}" vid="{72E500E6-A493-416D-AA0E-8623EBF5A79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7DE4E1FF2852C4AB94E009ECD2CE37F" ma:contentTypeVersion="1" ma:contentTypeDescription="Create a new document." ma:contentTypeScope="" ma:versionID="eb85edbaba29c6168d05838dd3bcaa64">
  <xsd:schema xmlns:xsd="http://www.w3.org/2001/XMLSchema" xmlns:xs="http://www.w3.org/2001/XMLSchema" xmlns:p="http://schemas.microsoft.com/office/2006/metadata/properties" xmlns:ns2="d7ba0638-ee3c-42f0-be76-41efb289a28a" targetNamespace="http://schemas.microsoft.com/office/2006/metadata/properties" ma:root="true" ma:fieldsID="0599839fb040190b03bf4f257d2257fd" ns2:_="">
    <xsd:import namespace="d7ba0638-ee3c-42f0-be76-41efb289a28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a0638-ee3c-42f0-be76-41efb289a28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A82E6C-0395-497F-9A20-9A8B91C49B9C}">
  <ds:schemaRefs>
    <ds:schemaRef ds:uri="http://purl.org/dc/elements/1.1/"/>
    <ds:schemaRef ds:uri="http://schemas.microsoft.com/office/2006/metadata/properties"/>
    <ds:schemaRef ds:uri="d7ba0638-ee3c-42f0-be76-41efb289a28a"/>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CD5EBFF1-1AC8-41C7-A2AD-72D9C59AE1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a0638-ee3c-42f0-be76-41efb289a2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Upstate FO Staff Meeting 9.15.15</Template>
  <TotalTime>375</TotalTime>
  <Words>3761</Words>
  <Application>Microsoft Office PowerPoint</Application>
  <PresentationFormat>On-screen Show (16:9)</PresentationFormat>
  <Paragraphs>555</Paragraphs>
  <Slides>58</Slides>
  <Notes>21</Notes>
  <HiddenSlides>0</HiddenSlides>
  <MMClips>0</MMClips>
  <ScaleCrop>false</ScaleCrop>
  <HeadingPairs>
    <vt:vector size="8" baseType="variant">
      <vt:variant>
        <vt:lpstr>Fonts Used</vt:lpstr>
      </vt:variant>
      <vt:variant>
        <vt:i4>5</vt:i4>
      </vt:variant>
      <vt:variant>
        <vt:lpstr>Theme</vt:lpstr>
      </vt:variant>
      <vt:variant>
        <vt:i4>9</vt:i4>
      </vt:variant>
      <vt:variant>
        <vt:lpstr>Embedded OLE Servers</vt:lpstr>
      </vt:variant>
      <vt:variant>
        <vt:i4>1</vt:i4>
      </vt:variant>
      <vt:variant>
        <vt:lpstr>Slide Titles</vt:lpstr>
      </vt:variant>
      <vt:variant>
        <vt:i4>58</vt:i4>
      </vt:variant>
    </vt:vector>
  </HeadingPairs>
  <TitlesOfParts>
    <vt:vector size="73" baseType="lpstr">
      <vt:lpstr>Arial</vt:lpstr>
      <vt:lpstr>Calibri</vt:lpstr>
      <vt:lpstr>Courier New</vt:lpstr>
      <vt:lpstr>Times New Roman</vt:lpstr>
      <vt:lpstr>Wingdings</vt:lpstr>
      <vt:lpstr>Cover Master V1</vt:lpstr>
      <vt:lpstr>Cover Master V2</vt:lpstr>
      <vt:lpstr>Cover Master V3</vt:lpstr>
      <vt:lpstr>Section Master V1</vt:lpstr>
      <vt:lpstr>Section Master V2</vt:lpstr>
      <vt:lpstr>Section Master V3</vt:lpstr>
      <vt:lpstr>Content Master V1</vt:lpstr>
      <vt:lpstr>Content Master V2</vt:lpstr>
      <vt:lpstr>Content Master V3</vt:lpstr>
      <vt:lpstr>Bitmap Image</vt:lpstr>
      <vt:lpstr>PowerPoint Presentation</vt:lpstr>
      <vt:lpstr>Agenda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Behavioral Health Managed Care Design https://www.health.ny.gov/health_care/medicaid/redesign/behavioral_health/index.htm</vt:lpstr>
      <vt:lpstr>PowerPoint Presentation</vt:lpstr>
      <vt:lpstr>PowerPoint Presentation</vt:lpstr>
      <vt:lpstr>Adult Behavioral Health Managed Care in NYC</vt:lpstr>
      <vt:lpstr>Status of HARP Enrollment</vt:lpstr>
      <vt:lpstr>PowerPoint Presentation</vt:lpstr>
      <vt:lpstr>Ensuring Access: General Principles</vt:lpstr>
      <vt:lpstr>PowerPoint Presentation</vt:lpstr>
      <vt:lpstr>OASAS Minimum Network Adequacy Standards </vt:lpstr>
      <vt:lpstr>Other Network Standards</vt:lpstr>
      <vt:lpstr>Home and Community Based Services: Minimum Network Adequacy Standards</vt:lpstr>
      <vt:lpstr>PowerPoint Presentation</vt:lpstr>
      <vt:lpstr>Provider Reimbursement: General Principles</vt:lpstr>
      <vt:lpstr>Other Standards  </vt:lpstr>
      <vt:lpstr>PowerPoint Presentation</vt:lpstr>
      <vt:lpstr>Tracking Expenditures</vt:lpstr>
      <vt:lpstr>Behavioral Health Expenditure Target </vt:lpstr>
      <vt:lpstr>HARP Medical Loss Ratio (MLR)</vt:lpstr>
      <vt:lpstr>PowerPoint Presentation</vt:lpstr>
      <vt:lpstr>PowerPoint Presentation</vt:lpstr>
      <vt:lpstr>Approved Clinical Review Tools</vt:lpstr>
      <vt:lpstr>PowerPoint Presentation</vt:lpstr>
      <vt:lpstr>PowerPoint Presentation</vt:lpstr>
      <vt:lpstr>PowerPoint Presentation</vt:lpstr>
      <vt:lpstr>PowerPoint Presentation</vt:lpstr>
      <vt:lpstr>DSRIP Strategy + Implementation</vt:lpstr>
      <vt:lpstr>PowerPoint Presentation</vt:lpstr>
      <vt:lpstr>DSRIP Payments</vt:lpstr>
      <vt:lpstr>PowerPoint Presentation</vt:lpstr>
      <vt:lpstr>PowerPoint Presentation</vt:lpstr>
      <vt:lpstr>VBP Update</vt:lpstr>
      <vt:lpstr>PowerPoint Presentation</vt:lpstr>
      <vt:lpstr>PowerPoint Presentation</vt:lpstr>
      <vt:lpstr>PowerPoint Presentation</vt:lpstr>
      <vt:lpstr>DSRIP Regulatory Waivers</vt:lpstr>
      <vt:lpstr>DSRIP Regulatory Waivers:  Agency Responses</vt:lpstr>
      <vt:lpstr>PowerPoint Presentation</vt:lpstr>
      <vt:lpstr>PowerPoint Presentation</vt:lpstr>
      <vt:lpstr>PowerPoint Presentation</vt:lpstr>
      <vt:lpstr>Other models of integration</vt:lpstr>
      <vt:lpstr>PowerPoint Presentation</vt:lpstr>
      <vt:lpstr>PowerPoint Presentation</vt:lpstr>
      <vt:lpstr>PowerPoint Presentation</vt:lpstr>
      <vt:lpstr>PowerPoint Presentation</vt:lpstr>
      <vt:lpstr>PowerPoint Presentation</vt:lpstr>
      <vt:lpstr>PowerPoint Presentation</vt:lpstr>
    </vt:vector>
  </TitlesOfParts>
  <Company>New York Network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 Kent</dc:creator>
  <cp:lastModifiedBy>Trishia Allen</cp:lastModifiedBy>
  <cp:revision>45</cp:revision>
  <cp:lastPrinted>2015-09-15T11:49:48Z</cp:lastPrinted>
  <dcterms:created xsi:type="dcterms:W3CDTF">2015-09-14T23:30:39Z</dcterms:created>
  <dcterms:modified xsi:type="dcterms:W3CDTF">2015-10-14T01:40:55Z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0x01010007DE4E1FF2852C4AB94E009ECD2CE37F</vt:lpwstr>
  </property>
</Properties>
</file>