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2"/>
  </p:notesMasterIdLst>
  <p:handoutMasterIdLst>
    <p:handoutMasterId r:id="rId23"/>
  </p:handoutMasterIdLst>
  <p:sldIdLst>
    <p:sldId id="279" r:id="rId2"/>
    <p:sldId id="286" r:id="rId3"/>
    <p:sldId id="287" r:id="rId4"/>
    <p:sldId id="289" r:id="rId5"/>
    <p:sldId id="317" r:id="rId6"/>
    <p:sldId id="291" r:id="rId7"/>
    <p:sldId id="313" r:id="rId8"/>
    <p:sldId id="293" r:id="rId9"/>
    <p:sldId id="295" r:id="rId10"/>
    <p:sldId id="308" r:id="rId11"/>
    <p:sldId id="318" r:id="rId12"/>
    <p:sldId id="309" r:id="rId13"/>
    <p:sldId id="310" r:id="rId14"/>
    <p:sldId id="311" r:id="rId15"/>
    <p:sldId id="303" r:id="rId16"/>
    <p:sldId id="312" r:id="rId17"/>
    <p:sldId id="315" r:id="rId18"/>
    <p:sldId id="316" r:id="rId19"/>
    <p:sldId id="306" r:id="rId20"/>
    <p:sldId id="281" r:id="rId21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9B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15" autoAdjust="0"/>
    <p:restoredTop sz="94660"/>
  </p:normalViewPr>
  <p:slideViewPr>
    <p:cSldViewPr>
      <p:cViewPr>
        <p:scale>
          <a:sx n="100" d="100"/>
          <a:sy n="100" d="100"/>
        </p:scale>
        <p:origin x="-1416" y="-72"/>
      </p:cViewPr>
      <p:guideLst>
        <p:guide orient="horz" pos="43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091063-A624-4031-AB9F-CE379A8F6CFF}" type="doc">
      <dgm:prSet loTypeId="urn:microsoft.com/office/officeart/2005/8/layout/gear1" loCatId="relationship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3DCF43F4-F4FA-4D8F-A416-384686B169D7}">
      <dgm:prSet phldrT="[Text]" custT="1"/>
      <dgm:spPr/>
      <dgm:t>
        <a:bodyPr/>
        <a:lstStyle/>
        <a:p>
          <a:r>
            <a:rPr lang="en-US" sz="1400" b="1" dirty="0" smtClean="0"/>
            <a:t>Financial/</a:t>
          </a:r>
        </a:p>
        <a:p>
          <a:r>
            <a:rPr lang="en-US" sz="1400" b="1" dirty="0" smtClean="0"/>
            <a:t>Administration</a:t>
          </a:r>
          <a:endParaRPr lang="en-US" sz="1400" b="1" dirty="0"/>
        </a:p>
      </dgm:t>
    </dgm:pt>
    <dgm:pt modelId="{F56F5E75-765F-4E40-9346-E7F679B02FE3}" type="parTrans" cxnId="{5EB9C097-4C51-49B4-A951-0DFF978BAF60}">
      <dgm:prSet/>
      <dgm:spPr/>
      <dgm:t>
        <a:bodyPr/>
        <a:lstStyle/>
        <a:p>
          <a:endParaRPr lang="en-US"/>
        </a:p>
      </dgm:t>
    </dgm:pt>
    <dgm:pt modelId="{0E5876AB-C37D-499B-9F21-91E641F4F13C}" type="sibTrans" cxnId="{5EB9C097-4C51-49B4-A951-0DFF978BAF60}">
      <dgm:prSet/>
      <dgm:spPr/>
      <dgm:t>
        <a:bodyPr/>
        <a:lstStyle/>
        <a:p>
          <a:endParaRPr lang="en-US"/>
        </a:p>
      </dgm:t>
    </dgm:pt>
    <dgm:pt modelId="{7A1CED97-B925-4BEB-8BA0-D3EDB96E8B17}">
      <dgm:prSet phldrT="[Text]" custT="1"/>
      <dgm:spPr/>
      <dgm:t>
        <a:bodyPr/>
        <a:lstStyle/>
        <a:p>
          <a:r>
            <a:rPr lang="en-US" sz="1200" b="1" dirty="0" smtClean="0"/>
            <a:t>Clinical</a:t>
          </a:r>
          <a:r>
            <a:rPr lang="en-US" sz="1200" dirty="0" smtClean="0"/>
            <a:t>/</a:t>
          </a:r>
        </a:p>
        <a:p>
          <a:r>
            <a:rPr lang="en-US" sz="1200" b="1" dirty="0" smtClean="0"/>
            <a:t>Operations</a:t>
          </a:r>
          <a:endParaRPr lang="en-US" sz="1200" b="1" dirty="0"/>
        </a:p>
      </dgm:t>
    </dgm:pt>
    <dgm:pt modelId="{76585F66-2889-443C-8157-0255569C1126}" type="parTrans" cxnId="{11AD5FBD-09BD-4202-A15A-3BE92FDE7DDA}">
      <dgm:prSet/>
      <dgm:spPr/>
      <dgm:t>
        <a:bodyPr/>
        <a:lstStyle/>
        <a:p>
          <a:endParaRPr lang="en-US"/>
        </a:p>
      </dgm:t>
    </dgm:pt>
    <dgm:pt modelId="{A3ED7787-4E52-4377-BF3C-68FF5BE0538D}" type="sibTrans" cxnId="{11AD5FBD-09BD-4202-A15A-3BE92FDE7DDA}">
      <dgm:prSet/>
      <dgm:spPr/>
      <dgm:t>
        <a:bodyPr/>
        <a:lstStyle/>
        <a:p>
          <a:endParaRPr lang="en-US"/>
        </a:p>
      </dgm:t>
    </dgm:pt>
    <dgm:pt modelId="{389AACDA-768B-4AFB-B3E8-BCA3B618A526}">
      <dgm:prSet phldrT="[Text]"/>
      <dgm:spPr/>
      <dgm:t>
        <a:bodyPr/>
        <a:lstStyle/>
        <a:p>
          <a:r>
            <a:rPr lang="en-US" b="1" dirty="0" smtClean="0"/>
            <a:t>Strategy</a:t>
          </a:r>
          <a:endParaRPr lang="en-US" b="1" dirty="0"/>
        </a:p>
      </dgm:t>
    </dgm:pt>
    <dgm:pt modelId="{3BB20748-7546-43E5-9F6E-691C2DE20342}" type="parTrans" cxnId="{375EAB97-0D46-4AE8-A1F6-8930D1BE6D5A}">
      <dgm:prSet/>
      <dgm:spPr/>
      <dgm:t>
        <a:bodyPr/>
        <a:lstStyle/>
        <a:p>
          <a:endParaRPr lang="en-US"/>
        </a:p>
      </dgm:t>
    </dgm:pt>
    <dgm:pt modelId="{1985FB08-9C45-471A-A988-49DE82BAC59E}" type="sibTrans" cxnId="{375EAB97-0D46-4AE8-A1F6-8930D1BE6D5A}">
      <dgm:prSet/>
      <dgm:spPr/>
      <dgm:t>
        <a:bodyPr/>
        <a:lstStyle/>
        <a:p>
          <a:endParaRPr lang="en-US"/>
        </a:p>
      </dgm:t>
    </dgm:pt>
    <dgm:pt modelId="{8CDF6A19-2029-4485-A4F9-A17E0A4A33E8}" type="pres">
      <dgm:prSet presAssocID="{13091063-A624-4031-AB9F-CE379A8F6CFF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296318-3306-4306-A24B-379073215F23}" type="pres">
      <dgm:prSet presAssocID="{3DCF43F4-F4FA-4D8F-A416-384686B169D7}" presName="gear1" presStyleLbl="node1" presStyleIdx="0" presStyleCnt="3" custLinFactNeighborX="-1319" custLinFactNeighborY="145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6CF33D-912B-424F-AF26-A9B5A007D921}" type="pres">
      <dgm:prSet presAssocID="{3DCF43F4-F4FA-4D8F-A416-384686B169D7}" presName="gear1srcNode" presStyleLbl="node1" presStyleIdx="0" presStyleCnt="3"/>
      <dgm:spPr/>
      <dgm:t>
        <a:bodyPr/>
        <a:lstStyle/>
        <a:p>
          <a:endParaRPr lang="en-US"/>
        </a:p>
      </dgm:t>
    </dgm:pt>
    <dgm:pt modelId="{62E13D9E-DA5B-4236-8C6F-880B8699452C}" type="pres">
      <dgm:prSet presAssocID="{3DCF43F4-F4FA-4D8F-A416-384686B169D7}" presName="gear1dstNode" presStyleLbl="node1" presStyleIdx="0" presStyleCnt="3"/>
      <dgm:spPr/>
      <dgm:t>
        <a:bodyPr/>
        <a:lstStyle/>
        <a:p>
          <a:endParaRPr lang="en-US"/>
        </a:p>
      </dgm:t>
    </dgm:pt>
    <dgm:pt modelId="{152E68F1-2BBD-44B0-951A-F72DC3A03CB1}" type="pres">
      <dgm:prSet presAssocID="{7A1CED97-B925-4BEB-8BA0-D3EDB96E8B17}" presName="gear2" presStyleLbl="node1" presStyleIdx="1" presStyleCnt="3" custScaleX="10642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67D1CB-78BB-4FAC-B613-D4661B4419E3}" type="pres">
      <dgm:prSet presAssocID="{7A1CED97-B925-4BEB-8BA0-D3EDB96E8B17}" presName="gear2srcNode" presStyleLbl="node1" presStyleIdx="1" presStyleCnt="3"/>
      <dgm:spPr/>
      <dgm:t>
        <a:bodyPr/>
        <a:lstStyle/>
        <a:p>
          <a:endParaRPr lang="en-US"/>
        </a:p>
      </dgm:t>
    </dgm:pt>
    <dgm:pt modelId="{8935F952-47BB-426C-A204-8DDFA00E8373}" type="pres">
      <dgm:prSet presAssocID="{7A1CED97-B925-4BEB-8BA0-D3EDB96E8B17}" presName="gear2dstNode" presStyleLbl="node1" presStyleIdx="1" presStyleCnt="3"/>
      <dgm:spPr/>
      <dgm:t>
        <a:bodyPr/>
        <a:lstStyle/>
        <a:p>
          <a:endParaRPr lang="en-US"/>
        </a:p>
      </dgm:t>
    </dgm:pt>
    <dgm:pt modelId="{D41293AC-06CE-4029-AD0C-A353E0C6A97D}" type="pres">
      <dgm:prSet presAssocID="{389AACDA-768B-4AFB-B3E8-BCA3B618A526}" presName="gear3" presStyleLbl="node1" presStyleIdx="2" presStyleCnt="3"/>
      <dgm:spPr/>
      <dgm:t>
        <a:bodyPr/>
        <a:lstStyle/>
        <a:p>
          <a:endParaRPr lang="en-US"/>
        </a:p>
      </dgm:t>
    </dgm:pt>
    <dgm:pt modelId="{6A7A5995-1C50-409D-AA05-7F90D363F701}" type="pres">
      <dgm:prSet presAssocID="{389AACDA-768B-4AFB-B3E8-BCA3B618A52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E6DEE0-7C9E-4723-A99F-0BAF90E214C3}" type="pres">
      <dgm:prSet presAssocID="{389AACDA-768B-4AFB-B3E8-BCA3B618A526}" presName="gear3srcNode" presStyleLbl="node1" presStyleIdx="2" presStyleCnt="3"/>
      <dgm:spPr/>
      <dgm:t>
        <a:bodyPr/>
        <a:lstStyle/>
        <a:p>
          <a:endParaRPr lang="en-US"/>
        </a:p>
      </dgm:t>
    </dgm:pt>
    <dgm:pt modelId="{F7FF78CC-D7A3-4F06-9ADF-DD0443560EEB}" type="pres">
      <dgm:prSet presAssocID="{389AACDA-768B-4AFB-B3E8-BCA3B618A526}" presName="gear3dstNode" presStyleLbl="node1" presStyleIdx="2" presStyleCnt="3"/>
      <dgm:spPr/>
      <dgm:t>
        <a:bodyPr/>
        <a:lstStyle/>
        <a:p>
          <a:endParaRPr lang="en-US"/>
        </a:p>
      </dgm:t>
    </dgm:pt>
    <dgm:pt modelId="{B2CCC9A4-0921-4B3F-8A81-37D0D782CB83}" type="pres">
      <dgm:prSet presAssocID="{0E5876AB-C37D-499B-9F21-91E641F4F13C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8AF93A51-B595-4617-8E70-3FEA8BE6D5C9}" type="pres">
      <dgm:prSet presAssocID="{A3ED7787-4E52-4377-BF3C-68FF5BE0538D}" presName="connector2" presStyleLbl="sibTrans2D1" presStyleIdx="1" presStyleCnt="3" custAng="18180942" custLinFactNeighborX="-3568" custLinFactNeighborY="7276"/>
      <dgm:spPr/>
      <dgm:t>
        <a:bodyPr/>
        <a:lstStyle/>
        <a:p>
          <a:endParaRPr lang="en-US"/>
        </a:p>
      </dgm:t>
    </dgm:pt>
    <dgm:pt modelId="{112AA828-C6FF-4B3F-BE11-32BE81BB370E}" type="pres">
      <dgm:prSet presAssocID="{1985FB08-9C45-471A-A988-49DE82BAC59E}" presName="connector3" presStyleLbl="sibTrans2D1" presStyleIdx="2" presStyleCnt="3" custAng="1601449" custLinFactNeighborX="-4191" custLinFactNeighborY="10857"/>
      <dgm:spPr/>
      <dgm:t>
        <a:bodyPr/>
        <a:lstStyle/>
        <a:p>
          <a:endParaRPr lang="en-US"/>
        </a:p>
      </dgm:t>
    </dgm:pt>
  </dgm:ptLst>
  <dgm:cxnLst>
    <dgm:cxn modelId="{87A488B5-5182-43EE-9898-AFB7BA3F4A53}" type="presOf" srcId="{7A1CED97-B925-4BEB-8BA0-D3EDB96E8B17}" destId="{8935F952-47BB-426C-A204-8DDFA00E8373}" srcOrd="2" destOrd="0" presId="urn:microsoft.com/office/officeart/2005/8/layout/gear1"/>
    <dgm:cxn modelId="{E2C719CD-A676-4D10-BD7B-AFBDA531FAC4}" type="presOf" srcId="{389AACDA-768B-4AFB-B3E8-BCA3B618A526}" destId="{F7FF78CC-D7A3-4F06-9ADF-DD0443560EEB}" srcOrd="3" destOrd="0" presId="urn:microsoft.com/office/officeart/2005/8/layout/gear1"/>
    <dgm:cxn modelId="{375EAB97-0D46-4AE8-A1F6-8930D1BE6D5A}" srcId="{13091063-A624-4031-AB9F-CE379A8F6CFF}" destId="{389AACDA-768B-4AFB-B3E8-BCA3B618A526}" srcOrd="2" destOrd="0" parTransId="{3BB20748-7546-43E5-9F6E-691C2DE20342}" sibTransId="{1985FB08-9C45-471A-A988-49DE82BAC59E}"/>
    <dgm:cxn modelId="{686D8BD0-75B1-4692-AFB9-39F559F46BE8}" type="presOf" srcId="{7A1CED97-B925-4BEB-8BA0-D3EDB96E8B17}" destId="{D267D1CB-78BB-4FAC-B613-D4661B4419E3}" srcOrd="1" destOrd="0" presId="urn:microsoft.com/office/officeart/2005/8/layout/gear1"/>
    <dgm:cxn modelId="{81409200-F6EC-49B3-A2BF-35E62C1F6937}" type="presOf" srcId="{389AACDA-768B-4AFB-B3E8-BCA3B618A526}" destId="{7BE6DEE0-7C9E-4723-A99F-0BAF90E214C3}" srcOrd="2" destOrd="0" presId="urn:microsoft.com/office/officeart/2005/8/layout/gear1"/>
    <dgm:cxn modelId="{F6926A3C-AC4E-41CA-BC9D-DAB358654457}" type="presOf" srcId="{3DCF43F4-F4FA-4D8F-A416-384686B169D7}" destId="{786CF33D-912B-424F-AF26-A9B5A007D921}" srcOrd="1" destOrd="0" presId="urn:microsoft.com/office/officeart/2005/8/layout/gear1"/>
    <dgm:cxn modelId="{2D2BA7BE-ED62-47AC-95DA-97D16BA8C642}" type="presOf" srcId="{3DCF43F4-F4FA-4D8F-A416-384686B169D7}" destId="{AA296318-3306-4306-A24B-379073215F23}" srcOrd="0" destOrd="0" presId="urn:microsoft.com/office/officeart/2005/8/layout/gear1"/>
    <dgm:cxn modelId="{5EB9C097-4C51-49B4-A951-0DFF978BAF60}" srcId="{13091063-A624-4031-AB9F-CE379A8F6CFF}" destId="{3DCF43F4-F4FA-4D8F-A416-384686B169D7}" srcOrd="0" destOrd="0" parTransId="{F56F5E75-765F-4E40-9346-E7F679B02FE3}" sibTransId="{0E5876AB-C37D-499B-9F21-91E641F4F13C}"/>
    <dgm:cxn modelId="{3B463DF2-68AA-4752-AEB5-321142A69897}" type="presOf" srcId="{1985FB08-9C45-471A-A988-49DE82BAC59E}" destId="{112AA828-C6FF-4B3F-BE11-32BE81BB370E}" srcOrd="0" destOrd="0" presId="urn:microsoft.com/office/officeart/2005/8/layout/gear1"/>
    <dgm:cxn modelId="{CE8E518D-95EF-4D36-BD59-604920E1FD1E}" type="presOf" srcId="{13091063-A624-4031-AB9F-CE379A8F6CFF}" destId="{8CDF6A19-2029-4485-A4F9-A17E0A4A33E8}" srcOrd="0" destOrd="0" presId="urn:microsoft.com/office/officeart/2005/8/layout/gear1"/>
    <dgm:cxn modelId="{187349C4-B24F-4D09-81E9-12FADCEABE85}" type="presOf" srcId="{A3ED7787-4E52-4377-BF3C-68FF5BE0538D}" destId="{8AF93A51-B595-4617-8E70-3FEA8BE6D5C9}" srcOrd="0" destOrd="0" presId="urn:microsoft.com/office/officeart/2005/8/layout/gear1"/>
    <dgm:cxn modelId="{EA1D16BB-265D-4B06-89A7-73E4A1614922}" type="presOf" srcId="{3DCF43F4-F4FA-4D8F-A416-384686B169D7}" destId="{62E13D9E-DA5B-4236-8C6F-880B8699452C}" srcOrd="2" destOrd="0" presId="urn:microsoft.com/office/officeart/2005/8/layout/gear1"/>
    <dgm:cxn modelId="{8D43FA8B-76DF-43F1-9B89-1E9EF9AA19E1}" type="presOf" srcId="{389AACDA-768B-4AFB-B3E8-BCA3B618A526}" destId="{6A7A5995-1C50-409D-AA05-7F90D363F701}" srcOrd="1" destOrd="0" presId="urn:microsoft.com/office/officeart/2005/8/layout/gear1"/>
    <dgm:cxn modelId="{7BEED360-F6DA-46DB-90DF-0A9CCB208338}" type="presOf" srcId="{7A1CED97-B925-4BEB-8BA0-D3EDB96E8B17}" destId="{152E68F1-2BBD-44B0-951A-F72DC3A03CB1}" srcOrd="0" destOrd="0" presId="urn:microsoft.com/office/officeart/2005/8/layout/gear1"/>
    <dgm:cxn modelId="{F4B75026-35D9-45A3-93A9-EE9ED3C46B88}" type="presOf" srcId="{0E5876AB-C37D-499B-9F21-91E641F4F13C}" destId="{B2CCC9A4-0921-4B3F-8A81-37D0D782CB83}" srcOrd="0" destOrd="0" presId="urn:microsoft.com/office/officeart/2005/8/layout/gear1"/>
    <dgm:cxn modelId="{9ECF9554-D1F4-407F-93A6-A180C8BD5045}" type="presOf" srcId="{389AACDA-768B-4AFB-B3E8-BCA3B618A526}" destId="{D41293AC-06CE-4029-AD0C-A353E0C6A97D}" srcOrd="0" destOrd="0" presId="urn:microsoft.com/office/officeart/2005/8/layout/gear1"/>
    <dgm:cxn modelId="{11AD5FBD-09BD-4202-A15A-3BE92FDE7DDA}" srcId="{13091063-A624-4031-AB9F-CE379A8F6CFF}" destId="{7A1CED97-B925-4BEB-8BA0-D3EDB96E8B17}" srcOrd="1" destOrd="0" parTransId="{76585F66-2889-443C-8157-0255569C1126}" sibTransId="{A3ED7787-4E52-4377-BF3C-68FF5BE0538D}"/>
    <dgm:cxn modelId="{55CC8C58-0B14-40B6-AB11-67BC446C7E9C}" type="presParOf" srcId="{8CDF6A19-2029-4485-A4F9-A17E0A4A33E8}" destId="{AA296318-3306-4306-A24B-379073215F23}" srcOrd="0" destOrd="0" presId="urn:microsoft.com/office/officeart/2005/8/layout/gear1"/>
    <dgm:cxn modelId="{BA246963-C068-4A66-AFED-A4D6871F5311}" type="presParOf" srcId="{8CDF6A19-2029-4485-A4F9-A17E0A4A33E8}" destId="{786CF33D-912B-424F-AF26-A9B5A007D921}" srcOrd="1" destOrd="0" presId="urn:microsoft.com/office/officeart/2005/8/layout/gear1"/>
    <dgm:cxn modelId="{20DA0DA3-2BBC-41A5-824B-0096D772A683}" type="presParOf" srcId="{8CDF6A19-2029-4485-A4F9-A17E0A4A33E8}" destId="{62E13D9E-DA5B-4236-8C6F-880B8699452C}" srcOrd="2" destOrd="0" presId="urn:microsoft.com/office/officeart/2005/8/layout/gear1"/>
    <dgm:cxn modelId="{AA67F135-AEB3-4C86-8E40-7DA1D173BE6D}" type="presParOf" srcId="{8CDF6A19-2029-4485-A4F9-A17E0A4A33E8}" destId="{152E68F1-2BBD-44B0-951A-F72DC3A03CB1}" srcOrd="3" destOrd="0" presId="urn:microsoft.com/office/officeart/2005/8/layout/gear1"/>
    <dgm:cxn modelId="{9572DDBD-8CC6-49F9-81B7-F787F98423E3}" type="presParOf" srcId="{8CDF6A19-2029-4485-A4F9-A17E0A4A33E8}" destId="{D267D1CB-78BB-4FAC-B613-D4661B4419E3}" srcOrd="4" destOrd="0" presId="urn:microsoft.com/office/officeart/2005/8/layout/gear1"/>
    <dgm:cxn modelId="{BE7C2821-51A8-4E02-8491-8B142F30C8A0}" type="presParOf" srcId="{8CDF6A19-2029-4485-A4F9-A17E0A4A33E8}" destId="{8935F952-47BB-426C-A204-8DDFA00E8373}" srcOrd="5" destOrd="0" presId="urn:microsoft.com/office/officeart/2005/8/layout/gear1"/>
    <dgm:cxn modelId="{3B836F4C-DBE6-4ADA-A983-C561391F42D3}" type="presParOf" srcId="{8CDF6A19-2029-4485-A4F9-A17E0A4A33E8}" destId="{D41293AC-06CE-4029-AD0C-A353E0C6A97D}" srcOrd="6" destOrd="0" presId="urn:microsoft.com/office/officeart/2005/8/layout/gear1"/>
    <dgm:cxn modelId="{7CE5C5EE-BBF8-4BA1-B852-27BBFE4AD4EC}" type="presParOf" srcId="{8CDF6A19-2029-4485-A4F9-A17E0A4A33E8}" destId="{6A7A5995-1C50-409D-AA05-7F90D363F701}" srcOrd="7" destOrd="0" presId="urn:microsoft.com/office/officeart/2005/8/layout/gear1"/>
    <dgm:cxn modelId="{721C9612-763A-49E5-BB86-F0BD74EBC5F8}" type="presParOf" srcId="{8CDF6A19-2029-4485-A4F9-A17E0A4A33E8}" destId="{7BE6DEE0-7C9E-4723-A99F-0BAF90E214C3}" srcOrd="8" destOrd="0" presId="urn:microsoft.com/office/officeart/2005/8/layout/gear1"/>
    <dgm:cxn modelId="{5B4EEFA0-61F3-4341-88DB-767AA345CE7E}" type="presParOf" srcId="{8CDF6A19-2029-4485-A4F9-A17E0A4A33E8}" destId="{F7FF78CC-D7A3-4F06-9ADF-DD0443560EEB}" srcOrd="9" destOrd="0" presId="urn:microsoft.com/office/officeart/2005/8/layout/gear1"/>
    <dgm:cxn modelId="{70359A0A-5BF1-43B6-BA50-D123AA8F9023}" type="presParOf" srcId="{8CDF6A19-2029-4485-A4F9-A17E0A4A33E8}" destId="{B2CCC9A4-0921-4B3F-8A81-37D0D782CB83}" srcOrd="10" destOrd="0" presId="urn:microsoft.com/office/officeart/2005/8/layout/gear1"/>
    <dgm:cxn modelId="{8E921B17-FE64-4257-B59D-A28FC5765F07}" type="presParOf" srcId="{8CDF6A19-2029-4485-A4F9-A17E0A4A33E8}" destId="{8AF93A51-B595-4617-8E70-3FEA8BE6D5C9}" srcOrd="11" destOrd="0" presId="urn:microsoft.com/office/officeart/2005/8/layout/gear1"/>
    <dgm:cxn modelId="{67FC689E-25A7-41C9-B73E-8E425BB5C4A9}" type="presParOf" srcId="{8CDF6A19-2029-4485-A4F9-A17E0A4A33E8}" destId="{112AA828-C6FF-4B3F-BE11-32BE81BB370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1" tIns="46151" rIns="92301" bIns="4615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6" y="0"/>
            <a:ext cx="3004820" cy="461010"/>
          </a:xfrm>
          <a:prstGeom prst="rect">
            <a:avLst/>
          </a:prstGeom>
        </p:spPr>
        <p:txBody>
          <a:bodyPr vert="horz" lIns="92301" tIns="46151" rIns="92301" bIns="46151" rtlCol="0"/>
          <a:lstStyle>
            <a:lvl1pPr algn="r">
              <a:defRPr sz="1200"/>
            </a:lvl1pPr>
          </a:lstStyle>
          <a:p>
            <a:fld id="{B4D59F93-2302-425E-BC4A-ACC7903586F0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1" tIns="46151" rIns="92301" bIns="4615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6" y="8757590"/>
            <a:ext cx="3004820" cy="461010"/>
          </a:xfrm>
          <a:prstGeom prst="rect">
            <a:avLst/>
          </a:prstGeom>
        </p:spPr>
        <p:txBody>
          <a:bodyPr vert="horz" lIns="92301" tIns="46151" rIns="92301" bIns="46151" rtlCol="0" anchor="b"/>
          <a:lstStyle>
            <a:lvl1pPr algn="r">
              <a:defRPr sz="1200"/>
            </a:lvl1pPr>
          </a:lstStyle>
          <a:p>
            <a:fld id="{C640ADBD-87BF-4BFD-AEB2-18587C663E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18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1" tIns="46151" rIns="92301" bIns="4615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6" y="0"/>
            <a:ext cx="3004820" cy="461010"/>
          </a:xfrm>
          <a:prstGeom prst="rect">
            <a:avLst/>
          </a:prstGeom>
        </p:spPr>
        <p:txBody>
          <a:bodyPr vert="horz" lIns="92301" tIns="46151" rIns="92301" bIns="46151" rtlCol="0"/>
          <a:lstStyle>
            <a:lvl1pPr algn="r">
              <a:defRPr sz="1200"/>
            </a:lvl1pPr>
          </a:lstStyle>
          <a:p>
            <a:fld id="{54A3A86C-2A98-4809-BD2F-82D06A0A086B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0563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1" tIns="46151" rIns="92301" bIns="4615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</p:spPr>
        <p:txBody>
          <a:bodyPr vert="horz" lIns="92301" tIns="46151" rIns="92301" bIns="4615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1" tIns="46151" rIns="92301" bIns="4615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6" y="8757590"/>
            <a:ext cx="3004820" cy="461010"/>
          </a:xfrm>
          <a:prstGeom prst="rect">
            <a:avLst/>
          </a:prstGeom>
        </p:spPr>
        <p:txBody>
          <a:bodyPr vert="horz" lIns="92301" tIns="46151" rIns="92301" bIns="46151" rtlCol="0" anchor="b"/>
          <a:lstStyle>
            <a:lvl1pPr algn="r">
              <a:defRPr sz="1200"/>
            </a:lvl1pPr>
          </a:lstStyle>
          <a:p>
            <a:fld id="{52597366-17FE-4AD1-B0F4-7A7002F4F9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374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97366-17FE-4AD1-B0F4-7A7002F4F90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3638" y="692150"/>
            <a:ext cx="4606925" cy="3455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945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3638" y="692150"/>
            <a:ext cx="4606925" cy="3455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434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ASA_COVER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53860"/>
            <a:ext cx="9144000" cy="46259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62669" y="5271444"/>
            <a:ext cx="681432" cy="87937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4468739"/>
            <a:ext cx="9144000" cy="14422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>
            <a:off x="3781643" y="3902482"/>
            <a:ext cx="1565373" cy="710483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ENTER presentation TITLE HERE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 hasCustomPrompt="1"/>
          </p:nvPr>
        </p:nvSpPr>
        <p:spPr>
          <a:xfrm>
            <a:off x="685800" y="4954174"/>
            <a:ext cx="7772400" cy="713122"/>
          </a:xfrm>
        </p:spPr>
        <p:txBody>
          <a:bodyPr>
            <a:noAutofit/>
          </a:bodyPr>
          <a:lstStyle>
            <a:lvl1pPr marL="0" indent="0" algn="ctr">
              <a:buNone/>
              <a:defRPr sz="2800" b="1" baseline="0">
                <a:solidFill>
                  <a:srgbClr val="0F2341"/>
                </a:solidFill>
              </a:defRPr>
            </a:lvl1pPr>
          </a:lstStyle>
          <a:p>
            <a:pPr lvl="0"/>
            <a:r>
              <a:rPr lang="en-US" dirty="0" smtClean="0"/>
              <a:t>ENTER SUBHEAD HERE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67657" y="5943119"/>
            <a:ext cx="2214681" cy="72113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4" hasCustomPrompt="1"/>
          </p:nvPr>
        </p:nvSpPr>
        <p:spPr>
          <a:xfrm>
            <a:off x="0" y="5984460"/>
            <a:ext cx="9144000" cy="679794"/>
          </a:xfrm>
        </p:spPr>
        <p:txBody>
          <a:bodyPr>
            <a:noAutofit/>
          </a:bodyPr>
          <a:lstStyle>
            <a:lvl1pPr marL="0" indent="0" algn="ctr">
              <a:buNone/>
              <a:defRPr sz="2600" b="0">
                <a:solidFill>
                  <a:srgbClr val="0F2341"/>
                </a:solidFill>
              </a:defRPr>
            </a:lvl1pPr>
          </a:lstStyle>
          <a:p>
            <a:pPr lvl="0"/>
            <a:r>
              <a:rPr lang="en-US" dirty="0" smtClean="0"/>
              <a:t>Enter Date Here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62669" y="5271444"/>
            <a:ext cx="681432" cy="87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131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-1" y="3930"/>
            <a:ext cx="9144001" cy="685736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30582" y="3662005"/>
            <a:ext cx="681432" cy="87937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437" y="6713142"/>
            <a:ext cx="9144000" cy="14422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Isosceles Triangle 19"/>
          <p:cNvSpPr/>
          <p:nvPr/>
        </p:nvSpPr>
        <p:spPr>
          <a:xfrm>
            <a:off x="3781643" y="6150815"/>
            <a:ext cx="1565373" cy="710483"/>
          </a:xfrm>
          <a:prstGeom prst="triangle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</a:ln>
          <a:effectLst/>
        </p:spPr>
      </p:sp>
      <p:sp>
        <p:nvSpPr>
          <p:cNvPr id="11" name="TextBox 10"/>
          <p:cNvSpPr txBox="1"/>
          <p:nvPr/>
        </p:nvSpPr>
        <p:spPr>
          <a:xfrm>
            <a:off x="4220481" y="3834287"/>
            <a:ext cx="1799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trike="noStrike" dirty="0" smtClean="0">
                <a:solidFill>
                  <a:srgbClr val="0F2341"/>
                </a:solidFill>
                <a:latin typeface="Arial"/>
              </a:rPr>
              <a:t>Ending Addiction</a:t>
            </a:r>
          </a:p>
          <a:p>
            <a:r>
              <a:rPr lang="en-US" sz="1200" strike="noStrike" dirty="0" smtClean="0">
                <a:solidFill>
                  <a:srgbClr val="0F2341"/>
                </a:solidFill>
                <a:latin typeface="Arial"/>
              </a:rPr>
              <a:t>Changes Everything</a:t>
            </a:r>
            <a:endParaRPr lang="en-US" sz="1200" strike="noStrike" dirty="0">
              <a:solidFill>
                <a:srgbClr val="0F2341"/>
              </a:solidFill>
              <a:latin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1" y="4817533"/>
            <a:ext cx="9145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1200" dirty="0" smtClean="0">
                <a:solidFill>
                  <a:srgbClr val="BC0000"/>
                </a:solidFill>
                <a:latin typeface="Arial"/>
                <a:ea typeface="+mn-ea"/>
                <a:cs typeface="+mn-cs"/>
              </a:rPr>
              <a:t>www.casacolumbia.org</a:t>
            </a:r>
          </a:p>
          <a:p>
            <a:pPr algn="ctr"/>
            <a:endParaRPr lang="en-US" sz="1400" dirty="0">
              <a:solidFill>
                <a:srgbClr val="BC0000"/>
              </a:solidFill>
              <a:latin typeface="Arial"/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57877"/>
            <a:ext cx="7772400" cy="1470025"/>
          </a:xfrm>
        </p:spPr>
        <p:txBody>
          <a:bodyPr>
            <a:noAutofit/>
          </a:bodyPr>
          <a:lstStyle>
            <a:lvl1pPr>
              <a:defRPr b="1" cap="all" baseline="0">
                <a:solidFill>
                  <a:srgbClr val="0F234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Thank you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674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>
                <a:latin typeface="Arial"/>
                <a:cs typeface="Arial"/>
              </a:defRPr>
            </a:lvl1pPr>
            <a:lvl2pPr>
              <a:spcBef>
                <a:spcPts val="1000"/>
              </a:spcBef>
              <a:defRPr>
                <a:latin typeface="Arial"/>
                <a:cs typeface="Arial"/>
              </a:defRPr>
            </a:lvl2pPr>
            <a:lvl3pPr>
              <a:spcBef>
                <a:spcPts val="1000"/>
              </a:spcBef>
              <a:defRPr>
                <a:latin typeface="Arial"/>
                <a:cs typeface="Arial"/>
              </a:defRPr>
            </a:lvl3pPr>
            <a:lvl4pPr>
              <a:spcBef>
                <a:spcPts val="1000"/>
              </a:spcBef>
              <a:defRPr>
                <a:latin typeface="Arial"/>
                <a:cs typeface="Arial"/>
              </a:defRPr>
            </a:lvl4pPr>
            <a:lvl5pPr>
              <a:spcBef>
                <a:spcPts val="1000"/>
              </a:spcBef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728984"/>
            <a:ext cx="9144000" cy="144226"/>
          </a:xfrm>
          <a:prstGeom prst="rect">
            <a:avLst/>
          </a:prstGeom>
          <a:solidFill>
            <a:srgbClr val="149BD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Isosceles Triangle 9"/>
          <p:cNvSpPr/>
          <p:nvPr/>
        </p:nvSpPr>
        <p:spPr>
          <a:xfrm>
            <a:off x="6821628" y="6147517"/>
            <a:ext cx="1565373" cy="710483"/>
          </a:xfrm>
          <a:prstGeom prst="triangle">
            <a:avLst/>
          </a:prstGeom>
          <a:solidFill>
            <a:srgbClr val="149BDF"/>
          </a:solidFill>
          <a:ln w="9525" cap="flat" cmpd="sng" algn="ctr">
            <a:noFill/>
            <a:prstDash val="solid"/>
          </a:ln>
          <a:effectLst/>
        </p:spPr>
      </p:sp>
      <p:sp>
        <p:nvSpPr>
          <p:cNvPr id="12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C5EEDD64-8107-4B20-ACCA-62338C6B4D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92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728984"/>
            <a:ext cx="9144000" cy="144226"/>
          </a:xfrm>
          <a:prstGeom prst="rect">
            <a:avLst/>
          </a:prstGeom>
          <a:solidFill>
            <a:srgbClr val="37A73E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Isosceles Triangle 10"/>
          <p:cNvSpPr/>
          <p:nvPr/>
        </p:nvSpPr>
        <p:spPr>
          <a:xfrm>
            <a:off x="6821628" y="6147517"/>
            <a:ext cx="1565373" cy="710483"/>
          </a:xfrm>
          <a:prstGeom prst="triangle">
            <a:avLst/>
          </a:prstGeom>
          <a:solidFill>
            <a:srgbClr val="37A73E"/>
          </a:solidFill>
          <a:ln w="9525" cap="flat" cmpd="sng" algn="ctr">
            <a:noFill/>
            <a:prstDash val="solid"/>
          </a:ln>
          <a:effectLst/>
        </p:spPr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C5EEDD64-8107-4B20-ACCA-62338C6B4D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699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728984"/>
            <a:ext cx="9144000" cy="144226"/>
          </a:xfrm>
          <a:prstGeom prst="rect">
            <a:avLst/>
          </a:prstGeom>
          <a:solidFill>
            <a:srgbClr val="F7931E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6821628" y="6147517"/>
            <a:ext cx="1565373" cy="710483"/>
          </a:xfrm>
          <a:prstGeom prst="triangl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C5EEDD64-8107-4B20-ACCA-62338C6B4D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34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728984"/>
            <a:ext cx="9144000" cy="144226"/>
          </a:xfrm>
          <a:prstGeom prst="rect">
            <a:avLst/>
          </a:prstGeom>
          <a:solidFill>
            <a:srgbClr val="FDD60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Isosceles Triangle 10"/>
          <p:cNvSpPr/>
          <p:nvPr/>
        </p:nvSpPr>
        <p:spPr>
          <a:xfrm>
            <a:off x="6821628" y="6147517"/>
            <a:ext cx="1565373" cy="710483"/>
          </a:xfrm>
          <a:prstGeom prst="triangle">
            <a:avLst/>
          </a:prstGeom>
          <a:solidFill>
            <a:srgbClr val="FDD600"/>
          </a:solidFill>
          <a:ln w="9525" cap="flat" cmpd="sng" algn="ctr">
            <a:noFill/>
            <a:prstDash val="solid"/>
          </a:ln>
          <a:effectLst/>
        </p:spPr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C5EEDD64-8107-4B20-ACCA-62338C6B4D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728984"/>
            <a:ext cx="9144000" cy="144226"/>
          </a:xfrm>
          <a:prstGeom prst="rect">
            <a:avLst/>
          </a:prstGeom>
          <a:solidFill>
            <a:srgbClr val="852A2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Isosceles Triangle 9"/>
          <p:cNvSpPr/>
          <p:nvPr/>
        </p:nvSpPr>
        <p:spPr>
          <a:xfrm>
            <a:off x="6821628" y="6147517"/>
            <a:ext cx="1565373" cy="710483"/>
          </a:xfrm>
          <a:prstGeom prst="triangle">
            <a:avLst/>
          </a:prstGeom>
          <a:solidFill>
            <a:srgbClr val="852A2D"/>
          </a:solidFill>
          <a:ln w="9525" cap="flat" cmpd="sng" algn="ctr">
            <a:noFill/>
            <a:prstDash val="solid"/>
          </a:ln>
          <a:effectLst/>
        </p:spPr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C5EEDD64-8107-4B20-ACCA-62338C6B4D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21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728984"/>
            <a:ext cx="9144000" cy="144226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Isosceles Triangle 9"/>
          <p:cNvSpPr/>
          <p:nvPr/>
        </p:nvSpPr>
        <p:spPr>
          <a:xfrm>
            <a:off x="6821628" y="6147517"/>
            <a:ext cx="1565373" cy="710483"/>
          </a:xfrm>
          <a:prstGeom prst="triangle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C5EEDD64-8107-4B20-ACCA-62338C6B4D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0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728984"/>
            <a:ext cx="9144000" cy="144226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Isosceles Triangle 9"/>
          <p:cNvSpPr/>
          <p:nvPr/>
        </p:nvSpPr>
        <p:spPr>
          <a:xfrm>
            <a:off x="6821628" y="6147517"/>
            <a:ext cx="1565373" cy="710483"/>
          </a:xfrm>
          <a:prstGeom prst="triangle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C5EEDD64-8107-4B20-ACCA-62338C6B4D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0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52531" y="6327485"/>
            <a:ext cx="203012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75000"/>
                  </a:sys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CASA Columbia 2013</a:t>
            </a:r>
          </a:p>
          <a:p>
            <a:endParaRPr lang="en-US" dirty="0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C5EEDD64-8107-4B20-ACCA-62338C6B4D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643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PPT_IMG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384"/>
            <a:ext cx="9144000" cy="462597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67657" y="5943119"/>
            <a:ext cx="2214681" cy="72113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62669" y="5271444"/>
            <a:ext cx="681432" cy="879371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4469656"/>
            <a:ext cx="9144000" cy="144226"/>
          </a:xfrm>
          <a:prstGeom prst="rect">
            <a:avLst/>
          </a:prstGeom>
          <a:solidFill>
            <a:srgbClr val="852A2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Isosceles Triangle 20"/>
          <p:cNvSpPr/>
          <p:nvPr/>
        </p:nvSpPr>
        <p:spPr>
          <a:xfrm>
            <a:off x="3796411" y="3903399"/>
            <a:ext cx="1565373" cy="710483"/>
          </a:xfrm>
          <a:prstGeom prst="triangle">
            <a:avLst/>
          </a:prstGeom>
          <a:solidFill>
            <a:srgbClr val="852A2D"/>
          </a:solidFill>
          <a:ln w="9525" cap="flat" cmpd="sng" algn="ctr">
            <a:noFill/>
            <a:prstDash val="solid"/>
          </a:ln>
          <a:effectLst/>
        </p:spPr>
      </p:sp>
      <p:sp>
        <p:nvSpPr>
          <p:cNvPr id="10" name="Content Placeholder 14"/>
          <p:cNvSpPr>
            <a:spLocks noGrp="1"/>
          </p:cNvSpPr>
          <p:nvPr>
            <p:ph sz="quarter" idx="13" hasCustomPrompt="1"/>
          </p:nvPr>
        </p:nvSpPr>
        <p:spPr>
          <a:xfrm>
            <a:off x="685800" y="4954174"/>
            <a:ext cx="7772400" cy="713122"/>
          </a:xfrm>
        </p:spPr>
        <p:txBody>
          <a:bodyPr>
            <a:noAutofit/>
          </a:bodyPr>
          <a:lstStyle>
            <a:lvl1pPr marL="0" indent="0" algn="ctr">
              <a:buNone/>
              <a:defRPr sz="2800" b="1" baseline="0">
                <a:solidFill>
                  <a:srgbClr val="0F2341"/>
                </a:solidFill>
              </a:defRPr>
            </a:lvl1pPr>
          </a:lstStyle>
          <a:p>
            <a:pPr lvl="0"/>
            <a:r>
              <a:rPr lang="en-US" dirty="0" smtClean="0"/>
              <a:t>ENTER SUBHEAD HERE</a:t>
            </a:r>
          </a:p>
        </p:txBody>
      </p:sp>
      <p:sp>
        <p:nvSpPr>
          <p:cNvPr id="11" name="Content Placeholder 14"/>
          <p:cNvSpPr>
            <a:spLocks noGrp="1"/>
          </p:cNvSpPr>
          <p:nvPr>
            <p:ph sz="quarter" idx="14" hasCustomPrompt="1"/>
          </p:nvPr>
        </p:nvSpPr>
        <p:spPr>
          <a:xfrm>
            <a:off x="0" y="5984460"/>
            <a:ext cx="9144000" cy="679794"/>
          </a:xfrm>
        </p:spPr>
        <p:txBody>
          <a:bodyPr>
            <a:noAutofit/>
          </a:bodyPr>
          <a:lstStyle>
            <a:lvl1pPr marL="0" indent="0" algn="ctr">
              <a:buNone/>
              <a:defRPr sz="2600" b="0">
                <a:solidFill>
                  <a:srgbClr val="0F2341"/>
                </a:solidFill>
              </a:defRPr>
            </a:lvl1pPr>
          </a:lstStyle>
          <a:p>
            <a:pPr lvl="0"/>
            <a:r>
              <a:rPr lang="en-US" dirty="0" smtClean="0"/>
              <a:t>Enter Date Here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ENTER presentation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499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ASA_COVER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9557"/>
            <a:ext cx="9144001" cy="462597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437" y="4472193"/>
            <a:ext cx="9144000" cy="144226"/>
          </a:xfrm>
          <a:prstGeom prst="rect">
            <a:avLst/>
          </a:prstGeom>
          <a:solidFill>
            <a:srgbClr val="37A73E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Isosceles Triangle 11"/>
          <p:cNvSpPr/>
          <p:nvPr/>
        </p:nvSpPr>
        <p:spPr>
          <a:xfrm>
            <a:off x="3781643" y="3909866"/>
            <a:ext cx="1565373" cy="710483"/>
          </a:xfrm>
          <a:prstGeom prst="triangle">
            <a:avLst/>
          </a:prstGeom>
          <a:solidFill>
            <a:srgbClr val="37A73E"/>
          </a:solidFill>
          <a:ln w="9525" cap="flat" cmpd="sng" algn="ctr">
            <a:noFill/>
            <a:prstDash val="solid"/>
          </a:ln>
          <a:effectLst/>
        </p:spPr>
      </p:sp>
      <p:sp>
        <p:nvSpPr>
          <p:cNvPr id="17" name="Rectangle 16"/>
          <p:cNvSpPr/>
          <p:nvPr/>
        </p:nvSpPr>
        <p:spPr>
          <a:xfrm>
            <a:off x="267657" y="5943119"/>
            <a:ext cx="2214681" cy="72113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62669" y="5271444"/>
            <a:ext cx="681432" cy="879371"/>
          </a:xfrm>
          <a:prstGeom prst="rect">
            <a:avLst/>
          </a:prstGeom>
        </p:spPr>
      </p:pic>
      <p:sp>
        <p:nvSpPr>
          <p:cNvPr id="13" name="Content Placeholder 14"/>
          <p:cNvSpPr>
            <a:spLocks noGrp="1"/>
          </p:cNvSpPr>
          <p:nvPr>
            <p:ph sz="quarter" idx="13" hasCustomPrompt="1"/>
          </p:nvPr>
        </p:nvSpPr>
        <p:spPr>
          <a:xfrm>
            <a:off x="685800" y="4954174"/>
            <a:ext cx="7772400" cy="713122"/>
          </a:xfrm>
        </p:spPr>
        <p:txBody>
          <a:bodyPr>
            <a:noAutofit/>
          </a:bodyPr>
          <a:lstStyle>
            <a:lvl1pPr marL="0" indent="0" algn="ctr">
              <a:buNone/>
              <a:defRPr sz="2800" b="1" baseline="0">
                <a:solidFill>
                  <a:srgbClr val="0F2341"/>
                </a:solidFill>
              </a:defRPr>
            </a:lvl1pPr>
          </a:lstStyle>
          <a:p>
            <a:pPr lvl="0"/>
            <a:r>
              <a:rPr lang="en-US" dirty="0" smtClean="0"/>
              <a:t>ENTER SUBHEAD HERE</a:t>
            </a:r>
          </a:p>
        </p:txBody>
      </p:sp>
      <p:sp>
        <p:nvSpPr>
          <p:cNvPr id="14" name="Content Placeholder 14"/>
          <p:cNvSpPr>
            <a:spLocks noGrp="1"/>
          </p:cNvSpPr>
          <p:nvPr>
            <p:ph sz="quarter" idx="14" hasCustomPrompt="1"/>
          </p:nvPr>
        </p:nvSpPr>
        <p:spPr>
          <a:xfrm>
            <a:off x="0" y="5984460"/>
            <a:ext cx="9144000" cy="679794"/>
          </a:xfrm>
        </p:spPr>
        <p:txBody>
          <a:bodyPr>
            <a:noAutofit/>
          </a:bodyPr>
          <a:lstStyle>
            <a:lvl1pPr marL="0" indent="0" algn="ctr">
              <a:buNone/>
              <a:defRPr sz="2600" b="0">
                <a:solidFill>
                  <a:srgbClr val="0F2341"/>
                </a:solidFill>
              </a:defRPr>
            </a:lvl1pPr>
          </a:lstStyle>
          <a:p>
            <a:pPr lvl="0"/>
            <a:r>
              <a:rPr lang="en-US" dirty="0" smtClean="0"/>
              <a:t>Enter Date Here</a:t>
            </a:r>
          </a:p>
        </p:txBody>
      </p:sp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ENTER presentation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181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T_IMG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0" y="-7605"/>
            <a:ext cx="9142243" cy="462597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67657" y="5943119"/>
            <a:ext cx="2214681" cy="72113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62669" y="5271444"/>
            <a:ext cx="681432" cy="879371"/>
          </a:xfrm>
          <a:prstGeom prst="rect">
            <a:avLst/>
          </a:prstGeom>
        </p:spPr>
      </p:pic>
      <p:sp>
        <p:nvSpPr>
          <p:cNvPr id="13" name="Content Placeholder 14"/>
          <p:cNvSpPr>
            <a:spLocks noGrp="1"/>
          </p:cNvSpPr>
          <p:nvPr>
            <p:ph sz="quarter" idx="13" hasCustomPrompt="1"/>
          </p:nvPr>
        </p:nvSpPr>
        <p:spPr>
          <a:xfrm>
            <a:off x="685800" y="4954174"/>
            <a:ext cx="7772400" cy="713122"/>
          </a:xfrm>
        </p:spPr>
        <p:txBody>
          <a:bodyPr>
            <a:noAutofit/>
          </a:bodyPr>
          <a:lstStyle>
            <a:lvl1pPr marL="0" indent="0" algn="ctr">
              <a:buNone/>
              <a:defRPr sz="2800" b="1" baseline="0">
                <a:solidFill>
                  <a:srgbClr val="0F2341"/>
                </a:solidFill>
              </a:defRPr>
            </a:lvl1pPr>
          </a:lstStyle>
          <a:p>
            <a:pPr lvl="0"/>
            <a:r>
              <a:rPr lang="en-US" dirty="0" smtClean="0"/>
              <a:t>ENTER SUBHEAD HERE</a:t>
            </a:r>
          </a:p>
        </p:txBody>
      </p:sp>
      <p:sp>
        <p:nvSpPr>
          <p:cNvPr id="14" name="Content Placeholder 14"/>
          <p:cNvSpPr>
            <a:spLocks noGrp="1"/>
          </p:cNvSpPr>
          <p:nvPr>
            <p:ph sz="quarter" idx="14" hasCustomPrompt="1"/>
          </p:nvPr>
        </p:nvSpPr>
        <p:spPr>
          <a:xfrm>
            <a:off x="0" y="5984460"/>
            <a:ext cx="9144000" cy="679794"/>
          </a:xfrm>
        </p:spPr>
        <p:txBody>
          <a:bodyPr>
            <a:noAutofit/>
          </a:bodyPr>
          <a:lstStyle>
            <a:lvl1pPr marL="0" indent="0" algn="ctr">
              <a:buNone/>
              <a:defRPr sz="2600" b="0">
                <a:solidFill>
                  <a:srgbClr val="0F2341"/>
                </a:solidFill>
              </a:defRPr>
            </a:lvl1pPr>
          </a:lstStyle>
          <a:p>
            <a:pPr lvl="0"/>
            <a:r>
              <a:rPr lang="en-US" dirty="0" smtClean="0"/>
              <a:t>Enter Date Here</a:t>
            </a:r>
          </a:p>
        </p:txBody>
      </p:sp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ENTER presentation TITLE HERE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437" y="4472193"/>
            <a:ext cx="9144000" cy="144226"/>
          </a:xfrm>
          <a:prstGeom prst="rect">
            <a:avLst/>
          </a:prstGeom>
          <a:solidFill>
            <a:srgbClr val="37A73E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Isosceles Triangle 19"/>
          <p:cNvSpPr/>
          <p:nvPr/>
        </p:nvSpPr>
        <p:spPr>
          <a:xfrm>
            <a:off x="3781643" y="3909866"/>
            <a:ext cx="1565373" cy="710483"/>
          </a:xfrm>
          <a:prstGeom prst="triangle">
            <a:avLst/>
          </a:prstGeom>
          <a:solidFill>
            <a:srgbClr val="37A73E"/>
          </a:solidFill>
          <a:ln w="9525" cap="flat" cmpd="sng" algn="ctr">
            <a:noFill/>
            <a:prstDash val="solid"/>
          </a:ln>
          <a:effectLst/>
        </p:spPr>
      </p:sp>
    </p:spTree>
    <p:extLst>
      <p:ext uri="{BB962C8B-B14F-4D97-AF65-F5344CB8AC3E}">
        <p14:creationId xmlns:p14="http://schemas.microsoft.com/office/powerpoint/2010/main" val="3865674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T_IMG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710"/>
            <a:ext cx="9144000" cy="462597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477040"/>
            <a:ext cx="9144000" cy="144226"/>
          </a:xfrm>
          <a:prstGeom prst="rect">
            <a:avLst/>
          </a:prstGeom>
          <a:solidFill>
            <a:srgbClr val="F7931E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Isosceles Triangle 11"/>
          <p:cNvSpPr/>
          <p:nvPr/>
        </p:nvSpPr>
        <p:spPr>
          <a:xfrm>
            <a:off x="3781643" y="3910783"/>
            <a:ext cx="1565373" cy="710483"/>
          </a:xfrm>
          <a:prstGeom prst="triangle">
            <a:avLst/>
          </a:prstGeom>
          <a:solidFill>
            <a:srgbClr val="F7931E"/>
          </a:solidFill>
          <a:ln w="9525" cap="flat" cmpd="sng" algn="ctr">
            <a:noFill/>
            <a:prstDash val="solid"/>
          </a:ln>
          <a:effectLst/>
        </p:spPr>
      </p:sp>
      <p:sp>
        <p:nvSpPr>
          <p:cNvPr id="17" name="Rectangle 16"/>
          <p:cNvSpPr/>
          <p:nvPr/>
        </p:nvSpPr>
        <p:spPr>
          <a:xfrm>
            <a:off x="267657" y="5943119"/>
            <a:ext cx="2214681" cy="72113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62669" y="5271444"/>
            <a:ext cx="681432" cy="879371"/>
          </a:xfrm>
          <a:prstGeom prst="rect">
            <a:avLst/>
          </a:prstGeom>
        </p:spPr>
      </p:pic>
      <p:sp>
        <p:nvSpPr>
          <p:cNvPr id="13" name="Content Placeholder 14"/>
          <p:cNvSpPr>
            <a:spLocks noGrp="1"/>
          </p:cNvSpPr>
          <p:nvPr>
            <p:ph sz="quarter" idx="13" hasCustomPrompt="1"/>
          </p:nvPr>
        </p:nvSpPr>
        <p:spPr>
          <a:xfrm>
            <a:off x="685800" y="4954174"/>
            <a:ext cx="7772400" cy="713122"/>
          </a:xfrm>
        </p:spPr>
        <p:txBody>
          <a:bodyPr>
            <a:noAutofit/>
          </a:bodyPr>
          <a:lstStyle>
            <a:lvl1pPr marL="0" indent="0" algn="ctr">
              <a:buNone/>
              <a:defRPr sz="2800" b="1" baseline="0">
                <a:solidFill>
                  <a:srgbClr val="0F2341"/>
                </a:solidFill>
              </a:defRPr>
            </a:lvl1pPr>
          </a:lstStyle>
          <a:p>
            <a:pPr lvl="0"/>
            <a:r>
              <a:rPr lang="en-US" dirty="0" smtClean="0"/>
              <a:t>ENTER SUBHEAD HERE</a:t>
            </a:r>
          </a:p>
        </p:txBody>
      </p:sp>
      <p:sp>
        <p:nvSpPr>
          <p:cNvPr id="14" name="Content Placeholder 14"/>
          <p:cNvSpPr>
            <a:spLocks noGrp="1"/>
          </p:cNvSpPr>
          <p:nvPr>
            <p:ph sz="quarter" idx="14" hasCustomPrompt="1"/>
          </p:nvPr>
        </p:nvSpPr>
        <p:spPr>
          <a:xfrm>
            <a:off x="0" y="5984460"/>
            <a:ext cx="9144000" cy="679794"/>
          </a:xfrm>
        </p:spPr>
        <p:txBody>
          <a:bodyPr>
            <a:noAutofit/>
          </a:bodyPr>
          <a:lstStyle>
            <a:lvl1pPr marL="0" indent="0" algn="ctr">
              <a:buNone/>
              <a:defRPr sz="2600" b="0">
                <a:solidFill>
                  <a:srgbClr val="0F2341"/>
                </a:solidFill>
              </a:defRPr>
            </a:lvl1pPr>
          </a:lstStyle>
          <a:p>
            <a:pPr lvl="0"/>
            <a:r>
              <a:rPr lang="en-US" dirty="0" smtClean="0"/>
              <a:t>Enter Date Here</a:t>
            </a:r>
          </a:p>
        </p:txBody>
      </p:sp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ENTER presentation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61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T_IMG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52943"/>
            <a:ext cx="9144000" cy="46259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477040"/>
            <a:ext cx="9144000" cy="144226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Isosceles Triangle 11"/>
          <p:cNvSpPr/>
          <p:nvPr/>
        </p:nvSpPr>
        <p:spPr>
          <a:xfrm>
            <a:off x="3781643" y="3910783"/>
            <a:ext cx="1565373" cy="710483"/>
          </a:xfrm>
          <a:prstGeom prst="triangle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</p:sp>
      <p:sp>
        <p:nvSpPr>
          <p:cNvPr id="17" name="Rectangle 16"/>
          <p:cNvSpPr/>
          <p:nvPr/>
        </p:nvSpPr>
        <p:spPr>
          <a:xfrm>
            <a:off x="267657" y="5943119"/>
            <a:ext cx="2214681" cy="72113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62669" y="5271444"/>
            <a:ext cx="681432" cy="879371"/>
          </a:xfrm>
          <a:prstGeom prst="rect">
            <a:avLst/>
          </a:prstGeom>
        </p:spPr>
      </p:pic>
      <p:sp>
        <p:nvSpPr>
          <p:cNvPr id="13" name="Content Placeholder 14"/>
          <p:cNvSpPr>
            <a:spLocks noGrp="1"/>
          </p:cNvSpPr>
          <p:nvPr>
            <p:ph sz="quarter" idx="13" hasCustomPrompt="1"/>
          </p:nvPr>
        </p:nvSpPr>
        <p:spPr>
          <a:xfrm>
            <a:off x="685800" y="4954174"/>
            <a:ext cx="7772400" cy="713122"/>
          </a:xfrm>
        </p:spPr>
        <p:txBody>
          <a:bodyPr>
            <a:noAutofit/>
          </a:bodyPr>
          <a:lstStyle>
            <a:lvl1pPr marL="0" indent="0" algn="ctr">
              <a:buNone/>
              <a:defRPr sz="2800" b="1" baseline="0">
                <a:solidFill>
                  <a:srgbClr val="0F2341"/>
                </a:solidFill>
              </a:defRPr>
            </a:lvl1pPr>
          </a:lstStyle>
          <a:p>
            <a:pPr lvl="0"/>
            <a:r>
              <a:rPr lang="en-US" dirty="0" smtClean="0"/>
              <a:t>ENTER SUBHEAD HERE</a:t>
            </a:r>
          </a:p>
        </p:txBody>
      </p:sp>
      <p:sp>
        <p:nvSpPr>
          <p:cNvPr id="14" name="Content Placeholder 14"/>
          <p:cNvSpPr>
            <a:spLocks noGrp="1"/>
          </p:cNvSpPr>
          <p:nvPr>
            <p:ph sz="quarter" idx="14" hasCustomPrompt="1"/>
          </p:nvPr>
        </p:nvSpPr>
        <p:spPr>
          <a:xfrm>
            <a:off x="0" y="5984460"/>
            <a:ext cx="9144000" cy="679794"/>
          </a:xfrm>
        </p:spPr>
        <p:txBody>
          <a:bodyPr>
            <a:noAutofit/>
          </a:bodyPr>
          <a:lstStyle>
            <a:lvl1pPr marL="0" indent="0" algn="ctr">
              <a:buNone/>
              <a:defRPr sz="2600" b="0">
                <a:solidFill>
                  <a:srgbClr val="0F2341"/>
                </a:solidFill>
              </a:defRPr>
            </a:lvl1pPr>
          </a:lstStyle>
          <a:p>
            <a:pPr lvl="0"/>
            <a:r>
              <a:rPr lang="en-US" dirty="0" smtClean="0"/>
              <a:t>Enter Date Here</a:t>
            </a:r>
          </a:p>
        </p:txBody>
      </p:sp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ENTER presentation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015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T_IMG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4709"/>
            <a:ext cx="9144001" cy="46259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477040"/>
            <a:ext cx="9144000" cy="144226"/>
          </a:xfrm>
          <a:prstGeom prst="rect">
            <a:avLst/>
          </a:prstGeom>
          <a:solidFill>
            <a:srgbClr val="FDD60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Isosceles Triangle 11"/>
          <p:cNvSpPr/>
          <p:nvPr/>
        </p:nvSpPr>
        <p:spPr>
          <a:xfrm>
            <a:off x="3781643" y="3910783"/>
            <a:ext cx="1565373" cy="710483"/>
          </a:xfrm>
          <a:prstGeom prst="triangle">
            <a:avLst/>
          </a:prstGeom>
          <a:solidFill>
            <a:srgbClr val="FDD600"/>
          </a:solidFill>
          <a:ln w="9525" cap="flat" cmpd="sng" algn="ctr">
            <a:noFill/>
            <a:prstDash val="solid"/>
          </a:ln>
          <a:effectLst/>
        </p:spPr>
      </p:sp>
      <p:sp>
        <p:nvSpPr>
          <p:cNvPr id="17" name="Rectangle 16"/>
          <p:cNvSpPr/>
          <p:nvPr/>
        </p:nvSpPr>
        <p:spPr>
          <a:xfrm>
            <a:off x="267657" y="5943119"/>
            <a:ext cx="2214681" cy="72113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62669" y="5271444"/>
            <a:ext cx="681432" cy="879371"/>
          </a:xfrm>
          <a:prstGeom prst="rect">
            <a:avLst/>
          </a:prstGeom>
        </p:spPr>
      </p:pic>
      <p:sp>
        <p:nvSpPr>
          <p:cNvPr id="13" name="Content Placeholder 14"/>
          <p:cNvSpPr>
            <a:spLocks noGrp="1"/>
          </p:cNvSpPr>
          <p:nvPr>
            <p:ph sz="quarter" idx="13" hasCustomPrompt="1"/>
          </p:nvPr>
        </p:nvSpPr>
        <p:spPr>
          <a:xfrm>
            <a:off x="685800" y="4954174"/>
            <a:ext cx="7772400" cy="713122"/>
          </a:xfrm>
        </p:spPr>
        <p:txBody>
          <a:bodyPr>
            <a:noAutofit/>
          </a:bodyPr>
          <a:lstStyle>
            <a:lvl1pPr marL="0" indent="0" algn="ctr">
              <a:buNone/>
              <a:defRPr sz="2800" b="1" baseline="0">
                <a:solidFill>
                  <a:srgbClr val="0F2341"/>
                </a:solidFill>
              </a:defRPr>
            </a:lvl1pPr>
          </a:lstStyle>
          <a:p>
            <a:pPr lvl="0"/>
            <a:r>
              <a:rPr lang="en-US" dirty="0" smtClean="0"/>
              <a:t>ENTER SUBHEAD HERE</a:t>
            </a:r>
          </a:p>
        </p:txBody>
      </p:sp>
      <p:sp>
        <p:nvSpPr>
          <p:cNvPr id="14" name="Content Placeholder 14"/>
          <p:cNvSpPr>
            <a:spLocks noGrp="1"/>
          </p:cNvSpPr>
          <p:nvPr>
            <p:ph sz="quarter" idx="14" hasCustomPrompt="1"/>
          </p:nvPr>
        </p:nvSpPr>
        <p:spPr>
          <a:xfrm>
            <a:off x="0" y="5984460"/>
            <a:ext cx="9144000" cy="679794"/>
          </a:xfrm>
        </p:spPr>
        <p:txBody>
          <a:bodyPr>
            <a:noAutofit/>
          </a:bodyPr>
          <a:lstStyle>
            <a:lvl1pPr marL="0" indent="0" algn="ctr">
              <a:buNone/>
              <a:defRPr sz="2600" b="0">
                <a:solidFill>
                  <a:srgbClr val="0F2341"/>
                </a:solidFill>
              </a:defRPr>
            </a:lvl1pPr>
          </a:lstStyle>
          <a:p>
            <a:pPr lvl="0"/>
            <a:r>
              <a:rPr lang="en-US" dirty="0" smtClean="0"/>
              <a:t>Enter Date Here</a:t>
            </a:r>
          </a:p>
        </p:txBody>
      </p:sp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ENTER presentation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674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IMG_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2101"/>
            <a:ext cx="9144001" cy="462597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67657" y="5943119"/>
            <a:ext cx="2214681" cy="72113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62669" y="5271444"/>
            <a:ext cx="681432" cy="879371"/>
          </a:xfrm>
          <a:prstGeom prst="rect">
            <a:avLst/>
          </a:prstGeom>
        </p:spPr>
      </p:pic>
      <p:sp>
        <p:nvSpPr>
          <p:cNvPr id="13" name="Content Placeholder 14"/>
          <p:cNvSpPr>
            <a:spLocks noGrp="1"/>
          </p:cNvSpPr>
          <p:nvPr>
            <p:ph sz="quarter" idx="13" hasCustomPrompt="1"/>
          </p:nvPr>
        </p:nvSpPr>
        <p:spPr>
          <a:xfrm>
            <a:off x="685800" y="4954174"/>
            <a:ext cx="7772400" cy="713122"/>
          </a:xfrm>
        </p:spPr>
        <p:txBody>
          <a:bodyPr>
            <a:noAutofit/>
          </a:bodyPr>
          <a:lstStyle>
            <a:lvl1pPr marL="0" indent="0" algn="ctr">
              <a:buNone/>
              <a:defRPr sz="2800" b="1" baseline="0">
                <a:solidFill>
                  <a:srgbClr val="0F2341"/>
                </a:solidFill>
              </a:defRPr>
            </a:lvl1pPr>
          </a:lstStyle>
          <a:p>
            <a:pPr lvl="0"/>
            <a:r>
              <a:rPr lang="en-US" dirty="0" smtClean="0"/>
              <a:t>ENTER SUBHEAD HERE</a:t>
            </a:r>
          </a:p>
        </p:txBody>
      </p:sp>
      <p:sp>
        <p:nvSpPr>
          <p:cNvPr id="14" name="Content Placeholder 14"/>
          <p:cNvSpPr>
            <a:spLocks noGrp="1"/>
          </p:cNvSpPr>
          <p:nvPr>
            <p:ph sz="quarter" idx="14" hasCustomPrompt="1"/>
          </p:nvPr>
        </p:nvSpPr>
        <p:spPr>
          <a:xfrm>
            <a:off x="0" y="5984460"/>
            <a:ext cx="9144000" cy="679794"/>
          </a:xfrm>
        </p:spPr>
        <p:txBody>
          <a:bodyPr>
            <a:noAutofit/>
          </a:bodyPr>
          <a:lstStyle>
            <a:lvl1pPr marL="0" indent="0" algn="ctr">
              <a:buNone/>
              <a:defRPr sz="2600" b="0">
                <a:solidFill>
                  <a:srgbClr val="0F2341"/>
                </a:solidFill>
              </a:defRPr>
            </a:lvl1pPr>
          </a:lstStyle>
          <a:p>
            <a:pPr lvl="0"/>
            <a:r>
              <a:rPr lang="en-US" dirty="0" smtClean="0"/>
              <a:t>Enter Date Here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4469656"/>
            <a:ext cx="9144000" cy="144226"/>
          </a:xfrm>
          <a:prstGeom prst="rect">
            <a:avLst/>
          </a:prstGeom>
          <a:solidFill>
            <a:srgbClr val="852A2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Isosceles Triangle 15"/>
          <p:cNvSpPr/>
          <p:nvPr/>
        </p:nvSpPr>
        <p:spPr>
          <a:xfrm>
            <a:off x="3796411" y="3903399"/>
            <a:ext cx="1565373" cy="710483"/>
          </a:xfrm>
          <a:prstGeom prst="triangle">
            <a:avLst/>
          </a:prstGeom>
          <a:solidFill>
            <a:srgbClr val="852A2D"/>
          </a:solidFill>
          <a:ln w="9525" cap="flat" cmpd="sng" algn="ctr">
            <a:noFill/>
            <a:prstDash val="solid"/>
          </a:ln>
          <a:effectLst/>
        </p:spPr>
      </p:sp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ENTER presentation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674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67657" y="5943119"/>
            <a:ext cx="2214681" cy="72113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62669" y="5271444"/>
            <a:ext cx="681432" cy="879371"/>
          </a:xfrm>
          <a:prstGeom prst="rect">
            <a:avLst/>
          </a:prstGeom>
        </p:spPr>
      </p:pic>
      <p:sp>
        <p:nvSpPr>
          <p:cNvPr id="13" name="Content Placeholder 14"/>
          <p:cNvSpPr>
            <a:spLocks noGrp="1"/>
          </p:cNvSpPr>
          <p:nvPr>
            <p:ph sz="quarter" idx="13" hasCustomPrompt="1"/>
          </p:nvPr>
        </p:nvSpPr>
        <p:spPr>
          <a:xfrm>
            <a:off x="685800" y="4954174"/>
            <a:ext cx="7772400" cy="713122"/>
          </a:xfrm>
        </p:spPr>
        <p:txBody>
          <a:bodyPr>
            <a:noAutofit/>
          </a:bodyPr>
          <a:lstStyle>
            <a:lvl1pPr marL="0" indent="0" algn="ctr">
              <a:buNone/>
              <a:defRPr sz="2800" b="1" baseline="0">
                <a:solidFill>
                  <a:srgbClr val="0F2341"/>
                </a:solidFill>
              </a:defRPr>
            </a:lvl1pPr>
          </a:lstStyle>
          <a:p>
            <a:pPr lvl="0"/>
            <a:r>
              <a:rPr lang="en-US" dirty="0" smtClean="0"/>
              <a:t>ENTER SUBHEAD HERE</a:t>
            </a:r>
          </a:p>
        </p:txBody>
      </p:sp>
      <p:sp>
        <p:nvSpPr>
          <p:cNvPr id="14" name="Content Placeholder 14"/>
          <p:cNvSpPr>
            <a:spLocks noGrp="1"/>
          </p:cNvSpPr>
          <p:nvPr>
            <p:ph sz="quarter" idx="14" hasCustomPrompt="1"/>
          </p:nvPr>
        </p:nvSpPr>
        <p:spPr>
          <a:xfrm>
            <a:off x="0" y="5984460"/>
            <a:ext cx="9144000" cy="679794"/>
          </a:xfrm>
        </p:spPr>
        <p:txBody>
          <a:bodyPr>
            <a:noAutofit/>
          </a:bodyPr>
          <a:lstStyle>
            <a:lvl1pPr marL="0" indent="0" algn="ctr">
              <a:buNone/>
              <a:defRPr sz="2600" b="0">
                <a:solidFill>
                  <a:srgbClr val="0F2341"/>
                </a:solidFill>
              </a:defRPr>
            </a:lvl1pPr>
          </a:lstStyle>
          <a:p>
            <a:pPr lvl="0"/>
            <a:r>
              <a:rPr lang="en-US" dirty="0" smtClean="0"/>
              <a:t>Enter Date Here</a:t>
            </a:r>
          </a:p>
        </p:txBody>
      </p:sp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b="1" cap="all" baseline="0">
                <a:solidFill>
                  <a:srgbClr val="0F234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ENTER presentation TITLE HERE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4468739"/>
            <a:ext cx="9144000" cy="144226"/>
          </a:xfrm>
          <a:prstGeom prst="rect">
            <a:avLst/>
          </a:prstGeom>
          <a:solidFill>
            <a:srgbClr val="149B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>
            <a:off x="3781643" y="3902482"/>
            <a:ext cx="1565373" cy="710483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 userDrawn="1"/>
        </p:nvSpPr>
        <p:spPr>
          <a:xfrm>
            <a:off x="267657" y="5943119"/>
            <a:ext cx="2214681" cy="72113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62669" y="5271444"/>
            <a:ext cx="681432" cy="879371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4468739"/>
            <a:ext cx="9144000" cy="144226"/>
          </a:xfrm>
          <a:prstGeom prst="rect">
            <a:avLst/>
          </a:prstGeom>
          <a:solidFill>
            <a:srgbClr val="149B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 userDrawn="1"/>
        </p:nvSpPr>
        <p:spPr>
          <a:xfrm>
            <a:off x="3781643" y="3902482"/>
            <a:ext cx="1565373" cy="710483"/>
          </a:xfrm>
          <a:prstGeom prst="triangle">
            <a:avLst/>
          </a:prstGeom>
          <a:solidFill>
            <a:srgbClr val="149B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65674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52531" y="6327485"/>
            <a:ext cx="203012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75000"/>
                  </a:sys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CASAColumbia 2014</a:t>
            </a:r>
          </a:p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C5EEDD64-8107-4B20-ACCA-62338C6B4DC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CASA_Columbia_Logo_Color_SM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457200" y="6109091"/>
            <a:ext cx="384048" cy="51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246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682625" indent="-336550" algn="l" defTabSz="4572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/>
          <a:ea typeface="+mn-ea"/>
          <a:cs typeface="Arial"/>
        </a:defRPr>
      </a:lvl2pPr>
      <a:lvl3pPr marL="914400" indent="-231775" algn="l" defTabSz="4572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203325" indent="-231775" algn="l" defTabSz="4572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Arial"/>
          <a:ea typeface="+mn-ea"/>
          <a:cs typeface="Arial"/>
        </a:defRPr>
      </a:lvl4pPr>
      <a:lvl5pPr marL="1433513" indent="-230188" algn="l" defTabSz="4572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jpe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file://localhost/http/::jag001.vibrantcompany.com:~iclinc:themes:icl2013:images:icl-web_logowithtag.png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jpeg"/><Relationship Id="rId9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casainfo@casacolumbia.org" TargetMode="External"/><Relationship Id="rId2" Type="http://schemas.openxmlformats.org/officeDocument/2006/relationships/hyperlink" Target="mailto:MCTAC.info@nyu.edu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4648200"/>
            <a:ext cx="8458200" cy="713122"/>
          </a:xfrm>
        </p:spPr>
        <p:txBody>
          <a:bodyPr/>
          <a:lstStyle/>
          <a:p>
            <a:r>
              <a:rPr lang="en-US" dirty="0" smtClean="0"/>
              <a:t>OASAS Vision of Treatment System Change &amp; How to Support It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" y="685800"/>
            <a:ext cx="9067800" cy="3581400"/>
          </a:xfrm>
        </p:spPr>
        <p:txBody>
          <a:bodyPr/>
          <a:lstStyle/>
          <a:p>
            <a:r>
              <a:rPr lang="en-US" sz="8000" dirty="0" smtClean="0">
                <a:solidFill>
                  <a:srgbClr val="C00000"/>
                </a:solidFill>
              </a:rPr>
              <a:t>CASA-MCTAC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12 October 2015</a:t>
            </a:r>
            <a:endParaRPr lang="en-US" dirty="0"/>
          </a:p>
        </p:txBody>
      </p:sp>
      <p:pic>
        <p:nvPicPr>
          <p:cNvPr id="6" name="Picture 2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64" y="5284064"/>
            <a:ext cx="888136" cy="888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57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81000"/>
            <a:ext cx="9067800" cy="1295400"/>
          </a:xfrm>
        </p:spPr>
        <p:txBody>
          <a:bodyPr>
            <a:noAutofit/>
          </a:bodyPr>
          <a:lstStyle/>
          <a:p>
            <a:r>
              <a:rPr lang="en-029" sz="4000" b="1" dirty="0" smtClean="0">
                <a:solidFill>
                  <a:srgbClr val="C00000"/>
                </a:solidFill>
              </a:rPr>
              <a:t>Managed Care Opportunity to Support SUD System Change</a:t>
            </a:r>
            <a:endParaRPr lang="en-029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>
            <a:normAutofit/>
          </a:bodyPr>
          <a:lstStyle/>
          <a:p>
            <a:pPr marL="403225" indent="-285750"/>
            <a:r>
              <a:rPr lang="en-US" b="1" dirty="0">
                <a:solidFill>
                  <a:srgbClr val="002060"/>
                </a:solidFill>
              </a:rPr>
              <a:t>Improve care for all levels of SUD severity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2060"/>
                </a:solidFill>
              </a:rPr>
              <a:t>System needs reform across the continuum of SUD severity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2060"/>
                </a:solidFill>
              </a:rPr>
              <a:t>No effective private system for low severity </a:t>
            </a:r>
            <a:endParaRPr lang="en-US" sz="2400" dirty="0" smtClean="0">
              <a:solidFill>
                <a:srgbClr val="002060"/>
              </a:solidFill>
            </a:endParaRPr>
          </a:p>
          <a:p>
            <a:pPr marL="403225" indent="-285750"/>
            <a:r>
              <a:rPr lang="en-US" b="1" dirty="0" smtClean="0">
                <a:solidFill>
                  <a:srgbClr val="002060"/>
                </a:solidFill>
              </a:rPr>
              <a:t>Build more state-of-art clinical operations 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002060"/>
                </a:solidFill>
              </a:rPr>
              <a:t>Workforce enhancement 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002060"/>
                </a:solidFill>
              </a:rPr>
              <a:t>Evidence </a:t>
            </a:r>
            <a:r>
              <a:rPr lang="en-US" sz="2400" dirty="0">
                <a:solidFill>
                  <a:srgbClr val="002060"/>
                </a:solidFill>
              </a:rPr>
              <a:t>based </a:t>
            </a:r>
            <a:r>
              <a:rPr lang="en-US" sz="2400" dirty="0" smtClean="0">
                <a:solidFill>
                  <a:srgbClr val="002060"/>
                </a:solidFill>
              </a:rPr>
              <a:t>treatment 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002060"/>
                </a:solidFill>
              </a:rPr>
              <a:t>Medically informed 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002060"/>
                </a:solidFill>
              </a:rPr>
              <a:t>Stronger integration with other systems of care</a:t>
            </a:r>
            <a:endParaRPr lang="en-US" sz="2400" dirty="0">
              <a:solidFill>
                <a:srgbClr val="002060"/>
              </a:solidFill>
            </a:endParaRPr>
          </a:p>
          <a:p>
            <a:endParaRPr lang="en-029" dirty="0"/>
          </a:p>
        </p:txBody>
      </p:sp>
    </p:spTree>
    <p:extLst>
      <p:ext uri="{BB962C8B-B14F-4D97-AF65-F5344CB8AC3E}">
        <p14:creationId xmlns:p14="http://schemas.microsoft.com/office/powerpoint/2010/main" val="326498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Managed Care Opportunities to Support SUD System Change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3225" indent="-285750"/>
            <a:r>
              <a:rPr lang="en-US" b="1" dirty="0">
                <a:solidFill>
                  <a:srgbClr val="002060"/>
                </a:solidFill>
              </a:rPr>
              <a:t>Fortify outpatient system 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002060"/>
                </a:solidFill>
              </a:rPr>
              <a:t>Improve engagement and retention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002060"/>
                </a:solidFill>
              </a:rPr>
              <a:t>Increase integration of medical interventions (e.g., withdrawal management, medication assisted treatment)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002060"/>
                </a:solidFill>
              </a:rPr>
              <a:t>Expand service offering (e.g., services in the community)</a:t>
            </a:r>
          </a:p>
          <a:p>
            <a:pPr marL="403225" indent="-285750"/>
            <a:r>
              <a:rPr lang="en-US" b="1" dirty="0">
                <a:solidFill>
                  <a:srgbClr val="002060"/>
                </a:solidFill>
              </a:rPr>
              <a:t>Redesign residential treatment system to be better integrated into </a:t>
            </a:r>
            <a:r>
              <a:rPr lang="en-US" b="1" dirty="0" smtClean="0">
                <a:solidFill>
                  <a:srgbClr val="002060"/>
                </a:solidFill>
              </a:rPr>
              <a:t>healthcare </a:t>
            </a:r>
            <a:r>
              <a:rPr lang="en-US" b="1" dirty="0">
                <a:solidFill>
                  <a:srgbClr val="002060"/>
                </a:solidFill>
              </a:rPr>
              <a:t>system</a:t>
            </a:r>
          </a:p>
          <a:p>
            <a:pPr marL="403225" lvl="0" indent="-285750"/>
            <a:r>
              <a:rPr lang="en-US" b="1" dirty="0">
                <a:solidFill>
                  <a:srgbClr val="002060"/>
                </a:solidFill>
              </a:rPr>
              <a:t>Home &amp; Community Based Services for important subset of treatment population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6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086600" cy="868362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MCTAC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143000"/>
            <a:ext cx="6324600" cy="5257800"/>
          </a:xfrm>
        </p:spPr>
        <p:txBody>
          <a:bodyPr>
            <a:normAutofit lnSpcReduction="10000"/>
          </a:bodyPr>
          <a:lstStyle/>
          <a:p>
            <a:pPr marL="109537" lvl="0" indent="-7937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25000"/>
              <a:buNone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</a:t>
            </a:r>
            <a:r>
              <a:rPr lang="en-US" sz="2600" b="0" dirty="0" smtClean="0">
                <a:solidFill>
                  <a:srgbClr val="00206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raining</a:t>
            </a:r>
            <a:r>
              <a:rPr lang="en-US" sz="2600" b="0" dirty="0">
                <a:solidFill>
                  <a:srgbClr val="00206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, consultation, and educational resource center </a:t>
            </a:r>
            <a:r>
              <a:rPr lang="en-US" sz="2600" b="0" dirty="0" smtClean="0">
                <a:solidFill>
                  <a:srgbClr val="00206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for </a:t>
            </a:r>
            <a:r>
              <a:rPr lang="en-US" sz="26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all </a:t>
            </a:r>
            <a:r>
              <a:rPr lang="en-US" sz="2600" b="1" i="1" dirty="0">
                <a:solidFill>
                  <a:srgbClr val="00206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mental health and substance use disorder providers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2600" b="0" i="1" dirty="0">
                <a:solidFill>
                  <a:srgbClr val="00206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in New York </a:t>
            </a:r>
            <a:r>
              <a:rPr lang="en-US" sz="2600" b="0" i="1" dirty="0" smtClean="0">
                <a:solidFill>
                  <a:srgbClr val="00206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State </a:t>
            </a:r>
            <a:r>
              <a:rPr lang="en-US" b="0" dirty="0">
                <a:solidFill>
                  <a:srgbClr val="002060"/>
                </a:solidFill>
                <a:latin typeface="Questrial"/>
                <a:ea typeface="Questrial"/>
                <a:cs typeface="Questrial"/>
                <a:sym typeface="Questrial"/>
              </a:rPr>
              <a:t/>
            </a:r>
            <a:br>
              <a:rPr lang="en-US" b="0" dirty="0">
                <a:solidFill>
                  <a:srgbClr val="002060"/>
                </a:solidFill>
                <a:latin typeface="Questrial"/>
                <a:ea typeface="Questrial"/>
                <a:cs typeface="Questrial"/>
                <a:sym typeface="Questrial"/>
              </a:rPr>
            </a:br>
            <a:endParaRPr lang="en-US" b="0" dirty="0" smtClean="0">
              <a:solidFill>
                <a:srgbClr val="00206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109537" lvl="0" indent="-7937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25000"/>
              <a:buNone/>
            </a:pPr>
            <a:r>
              <a:rPr lang="en-US" dirty="0" smtClean="0">
                <a:solidFill>
                  <a:srgbClr val="002060"/>
                </a:solidFill>
                <a:sym typeface="Questrial"/>
              </a:rPr>
              <a:t>		</a:t>
            </a:r>
            <a:r>
              <a:rPr lang="en-US" u="sng" dirty="0" smtClean="0">
                <a:solidFill>
                  <a:srgbClr val="002060"/>
                </a:solidFill>
                <a:sym typeface="Questrial"/>
              </a:rPr>
              <a:t>Provide </a:t>
            </a:r>
            <a:r>
              <a:rPr lang="en-US" u="sng" dirty="0">
                <a:solidFill>
                  <a:srgbClr val="002060"/>
                </a:solidFill>
                <a:sym typeface="Questrial"/>
              </a:rPr>
              <a:t>training</a:t>
            </a:r>
          </a:p>
          <a:p>
            <a:pPr marL="790575" lvl="1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ct val="75000"/>
            </a:pPr>
            <a:r>
              <a:rPr lang="en-US" dirty="0" smtClean="0">
                <a:solidFill>
                  <a:srgbClr val="002060"/>
                </a:solidFill>
                <a:sym typeface="Questrial"/>
              </a:rPr>
              <a:t>Quality </a:t>
            </a:r>
            <a:r>
              <a:rPr lang="en-US" dirty="0">
                <a:solidFill>
                  <a:srgbClr val="002060"/>
                </a:solidFill>
                <a:sym typeface="Questrial"/>
              </a:rPr>
              <a:t>improvement strategies </a:t>
            </a:r>
          </a:p>
          <a:p>
            <a:pPr marL="790575" lvl="1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ct val="75000"/>
            </a:pPr>
            <a:r>
              <a:rPr lang="en-US" dirty="0">
                <a:solidFill>
                  <a:srgbClr val="002060"/>
                </a:solidFill>
                <a:sym typeface="Questrial"/>
              </a:rPr>
              <a:t>Business/administrative</a:t>
            </a:r>
          </a:p>
          <a:p>
            <a:pPr marL="790575" lvl="1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ct val="75000"/>
            </a:pPr>
            <a:r>
              <a:rPr lang="en-US" dirty="0">
                <a:solidFill>
                  <a:srgbClr val="002060"/>
                </a:solidFill>
                <a:sym typeface="Questrial"/>
              </a:rPr>
              <a:t>Organizational </a:t>
            </a:r>
          </a:p>
          <a:p>
            <a:pPr marL="790575" lvl="1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ct val="75000"/>
            </a:pPr>
            <a:r>
              <a:rPr lang="en-US" dirty="0">
                <a:solidFill>
                  <a:srgbClr val="002060"/>
                </a:solidFill>
                <a:sym typeface="Questrial"/>
              </a:rPr>
              <a:t>Clinical practices </a:t>
            </a:r>
          </a:p>
          <a:p>
            <a:pPr marL="4445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ct val="75000"/>
              <a:buNone/>
            </a:pPr>
            <a:r>
              <a:rPr lang="en-US" dirty="0" smtClean="0">
                <a:solidFill>
                  <a:srgbClr val="002060"/>
                </a:solidFill>
                <a:sym typeface="Questrial"/>
              </a:rPr>
              <a:t>		</a:t>
            </a:r>
            <a:r>
              <a:rPr lang="en-US" u="sng" dirty="0" smtClean="0">
                <a:solidFill>
                  <a:srgbClr val="002060"/>
                </a:solidFill>
                <a:sym typeface="Questrial"/>
              </a:rPr>
              <a:t>Support with </a:t>
            </a:r>
            <a:r>
              <a:rPr lang="en-US" u="sng" dirty="0">
                <a:solidFill>
                  <a:srgbClr val="002060"/>
                </a:solidFill>
                <a:latin typeface="Questrial"/>
                <a:ea typeface="Questrial"/>
                <a:cs typeface="Questrial"/>
                <a:sym typeface="Questrial"/>
              </a:rPr>
              <a:t>the transition to </a:t>
            </a:r>
            <a:endParaRPr lang="en-US" u="sng" dirty="0" smtClean="0">
              <a:solidFill>
                <a:srgbClr val="00206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10160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ct val="75000"/>
              <a:buNone/>
            </a:pPr>
            <a:r>
              <a:rPr lang="en-US" dirty="0">
                <a:solidFill>
                  <a:srgbClr val="002060"/>
                </a:solidFill>
                <a:latin typeface="Questrial"/>
                <a:ea typeface="Questrial"/>
                <a:cs typeface="Questrial"/>
                <a:sym typeface="Questrial"/>
              </a:rPr>
              <a:t>	</a:t>
            </a:r>
            <a:r>
              <a:rPr lang="en-US" u="sng" dirty="0" smtClean="0">
                <a:solidFill>
                  <a:srgbClr val="002060"/>
                </a:solidFill>
                <a:latin typeface="Questrial"/>
                <a:ea typeface="Questrial"/>
                <a:cs typeface="Questrial"/>
                <a:sym typeface="Questrial"/>
              </a:rPr>
              <a:t>Medicaid </a:t>
            </a:r>
            <a:r>
              <a:rPr lang="en-US" u="sng" dirty="0">
                <a:solidFill>
                  <a:srgbClr val="002060"/>
                </a:solidFill>
                <a:latin typeface="Questrial"/>
                <a:ea typeface="Questrial"/>
                <a:cs typeface="Questrial"/>
                <a:sym typeface="Questrial"/>
              </a:rPr>
              <a:t>Managed </a:t>
            </a:r>
            <a:r>
              <a:rPr lang="en-US" u="sng" dirty="0" smtClean="0">
                <a:solidFill>
                  <a:srgbClr val="002060"/>
                </a:solidFill>
                <a:latin typeface="Questrial"/>
                <a:ea typeface="Questrial"/>
                <a:cs typeface="Questrial"/>
                <a:sym typeface="Questrial"/>
              </a:rPr>
              <a:t>Care</a:t>
            </a:r>
            <a:r>
              <a:rPr lang="en-US" b="0" dirty="0" smtClean="0">
                <a:solidFill>
                  <a:srgbClr val="00206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endParaRPr lang="en-US" b="0" dirty="0">
              <a:solidFill>
                <a:srgbClr val="00206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b="0" dirty="0">
              <a:latin typeface="Questrial"/>
              <a:ea typeface="Questrial"/>
              <a:cs typeface="Questrial"/>
              <a:sym typeface="Questrial"/>
            </a:endParaRPr>
          </a:p>
          <a:p>
            <a:endParaRPr lang="en-US" dirty="0"/>
          </a:p>
        </p:txBody>
      </p:sp>
      <p:pic>
        <p:nvPicPr>
          <p:cNvPr id="4" name="Picture 2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655" y="6126163"/>
            <a:ext cx="537584" cy="53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70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V:\CTAC\MC TAC\CASA_Columbia_Logo_RGB_M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440" y="1920240"/>
            <a:ext cx="1879600" cy="205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304800" y="5334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MCTAC for SUD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2773680"/>
            <a:ext cx="4724400" cy="853440"/>
          </a:xfrm>
          <a:prstGeom prst="rect">
            <a:avLst/>
          </a:prstGeom>
        </p:spPr>
      </p:pic>
      <p:pic>
        <p:nvPicPr>
          <p:cNvPr id="5" name="Picture 2" descr="image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655" y="6126163"/>
            <a:ext cx="537584" cy="53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52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920" y="1198245"/>
            <a:ext cx="1963327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0" descr="CCSI Logo 300dp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045" y="1620520"/>
            <a:ext cx="2498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http://jag001.vibrantcompany.com/~iclinc/themes/icl2013/images/icl-web_logowithtag.png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73" y="4115099"/>
            <a:ext cx="1922463" cy="152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" descr="Pictur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717" y="4115099"/>
            <a:ext cx="187553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M:\Communications\Logos\MCTAC\mcta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320" y="2651612"/>
            <a:ext cx="1828800" cy="174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MCTAC Partners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image00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655" y="6126163"/>
            <a:ext cx="537584" cy="53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80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29" b="1" dirty="0" smtClean="0">
                <a:solidFill>
                  <a:srgbClr val="C00000"/>
                </a:solidFill>
              </a:rPr>
              <a:t>MCTAC Training Offerings</a:t>
            </a:r>
            <a:endParaRPr lang="en-029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600200"/>
            <a:ext cx="4953000" cy="4525963"/>
          </a:xfrm>
        </p:spPr>
        <p:txBody>
          <a:bodyPr>
            <a:normAutofit/>
          </a:bodyPr>
          <a:lstStyle/>
          <a:p>
            <a:r>
              <a:rPr lang="en-029" b="1" dirty="0" smtClean="0">
                <a:solidFill>
                  <a:srgbClr val="002060"/>
                </a:solidFill>
              </a:rPr>
              <a:t>MCO Contracting</a:t>
            </a:r>
          </a:p>
          <a:p>
            <a:r>
              <a:rPr lang="en-029" b="1" dirty="0" smtClean="0">
                <a:solidFill>
                  <a:srgbClr val="002060"/>
                </a:solidFill>
              </a:rPr>
              <a:t>Business Operations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029" dirty="0" smtClean="0">
                <a:solidFill>
                  <a:srgbClr val="002060"/>
                </a:solidFill>
              </a:rPr>
              <a:t>Billing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029" dirty="0" smtClean="0">
                <a:solidFill>
                  <a:srgbClr val="002060"/>
                </a:solidFill>
              </a:rPr>
              <a:t>Cash flow management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029" dirty="0" smtClean="0">
                <a:solidFill>
                  <a:srgbClr val="002060"/>
                </a:solidFill>
              </a:rPr>
              <a:t>Revenue cycle management</a:t>
            </a:r>
          </a:p>
          <a:p>
            <a:r>
              <a:rPr lang="en-029" b="1" dirty="0" smtClean="0">
                <a:solidFill>
                  <a:srgbClr val="002060"/>
                </a:solidFill>
              </a:rPr>
              <a:t>Utilization management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029" dirty="0" smtClean="0">
                <a:solidFill>
                  <a:srgbClr val="002060"/>
                </a:solidFill>
              </a:rPr>
              <a:t>Level of care: LOCADTR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029" dirty="0">
                <a:solidFill>
                  <a:srgbClr val="002060"/>
                </a:solidFill>
              </a:rPr>
              <a:t>Medical management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029" dirty="0" smtClean="0">
                <a:solidFill>
                  <a:srgbClr val="002060"/>
                </a:solidFill>
              </a:rPr>
              <a:t>Medical necessity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029" dirty="0" smtClean="0">
                <a:solidFill>
                  <a:srgbClr val="002060"/>
                </a:solidFill>
              </a:rPr>
              <a:t>Length of stay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029" dirty="0" smtClean="0">
                <a:solidFill>
                  <a:srgbClr val="002060"/>
                </a:solidFill>
              </a:rPr>
              <a:t>Clinical outcomes</a:t>
            </a:r>
          </a:p>
        </p:txBody>
      </p:sp>
      <p:pic>
        <p:nvPicPr>
          <p:cNvPr id="4" name="Picture 2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655" y="6126163"/>
            <a:ext cx="537584" cy="53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985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029" b="1" dirty="0" smtClean="0">
                <a:solidFill>
                  <a:srgbClr val="C00000"/>
                </a:solidFill>
              </a:rPr>
              <a:t>MCTAC Supports for a </a:t>
            </a:r>
            <a:br>
              <a:rPr lang="en-029" b="1" dirty="0" smtClean="0">
                <a:solidFill>
                  <a:srgbClr val="C00000"/>
                </a:solidFill>
              </a:rPr>
            </a:br>
            <a:r>
              <a:rPr lang="en-029" b="1" dirty="0" smtClean="0">
                <a:solidFill>
                  <a:srgbClr val="C00000"/>
                </a:solidFill>
              </a:rPr>
              <a:t>Value-Based System of Care</a:t>
            </a:r>
            <a:endParaRPr lang="en-029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311154" cy="483296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029" b="1" dirty="0" smtClean="0">
                <a:solidFill>
                  <a:srgbClr val="002060"/>
                </a:solidFill>
              </a:rPr>
              <a:t>Business/administrative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029" dirty="0" smtClean="0">
                <a:solidFill>
                  <a:srgbClr val="002060"/>
                </a:solidFill>
              </a:rPr>
              <a:t>Financial Management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029" dirty="0" smtClean="0">
                <a:solidFill>
                  <a:srgbClr val="002060"/>
                </a:solidFill>
              </a:rPr>
              <a:t>Data Based Decision Making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029" b="1" dirty="0" smtClean="0">
                <a:solidFill>
                  <a:srgbClr val="002060"/>
                </a:solidFill>
              </a:rPr>
              <a:t>Clinical reform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029" dirty="0" smtClean="0">
                <a:solidFill>
                  <a:srgbClr val="002060"/>
                </a:solidFill>
              </a:rPr>
              <a:t>Evidence Based Practices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029" dirty="0" smtClean="0">
                <a:solidFill>
                  <a:srgbClr val="002060"/>
                </a:solidFill>
              </a:rPr>
              <a:t>Integrated Care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029" b="1" dirty="0" smtClean="0">
                <a:solidFill>
                  <a:srgbClr val="002060"/>
                </a:solidFill>
              </a:rPr>
              <a:t>Strategic visioning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029" dirty="0" smtClean="0">
                <a:solidFill>
                  <a:srgbClr val="002060"/>
                </a:solidFill>
              </a:rPr>
              <a:t>How can organizations meet the ‘Triple Aim’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029" dirty="0" smtClean="0">
                <a:solidFill>
                  <a:srgbClr val="002060"/>
                </a:solidFill>
              </a:rPr>
              <a:t>How do organizations fit within a larger system of care (e.g., DSRIP, Health Homes, ACOs)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210912916"/>
              </p:ext>
            </p:extLst>
          </p:nvPr>
        </p:nvGraphicFramePr>
        <p:xfrm>
          <a:off x="4876800" y="1295400"/>
          <a:ext cx="3962400" cy="386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image00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655" y="6126163"/>
            <a:ext cx="537584" cy="53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85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rmAutofit fontScale="90000"/>
          </a:bodyPr>
          <a:lstStyle/>
          <a:p>
            <a:pPr lvl="0"/>
            <a:r>
              <a:rPr lang="en-US" sz="4900" b="1" dirty="0" smtClean="0">
                <a:solidFill>
                  <a:srgbClr val="C00000"/>
                </a:solidFill>
              </a:rPr>
              <a:t>CASA-MCTAC </a:t>
            </a: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2015 Upcoming Events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1353" y="2179637"/>
            <a:ext cx="8100247" cy="2316163"/>
          </a:xfrm>
        </p:spPr>
        <p:txBody>
          <a:bodyPr>
            <a:normAutofit/>
          </a:bodyPr>
          <a:lstStyle/>
          <a:p>
            <a:pPr lvl="0">
              <a:spcBef>
                <a:spcPts val="600"/>
              </a:spcBef>
              <a:spcAft>
                <a:spcPts val="1200"/>
              </a:spcAft>
            </a:pPr>
            <a:r>
              <a:rPr lang="en-US" b="1" dirty="0" smtClean="0">
                <a:solidFill>
                  <a:srgbClr val="002060"/>
                </a:solidFill>
              </a:rPr>
              <a:t>Home &amp; Community Based Services Training Starting 10/20/15 through Fall</a:t>
            </a:r>
          </a:p>
          <a:p>
            <a:pPr lvl="0">
              <a:spcBef>
                <a:spcPts val="600"/>
              </a:spcBef>
              <a:spcAft>
                <a:spcPts val="1200"/>
              </a:spcAft>
            </a:pPr>
            <a:r>
              <a:rPr lang="en-US" b="1" dirty="0" smtClean="0">
                <a:solidFill>
                  <a:srgbClr val="002060"/>
                </a:solidFill>
              </a:rPr>
              <a:t>Utilization Management </a:t>
            </a:r>
            <a:r>
              <a:rPr lang="en-US" b="1" dirty="0">
                <a:solidFill>
                  <a:srgbClr val="002060"/>
                </a:solidFill>
              </a:rPr>
              <a:t>Webinars / Applied Learning </a:t>
            </a:r>
            <a:r>
              <a:rPr lang="en-US" b="1" dirty="0" smtClean="0">
                <a:solidFill>
                  <a:srgbClr val="002060"/>
                </a:solidFill>
              </a:rPr>
              <a:t>Discussions in Fall 2015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655" y="6126163"/>
            <a:ext cx="537584" cy="53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94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>
                <a:solidFill>
                  <a:srgbClr val="C00000"/>
                </a:solidFill>
              </a:rPr>
              <a:t>CASA-MCTAC </a:t>
            </a:r>
            <a:r>
              <a:rPr lang="en-US" b="1" dirty="0">
                <a:solidFill>
                  <a:srgbClr val="C00000"/>
                </a:solidFill>
              </a:rPr>
              <a:t/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2015 Upcoming Events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610600" cy="460216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b="1" dirty="0" smtClean="0">
                <a:solidFill>
                  <a:srgbClr val="002060"/>
                </a:solidFill>
              </a:rPr>
              <a:t>Residential Redesign Learning Communities for NYC &amp; Long Island Providers: Start 10/21/15 and 10/22/15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b="1" dirty="0" smtClean="0">
                <a:solidFill>
                  <a:srgbClr val="002060"/>
                </a:solidFill>
              </a:rPr>
              <a:t>Upcoming web based learning modules that will incorporate content experts in OP Withdrawal Management and Medication Assisted Treatment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b="1" dirty="0" smtClean="0">
                <a:solidFill>
                  <a:srgbClr val="002060"/>
                </a:solidFill>
              </a:rPr>
              <a:t>In 2016, Learning Communities for Outpatient Clinics (822.4), Opioid Treatment Programs (822.5), etc.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b="1" dirty="0" smtClean="0">
                <a:solidFill>
                  <a:srgbClr val="002060"/>
                </a:solidFill>
              </a:rPr>
              <a:t>Geographic offering in line with Medicaid rollout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655" y="6126163"/>
            <a:ext cx="537584" cy="53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59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29" b="1" dirty="0" smtClean="0">
                <a:solidFill>
                  <a:srgbClr val="C00000"/>
                </a:solidFill>
              </a:rPr>
              <a:t>How to learn more…</a:t>
            </a:r>
            <a:endParaRPr lang="en-029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467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002060"/>
                </a:solidFill>
              </a:rPr>
              <a:t/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Visit </a:t>
            </a:r>
            <a:r>
              <a:rPr lang="en-US" dirty="0">
                <a:solidFill>
                  <a:srgbClr val="002060"/>
                </a:solidFill>
              </a:rPr>
              <a:t>MCTAC’s website for more information and access to past webinars and </a:t>
            </a:r>
            <a:r>
              <a:rPr lang="en-US" dirty="0" smtClean="0">
                <a:solidFill>
                  <a:srgbClr val="002060"/>
                </a:solidFill>
              </a:rPr>
              <a:t>trainings on contracting, billing, utilization management: MCTAC.org or email: </a:t>
            </a:r>
            <a:r>
              <a:rPr lang="en-US" dirty="0" smtClean="0">
                <a:solidFill>
                  <a:srgbClr val="002060"/>
                </a:solidFill>
                <a:hlinkClick r:id="rId2"/>
              </a:rPr>
              <a:t>MCTAC.info@nyu.edu</a:t>
            </a:r>
            <a:endParaRPr lang="en-US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prstClr val="black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002060"/>
                </a:solidFill>
              </a:rPr>
              <a:t>For information on future SUD clinical initiatives, email </a:t>
            </a:r>
            <a:r>
              <a:rPr lang="en-US" dirty="0" smtClean="0">
                <a:solidFill>
                  <a:srgbClr val="002060"/>
                </a:solidFill>
                <a:hlinkClick r:id="rId3"/>
              </a:rPr>
              <a:t>casainfo@casacolumbia.org</a:t>
            </a:r>
            <a:endParaRPr lang="en-US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US" u="sng" dirty="0" smtClean="0">
              <a:solidFill>
                <a:srgbClr val="002060"/>
              </a:solidFill>
            </a:endParaRPr>
          </a:p>
        </p:txBody>
      </p:sp>
      <p:pic>
        <p:nvPicPr>
          <p:cNvPr id="4" name="Picture 2" descr="image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655" y="6126163"/>
            <a:ext cx="537584" cy="53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349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29" b="1" dirty="0" smtClean="0">
                <a:solidFill>
                  <a:srgbClr val="C00000"/>
                </a:solidFill>
              </a:rPr>
              <a:t>CASA-MCTAC</a:t>
            </a:r>
            <a:endParaRPr lang="en-029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752600"/>
            <a:ext cx="7467600" cy="46482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029" sz="2800" b="1" dirty="0" err="1" smtClean="0">
                <a:solidFill>
                  <a:srgbClr val="002060"/>
                </a:solidFill>
              </a:rPr>
              <a:t>CASAColumbia</a:t>
            </a:r>
            <a:r>
              <a:rPr lang="en-029" sz="2800" b="1" dirty="0" smtClean="0">
                <a:solidFill>
                  <a:srgbClr val="002060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029" dirty="0" smtClean="0">
                <a:solidFill>
                  <a:srgbClr val="002060"/>
                </a:solidFill>
              </a:rPr>
              <a:t>	(‘The National </a:t>
            </a:r>
            <a:r>
              <a:rPr lang="en-029" dirty="0" err="1" smtClean="0">
                <a:solidFill>
                  <a:srgbClr val="002060"/>
                </a:solidFill>
              </a:rPr>
              <a:t>Center</a:t>
            </a:r>
            <a:r>
              <a:rPr lang="en-029" dirty="0" smtClean="0">
                <a:solidFill>
                  <a:srgbClr val="002060"/>
                </a:solidFill>
              </a:rPr>
              <a:t> on Addiction and Substance 	Abuse at Columbia University’)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029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029" sz="2800" b="1" dirty="0" smtClean="0">
                <a:solidFill>
                  <a:srgbClr val="002060"/>
                </a:solidFill>
              </a:rPr>
              <a:t>Healthcare Reform: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029" sz="2800" b="1" dirty="0" smtClean="0">
                <a:solidFill>
                  <a:srgbClr val="002060"/>
                </a:solidFill>
              </a:rPr>
              <a:t>Opportunities and Reasons for Optimism </a:t>
            </a:r>
          </a:p>
          <a:p>
            <a:pPr marL="0" indent="0">
              <a:buNone/>
            </a:pPr>
            <a:endParaRPr lang="en-029" b="1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029" sz="2800" b="1" dirty="0" smtClean="0">
                <a:solidFill>
                  <a:srgbClr val="002060"/>
                </a:solidFill>
              </a:rPr>
              <a:t>MCTAC</a:t>
            </a:r>
            <a:r>
              <a:rPr lang="en-029" b="1" dirty="0" smtClean="0">
                <a:solidFill>
                  <a:srgbClr val="002060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029" b="1" dirty="0" smtClean="0">
                <a:solidFill>
                  <a:srgbClr val="002060"/>
                </a:solidFill>
              </a:rPr>
              <a:t>	</a:t>
            </a:r>
            <a:r>
              <a:rPr lang="en-029" dirty="0" smtClean="0">
                <a:solidFill>
                  <a:srgbClr val="002060"/>
                </a:solidFill>
              </a:rPr>
              <a:t>(Managed Care Technical Assistance </a:t>
            </a:r>
            <a:r>
              <a:rPr lang="en-029" dirty="0" err="1" smtClean="0">
                <a:solidFill>
                  <a:srgbClr val="002060"/>
                </a:solidFill>
              </a:rPr>
              <a:t>Center</a:t>
            </a:r>
            <a:r>
              <a:rPr lang="en-029" dirty="0" smtClean="0">
                <a:solidFill>
                  <a:srgbClr val="002060"/>
                </a:solidFill>
              </a:rPr>
              <a:t>)</a:t>
            </a:r>
          </a:p>
          <a:p>
            <a:endParaRPr lang="en-029" dirty="0"/>
          </a:p>
        </p:txBody>
      </p:sp>
    </p:spTree>
    <p:extLst>
      <p:ext uri="{BB962C8B-B14F-4D97-AF65-F5344CB8AC3E}">
        <p14:creationId xmlns:p14="http://schemas.microsoft.com/office/powerpoint/2010/main" val="42091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3168" y="1978662"/>
            <a:ext cx="1214832" cy="15677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56049" y="2590801"/>
            <a:ext cx="3225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trike="noStrike" dirty="0" smtClean="0">
                <a:solidFill>
                  <a:srgbClr val="0F2341"/>
                </a:solidFill>
                <a:latin typeface="Arial"/>
              </a:rPr>
              <a:t>Ending Addiction</a:t>
            </a:r>
          </a:p>
          <a:p>
            <a:r>
              <a:rPr lang="en-US" sz="2400" b="1" strike="noStrike" dirty="0" smtClean="0">
                <a:solidFill>
                  <a:srgbClr val="0F2341"/>
                </a:solidFill>
                <a:latin typeface="Arial"/>
              </a:rPr>
              <a:t>Changes Everything</a:t>
            </a:r>
            <a:endParaRPr lang="en-US" sz="2400" b="1" strike="noStrike" dirty="0">
              <a:solidFill>
                <a:srgbClr val="0F2341"/>
              </a:solidFill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167" y="3903095"/>
            <a:ext cx="914543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1200" dirty="0" smtClean="0">
                <a:solidFill>
                  <a:srgbClr val="BC0000"/>
                </a:solidFill>
                <a:latin typeface="Arial"/>
                <a:ea typeface="+mn-ea"/>
                <a:cs typeface="+mn-cs"/>
              </a:rPr>
              <a:t>www.casacolumbia.org</a:t>
            </a:r>
          </a:p>
          <a:p>
            <a:pPr algn="ctr"/>
            <a:endParaRPr lang="en-US" sz="1400" dirty="0">
              <a:solidFill>
                <a:srgbClr val="BC0000"/>
              </a:solidFill>
              <a:latin typeface="Arial"/>
            </a:endParaRP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655" y="6126163"/>
            <a:ext cx="537584" cy="53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402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29" b="1" dirty="0" err="1" smtClean="0">
                <a:solidFill>
                  <a:srgbClr val="C00000"/>
                </a:solidFill>
              </a:rPr>
              <a:t>CASAColumbia</a:t>
            </a:r>
            <a:endParaRPr lang="en-029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solidFill>
                  <a:srgbClr val="002060"/>
                </a:solidFill>
              </a:rPr>
              <a:t>Science-based</a:t>
            </a:r>
            <a:r>
              <a:rPr lang="en-US" b="1" dirty="0">
                <a:solidFill>
                  <a:srgbClr val="002060"/>
                </a:solidFill>
              </a:rPr>
              <a:t>, multidisciplinary organization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solidFill>
                  <a:srgbClr val="002060"/>
                </a:solidFill>
              </a:rPr>
              <a:t>Focused </a:t>
            </a:r>
            <a:r>
              <a:rPr lang="en-US" b="1" dirty="0">
                <a:solidFill>
                  <a:srgbClr val="002060"/>
                </a:solidFill>
              </a:rPr>
              <a:t>on transforming society’s understanding of and responses to substance use and the disease of addiction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solidFill>
                  <a:srgbClr val="002060"/>
                </a:solidFill>
              </a:rPr>
              <a:t>Translating </a:t>
            </a:r>
            <a:r>
              <a:rPr lang="en-US" b="1" dirty="0">
                <a:solidFill>
                  <a:srgbClr val="002060"/>
                </a:solidFill>
              </a:rPr>
              <a:t>and disseminating research findings </a:t>
            </a:r>
            <a:r>
              <a:rPr lang="en-US" b="1" dirty="0" smtClean="0">
                <a:solidFill>
                  <a:srgbClr val="002060"/>
                </a:solidFill>
              </a:rPr>
              <a:t>to</a:t>
            </a:r>
            <a:r>
              <a:rPr lang="en-US" b="1" dirty="0">
                <a:solidFill>
                  <a:srgbClr val="002060"/>
                </a:solidFill>
              </a:rPr>
              <a:t>: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002060"/>
                </a:solidFill>
              </a:rPr>
              <a:t>link ‘science to policy to practice’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002060"/>
                </a:solidFill>
              </a:rPr>
              <a:t>bridge gaps that block progress by removing stigma and improving </a:t>
            </a:r>
            <a:r>
              <a:rPr lang="en-US" sz="2400" b="1" dirty="0" smtClean="0">
                <a:solidFill>
                  <a:srgbClr val="002060"/>
                </a:solidFill>
              </a:rPr>
              <a:t>outcome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002060"/>
                </a:solidFill>
              </a:rPr>
              <a:t>i</a:t>
            </a:r>
            <a:r>
              <a:rPr lang="en-US" sz="2400" b="1" dirty="0" smtClean="0">
                <a:solidFill>
                  <a:srgbClr val="002060"/>
                </a:solidFill>
              </a:rPr>
              <a:t>mprove prevention and treatment practices</a:t>
            </a:r>
            <a:endParaRPr lang="en-US" sz="2400" b="1" dirty="0">
              <a:solidFill>
                <a:srgbClr val="002060"/>
              </a:solidFill>
            </a:endParaRPr>
          </a:p>
          <a:p>
            <a:endParaRPr lang="en-029" dirty="0"/>
          </a:p>
        </p:txBody>
      </p:sp>
    </p:spTree>
    <p:extLst>
      <p:ext uri="{BB962C8B-B14F-4D97-AF65-F5344CB8AC3E}">
        <p14:creationId xmlns:p14="http://schemas.microsoft.com/office/powerpoint/2010/main" val="328121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029" sz="4900" b="1" dirty="0" err="1" smtClean="0">
                <a:solidFill>
                  <a:srgbClr val="C00000"/>
                </a:solidFill>
              </a:rPr>
              <a:t>CASAColumbia</a:t>
            </a:r>
            <a:r>
              <a:rPr lang="en-029" b="1" dirty="0" smtClean="0">
                <a:solidFill>
                  <a:srgbClr val="C00000"/>
                </a:solidFill>
              </a:rPr>
              <a:t/>
            </a:r>
            <a:br>
              <a:rPr lang="en-029" b="1" dirty="0" smtClean="0">
                <a:solidFill>
                  <a:srgbClr val="C00000"/>
                </a:solidFill>
              </a:rPr>
            </a:br>
            <a:r>
              <a:rPr lang="en-029" dirty="0" smtClean="0">
                <a:solidFill>
                  <a:srgbClr val="C00000"/>
                </a:solidFill>
              </a:rPr>
              <a:t>Reports</a:t>
            </a:r>
            <a:endParaRPr lang="en-029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rmAutofit fontScale="70000" lnSpcReduction="20000"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Well-documented track record of increasing the impact of scientific findings by getting them into the hands of: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solidFill>
                  <a:srgbClr val="002060"/>
                </a:solidFill>
              </a:rPr>
              <a:t>medical and public health experts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solidFill>
                  <a:srgbClr val="002060"/>
                </a:solidFill>
              </a:rPr>
              <a:t>state and local health commissioners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solidFill>
                  <a:srgbClr val="002060"/>
                </a:solidFill>
              </a:rPr>
              <a:t>national public policy </a:t>
            </a:r>
            <a:r>
              <a:rPr lang="en-US" sz="2600" dirty="0" smtClean="0">
                <a:solidFill>
                  <a:srgbClr val="002060"/>
                </a:solidFill>
              </a:rPr>
              <a:t>makers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sz="2600" dirty="0">
              <a:solidFill>
                <a:srgbClr val="002060"/>
              </a:solidFill>
            </a:endParaRPr>
          </a:p>
          <a:p>
            <a:r>
              <a:rPr lang="en-US" sz="3200" b="1" dirty="0">
                <a:solidFill>
                  <a:srgbClr val="002060"/>
                </a:solidFill>
              </a:rPr>
              <a:t>Select examples of pioneering reports widely distributed and cited over the past 20 years include: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solidFill>
                  <a:srgbClr val="002060"/>
                </a:solidFill>
              </a:rPr>
              <a:t>Cost of Substance Abuse to America’s Health Care System: Medicare and Medicaid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solidFill>
                  <a:srgbClr val="002060"/>
                </a:solidFill>
              </a:rPr>
              <a:t>Addiction Medicine: Closing the Gap Between Science and Practice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solidFill>
                  <a:srgbClr val="002060"/>
                </a:solidFill>
              </a:rPr>
              <a:t>Adolescent Substance Use: America’s #1 Public Health Problem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solidFill>
                  <a:srgbClr val="002060"/>
                </a:solidFill>
              </a:rPr>
              <a:t>Shoveling Up: The Impact of Substance Use on Federal, State, and Local Budgets</a:t>
            </a:r>
            <a:endParaRPr lang="en-US" sz="2100" dirty="0">
              <a:solidFill>
                <a:srgbClr val="002060"/>
              </a:solidFill>
            </a:endParaRPr>
          </a:p>
          <a:p>
            <a:endParaRPr lang="en-029" dirty="0"/>
          </a:p>
        </p:txBody>
      </p:sp>
    </p:spTree>
    <p:extLst>
      <p:ext uri="{BB962C8B-B14F-4D97-AF65-F5344CB8AC3E}">
        <p14:creationId xmlns:p14="http://schemas.microsoft.com/office/powerpoint/2010/main" val="359692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 err="1" smtClean="0">
                <a:solidFill>
                  <a:srgbClr val="C00000"/>
                </a:solidFill>
              </a:rPr>
              <a:t>CASAColumbia</a:t>
            </a: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Program and Provider Evaluation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51037"/>
            <a:ext cx="8229600" cy="45259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NY Managed Addiction Treatment System (MATS)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NJ Medication Assisted Treatment Initiative (MATI)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NY Health Homes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NY Screening, Brief Intervention, &amp; Referral to Treatment (SBIRT)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NY/NY III Supportive Housing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Child, Adolescent, and Family Treatment Research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25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534400" cy="1325562"/>
          </a:xfrm>
        </p:spPr>
        <p:txBody>
          <a:bodyPr>
            <a:normAutofit fontScale="90000"/>
          </a:bodyPr>
          <a:lstStyle/>
          <a:p>
            <a:r>
              <a:rPr lang="en-029" b="1" dirty="0">
                <a:solidFill>
                  <a:srgbClr val="C00000"/>
                </a:solidFill>
              </a:rPr>
              <a:t>CASAColumbia Treatment System Reform Initiatives in New York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610600" cy="46783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300" b="1" dirty="0" smtClean="0">
                <a:solidFill>
                  <a:srgbClr val="002060"/>
                </a:solidFill>
              </a:rPr>
              <a:t>Collaborating with OASAS on Managed Addictions Treatment System evaluation</a:t>
            </a:r>
          </a:p>
          <a:p>
            <a:pPr>
              <a:defRPr/>
            </a:pPr>
            <a:r>
              <a:rPr lang="en-US" sz="2300" b="1" dirty="0" smtClean="0">
                <a:solidFill>
                  <a:srgbClr val="002060"/>
                </a:solidFill>
              </a:rPr>
              <a:t>Collaborating </a:t>
            </a:r>
            <a:r>
              <a:rPr lang="en-US" sz="2300" b="1" dirty="0">
                <a:solidFill>
                  <a:srgbClr val="002060"/>
                </a:solidFill>
              </a:rPr>
              <a:t>with OASAS to develop tools for negotiating level of addictions care decisions: LOCADTR</a:t>
            </a:r>
          </a:p>
          <a:p>
            <a:pPr>
              <a:defRPr/>
            </a:pPr>
            <a:r>
              <a:rPr lang="en-US" sz="2300" b="1" dirty="0">
                <a:solidFill>
                  <a:srgbClr val="002060"/>
                </a:solidFill>
              </a:rPr>
              <a:t>Collaborating with DOH, OASAS, AIDS Institute and OMH on evaluating Health Home and other Medicaid reform efforts</a:t>
            </a:r>
          </a:p>
          <a:p>
            <a:pPr>
              <a:defRPr/>
            </a:pPr>
            <a:r>
              <a:rPr lang="en-US" sz="2300" b="1" dirty="0">
                <a:solidFill>
                  <a:srgbClr val="002060"/>
                </a:solidFill>
              </a:rPr>
              <a:t>Collaborating with OASAS and large healthcare system to implement substance use screening and </a:t>
            </a:r>
            <a:r>
              <a:rPr lang="en-US" sz="2300" b="1" dirty="0" smtClean="0">
                <a:solidFill>
                  <a:srgbClr val="002060"/>
                </a:solidFill>
              </a:rPr>
              <a:t>interventions</a:t>
            </a:r>
          </a:p>
          <a:p>
            <a:pPr>
              <a:defRPr/>
            </a:pPr>
            <a:r>
              <a:rPr lang="en-US" sz="2300" b="1" dirty="0" smtClean="0">
                <a:solidFill>
                  <a:srgbClr val="002060"/>
                </a:solidFill>
              </a:rPr>
              <a:t>Collaborating with ASAP on Medicaid Carve-in rollout</a:t>
            </a:r>
            <a:endParaRPr lang="en-US" sz="23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04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Opportunities and Optimism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49530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Historic Time of Transformation – not since the 1960s has the healthcare system created this grand of an opportunity for system improvement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Our services could be more available to more people than ever before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Managed Care and Value-Based payment can encourage creativity and promote quality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New business can grow while critical, specialty services find new recognition and reimbursement</a:t>
            </a:r>
          </a:p>
          <a:p>
            <a:r>
              <a:rPr lang="en-US" b="1" dirty="0">
                <a:solidFill>
                  <a:srgbClr val="002060"/>
                </a:solidFill>
              </a:rPr>
              <a:t>The vision calls for stronger integration with other healthcare </a:t>
            </a:r>
            <a:r>
              <a:rPr lang="en-US" b="1" dirty="0" smtClean="0">
                <a:solidFill>
                  <a:srgbClr val="002060"/>
                </a:solidFill>
              </a:rPr>
              <a:t>partners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6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29" b="1" dirty="0" smtClean="0">
                <a:solidFill>
                  <a:srgbClr val="C00000"/>
                </a:solidFill>
              </a:rPr>
              <a:t>NYS Healthcare</a:t>
            </a:r>
            <a:endParaRPr lang="en-029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029" b="1" dirty="0" smtClean="0">
                <a:solidFill>
                  <a:srgbClr val="002060"/>
                </a:solidFill>
              </a:rPr>
              <a:t>Medicaid is the largest State budget item: $62B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029" dirty="0" smtClean="0">
                <a:solidFill>
                  <a:srgbClr val="002060"/>
                </a:solidFill>
              </a:rPr>
              <a:t>NY has been leader in extending health insurance coverage to indigent citizens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029" dirty="0" smtClean="0">
                <a:solidFill>
                  <a:srgbClr val="002060"/>
                </a:solidFill>
              </a:rPr>
              <a:t>NY provides broader set of benefits than other states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029" dirty="0" smtClean="0">
                <a:solidFill>
                  <a:srgbClr val="002060"/>
                </a:solidFill>
              </a:rPr>
              <a:t>NY has been leader in supporting addiction treatment through Medicaid</a:t>
            </a:r>
          </a:p>
          <a:p>
            <a:r>
              <a:rPr lang="en-029" b="1" dirty="0" smtClean="0">
                <a:solidFill>
                  <a:srgbClr val="002060"/>
                </a:solidFill>
              </a:rPr>
              <a:t>NY Medicaid Redesign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029" dirty="0" smtClean="0">
                <a:solidFill>
                  <a:srgbClr val="002060"/>
                </a:solidFill>
              </a:rPr>
              <a:t>Improve quality of care in a more cost efficient system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029" dirty="0" smtClean="0">
                <a:solidFill>
                  <a:srgbClr val="002060"/>
                </a:solidFill>
              </a:rPr>
              <a:t>Focus on reducing use of inpatient and emergency department services</a:t>
            </a:r>
          </a:p>
          <a:p>
            <a:r>
              <a:rPr lang="en-029" b="1" dirty="0" smtClean="0">
                <a:solidFill>
                  <a:srgbClr val="002060"/>
                </a:solidFill>
              </a:rPr>
              <a:t>SUD treatment system essential to accomplishing Medicaid redesign goals</a:t>
            </a:r>
          </a:p>
          <a:p>
            <a:pPr lvl="1"/>
            <a:endParaRPr lang="en-029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19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029" sz="4000" b="1" dirty="0" smtClean="0">
                <a:solidFill>
                  <a:srgbClr val="C00000"/>
                </a:solidFill>
              </a:rPr>
              <a:t>Medicaid Redesign Team (MRT): </a:t>
            </a:r>
            <a:r>
              <a:rPr lang="en-029" sz="3600" b="1" dirty="0" smtClean="0">
                <a:solidFill>
                  <a:srgbClr val="C00000"/>
                </a:solidFill>
              </a:rPr>
              <a:t>Principles Guiding Reform</a:t>
            </a:r>
            <a:endParaRPr lang="en-029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722437"/>
            <a:ext cx="7315200" cy="4449763"/>
          </a:xfrm>
        </p:spPr>
        <p:txBody>
          <a:bodyPr/>
          <a:lstStyle/>
          <a:p>
            <a:r>
              <a:rPr lang="en-US" sz="2200" b="1" dirty="0">
                <a:solidFill>
                  <a:srgbClr val="002060"/>
                </a:solidFill>
              </a:rPr>
              <a:t>Person centered </a:t>
            </a:r>
            <a:r>
              <a:rPr lang="en-US" sz="2200" b="1" dirty="0" smtClean="0">
                <a:solidFill>
                  <a:srgbClr val="002060"/>
                </a:solidFill>
              </a:rPr>
              <a:t>care </a:t>
            </a:r>
            <a:endParaRPr lang="en-US" sz="2200" b="1" dirty="0">
              <a:solidFill>
                <a:srgbClr val="002060"/>
              </a:solidFill>
            </a:endParaRPr>
          </a:p>
          <a:p>
            <a:r>
              <a:rPr lang="en-US" sz="2200" b="1" dirty="0" smtClean="0">
                <a:solidFill>
                  <a:srgbClr val="002060"/>
                </a:solidFill>
              </a:rPr>
              <a:t>Recovery-oriented </a:t>
            </a:r>
            <a:r>
              <a:rPr lang="en-US" sz="2200" b="1" dirty="0">
                <a:solidFill>
                  <a:srgbClr val="002060"/>
                </a:solidFill>
              </a:rPr>
              <a:t>systems that address the chronic nature of behavioral health </a:t>
            </a:r>
            <a:r>
              <a:rPr lang="en-US" sz="2200" b="1" dirty="0" smtClean="0">
                <a:solidFill>
                  <a:srgbClr val="002060"/>
                </a:solidFill>
              </a:rPr>
              <a:t>conditions </a:t>
            </a:r>
            <a:endParaRPr lang="en-US" sz="2200" b="1" dirty="0">
              <a:solidFill>
                <a:srgbClr val="002060"/>
              </a:solidFill>
            </a:endParaRPr>
          </a:p>
          <a:p>
            <a:r>
              <a:rPr lang="en-US" sz="2200" b="1" dirty="0">
                <a:solidFill>
                  <a:srgbClr val="002060"/>
                </a:solidFill>
              </a:rPr>
              <a:t>Treatment and recovery support services that are well-integrated with other </a:t>
            </a:r>
            <a:r>
              <a:rPr lang="en-US" sz="2200" b="1" dirty="0" smtClean="0">
                <a:solidFill>
                  <a:srgbClr val="002060"/>
                </a:solidFill>
              </a:rPr>
              <a:t>healthcare</a:t>
            </a:r>
            <a:endParaRPr lang="en-US" sz="2200" b="1" dirty="0">
              <a:solidFill>
                <a:srgbClr val="002060"/>
              </a:solidFill>
            </a:endParaRPr>
          </a:p>
          <a:p>
            <a:r>
              <a:rPr lang="en-US" sz="2200" b="1" dirty="0">
                <a:solidFill>
                  <a:srgbClr val="002060"/>
                </a:solidFill>
              </a:rPr>
              <a:t>Data-driven decision making in treatment and in rewarding quality of </a:t>
            </a:r>
            <a:r>
              <a:rPr lang="en-US" sz="2200" b="1" dirty="0" smtClean="0">
                <a:solidFill>
                  <a:srgbClr val="002060"/>
                </a:solidFill>
              </a:rPr>
              <a:t>care </a:t>
            </a:r>
            <a:endParaRPr lang="en-US" sz="2200" b="1" dirty="0">
              <a:solidFill>
                <a:srgbClr val="002060"/>
              </a:solidFill>
            </a:endParaRPr>
          </a:p>
          <a:p>
            <a:r>
              <a:rPr lang="en-US" sz="2200" b="1" dirty="0">
                <a:solidFill>
                  <a:srgbClr val="002060"/>
                </a:solidFill>
              </a:rPr>
              <a:t>Treatment that is </a:t>
            </a:r>
            <a:r>
              <a:rPr lang="en-US" sz="2200" b="1" dirty="0" smtClean="0">
                <a:solidFill>
                  <a:srgbClr val="002060"/>
                </a:solidFill>
              </a:rPr>
              <a:t>evidence-based </a:t>
            </a:r>
            <a:endParaRPr lang="en-US" sz="2200" b="1" dirty="0">
              <a:solidFill>
                <a:srgbClr val="002060"/>
              </a:solidFill>
            </a:endParaRPr>
          </a:p>
          <a:p>
            <a:endParaRPr lang="en-029" dirty="0"/>
          </a:p>
        </p:txBody>
      </p:sp>
    </p:spTree>
    <p:extLst>
      <p:ext uri="{BB962C8B-B14F-4D97-AF65-F5344CB8AC3E}">
        <p14:creationId xmlns:p14="http://schemas.microsoft.com/office/powerpoint/2010/main" val="89978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SA_powerpoint_templat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CASA_powerpoint_template2</Template>
  <TotalTime>5266</TotalTime>
  <Words>799</Words>
  <Application>Microsoft Office PowerPoint</Application>
  <PresentationFormat>On-screen Show (4:3)</PresentationFormat>
  <Paragraphs>135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CASA_powerpoint_template2</vt:lpstr>
      <vt:lpstr>CASA-MCTAC </vt:lpstr>
      <vt:lpstr>CASA-MCTAC</vt:lpstr>
      <vt:lpstr>CASAColumbia</vt:lpstr>
      <vt:lpstr>CASAColumbia Reports</vt:lpstr>
      <vt:lpstr>CASAColumbia Program and Provider Evaluation</vt:lpstr>
      <vt:lpstr>CASAColumbia Treatment System Reform Initiatives in New York</vt:lpstr>
      <vt:lpstr>Opportunities and Optimism</vt:lpstr>
      <vt:lpstr>NYS Healthcare</vt:lpstr>
      <vt:lpstr>Medicaid Redesign Team (MRT): Principles Guiding Reform</vt:lpstr>
      <vt:lpstr>Managed Care Opportunity to Support SUD System Change</vt:lpstr>
      <vt:lpstr>Managed Care Opportunities to Support SUD System Change</vt:lpstr>
      <vt:lpstr>MCTAC</vt:lpstr>
      <vt:lpstr>PowerPoint Presentation</vt:lpstr>
      <vt:lpstr>PowerPoint Presentation</vt:lpstr>
      <vt:lpstr>MCTAC Training Offerings</vt:lpstr>
      <vt:lpstr>MCTAC Supports for a  Value-Based System of Care</vt:lpstr>
      <vt:lpstr>CASA-MCTAC  2015 Upcoming Events </vt:lpstr>
      <vt:lpstr>CASA-MCTAC  2015 Upcoming Events </vt:lpstr>
      <vt:lpstr>How to learn more…</vt:lpstr>
      <vt:lpstr>PowerPoint Presentation</vt:lpstr>
    </vt:vector>
  </TitlesOfParts>
  <Company>CASAColumbia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Rajeev Yerneni</dc:creator>
  <cp:lastModifiedBy>Kate Federici</cp:lastModifiedBy>
  <cp:revision>218</cp:revision>
  <cp:lastPrinted>2015-10-09T15:58:03Z</cp:lastPrinted>
  <dcterms:created xsi:type="dcterms:W3CDTF">2014-09-16T16:24:42Z</dcterms:created>
  <dcterms:modified xsi:type="dcterms:W3CDTF">2015-10-12T10:36:35Z</dcterms:modified>
</cp:coreProperties>
</file>