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6" r:id="rId2"/>
  </p:sldMasterIdLst>
  <p:notesMasterIdLst>
    <p:notesMasterId r:id="rId43"/>
  </p:notesMasterIdLst>
  <p:handoutMasterIdLst>
    <p:handoutMasterId r:id="rId44"/>
  </p:handoutMasterIdLst>
  <p:sldIdLst>
    <p:sldId id="451" r:id="rId3"/>
    <p:sldId id="261" r:id="rId4"/>
    <p:sldId id="532" r:id="rId5"/>
    <p:sldId id="507" r:id="rId6"/>
    <p:sldId id="430" r:id="rId7"/>
    <p:sldId id="506" r:id="rId8"/>
    <p:sldId id="479" r:id="rId9"/>
    <p:sldId id="539" r:id="rId10"/>
    <p:sldId id="481" r:id="rId11"/>
    <p:sldId id="509" r:id="rId12"/>
    <p:sldId id="510" r:id="rId13"/>
    <p:sldId id="533" r:id="rId14"/>
    <p:sldId id="534" r:id="rId15"/>
    <p:sldId id="482" r:id="rId16"/>
    <p:sldId id="477" r:id="rId17"/>
    <p:sldId id="452" r:id="rId18"/>
    <p:sldId id="455" r:id="rId19"/>
    <p:sldId id="511" r:id="rId20"/>
    <p:sldId id="552" r:id="rId21"/>
    <p:sldId id="544" r:id="rId22"/>
    <p:sldId id="504" r:id="rId23"/>
    <p:sldId id="551" r:id="rId24"/>
    <p:sldId id="496" r:id="rId25"/>
    <p:sldId id="491" r:id="rId26"/>
    <p:sldId id="492" r:id="rId27"/>
    <p:sldId id="493" r:id="rId28"/>
    <p:sldId id="495" r:id="rId29"/>
    <p:sldId id="498" r:id="rId30"/>
    <p:sldId id="499" r:id="rId31"/>
    <p:sldId id="500" r:id="rId32"/>
    <p:sldId id="503" r:id="rId33"/>
    <p:sldId id="505" r:id="rId34"/>
    <p:sldId id="553" r:id="rId35"/>
    <p:sldId id="554" r:id="rId36"/>
    <p:sldId id="555" r:id="rId37"/>
    <p:sldId id="475" r:id="rId38"/>
    <p:sldId id="501" r:id="rId39"/>
    <p:sldId id="548" r:id="rId40"/>
    <p:sldId id="473" r:id="rId41"/>
    <p:sldId id="390" r:id="rId42"/>
  </p:sldIdLst>
  <p:sldSz cx="10058400" cy="7772400"/>
  <p:notesSz cx="7010400" cy="92964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12">
          <p15:clr>
            <a:srgbClr val="A4A3A4"/>
          </p15:clr>
        </p15:guide>
        <p15:guide id="2" pos="3123">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reston Mosle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5FF"/>
    <a:srgbClr val="0083CE"/>
    <a:srgbClr val="7F7F7F"/>
    <a:srgbClr val="F79345"/>
    <a:srgbClr val="022233"/>
    <a:srgbClr val="BCE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050" autoAdjust="0"/>
    <p:restoredTop sz="84755" autoAdjust="0"/>
  </p:normalViewPr>
  <p:slideViewPr>
    <p:cSldViewPr snapToGrid="0" snapToObjects="1" showGuides="1">
      <p:cViewPr varScale="1">
        <p:scale>
          <a:sx n="99" d="100"/>
          <a:sy n="99" d="100"/>
        </p:scale>
        <p:origin x="1290" y="90"/>
      </p:cViewPr>
      <p:guideLst>
        <p:guide orient="horz" pos="2712"/>
        <p:guide pos="3123"/>
      </p:guideLst>
    </p:cSldViewPr>
  </p:slideViewPr>
  <p:notesTextViewPr>
    <p:cViewPr>
      <p:scale>
        <a:sx n="100" d="100"/>
        <a:sy n="100" d="100"/>
      </p:scale>
      <p:origin x="0" y="0"/>
    </p:cViewPr>
  </p:notesTextViewPr>
  <p:sorterViewPr>
    <p:cViewPr>
      <p:scale>
        <a:sx n="100" d="100"/>
        <a:sy n="100" d="100"/>
      </p:scale>
      <p:origin x="0" y="53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615FC7-D17A-4C24-A375-68E839776DBE}"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1AAC2DD6-9B6B-4813-894E-AF27AF06C490}">
      <dgm:prSet/>
      <dgm:spPr>
        <a:solidFill>
          <a:srgbClr val="33A6E0"/>
        </a:solidFill>
      </dgm:spPr>
      <dgm:t>
        <a:bodyPr/>
        <a:lstStyle/>
        <a:p>
          <a:pPr rtl="0"/>
          <a:r>
            <a:rPr lang="en-US" smtClean="0"/>
            <a:t>Mental Health Parity and Addiction Equity Act of 2008 uncaps benefits</a:t>
          </a:r>
          <a:endParaRPr lang="en-US"/>
        </a:p>
      </dgm:t>
    </dgm:pt>
    <dgm:pt modelId="{C1ECBC12-5FDA-44A6-9B57-14DA7F246424}" type="parTrans" cxnId="{97EB600D-6E6F-48C7-ABC7-46914C55ED72}">
      <dgm:prSet/>
      <dgm:spPr/>
      <dgm:t>
        <a:bodyPr/>
        <a:lstStyle/>
        <a:p>
          <a:endParaRPr lang="en-US"/>
        </a:p>
      </dgm:t>
    </dgm:pt>
    <dgm:pt modelId="{A94AE1A8-E086-47F4-A4AE-F217237D82AE}" type="sibTrans" cxnId="{97EB600D-6E6F-48C7-ABC7-46914C55ED72}">
      <dgm:prSet/>
      <dgm:spPr>
        <a:solidFill>
          <a:srgbClr val="00CE7D">
            <a:alpha val="69804"/>
          </a:srgbClr>
        </a:solidFill>
      </dgm:spPr>
      <dgm:t>
        <a:bodyPr/>
        <a:lstStyle/>
        <a:p>
          <a:endParaRPr lang="en-US">
            <a:solidFill>
              <a:srgbClr val="00CE7D"/>
            </a:solidFill>
          </a:endParaRPr>
        </a:p>
      </dgm:t>
    </dgm:pt>
    <dgm:pt modelId="{D7BC1E8B-C91D-4054-A031-99177F67F5DC}">
      <dgm:prSet/>
      <dgm:spPr>
        <a:solidFill>
          <a:srgbClr val="33A6E0"/>
        </a:solidFill>
      </dgm:spPr>
      <dgm:t>
        <a:bodyPr/>
        <a:lstStyle/>
        <a:p>
          <a:pPr rtl="0"/>
          <a:r>
            <a:rPr lang="en-US" dirty="0" smtClean="0"/>
            <a:t>ACA is one of the largest coverage expansions of behavioral health in our history</a:t>
          </a:r>
          <a:endParaRPr lang="en-US" dirty="0"/>
        </a:p>
      </dgm:t>
    </dgm:pt>
    <dgm:pt modelId="{CEA1FBD7-FF91-4861-B170-7DD87BECBF84}" type="parTrans" cxnId="{AF55464C-94E4-4E89-A5AA-946C83D5104D}">
      <dgm:prSet/>
      <dgm:spPr/>
      <dgm:t>
        <a:bodyPr/>
        <a:lstStyle/>
        <a:p>
          <a:endParaRPr lang="en-US"/>
        </a:p>
      </dgm:t>
    </dgm:pt>
    <dgm:pt modelId="{4DFA5B10-52FE-4A86-8717-EBEC53D342DB}" type="sibTrans" cxnId="{AF55464C-94E4-4E89-A5AA-946C83D5104D}">
      <dgm:prSet/>
      <dgm:spPr>
        <a:solidFill>
          <a:srgbClr val="00CE7D">
            <a:alpha val="69804"/>
          </a:srgbClr>
        </a:solidFill>
      </dgm:spPr>
      <dgm:t>
        <a:bodyPr/>
        <a:lstStyle/>
        <a:p>
          <a:endParaRPr lang="en-US"/>
        </a:p>
      </dgm:t>
    </dgm:pt>
    <dgm:pt modelId="{414E8F82-9905-4734-8350-9BD0A1EB1389}" type="pres">
      <dgm:prSet presAssocID="{39615FC7-D17A-4C24-A375-68E839776DBE}" presName="Name0" presStyleCnt="0">
        <dgm:presLayoutVars>
          <dgm:dir/>
          <dgm:resizeHandles val="exact"/>
        </dgm:presLayoutVars>
      </dgm:prSet>
      <dgm:spPr/>
      <dgm:t>
        <a:bodyPr/>
        <a:lstStyle/>
        <a:p>
          <a:endParaRPr lang="en-US"/>
        </a:p>
      </dgm:t>
    </dgm:pt>
    <dgm:pt modelId="{F202F0FB-4D85-4F24-BC67-94FE9C6A1E71}" type="pres">
      <dgm:prSet presAssocID="{1AAC2DD6-9B6B-4813-894E-AF27AF06C490}" presName="node" presStyleLbl="node1" presStyleIdx="0" presStyleCnt="2">
        <dgm:presLayoutVars>
          <dgm:bulletEnabled val="1"/>
        </dgm:presLayoutVars>
      </dgm:prSet>
      <dgm:spPr/>
      <dgm:t>
        <a:bodyPr/>
        <a:lstStyle/>
        <a:p>
          <a:endParaRPr lang="en-US"/>
        </a:p>
      </dgm:t>
    </dgm:pt>
    <dgm:pt modelId="{B8D4D670-FA73-4714-8630-3F445E019D17}" type="pres">
      <dgm:prSet presAssocID="{A94AE1A8-E086-47F4-A4AE-F217237D82AE}" presName="sibTrans" presStyleLbl="sibTrans2D1" presStyleIdx="0" presStyleCnt="1" custScaleX="163769"/>
      <dgm:spPr>
        <a:prstGeom prst="leftRightArrow">
          <a:avLst/>
        </a:prstGeom>
      </dgm:spPr>
      <dgm:t>
        <a:bodyPr/>
        <a:lstStyle/>
        <a:p>
          <a:endParaRPr lang="en-US"/>
        </a:p>
      </dgm:t>
    </dgm:pt>
    <dgm:pt modelId="{699A8708-7A85-4403-91AB-EEF2BA06C144}" type="pres">
      <dgm:prSet presAssocID="{A94AE1A8-E086-47F4-A4AE-F217237D82AE}" presName="connectorText" presStyleLbl="sibTrans2D1" presStyleIdx="0" presStyleCnt="1"/>
      <dgm:spPr/>
      <dgm:t>
        <a:bodyPr/>
        <a:lstStyle/>
        <a:p>
          <a:endParaRPr lang="en-US"/>
        </a:p>
      </dgm:t>
    </dgm:pt>
    <dgm:pt modelId="{32FE3210-8FEB-4836-AEEF-97E358FF3FDC}" type="pres">
      <dgm:prSet presAssocID="{D7BC1E8B-C91D-4054-A031-99177F67F5DC}" presName="node" presStyleLbl="node1" presStyleIdx="1" presStyleCnt="2">
        <dgm:presLayoutVars>
          <dgm:bulletEnabled val="1"/>
        </dgm:presLayoutVars>
      </dgm:prSet>
      <dgm:spPr/>
      <dgm:t>
        <a:bodyPr/>
        <a:lstStyle/>
        <a:p>
          <a:endParaRPr lang="en-US"/>
        </a:p>
      </dgm:t>
    </dgm:pt>
  </dgm:ptLst>
  <dgm:cxnLst>
    <dgm:cxn modelId="{67DB5C9B-84C6-45B3-B99C-4BCB3E5BDB66}" type="presOf" srcId="{D7BC1E8B-C91D-4054-A031-99177F67F5DC}" destId="{32FE3210-8FEB-4836-AEEF-97E358FF3FDC}" srcOrd="0" destOrd="0" presId="urn:microsoft.com/office/officeart/2005/8/layout/process1"/>
    <dgm:cxn modelId="{AF55464C-94E4-4E89-A5AA-946C83D5104D}" srcId="{39615FC7-D17A-4C24-A375-68E839776DBE}" destId="{D7BC1E8B-C91D-4054-A031-99177F67F5DC}" srcOrd="1" destOrd="0" parTransId="{CEA1FBD7-FF91-4861-B170-7DD87BECBF84}" sibTransId="{4DFA5B10-52FE-4A86-8717-EBEC53D342DB}"/>
    <dgm:cxn modelId="{DD0275D4-5AA8-4B1D-9EDC-0B5C3B9CE3C3}" type="presOf" srcId="{39615FC7-D17A-4C24-A375-68E839776DBE}" destId="{414E8F82-9905-4734-8350-9BD0A1EB1389}" srcOrd="0" destOrd="0" presId="urn:microsoft.com/office/officeart/2005/8/layout/process1"/>
    <dgm:cxn modelId="{97EB600D-6E6F-48C7-ABC7-46914C55ED72}" srcId="{39615FC7-D17A-4C24-A375-68E839776DBE}" destId="{1AAC2DD6-9B6B-4813-894E-AF27AF06C490}" srcOrd="0" destOrd="0" parTransId="{C1ECBC12-5FDA-44A6-9B57-14DA7F246424}" sibTransId="{A94AE1A8-E086-47F4-A4AE-F217237D82AE}"/>
    <dgm:cxn modelId="{76D6AD13-F329-4062-88BF-9A7A9FC3734D}" type="presOf" srcId="{1AAC2DD6-9B6B-4813-894E-AF27AF06C490}" destId="{F202F0FB-4D85-4F24-BC67-94FE9C6A1E71}" srcOrd="0" destOrd="0" presId="urn:microsoft.com/office/officeart/2005/8/layout/process1"/>
    <dgm:cxn modelId="{486BA48C-FD1C-4AA6-9FF2-62523E0E877B}" type="presOf" srcId="{A94AE1A8-E086-47F4-A4AE-F217237D82AE}" destId="{699A8708-7A85-4403-91AB-EEF2BA06C144}" srcOrd="1" destOrd="0" presId="urn:microsoft.com/office/officeart/2005/8/layout/process1"/>
    <dgm:cxn modelId="{0EE81E86-DD96-42F3-AA49-4D72107905C0}" type="presOf" srcId="{A94AE1A8-E086-47F4-A4AE-F217237D82AE}" destId="{B8D4D670-FA73-4714-8630-3F445E019D17}" srcOrd="0" destOrd="0" presId="urn:microsoft.com/office/officeart/2005/8/layout/process1"/>
    <dgm:cxn modelId="{3DFB9C0F-739E-4755-A297-DFECF32F3768}" type="presParOf" srcId="{414E8F82-9905-4734-8350-9BD0A1EB1389}" destId="{F202F0FB-4D85-4F24-BC67-94FE9C6A1E71}" srcOrd="0" destOrd="0" presId="urn:microsoft.com/office/officeart/2005/8/layout/process1"/>
    <dgm:cxn modelId="{0870FDB6-004F-4CCC-96EC-ADB45B2448F6}" type="presParOf" srcId="{414E8F82-9905-4734-8350-9BD0A1EB1389}" destId="{B8D4D670-FA73-4714-8630-3F445E019D17}" srcOrd="1" destOrd="0" presId="urn:microsoft.com/office/officeart/2005/8/layout/process1"/>
    <dgm:cxn modelId="{2A8DCA0B-36E8-4E9A-BF7E-337E671AD0FD}" type="presParOf" srcId="{B8D4D670-FA73-4714-8630-3F445E019D17}" destId="{699A8708-7A85-4403-91AB-EEF2BA06C144}" srcOrd="0" destOrd="0" presId="urn:microsoft.com/office/officeart/2005/8/layout/process1"/>
    <dgm:cxn modelId="{342E0E83-427B-4C06-B287-CFEB691F2172}" type="presParOf" srcId="{414E8F82-9905-4734-8350-9BD0A1EB1389}" destId="{32FE3210-8FEB-4836-AEEF-97E358FF3FDC}"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B6F83F-985B-415D-8D3A-1E929495C3B2}"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n-US"/>
        </a:p>
      </dgm:t>
    </dgm:pt>
    <dgm:pt modelId="{E1492BA3-5BE0-469F-AC79-A3A1EC488D46}">
      <dgm:prSet phldrT="[Text]"/>
      <dgm:spPr>
        <a:solidFill>
          <a:srgbClr val="07284C"/>
        </a:solidFill>
      </dgm:spPr>
      <dgm:t>
        <a:bodyPr/>
        <a:lstStyle/>
        <a:p>
          <a:r>
            <a:rPr lang="en-US" dirty="0" smtClean="0"/>
            <a:t>Baseline </a:t>
          </a:r>
          <a:r>
            <a:rPr lang="en-US" b="1" dirty="0" smtClean="0"/>
            <a:t>Assessment</a:t>
          </a:r>
          <a:endParaRPr lang="en-US" b="1" dirty="0"/>
        </a:p>
      </dgm:t>
    </dgm:pt>
    <dgm:pt modelId="{3FEE1805-816F-4710-AF04-319DBAC6DF1C}" type="parTrans" cxnId="{1B0C50E7-1F80-4B57-8B03-1C1541D403C0}">
      <dgm:prSet/>
      <dgm:spPr/>
      <dgm:t>
        <a:bodyPr/>
        <a:lstStyle/>
        <a:p>
          <a:endParaRPr lang="en-US"/>
        </a:p>
      </dgm:t>
    </dgm:pt>
    <dgm:pt modelId="{69763FB2-C8B8-46E4-A07F-F409676CB1A9}" type="sibTrans" cxnId="{1B0C50E7-1F80-4B57-8B03-1C1541D403C0}">
      <dgm:prSet/>
      <dgm:spPr/>
      <dgm:t>
        <a:bodyPr/>
        <a:lstStyle/>
        <a:p>
          <a:endParaRPr lang="en-US"/>
        </a:p>
      </dgm:t>
    </dgm:pt>
    <dgm:pt modelId="{6AD6FE17-26D3-44E8-881D-4CB0E24E8F6E}">
      <dgm:prSet phldrT="[Text]"/>
      <dgm:spPr>
        <a:solidFill>
          <a:srgbClr val="1AC86A"/>
        </a:solidFill>
      </dgm:spPr>
      <dgm:t>
        <a:bodyPr/>
        <a:lstStyle/>
        <a:p>
          <a:r>
            <a:rPr lang="en-US" dirty="0" smtClean="0"/>
            <a:t>Monitoring for </a:t>
          </a:r>
          <a:r>
            <a:rPr lang="en-US" b="1" dirty="0" smtClean="0"/>
            <a:t>Continuous Quality Improvement</a:t>
          </a:r>
          <a:endParaRPr lang="en-US" b="1" dirty="0"/>
        </a:p>
      </dgm:t>
    </dgm:pt>
    <dgm:pt modelId="{46A5DEE6-29AF-4A5F-87C9-D9588469198F}" type="sibTrans" cxnId="{2097768A-E865-4494-A059-F446310F215E}">
      <dgm:prSet/>
      <dgm:spPr/>
      <dgm:t>
        <a:bodyPr/>
        <a:lstStyle/>
        <a:p>
          <a:endParaRPr lang="en-US"/>
        </a:p>
      </dgm:t>
    </dgm:pt>
    <dgm:pt modelId="{B69793B3-9DB3-4C6E-BFE5-4191B4F3EAE2}" type="parTrans" cxnId="{2097768A-E865-4494-A059-F446310F215E}">
      <dgm:prSet/>
      <dgm:spPr/>
      <dgm:t>
        <a:bodyPr/>
        <a:lstStyle/>
        <a:p>
          <a:endParaRPr lang="en-US"/>
        </a:p>
      </dgm:t>
    </dgm:pt>
    <dgm:pt modelId="{9FF07D95-95E4-4CFF-A8E4-75ADD9F13AAF}">
      <dgm:prSet phldrT="[Text]"/>
      <dgm:spPr>
        <a:solidFill>
          <a:srgbClr val="3DB5E6"/>
        </a:solidFill>
      </dgm:spPr>
      <dgm:t>
        <a:bodyPr/>
        <a:lstStyle/>
        <a:p>
          <a:r>
            <a:rPr lang="en-US" b="1" dirty="0" smtClean="0"/>
            <a:t>Implementation</a:t>
          </a:r>
          <a:endParaRPr lang="en-US" b="1" dirty="0"/>
        </a:p>
      </dgm:t>
    </dgm:pt>
    <dgm:pt modelId="{51EFC248-20A1-4DCF-B19C-A9CC96D73636}" type="sibTrans" cxnId="{CD3CC327-EB04-4E27-A158-37B9DB8425A6}">
      <dgm:prSet/>
      <dgm:spPr/>
      <dgm:t>
        <a:bodyPr/>
        <a:lstStyle/>
        <a:p>
          <a:endParaRPr lang="en-US"/>
        </a:p>
      </dgm:t>
    </dgm:pt>
    <dgm:pt modelId="{943A7901-39C4-42C0-B20C-358A968962F6}" type="parTrans" cxnId="{CD3CC327-EB04-4E27-A158-37B9DB8425A6}">
      <dgm:prSet/>
      <dgm:spPr/>
      <dgm:t>
        <a:bodyPr/>
        <a:lstStyle/>
        <a:p>
          <a:endParaRPr lang="en-US"/>
        </a:p>
      </dgm:t>
    </dgm:pt>
    <dgm:pt modelId="{6A8D08B2-0DD5-4A91-8D1D-2AD7E8C2B340}">
      <dgm:prSet phldrT="[Text]"/>
      <dgm:spPr>
        <a:solidFill>
          <a:srgbClr val="096093"/>
        </a:solidFill>
      </dgm:spPr>
      <dgm:t>
        <a:bodyPr/>
        <a:lstStyle/>
        <a:p>
          <a:r>
            <a:rPr lang="en-US" dirty="0" smtClean="0"/>
            <a:t>Action </a:t>
          </a:r>
          <a:r>
            <a:rPr lang="en-US" b="1" dirty="0" smtClean="0"/>
            <a:t>Planning</a:t>
          </a:r>
          <a:endParaRPr lang="en-US" b="1" dirty="0"/>
        </a:p>
      </dgm:t>
    </dgm:pt>
    <dgm:pt modelId="{E3EF5BFA-E83B-4778-868B-458B2C7BA213}" type="sibTrans" cxnId="{7E7B73F2-1BB5-4533-951F-AAE1F9609036}">
      <dgm:prSet/>
      <dgm:spPr/>
      <dgm:t>
        <a:bodyPr/>
        <a:lstStyle/>
        <a:p>
          <a:endParaRPr lang="en-US"/>
        </a:p>
      </dgm:t>
    </dgm:pt>
    <dgm:pt modelId="{1A35B3FF-B057-4DF1-98D3-F37984A56F79}" type="parTrans" cxnId="{7E7B73F2-1BB5-4533-951F-AAE1F9609036}">
      <dgm:prSet/>
      <dgm:spPr/>
      <dgm:t>
        <a:bodyPr/>
        <a:lstStyle/>
        <a:p>
          <a:endParaRPr lang="en-US"/>
        </a:p>
      </dgm:t>
    </dgm:pt>
    <dgm:pt modelId="{CC8E4218-EBAD-4FF2-993D-8CEB4C2C8146}" type="pres">
      <dgm:prSet presAssocID="{0BB6F83F-985B-415D-8D3A-1E929495C3B2}" presName="Name0" presStyleCnt="0">
        <dgm:presLayoutVars>
          <dgm:dir/>
          <dgm:resizeHandles val="exact"/>
        </dgm:presLayoutVars>
      </dgm:prSet>
      <dgm:spPr/>
      <dgm:t>
        <a:bodyPr/>
        <a:lstStyle/>
        <a:p>
          <a:endParaRPr lang="en-US"/>
        </a:p>
      </dgm:t>
    </dgm:pt>
    <dgm:pt modelId="{540E7586-3778-414C-A9FE-3A4390D3714E}" type="pres">
      <dgm:prSet presAssocID="{E1492BA3-5BE0-469F-AC79-A3A1EC488D46}" presName="parTxOnly" presStyleLbl="node1" presStyleIdx="0" presStyleCnt="4">
        <dgm:presLayoutVars>
          <dgm:bulletEnabled val="1"/>
        </dgm:presLayoutVars>
      </dgm:prSet>
      <dgm:spPr/>
      <dgm:t>
        <a:bodyPr/>
        <a:lstStyle/>
        <a:p>
          <a:endParaRPr lang="en-US"/>
        </a:p>
      </dgm:t>
    </dgm:pt>
    <dgm:pt modelId="{E6648DDE-8F06-493F-9CB0-1F41167E9579}" type="pres">
      <dgm:prSet presAssocID="{69763FB2-C8B8-46E4-A07F-F409676CB1A9}" presName="parSpace" presStyleCnt="0"/>
      <dgm:spPr/>
    </dgm:pt>
    <dgm:pt modelId="{8242C2C5-B48B-420D-B87C-9DAF38CF2FF3}" type="pres">
      <dgm:prSet presAssocID="{6A8D08B2-0DD5-4A91-8D1D-2AD7E8C2B340}" presName="parTxOnly" presStyleLbl="node1" presStyleIdx="1" presStyleCnt="4">
        <dgm:presLayoutVars>
          <dgm:bulletEnabled val="1"/>
        </dgm:presLayoutVars>
      </dgm:prSet>
      <dgm:spPr/>
      <dgm:t>
        <a:bodyPr/>
        <a:lstStyle/>
        <a:p>
          <a:endParaRPr lang="en-US"/>
        </a:p>
      </dgm:t>
    </dgm:pt>
    <dgm:pt modelId="{962C49DB-0825-4108-A579-8C3BAC724255}" type="pres">
      <dgm:prSet presAssocID="{E3EF5BFA-E83B-4778-868B-458B2C7BA213}" presName="parSpace" presStyleCnt="0"/>
      <dgm:spPr/>
    </dgm:pt>
    <dgm:pt modelId="{99B2BFB4-4D97-42F4-9264-794E0DD0F33F}" type="pres">
      <dgm:prSet presAssocID="{9FF07D95-95E4-4CFF-A8E4-75ADD9F13AAF}" presName="parTxOnly" presStyleLbl="node1" presStyleIdx="2" presStyleCnt="4">
        <dgm:presLayoutVars>
          <dgm:bulletEnabled val="1"/>
        </dgm:presLayoutVars>
      </dgm:prSet>
      <dgm:spPr/>
      <dgm:t>
        <a:bodyPr/>
        <a:lstStyle/>
        <a:p>
          <a:endParaRPr lang="en-US"/>
        </a:p>
      </dgm:t>
    </dgm:pt>
    <dgm:pt modelId="{E8BD5363-F045-4237-97D6-14A2D3DA0A52}" type="pres">
      <dgm:prSet presAssocID="{51EFC248-20A1-4DCF-B19C-A9CC96D73636}" presName="parSpace" presStyleCnt="0"/>
      <dgm:spPr/>
    </dgm:pt>
    <dgm:pt modelId="{A457266D-623B-48C1-A961-3778BABDBF83}" type="pres">
      <dgm:prSet presAssocID="{6AD6FE17-26D3-44E8-881D-4CB0E24E8F6E}" presName="parTxOnly" presStyleLbl="node1" presStyleIdx="3" presStyleCnt="4">
        <dgm:presLayoutVars>
          <dgm:bulletEnabled val="1"/>
        </dgm:presLayoutVars>
      </dgm:prSet>
      <dgm:spPr/>
      <dgm:t>
        <a:bodyPr/>
        <a:lstStyle/>
        <a:p>
          <a:endParaRPr lang="en-US"/>
        </a:p>
      </dgm:t>
    </dgm:pt>
  </dgm:ptLst>
  <dgm:cxnLst>
    <dgm:cxn modelId="{1B0C50E7-1F80-4B57-8B03-1C1541D403C0}" srcId="{0BB6F83F-985B-415D-8D3A-1E929495C3B2}" destId="{E1492BA3-5BE0-469F-AC79-A3A1EC488D46}" srcOrd="0" destOrd="0" parTransId="{3FEE1805-816F-4710-AF04-319DBAC6DF1C}" sibTransId="{69763FB2-C8B8-46E4-A07F-F409676CB1A9}"/>
    <dgm:cxn modelId="{C90A6DA9-E8C9-4BCA-A7A9-B0AE1093BB24}" type="presOf" srcId="{6A8D08B2-0DD5-4A91-8D1D-2AD7E8C2B340}" destId="{8242C2C5-B48B-420D-B87C-9DAF38CF2FF3}" srcOrd="0" destOrd="0" presId="urn:microsoft.com/office/officeart/2005/8/layout/hChevron3"/>
    <dgm:cxn modelId="{7E7B73F2-1BB5-4533-951F-AAE1F9609036}" srcId="{0BB6F83F-985B-415D-8D3A-1E929495C3B2}" destId="{6A8D08B2-0DD5-4A91-8D1D-2AD7E8C2B340}" srcOrd="1" destOrd="0" parTransId="{1A35B3FF-B057-4DF1-98D3-F37984A56F79}" sibTransId="{E3EF5BFA-E83B-4778-868B-458B2C7BA213}"/>
    <dgm:cxn modelId="{F715D29A-13FF-4395-8AE8-C1D524BDB205}" type="presOf" srcId="{E1492BA3-5BE0-469F-AC79-A3A1EC488D46}" destId="{540E7586-3778-414C-A9FE-3A4390D3714E}" srcOrd="0" destOrd="0" presId="urn:microsoft.com/office/officeart/2005/8/layout/hChevron3"/>
    <dgm:cxn modelId="{6BE9DEEF-1759-4352-B83E-4BED8C37D35F}" type="presOf" srcId="{6AD6FE17-26D3-44E8-881D-4CB0E24E8F6E}" destId="{A457266D-623B-48C1-A961-3778BABDBF83}" srcOrd="0" destOrd="0" presId="urn:microsoft.com/office/officeart/2005/8/layout/hChevron3"/>
    <dgm:cxn modelId="{2097768A-E865-4494-A059-F446310F215E}" srcId="{0BB6F83F-985B-415D-8D3A-1E929495C3B2}" destId="{6AD6FE17-26D3-44E8-881D-4CB0E24E8F6E}" srcOrd="3" destOrd="0" parTransId="{B69793B3-9DB3-4C6E-BFE5-4191B4F3EAE2}" sibTransId="{46A5DEE6-29AF-4A5F-87C9-D9588469198F}"/>
    <dgm:cxn modelId="{EB3D7E34-9D22-49B6-B842-EAD651F0BDD9}" type="presOf" srcId="{0BB6F83F-985B-415D-8D3A-1E929495C3B2}" destId="{CC8E4218-EBAD-4FF2-993D-8CEB4C2C8146}" srcOrd="0" destOrd="0" presId="urn:microsoft.com/office/officeart/2005/8/layout/hChevron3"/>
    <dgm:cxn modelId="{F1D05415-E344-4464-BD6E-6672E41D0F13}" type="presOf" srcId="{9FF07D95-95E4-4CFF-A8E4-75ADD9F13AAF}" destId="{99B2BFB4-4D97-42F4-9264-794E0DD0F33F}" srcOrd="0" destOrd="0" presId="urn:microsoft.com/office/officeart/2005/8/layout/hChevron3"/>
    <dgm:cxn modelId="{CD3CC327-EB04-4E27-A158-37B9DB8425A6}" srcId="{0BB6F83F-985B-415D-8D3A-1E929495C3B2}" destId="{9FF07D95-95E4-4CFF-A8E4-75ADD9F13AAF}" srcOrd="2" destOrd="0" parTransId="{943A7901-39C4-42C0-B20C-358A968962F6}" sibTransId="{51EFC248-20A1-4DCF-B19C-A9CC96D73636}"/>
    <dgm:cxn modelId="{9E16302E-D787-411E-9BB6-0081FBC4BC5A}" type="presParOf" srcId="{CC8E4218-EBAD-4FF2-993D-8CEB4C2C8146}" destId="{540E7586-3778-414C-A9FE-3A4390D3714E}" srcOrd="0" destOrd="0" presId="urn:microsoft.com/office/officeart/2005/8/layout/hChevron3"/>
    <dgm:cxn modelId="{A62A4193-63FE-4984-AAA3-7F7D16DC4296}" type="presParOf" srcId="{CC8E4218-EBAD-4FF2-993D-8CEB4C2C8146}" destId="{E6648DDE-8F06-493F-9CB0-1F41167E9579}" srcOrd="1" destOrd="0" presId="urn:microsoft.com/office/officeart/2005/8/layout/hChevron3"/>
    <dgm:cxn modelId="{C65D99C2-0E01-435B-9370-AA286E7FE8CD}" type="presParOf" srcId="{CC8E4218-EBAD-4FF2-993D-8CEB4C2C8146}" destId="{8242C2C5-B48B-420D-B87C-9DAF38CF2FF3}" srcOrd="2" destOrd="0" presId="urn:microsoft.com/office/officeart/2005/8/layout/hChevron3"/>
    <dgm:cxn modelId="{EECF4F57-79B7-4327-9717-8ECB62B23E26}" type="presParOf" srcId="{CC8E4218-EBAD-4FF2-993D-8CEB4C2C8146}" destId="{962C49DB-0825-4108-A579-8C3BAC724255}" srcOrd="3" destOrd="0" presId="urn:microsoft.com/office/officeart/2005/8/layout/hChevron3"/>
    <dgm:cxn modelId="{C59935EC-D10E-46B3-B3B1-0F07BBEE3ACF}" type="presParOf" srcId="{CC8E4218-EBAD-4FF2-993D-8CEB4C2C8146}" destId="{99B2BFB4-4D97-42F4-9264-794E0DD0F33F}" srcOrd="4" destOrd="0" presId="urn:microsoft.com/office/officeart/2005/8/layout/hChevron3"/>
    <dgm:cxn modelId="{16CC5575-2197-4FB7-837F-7ADF152F9934}" type="presParOf" srcId="{CC8E4218-EBAD-4FF2-993D-8CEB4C2C8146}" destId="{E8BD5363-F045-4237-97D6-14A2D3DA0A52}" srcOrd="5" destOrd="0" presId="urn:microsoft.com/office/officeart/2005/8/layout/hChevron3"/>
    <dgm:cxn modelId="{43A30753-CD10-49AB-BE1C-8673C5104FDE}" type="presParOf" srcId="{CC8E4218-EBAD-4FF2-993D-8CEB4C2C8146}" destId="{A457266D-623B-48C1-A961-3778BABDBF83}"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3B88B387-8830-2542-8E41-C295AAA3240C}" type="datetimeFigureOut">
              <a:rPr lang="en-US" smtClean="0"/>
              <a:t>10/30/2015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BAD157D4-B8BF-8345-B276-D1A551762A1A}" type="slidenum">
              <a:rPr lang="en-US" smtClean="0"/>
              <a:t>‹#›</a:t>
            </a:fld>
            <a:endParaRPr lang="en-US"/>
          </a:p>
        </p:txBody>
      </p:sp>
    </p:spTree>
    <p:extLst>
      <p:ext uri="{BB962C8B-B14F-4D97-AF65-F5344CB8AC3E}">
        <p14:creationId xmlns:p14="http://schemas.microsoft.com/office/powerpoint/2010/main" val="3947829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542974D9-3DA8-EE49-AEFF-FD2D678A3A27}" type="datetimeFigureOut">
              <a:rPr lang="en-US" smtClean="0"/>
              <a:t>10/30/2015</a:t>
            </a:fld>
            <a:endParaRPr lang="en-US"/>
          </a:p>
        </p:txBody>
      </p:sp>
      <p:sp>
        <p:nvSpPr>
          <p:cNvPr id="4" name="Slide Image Placeholder 3"/>
          <p:cNvSpPr>
            <a:spLocks noGrp="1" noRot="1" noChangeAspect="1"/>
          </p:cNvSpPr>
          <p:nvPr>
            <p:ph type="sldImg" idx="2"/>
          </p:nvPr>
        </p:nvSpPr>
        <p:spPr>
          <a:xfrm>
            <a:off x="1249363" y="696913"/>
            <a:ext cx="4511675"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2AF796F2-EE8D-A14B-85C4-D92871DDC3D8}" type="slidenum">
              <a:rPr lang="en-US" smtClean="0"/>
              <a:t>‹#›</a:t>
            </a:fld>
            <a:endParaRPr lang="en-US"/>
          </a:p>
        </p:txBody>
      </p:sp>
    </p:spTree>
    <p:extLst>
      <p:ext uri="{BB962C8B-B14F-4D97-AF65-F5344CB8AC3E}">
        <p14:creationId xmlns:p14="http://schemas.microsoft.com/office/powerpoint/2010/main" val="2975021837"/>
      </p:ext>
    </p:extLst>
  </p:cSld>
  <p:clrMap bg1="lt1" tx1="dk1" bg2="lt2" tx2="dk2" accent1="accent1" accent2="accent2" accent3="accent3" accent4="accent4" accent5="accent5" accent6="accent6" hlink="hlink" folHlink="folHlink"/>
  <p:hf hdr="0" ftr="0" dt="0"/>
  <p:notesStyle>
    <a:lvl1pPr marL="0" algn="l" defTabSz="509292" rtl="0" eaLnBrk="1" latinLnBrk="0" hangingPunct="1">
      <a:defRPr sz="1300" kern="1200">
        <a:solidFill>
          <a:schemeClr val="tx1"/>
        </a:solidFill>
        <a:latin typeface="+mn-lt"/>
        <a:ea typeface="+mn-ea"/>
        <a:cs typeface="+mn-cs"/>
      </a:defRPr>
    </a:lvl1pPr>
    <a:lvl2pPr marL="509292" algn="l" defTabSz="509292" rtl="0" eaLnBrk="1" latinLnBrk="0" hangingPunct="1">
      <a:defRPr sz="1300" kern="1200">
        <a:solidFill>
          <a:schemeClr val="tx1"/>
        </a:solidFill>
        <a:latin typeface="+mn-lt"/>
        <a:ea typeface="+mn-ea"/>
        <a:cs typeface="+mn-cs"/>
      </a:defRPr>
    </a:lvl2pPr>
    <a:lvl3pPr marL="1018586" algn="l" defTabSz="509292" rtl="0" eaLnBrk="1" latinLnBrk="0" hangingPunct="1">
      <a:defRPr sz="1300" kern="1200">
        <a:solidFill>
          <a:schemeClr val="tx1"/>
        </a:solidFill>
        <a:latin typeface="+mn-lt"/>
        <a:ea typeface="+mn-ea"/>
        <a:cs typeface="+mn-cs"/>
      </a:defRPr>
    </a:lvl3pPr>
    <a:lvl4pPr marL="1527879" algn="l" defTabSz="509292" rtl="0" eaLnBrk="1" latinLnBrk="0" hangingPunct="1">
      <a:defRPr sz="1300" kern="1200">
        <a:solidFill>
          <a:schemeClr val="tx1"/>
        </a:solidFill>
        <a:latin typeface="+mn-lt"/>
        <a:ea typeface="+mn-ea"/>
        <a:cs typeface="+mn-cs"/>
      </a:defRPr>
    </a:lvl4pPr>
    <a:lvl5pPr marL="2037173" algn="l" defTabSz="509292" rtl="0" eaLnBrk="1" latinLnBrk="0" hangingPunct="1">
      <a:defRPr sz="1300" kern="1200">
        <a:solidFill>
          <a:schemeClr val="tx1"/>
        </a:solidFill>
        <a:latin typeface="+mn-lt"/>
        <a:ea typeface="+mn-ea"/>
        <a:cs typeface="+mn-cs"/>
      </a:defRPr>
    </a:lvl5pPr>
    <a:lvl6pPr marL="2546466" algn="l" defTabSz="509292" rtl="0" eaLnBrk="1" latinLnBrk="0" hangingPunct="1">
      <a:defRPr sz="1300" kern="1200">
        <a:solidFill>
          <a:schemeClr val="tx1"/>
        </a:solidFill>
        <a:latin typeface="+mn-lt"/>
        <a:ea typeface="+mn-ea"/>
        <a:cs typeface="+mn-cs"/>
      </a:defRPr>
    </a:lvl6pPr>
    <a:lvl7pPr marL="3055758" algn="l" defTabSz="509292" rtl="0" eaLnBrk="1" latinLnBrk="0" hangingPunct="1">
      <a:defRPr sz="1300" kern="1200">
        <a:solidFill>
          <a:schemeClr val="tx1"/>
        </a:solidFill>
        <a:latin typeface="+mn-lt"/>
        <a:ea typeface="+mn-ea"/>
        <a:cs typeface="+mn-cs"/>
      </a:defRPr>
    </a:lvl7pPr>
    <a:lvl8pPr marL="3565052" algn="l" defTabSz="509292" rtl="0" eaLnBrk="1" latinLnBrk="0" hangingPunct="1">
      <a:defRPr sz="1300" kern="1200">
        <a:solidFill>
          <a:schemeClr val="tx1"/>
        </a:solidFill>
        <a:latin typeface="+mn-lt"/>
        <a:ea typeface="+mn-ea"/>
        <a:cs typeface="+mn-cs"/>
      </a:defRPr>
    </a:lvl8pPr>
    <a:lvl9pPr marL="4074344" algn="l" defTabSz="50929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and thank you for that introduction. Its such a pleasure</a:t>
            </a:r>
            <a:r>
              <a:rPr lang="en-US" baseline="0" dirty="0" smtClean="0"/>
              <a:t> to be here with you all this morning in beautiful Saratoga Springs. </a:t>
            </a:r>
          </a:p>
          <a:p>
            <a:r>
              <a:rPr lang="en-US" baseline="0" dirty="0" smtClean="0"/>
              <a:t>As was just stated I started at Beacon 1 month ago and little did I imagine that not only did I jump in the deep end of the pool but it was a pool in the middle of an oncoming tsunami…of HARP, ICD-10, LOCADTR. Wow its been quite a month for me as it has been for the entire system of care in NY. Before I start I’d like to add a few more important details about my background…</a:t>
            </a:r>
            <a:endParaRPr lang="en-US" dirty="0" smtClean="0"/>
          </a:p>
          <a:p>
            <a:r>
              <a:rPr lang="en-US" dirty="0" smtClean="0"/>
              <a:t>NYC DOHMH – promoted</a:t>
            </a:r>
            <a:r>
              <a:rPr lang="en-US" baseline="0" dirty="0" smtClean="0"/>
              <a:t> the training and awareness of buprenorphine and it’s use </a:t>
            </a:r>
            <a:r>
              <a:rPr lang="en-US" dirty="0" smtClean="0"/>
              <a:t>in NYC</a:t>
            </a:r>
            <a:r>
              <a:rPr lang="en-US" baseline="0" dirty="0" smtClean="0"/>
              <a:t> and as well as promoted SBIRT training; prior to that I was the Medical Director of an outpatient drug/alcohol program.</a:t>
            </a:r>
            <a:endParaRPr lang="en-US" dirty="0" smtClean="0"/>
          </a:p>
          <a:p>
            <a:r>
              <a:rPr lang="en-US" dirty="0" smtClean="0"/>
              <a:t>I </a:t>
            </a:r>
            <a:r>
              <a:rPr lang="en-US" dirty="0" err="1" smtClean="0"/>
              <a:t>als</a:t>
            </a:r>
            <a:r>
              <a:rPr lang="en-US" dirty="0" smtClean="0"/>
              <a:t> want to introduce our team that’s here today…</a:t>
            </a:r>
          </a:p>
          <a:p>
            <a:r>
              <a:rPr lang="en-US" dirty="0" smtClean="0"/>
              <a:t>Alan Boardman</a:t>
            </a:r>
          </a:p>
          <a:p>
            <a:r>
              <a:rPr lang="en-US" dirty="0" smtClean="0"/>
              <a:t>Vice President, Client Partnerships</a:t>
            </a:r>
          </a:p>
          <a:p>
            <a:r>
              <a:rPr lang="en-US" dirty="0" smtClean="0"/>
              <a:t>Downstate New York Region</a:t>
            </a:r>
          </a:p>
          <a:p>
            <a:endParaRPr lang="en-US" dirty="0" smtClean="0"/>
          </a:p>
          <a:p>
            <a:r>
              <a:rPr lang="en-US" dirty="0" smtClean="0"/>
              <a:t>Renee</a:t>
            </a:r>
            <a:r>
              <a:rPr lang="en-US" baseline="0" dirty="0" smtClean="0"/>
              <a:t> Abdou-Malta</a:t>
            </a:r>
          </a:p>
          <a:p>
            <a:r>
              <a:rPr lang="en-US" dirty="0" smtClean="0"/>
              <a:t>Vice President, Client Partnerships</a:t>
            </a:r>
          </a:p>
          <a:p>
            <a:r>
              <a:rPr lang="en-US" dirty="0" smtClean="0"/>
              <a:t>Upstate New York Region</a:t>
            </a:r>
          </a:p>
          <a:p>
            <a:endParaRPr lang="en-US" dirty="0" smtClean="0"/>
          </a:p>
          <a:p>
            <a:r>
              <a:rPr lang="en-US" dirty="0" smtClean="0"/>
              <a:t>Jennifer</a:t>
            </a:r>
            <a:r>
              <a:rPr lang="en-US" baseline="0" dirty="0" smtClean="0"/>
              <a:t> Rice</a:t>
            </a:r>
          </a:p>
          <a:p>
            <a:r>
              <a:rPr lang="en-US" dirty="0" smtClean="0"/>
              <a:t>Regional Director of Operations</a:t>
            </a:r>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a:t>
            </a:fld>
            <a:endParaRPr lang="en-US"/>
          </a:p>
        </p:txBody>
      </p:sp>
    </p:spTree>
    <p:extLst>
      <p:ext uri="{BB962C8B-B14F-4D97-AF65-F5344CB8AC3E}">
        <p14:creationId xmlns:p14="http://schemas.microsoft.com/office/powerpoint/2010/main" val="144334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is this necessary, important and timely?</a:t>
            </a:r>
          </a:p>
          <a:p>
            <a:r>
              <a:rPr lang="en-US" dirty="0" smtClean="0"/>
              <a:t>Results from the 2014 National Survey on Drug Use and Health</a:t>
            </a:r>
          </a:p>
          <a:p>
            <a:r>
              <a:rPr lang="en-US" b="0" dirty="0" smtClean="0">
                <a:effectLst/>
              </a:rPr>
              <a:t>Past Year Substance Dependence or Abuse and Serious Mental Illness among Adults Aged 18 or Older: 2012</a:t>
            </a:r>
          </a:p>
          <a:p>
            <a:r>
              <a:rPr lang="en-US" dirty="0" smtClean="0">
                <a:effectLst/>
              </a:rPr>
              <a:t>Among the 20</a:t>
            </a:r>
            <a:r>
              <a:rPr lang="en-US" baseline="0" dirty="0" smtClean="0">
                <a:effectLst/>
              </a:rPr>
              <a:t> </a:t>
            </a:r>
            <a:r>
              <a:rPr lang="en-US" dirty="0" smtClean="0">
                <a:effectLst/>
              </a:rPr>
              <a:t>million adults aged 18 or older in 2012 with a past year substance use disorder about 8 million also had a SMI </a:t>
            </a:r>
            <a:endParaRPr lang="en-US" b="0" dirty="0"/>
          </a:p>
        </p:txBody>
      </p:sp>
      <p:sp>
        <p:nvSpPr>
          <p:cNvPr id="4" name="Slide Number Placeholder 3"/>
          <p:cNvSpPr>
            <a:spLocks noGrp="1"/>
          </p:cNvSpPr>
          <p:nvPr>
            <p:ph type="sldNum" sz="quarter" idx="10"/>
          </p:nvPr>
        </p:nvSpPr>
        <p:spPr/>
        <p:txBody>
          <a:bodyPr/>
          <a:lstStyle/>
          <a:p>
            <a:fld id="{2AF796F2-EE8D-A14B-85C4-D92871DDC3D8}" type="slidenum">
              <a:rPr lang="en-US" smtClean="0"/>
              <a:t>12</a:t>
            </a:fld>
            <a:endParaRPr lang="en-US"/>
          </a:p>
        </p:txBody>
      </p:sp>
    </p:spTree>
    <p:extLst>
      <p:ext uri="{BB962C8B-B14F-4D97-AF65-F5344CB8AC3E}">
        <p14:creationId xmlns:p14="http://schemas.microsoft.com/office/powerpoint/2010/main" val="2139650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Most strikingly</a:t>
            </a:r>
            <a:r>
              <a:rPr lang="en-US" baseline="0" dirty="0" smtClean="0"/>
              <a:t> though…when you look at </a:t>
            </a:r>
            <a:r>
              <a:rPr lang="en-US" b="0" dirty="0" smtClean="0">
                <a:effectLst/>
              </a:rPr>
              <a:t>Past Year Mental Health Care and Treatment for Substance Use Problems among Adults Aged 18 or Older with Both Mental Illness and a Substance Use Disorder</a:t>
            </a:r>
            <a:r>
              <a:rPr lang="en-US" b="0" baseline="0" dirty="0" smtClean="0">
                <a:effectLst/>
              </a:rPr>
              <a:t> (</a:t>
            </a:r>
            <a:r>
              <a:rPr lang="en-US" b="0" dirty="0" smtClean="0">
                <a:effectLst/>
              </a:rPr>
              <a:t>2012) you see that over 50% had received no treatment.</a:t>
            </a:r>
          </a:p>
        </p:txBody>
      </p:sp>
      <p:sp>
        <p:nvSpPr>
          <p:cNvPr id="4" name="Slide Number Placeholder 3"/>
          <p:cNvSpPr>
            <a:spLocks noGrp="1"/>
          </p:cNvSpPr>
          <p:nvPr>
            <p:ph type="sldNum" sz="quarter" idx="10"/>
          </p:nvPr>
        </p:nvSpPr>
        <p:spPr/>
        <p:txBody>
          <a:bodyPr/>
          <a:lstStyle/>
          <a:p>
            <a:fld id="{2AF796F2-EE8D-A14B-85C4-D92871DDC3D8}" type="slidenum">
              <a:rPr lang="en-US" smtClean="0"/>
              <a:t>13</a:t>
            </a:fld>
            <a:endParaRPr lang="en-US"/>
          </a:p>
        </p:txBody>
      </p:sp>
    </p:spTree>
    <p:extLst>
      <p:ext uri="{BB962C8B-B14F-4D97-AF65-F5344CB8AC3E}">
        <p14:creationId xmlns:p14="http://schemas.microsoft.com/office/powerpoint/2010/main" val="604043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Arial" charset="0"/>
                <a:ea typeface="ＭＳ Ｐゴシック" pitchFamily="34" charset="-128"/>
              </a:defRPr>
            </a:lvl1pPr>
            <a:lvl2pPr marL="755650" indent="-290513">
              <a:defRPr sz="1400">
                <a:solidFill>
                  <a:schemeClr val="tx1"/>
                </a:solidFill>
                <a:latin typeface="Arial" charset="0"/>
                <a:ea typeface="ＭＳ Ｐゴシック" pitchFamily="34" charset="-128"/>
              </a:defRPr>
            </a:lvl2pPr>
            <a:lvl3pPr marL="1163638" indent="-231775">
              <a:defRPr sz="1400">
                <a:solidFill>
                  <a:schemeClr val="tx1"/>
                </a:solidFill>
                <a:latin typeface="Arial" charset="0"/>
                <a:ea typeface="ＭＳ Ｐゴシック" pitchFamily="34" charset="-128"/>
              </a:defRPr>
            </a:lvl3pPr>
            <a:lvl4pPr marL="1630363" indent="-231775">
              <a:defRPr sz="1400">
                <a:solidFill>
                  <a:schemeClr val="tx1"/>
                </a:solidFill>
                <a:latin typeface="Arial" charset="0"/>
                <a:ea typeface="ＭＳ Ｐゴシック" pitchFamily="34" charset="-128"/>
              </a:defRPr>
            </a:lvl4pPr>
            <a:lvl5pPr marL="2095500" indent="-231775">
              <a:defRPr sz="1400">
                <a:solidFill>
                  <a:schemeClr val="tx1"/>
                </a:solidFill>
                <a:latin typeface="Arial" charset="0"/>
                <a:ea typeface="ＭＳ Ｐゴシック" pitchFamily="34" charset="-128"/>
              </a:defRPr>
            </a:lvl5pPr>
            <a:lvl6pPr marL="2552700" indent="-231775" eaLnBrk="0" fontAlgn="base" hangingPunct="0">
              <a:spcBef>
                <a:spcPct val="50000"/>
              </a:spcBef>
              <a:spcAft>
                <a:spcPct val="0"/>
              </a:spcAft>
              <a:defRPr sz="1400">
                <a:solidFill>
                  <a:schemeClr val="tx1"/>
                </a:solidFill>
                <a:latin typeface="Arial" charset="0"/>
                <a:ea typeface="ＭＳ Ｐゴシック" pitchFamily="34" charset="-128"/>
              </a:defRPr>
            </a:lvl6pPr>
            <a:lvl7pPr marL="3009900" indent="-231775" eaLnBrk="0" fontAlgn="base" hangingPunct="0">
              <a:spcBef>
                <a:spcPct val="50000"/>
              </a:spcBef>
              <a:spcAft>
                <a:spcPct val="0"/>
              </a:spcAft>
              <a:defRPr sz="1400">
                <a:solidFill>
                  <a:schemeClr val="tx1"/>
                </a:solidFill>
                <a:latin typeface="Arial" charset="0"/>
                <a:ea typeface="ＭＳ Ｐゴシック" pitchFamily="34" charset="-128"/>
              </a:defRPr>
            </a:lvl7pPr>
            <a:lvl8pPr marL="3467100" indent="-231775" eaLnBrk="0" fontAlgn="base" hangingPunct="0">
              <a:spcBef>
                <a:spcPct val="50000"/>
              </a:spcBef>
              <a:spcAft>
                <a:spcPct val="0"/>
              </a:spcAft>
              <a:defRPr sz="1400">
                <a:solidFill>
                  <a:schemeClr val="tx1"/>
                </a:solidFill>
                <a:latin typeface="Arial" charset="0"/>
                <a:ea typeface="ＭＳ Ｐゴシック" pitchFamily="34" charset="-128"/>
              </a:defRPr>
            </a:lvl8pPr>
            <a:lvl9pPr marL="3924300" indent="-231775" eaLnBrk="0" fontAlgn="base" hangingPunct="0">
              <a:spcBef>
                <a:spcPct val="50000"/>
              </a:spcBef>
              <a:spcAft>
                <a:spcPct val="0"/>
              </a:spcAft>
              <a:defRPr sz="1400">
                <a:solidFill>
                  <a:schemeClr val="tx1"/>
                </a:solidFill>
                <a:latin typeface="Arial" charset="0"/>
                <a:ea typeface="ＭＳ Ｐゴシック" pitchFamily="34" charset="-128"/>
              </a:defRPr>
            </a:lvl9pPr>
          </a:lstStyle>
          <a:p>
            <a:fld id="{723458EB-BFD9-4911-B865-5809A533629B}" type="slidenum">
              <a:rPr lang="en-US" altLang="en-US" sz="1200" smtClean="0"/>
              <a:pPr/>
              <a:t>14</a:t>
            </a:fld>
            <a:endParaRPr lang="en-US" altLang="en-US" sz="1200" smtClean="0"/>
          </a:p>
        </p:txBody>
      </p:sp>
    </p:spTree>
    <p:extLst>
      <p:ext uri="{BB962C8B-B14F-4D97-AF65-F5344CB8AC3E}">
        <p14:creationId xmlns:p14="http://schemas.microsoft.com/office/powerpoint/2010/main" val="1705010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400" dirty="0" smtClean="0"/>
              <a:t>In NY</a:t>
            </a:r>
            <a:r>
              <a:rPr lang="en-US" sz="1400" baseline="0" dirty="0" smtClean="0"/>
              <a:t> State </a:t>
            </a:r>
            <a:r>
              <a:rPr lang="en-US" sz="1400" dirty="0" smtClean="0"/>
              <a:t>Medicaid Redesign convened by </a:t>
            </a:r>
            <a:r>
              <a:rPr lang="en-US" sz="1400" dirty="0" err="1" smtClean="0"/>
              <a:t>Gov</a:t>
            </a:r>
            <a:r>
              <a:rPr lang="en-US" sz="1400" dirty="0" smtClean="0"/>
              <a:t> Cuomo was charged to address high cost/high needs members as the primary cost drivers. High spend has been shown to be the direct result of a failure to effectively “manage” a member’s needs. </a:t>
            </a:r>
          </a:p>
          <a:p>
            <a:pPr marL="0" indent="0">
              <a:buNone/>
            </a:pPr>
            <a:r>
              <a:rPr lang="en-US" sz="1400" b="0" u="none" dirty="0" smtClean="0"/>
              <a:t>The</a:t>
            </a:r>
            <a:r>
              <a:rPr lang="en-US" sz="1400" b="0" u="none" baseline="0" dirty="0" smtClean="0"/>
              <a:t> charge was to: </a:t>
            </a:r>
          </a:p>
          <a:p>
            <a:pPr marL="0" indent="0">
              <a:buNone/>
            </a:pPr>
            <a:r>
              <a:rPr lang="en-US" altLang="en-US" sz="1800" dirty="0" smtClean="0">
                <a:solidFill>
                  <a:schemeClr val="tx1"/>
                </a:solidFill>
              </a:rPr>
              <a:t>Effectively Integrate Behavioral Health and Physical Health Care Services</a:t>
            </a:r>
          </a:p>
          <a:p>
            <a:pPr marL="0" indent="0">
              <a:buNone/>
            </a:pPr>
            <a:r>
              <a:rPr lang="en-US" altLang="en-US" sz="1800" dirty="0" smtClean="0">
                <a:solidFill>
                  <a:schemeClr val="tx1"/>
                </a:solidFill>
              </a:rPr>
              <a:t>Advance the Concept of Health Homes and Other Innovations to Ensure Service Integration, Particularly for Those with Serious Behavioral Health Needs</a:t>
            </a:r>
          </a:p>
          <a:p>
            <a:pPr marL="0" indent="0">
              <a:buNone/>
            </a:pPr>
            <a:r>
              <a:rPr lang="en-US" altLang="en-US" sz="1800" dirty="0" smtClean="0">
                <a:solidFill>
                  <a:schemeClr val="tx1"/>
                </a:solidFill>
              </a:rPr>
              <a:t>Explore Opportunities for  Service Co-location, Peer Support, and Enhanced and Integrated Managed Addiction Treatment Services</a:t>
            </a:r>
          </a:p>
          <a:p>
            <a:pPr marL="0" indent="0">
              <a:buNone/>
            </a:pPr>
            <a:r>
              <a:rPr lang="en-US" altLang="en-US" sz="1800" dirty="0" smtClean="0">
                <a:solidFill>
                  <a:schemeClr val="tx1"/>
                </a:solidFill>
              </a:rPr>
              <a:t>Embark on a Transition to Fully Integrated Medicaid Managed Care in a Phased Process that Preserves the Integrity of the Public Behavioral Health System and Protects the Interests and Well Being of New York’s Most Vulnerable Residents </a:t>
            </a:r>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15</a:t>
            </a:fld>
            <a:endParaRPr lang="en-US"/>
          </a:p>
        </p:txBody>
      </p:sp>
    </p:spTree>
    <p:extLst>
      <p:ext uri="{BB962C8B-B14F-4D97-AF65-F5344CB8AC3E}">
        <p14:creationId xmlns:p14="http://schemas.microsoft.com/office/powerpoint/2010/main" val="2264615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smtClean="0">
                <a:latin typeface="Calibri" panose="020F0502020204030204" pitchFamily="34" charset="0"/>
              </a:rPr>
              <a:t>Qualified Mainstream MCO’s/ Qualified Health Plan (QHP)</a:t>
            </a:r>
          </a:p>
          <a:p>
            <a:pPr marL="0" lvl="0" indent="-154824">
              <a:buNone/>
            </a:pPr>
            <a:r>
              <a:rPr lang="en-US" dirty="0" smtClean="0">
                <a:latin typeface="Calibri" panose="020F0502020204030204" pitchFamily="34" charset="0"/>
              </a:rPr>
              <a:t>For all adults (21 and older) served in Mainstream MCO’s across the State</a:t>
            </a:r>
          </a:p>
          <a:p>
            <a:pPr marL="0" lvl="0" indent="-154824">
              <a:buNone/>
            </a:pPr>
            <a:r>
              <a:rPr lang="en-US" dirty="0" smtClean="0">
                <a:latin typeface="Calibri" panose="020F0502020204030204" pitchFamily="34" charset="0"/>
              </a:rPr>
              <a:t>Integrates all Medicaid State Plan covered services for mental illness and substance use disorders to reduce service delivery fragmentation</a:t>
            </a:r>
          </a:p>
          <a:p>
            <a:pPr marL="0" lvl="0" indent="-154824">
              <a:buNone/>
            </a:pPr>
            <a:r>
              <a:rPr lang="en-US" dirty="0" smtClean="0">
                <a:latin typeface="Calibri" panose="020F0502020204030204" pitchFamily="34" charset="0"/>
              </a:rPr>
              <a:t>Emphasis on quality outcomes that address total wellness, prevention, and the integration of Behavioral Health services with physical health services </a:t>
            </a:r>
          </a:p>
          <a:p>
            <a:pPr marL="0" lvl="0" indent="-154824">
              <a:buNone/>
            </a:pPr>
            <a:r>
              <a:rPr lang="en-US" dirty="0" smtClean="0">
                <a:latin typeface="Calibri" panose="020F0502020204030204" pitchFamily="34" charset="0"/>
              </a:rPr>
              <a:t>Health Plans will be expected to meet targeted Behavioral Health expenditure targets and administrative costs</a:t>
            </a:r>
          </a:p>
          <a:p>
            <a:pPr marL="0" lvl="0" indent="-154824">
              <a:buNone/>
            </a:pPr>
            <a:r>
              <a:rPr lang="en-US" dirty="0" smtClean="0">
                <a:latin typeface="Calibri" panose="020F0502020204030204" pitchFamily="34" charset="0"/>
              </a:rPr>
              <a:t>Utilization management practices should feature clinical algorithms to identify vulnerable members in need of better engagement in preventive care to promote the “triple aim” of evidenced based treatment occurring in the right setting at the right time</a:t>
            </a:r>
          </a:p>
          <a:p>
            <a:endParaRPr lang="en-US" dirty="0" smtClean="0"/>
          </a:p>
          <a:p>
            <a:pPr marL="0" marR="0" lvl="1" indent="0" algn="l" defTabSz="509292" rtl="0" eaLnBrk="1" fontAlgn="auto" latinLnBrk="0" hangingPunct="1">
              <a:lnSpc>
                <a:spcPct val="100000"/>
              </a:lnSpc>
              <a:spcBef>
                <a:spcPts val="0"/>
              </a:spcBef>
              <a:spcAft>
                <a:spcPts val="0"/>
              </a:spcAft>
              <a:buClrTx/>
              <a:buSzTx/>
              <a:buFontTx/>
              <a:buNone/>
              <a:tabLst/>
              <a:defRPr/>
            </a:pPr>
            <a:r>
              <a:rPr lang="en-US" sz="1800" b="0" u="sng" dirty="0" smtClean="0">
                <a:latin typeface="Calibri" panose="020F0502020204030204" pitchFamily="34" charset="0"/>
              </a:rPr>
              <a:t>Health and Recovery Plans (HARPs)/ Special Needs Plans (SNPs) Harp eligible</a:t>
            </a:r>
          </a:p>
          <a:p>
            <a:pPr marL="0" marR="0" lvl="1" indent="0" algn="l" defTabSz="509292"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Distinctly qualified, specialized, integrated managed care </a:t>
            </a:r>
            <a:r>
              <a:rPr lang="en-US" b="0" dirty="0" smtClean="0">
                <a:latin typeface="Calibri" panose="020F0502020204030204" pitchFamily="34" charset="0"/>
              </a:rPr>
              <a:t>product</a:t>
            </a:r>
            <a:r>
              <a:rPr lang="en-US" dirty="0" smtClean="0">
                <a:latin typeface="Calibri" panose="020F0502020204030204" pitchFamily="34" charset="0"/>
              </a:rPr>
              <a:t> for adults meeting serious mental illness and SUD targeting criteria and risk factors</a:t>
            </a:r>
          </a:p>
          <a:p>
            <a:pPr marL="0" marR="0" lvl="1" indent="0" algn="l" defTabSz="509292"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Provides access to enhanced benefit package in addition to all medical and carved in QHP services, including an array of home and community services designed to help maintain participants in home and community based settings.</a:t>
            </a:r>
          </a:p>
          <a:p>
            <a:pPr marL="0" marR="0" lvl="1" indent="0" algn="l" defTabSz="509292"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Qualified HARP’s, contracting with Health Homes, will provide care coordination for all services including HCBS services</a:t>
            </a:r>
          </a:p>
          <a:p>
            <a:pPr marL="0" marR="0" lvl="1" indent="0" algn="l" defTabSz="509292"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Specialized staffing requirements</a:t>
            </a:r>
          </a:p>
          <a:p>
            <a:pPr marL="0" marR="0" lvl="1" indent="0" algn="l" defTabSz="509292"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Enhanced performance metrics and incentives to achieve health, wellness, recovery and community inclusion for members</a:t>
            </a:r>
          </a:p>
          <a:p>
            <a:pPr marL="0" marR="0" lvl="1" indent="0" algn="l" defTabSz="509292"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rPr>
              <a:t>Mandated Medical Loss Ratio</a:t>
            </a:r>
          </a:p>
          <a:p>
            <a:endParaRPr lang="en-US" dirty="0" smtClean="0"/>
          </a:p>
          <a:p>
            <a:r>
              <a:rPr lang="en-US" u="sng" dirty="0" smtClean="0"/>
              <a:t>HCBS Waiver Services</a:t>
            </a:r>
          </a:p>
          <a:p>
            <a:r>
              <a:rPr lang="en-US" dirty="0" smtClean="0"/>
              <a:t>The Centers for Medicare and Medicaid Services (CMS) authorized HCBS Waiver services under Medicaid waiver authority. </a:t>
            </a:r>
          </a:p>
          <a:p>
            <a:r>
              <a:rPr lang="en-US" dirty="0" smtClean="0"/>
              <a:t>The goal is to promote improvements and move toward a recovery-based managed care delivery model. </a:t>
            </a:r>
          </a:p>
          <a:p>
            <a:r>
              <a:rPr lang="en-US" dirty="0" smtClean="0"/>
              <a:t>The recovery model of care, as envisioned in the HARP and HIV SNP models, emphasizes and supports an individual’s recovery by optimizing quality of life and reducing symptoms of mental illness and Substance Use Disorders through empowerment, choice, treatment, education, employment, housing, and health and well-being. </a:t>
            </a:r>
          </a:p>
          <a:p>
            <a:r>
              <a:rPr lang="en-US" dirty="0" smtClean="0"/>
              <a:t>HARPs and HIV SNPs provide BH HCBS as a covered benefit for qualified members.  HARPs and HIV SNPs must create an environment where the plan, service providers, plan members, families and other significant supporters, and government partner to assist members in prevention, management, and treatment of physical and behavioral health conditions, including serious mental illness and Substance Use Disorders.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16</a:t>
            </a:fld>
            <a:endParaRPr lang="en-US"/>
          </a:p>
        </p:txBody>
      </p:sp>
    </p:spTree>
    <p:extLst>
      <p:ext uri="{BB962C8B-B14F-4D97-AF65-F5344CB8AC3E}">
        <p14:creationId xmlns:p14="http://schemas.microsoft.com/office/powerpoint/2010/main" val="647330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292" rtl="0" eaLnBrk="1" fontAlgn="auto" latinLnBrk="0" hangingPunct="1">
              <a:lnSpc>
                <a:spcPct val="100000"/>
              </a:lnSpc>
              <a:spcBef>
                <a:spcPts val="0"/>
              </a:spcBef>
              <a:spcAft>
                <a:spcPts val="0"/>
              </a:spcAft>
              <a:buClrTx/>
              <a:buSzTx/>
              <a:buFontTx/>
              <a:buNone/>
              <a:tabLst/>
              <a:defRPr/>
            </a:pPr>
            <a:r>
              <a:rPr lang="en-US" sz="1400" dirty="0" smtClean="0"/>
              <a:t>HCBS Services in HARP/SNP Benefit Package include…</a:t>
            </a:r>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17</a:t>
            </a:fld>
            <a:endParaRPr lang="en-US"/>
          </a:p>
        </p:txBody>
      </p:sp>
    </p:spTree>
    <p:extLst>
      <p:ext uri="{BB962C8B-B14F-4D97-AF65-F5344CB8AC3E}">
        <p14:creationId xmlns:p14="http://schemas.microsoft.com/office/powerpoint/2010/main" val="18718921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t>
            </a:r>
            <a:r>
              <a:rPr lang="en-US" baseline="0" dirty="0" smtClean="0"/>
              <a:t> includes IOP and partial</a:t>
            </a:r>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18</a:t>
            </a:fld>
            <a:endParaRPr lang="en-US"/>
          </a:p>
        </p:txBody>
      </p:sp>
    </p:spTree>
    <p:extLst>
      <p:ext uri="{BB962C8B-B14F-4D97-AF65-F5344CB8AC3E}">
        <p14:creationId xmlns:p14="http://schemas.microsoft.com/office/powerpoint/2010/main" val="1989862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292" rtl="0" eaLnBrk="1" fontAlgn="auto" latinLnBrk="0" hangingPunct="1">
              <a:lnSpc>
                <a:spcPct val="100000"/>
              </a:lnSpc>
              <a:spcBef>
                <a:spcPts val="0"/>
              </a:spcBef>
              <a:spcAft>
                <a:spcPts val="0"/>
              </a:spcAft>
              <a:buClrTx/>
              <a:buSzTx/>
              <a:buFontTx/>
              <a:buNone/>
              <a:tabLst/>
              <a:defRPr/>
            </a:pPr>
            <a:r>
              <a:rPr lang="en-US" dirty="0" smtClean="0"/>
              <a:t>I’m going</a:t>
            </a:r>
            <a:r>
              <a:rPr lang="en-US" baseline="0" dirty="0" smtClean="0"/>
              <a:t> to talk about what </a:t>
            </a:r>
            <a:r>
              <a:rPr lang="en-US" dirty="0" smtClean="0"/>
              <a:t>Beacon can do</a:t>
            </a:r>
            <a:r>
              <a:rPr lang="en-US" baseline="0" dirty="0" smtClean="0"/>
              <a:t> to work with providers and assist in transforming how we do things…</a:t>
            </a:r>
            <a:endParaRPr lang="en-US" dirty="0" smtClean="0"/>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21</a:t>
            </a:fld>
            <a:endParaRPr lang="en-US"/>
          </a:p>
        </p:txBody>
      </p:sp>
    </p:spTree>
    <p:extLst>
      <p:ext uri="{BB962C8B-B14F-4D97-AF65-F5344CB8AC3E}">
        <p14:creationId xmlns:p14="http://schemas.microsoft.com/office/powerpoint/2010/main" val="385729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23</a:t>
            </a:fld>
            <a:endParaRPr lang="en-US"/>
          </a:p>
        </p:txBody>
      </p:sp>
    </p:spTree>
    <p:extLst>
      <p:ext uri="{BB962C8B-B14F-4D97-AF65-F5344CB8AC3E}">
        <p14:creationId xmlns:p14="http://schemas.microsoft.com/office/powerpoint/2010/main" val="1384766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292" rtl="0" eaLnBrk="1" fontAlgn="auto" latinLnBrk="0" hangingPunct="1">
              <a:lnSpc>
                <a:spcPct val="100000"/>
              </a:lnSpc>
              <a:spcBef>
                <a:spcPts val="0"/>
              </a:spcBef>
              <a:spcAft>
                <a:spcPts val="0"/>
              </a:spcAft>
              <a:buClrTx/>
              <a:buSzTx/>
              <a:buFontTx/>
              <a:buNone/>
              <a:tabLst/>
              <a:defRPr/>
            </a:pPr>
            <a:r>
              <a:rPr lang="en-US" sz="1400" dirty="0" smtClean="0"/>
              <a:t>Our iterative analytic approach includes descriptive and evaluative statistical methods that can be flexibly applied for targeted cohorts. To determine the correct intensity management level for each individual, we proceed with…</a:t>
            </a:r>
            <a:endParaRPr lang="en-US" sz="1400" b="1" dirty="0" smtClean="0"/>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25</a:t>
            </a:fld>
            <a:endParaRPr lang="en-US"/>
          </a:p>
        </p:txBody>
      </p:sp>
    </p:spTree>
    <p:extLst>
      <p:ext uri="{BB962C8B-B14F-4D97-AF65-F5344CB8AC3E}">
        <p14:creationId xmlns:p14="http://schemas.microsoft.com/office/powerpoint/2010/main" val="2174350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3</a:t>
            </a:fld>
            <a:endParaRPr lang="en-US"/>
          </a:p>
        </p:txBody>
      </p:sp>
    </p:spTree>
    <p:extLst>
      <p:ext uri="{BB962C8B-B14F-4D97-AF65-F5344CB8AC3E}">
        <p14:creationId xmlns:p14="http://schemas.microsoft.com/office/powerpoint/2010/main" val="3314421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national models </a:t>
            </a:r>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26</a:t>
            </a:fld>
            <a:endParaRPr lang="en-US"/>
          </a:p>
        </p:txBody>
      </p:sp>
    </p:spTree>
    <p:extLst>
      <p:ext uri="{BB962C8B-B14F-4D97-AF65-F5344CB8AC3E}">
        <p14:creationId xmlns:p14="http://schemas.microsoft.com/office/powerpoint/2010/main" val="2871183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OASAS licensed providers looking to integrate MH or Medical services we can assist that through EBP tools,</a:t>
            </a:r>
            <a:r>
              <a:rPr lang="en-US" baseline="0" dirty="0" smtClean="0"/>
              <a:t> techniques and TA/training</a:t>
            </a:r>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27</a:t>
            </a:fld>
            <a:endParaRPr lang="en-US"/>
          </a:p>
        </p:txBody>
      </p:sp>
    </p:spTree>
    <p:extLst>
      <p:ext uri="{BB962C8B-B14F-4D97-AF65-F5344CB8AC3E}">
        <p14:creationId xmlns:p14="http://schemas.microsoft.com/office/powerpoint/2010/main" val="21511423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defRPr/>
            </a:pPr>
            <a:r>
              <a:rPr lang="en-US" dirty="0" smtClean="0"/>
              <a:t>Manager Provider Partnerships </a:t>
            </a:r>
          </a:p>
          <a:p>
            <a:pPr marL="0" indent="0">
              <a:buNone/>
              <a:defRPr/>
            </a:pPr>
            <a:r>
              <a:rPr lang="en-US" sz="1400" b="0" dirty="0" smtClean="0"/>
              <a:t>Because there is no one correct model of integration, and because practices vary greatly in terms of their philosophies, resources, and other unique variables, solutions must be tailored to an individual practice’s needs </a:t>
            </a:r>
          </a:p>
          <a:p>
            <a:pPr marL="0" indent="0">
              <a:buNone/>
              <a:defRPr/>
            </a:pPr>
            <a:r>
              <a:rPr lang="en-US" sz="1400" b="0" dirty="0" smtClean="0"/>
              <a:t>Consultants provide a continuum of services that are necessary for ensuring successful integration initiatives through 4 phases of work modeled after the plan-do-study-act approach to practice improvement:</a:t>
            </a:r>
            <a:endParaRPr lang="en-US" sz="1400" b="0" dirty="0" smtClean="0">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28</a:t>
            </a:fld>
            <a:endParaRPr lang="en-US"/>
          </a:p>
        </p:txBody>
      </p:sp>
    </p:spTree>
    <p:extLst>
      <p:ext uri="{BB962C8B-B14F-4D97-AF65-F5344CB8AC3E}">
        <p14:creationId xmlns:p14="http://schemas.microsoft.com/office/powerpoint/2010/main" val="1320955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Beacon will work with you on the coordination of care across the spectrum...we have all these services in our network</a:t>
            </a:r>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29</a:t>
            </a:fld>
            <a:endParaRPr lang="en-US"/>
          </a:p>
        </p:txBody>
      </p:sp>
    </p:spTree>
    <p:extLst>
      <p:ext uri="{BB962C8B-B14F-4D97-AF65-F5344CB8AC3E}">
        <p14:creationId xmlns:p14="http://schemas.microsoft.com/office/powerpoint/2010/main" val="3260293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292" rtl="0" eaLnBrk="1" fontAlgn="auto" latinLnBrk="0" hangingPunct="1">
              <a:lnSpc>
                <a:spcPct val="100000"/>
              </a:lnSpc>
              <a:spcBef>
                <a:spcPts val="0"/>
              </a:spcBef>
              <a:spcAft>
                <a:spcPts val="0"/>
              </a:spcAft>
              <a:buClrTx/>
              <a:buSzTx/>
              <a:buFontTx/>
              <a:buNone/>
              <a:tabLst/>
              <a:defRPr/>
            </a:pPr>
            <a:r>
              <a:rPr lang="en-US" altLang="en-US" sz="1400" dirty="0" smtClean="0"/>
              <a:t>From a menu of more than 100 possible measurements informed by national oversight bodies including CMS, NCQA/HEDIS, State Divisions of Health, NQF, and AHRQ we have selected </a:t>
            </a:r>
            <a:r>
              <a:rPr lang="en-US" altLang="en-US" sz="1400" b="1" dirty="0" smtClean="0"/>
              <a:t>16 priority measures </a:t>
            </a:r>
            <a:r>
              <a:rPr lang="en-US" altLang="en-US" sz="1400" dirty="0" smtClean="0"/>
              <a:t>as key indicators for our integrated program…as an</a:t>
            </a:r>
            <a:r>
              <a:rPr lang="en-US" altLang="en-US" sz="1400" baseline="0" dirty="0" smtClean="0"/>
              <a:t> example.</a:t>
            </a:r>
            <a:endParaRPr lang="en-US" altLang="en-US" sz="1400" dirty="0" smtClean="0"/>
          </a:p>
          <a:p>
            <a:r>
              <a:rPr lang="en-US" dirty="0" smtClean="0"/>
              <a:t>We</a:t>
            </a:r>
            <a:r>
              <a:rPr lang="en-US" baseline="0" dirty="0" smtClean="0"/>
              <a:t> n</a:t>
            </a:r>
            <a:r>
              <a:rPr lang="en-US" dirty="0" smtClean="0"/>
              <a:t>eed to work together to determine which</a:t>
            </a:r>
            <a:r>
              <a:rPr lang="en-US" baseline="0" dirty="0" smtClean="0"/>
              <a:t> one make the most sense for you </a:t>
            </a:r>
            <a:r>
              <a:rPr lang="en-US" dirty="0" smtClean="0"/>
              <a:t>and make proposals to OASAS.</a:t>
            </a:r>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31</a:t>
            </a:fld>
            <a:endParaRPr lang="en-US"/>
          </a:p>
        </p:txBody>
      </p:sp>
    </p:spTree>
    <p:extLst>
      <p:ext uri="{BB962C8B-B14F-4D97-AF65-F5344CB8AC3E}">
        <p14:creationId xmlns:p14="http://schemas.microsoft.com/office/powerpoint/2010/main" val="9479025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292" rtl="0" eaLnBrk="1" fontAlgn="auto" latinLnBrk="0" hangingPunct="1">
              <a:lnSpc>
                <a:spcPct val="100000"/>
              </a:lnSpc>
              <a:spcBef>
                <a:spcPts val="0"/>
              </a:spcBef>
              <a:spcAft>
                <a:spcPts val="0"/>
              </a:spcAft>
              <a:buClrTx/>
              <a:buSzTx/>
              <a:buFontTx/>
              <a:buNone/>
              <a:tabLst/>
              <a:defRPr/>
            </a:pPr>
            <a:r>
              <a:rPr lang="en-US" sz="1400" dirty="0" smtClean="0"/>
              <a:t>Care Delivery Transformation requires that we provide improved, individualized, evidence-based care. To</a:t>
            </a:r>
            <a:r>
              <a:rPr lang="en-US" sz="1400" baseline="0" dirty="0" smtClean="0"/>
              <a:t> do so we will need to…</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36</a:t>
            </a:fld>
            <a:endParaRPr lang="en-US"/>
          </a:p>
        </p:txBody>
      </p:sp>
    </p:spTree>
    <p:extLst>
      <p:ext uri="{BB962C8B-B14F-4D97-AF65-F5344CB8AC3E}">
        <p14:creationId xmlns:p14="http://schemas.microsoft.com/office/powerpoint/2010/main" val="3787105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Done in other markets and want to bring to NY and work with you on getting to value based payments…</a:t>
            </a:r>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37</a:t>
            </a:fld>
            <a:endParaRPr lang="en-US"/>
          </a:p>
        </p:txBody>
      </p:sp>
    </p:spTree>
    <p:extLst>
      <p:ext uri="{BB962C8B-B14F-4D97-AF65-F5344CB8AC3E}">
        <p14:creationId xmlns:p14="http://schemas.microsoft.com/office/powerpoint/2010/main" val="27597445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0" i="0" u="none" strike="noStrike" kern="1200" baseline="0" dirty="0" smtClean="0">
                <a:solidFill>
                  <a:schemeClr val="tx1"/>
                </a:solidFill>
                <a:latin typeface="+mn-lt"/>
                <a:ea typeface="+mn-ea"/>
                <a:cs typeface="+mn-cs"/>
              </a:rPr>
              <a:t>For example…opioid addiction must be treated as the chronic disease it is, with a relapsing and remitting course, just like diabetes or asthma. Like other chronic diseases, it requires ongoing management measured in years rather than days. We need to build a nimble health care delivery system to address the chronic nature of opioid addiction through a continuum of services that promote evidence-based, person-centered care. </a:t>
            </a:r>
          </a:p>
          <a:p>
            <a:r>
              <a:rPr lang="en-US" sz="1300" b="0" i="0" u="none" strike="noStrike" kern="1200" baseline="0" dirty="0" smtClean="0">
                <a:solidFill>
                  <a:schemeClr val="tx1"/>
                </a:solidFill>
                <a:latin typeface="+mn-lt"/>
                <a:ea typeface="+mn-ea"/>
                <a:cs typeface="+mn-cs"/>
              </a:rPr>
              <a:t>Beacon’s White Paper on CONFRONTING THE CRISIS OF OPIOID ADDICTION from May 2015 lays out a series of Recommended actions for policymakers to combat opioid addiction.  If we can implement the six tenets of the Chronic Disease Model of Care it will require a major redesign of the current health care system but this redesign is fundamental and will help combat the opioid crisis through acknowledging and treating opioid addiction as a chronic disease.  Beacon is ready to embark on this challenge and I hope you all are too.</a:t>
            </a:r>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39</a:t>
            </a:fld>
            <a:endParaRPr lang="en-US"/>
          </a:p>
        </p:txBody>
      </p:sp>
    </p:spTree>
    <p:extLst>
      <p:ext uri="{BB962C8B-B14F-4D97-AF65-F5344CB8AC3E}">
        <p14:creationId xmlns:p14="http://schemas.microsoft.com/office/powerpoint/2010/main" val="233991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40</a:t>
            </a:fld>
            <a:endParaRPr lang="en-US"/>
          </a:p>
        </p:txBody>
      </p:sp>
    </p:spTree>
    <p:extLst>
      <p:ext uri="{BB962C8B-B14F-4D97-AF65-F5344CB8AC3E}">
        <p14:creationId xmlns:p14="http://schemas.microsoft.com/office/powerpoint/2010/main" val="2055215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pPr>
            <a:r>
              <a:rPr lang="en-US" sz="1400" dirty="0" smtClean="0"/>
              <a:t>BEACON Health Options is the combined organization of two (2) of the country’s most prominent behavioral health organizations: Beacon Health Strategies and Value Options. Created to provide the scale </a:t>
            </a:r>
            <a:r>
              <a:rPr lang="en-US" sz="1400" baseline="0" dirty="0" smtClean="0"/>
              <a:t>and infrastructure </a:t>
            </a:r>
            <a:r>
              <a:rPr lang="en-US" sz="1400" dirty="0" smtClean="0"/>
              <a:t>necessary</a:t>
            </a:r>
            <a:r>
              <a:rPr lang="en-US" sz="1400" baseline="0" dirty="0" smtClean="0"/>
              <a:t> to serve the nation’s largest plans and we are about 9 months into the merger.</a:t>
            </a:r>
            <a:endParaRPr lang="en-US" sz="1400" dirty="0" smtClean="0"/>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4</a:t>
            </a:fld>
            <a:endParaRPr lang="en-US"/>
          </a:p>
        </p:txBody>
      </p:sp>
    </p:spTree>
    <p:extLst>
      <p:ext uri="{BB962C8B-B14F-4D97-AF65-F5344CB8AC3E}">
        <p14:creationId xmlns:p14="http://schemas.microsoft.com/office/powerpoint/2010/main" val="1128850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As combined companies we now serve more than 47 million people across all 50 states plus the UK</a:t>
            </a:r>
            <a:r>
              <a:rPr lang="en-US" sz="1400" baseline="0" dirty="0" smtClean="0"/>
              <a:t> with about 4500 employees.</a:t>
            </a:r>
            <a:endParaRPr lang="en-US" sz="1400" dirty="0" smtClean="0"/>
          </a:p>
          <a:p>
            <a:r>
              <a:rPr lang="en-US" sz="1400" dirty="0" smtClean="0"/>
              <a:t>We partner with health plans and companies to help their members and employees lead healthier, more productive lives.</a:t>
            </a:r>
          </a:p>
          <a:p>
            <a:r>
              <a:rPr lang="en-US" sz="1400" dirty="0" smtClean="0"/>
              <a:t>We are</a:t>
            </a:r>
            <a:r>
              <a:rPr lang="en-US" sz="1400" baseline="0" dirty="0" smtClean="0"/>
              <a:t> in the</a:t>
            </a:r>
            <a:r>
              <a:rPr lang="en-US" sz="1400" dirty="0" smtClean="0"/>
              <a:t> commercial, federal, Medicaid,</a:t>
            </a:r>
            <a:r>
              <a:rPr lang="en-US" sz="1400" baseline="0" dirty="0" smtClean="0"/>
              <a:t> Medicare, Exchange and EAP space and we </a:t>
            </a:r>
            <a:r>
              <a:rPr lang="en-US" sz="1400" dirty="0" smtClean="0"/>
              <a:t>offer the health plans:</a:t>
            </a:r>
          </a:p>
          <a:p>
            <a:pPr marL="285750" indent="-285750">
              <a:buFont typeface="Arial" panose="020B0604020202020204" pitchFamily="34" charset="0"/>
              <a:buChar char="•"/>
            </a:pPr>
            <a:r>
              <a:rPr lang="en-US" sz="1400" dirty="0" smtClean="0"/>
              <a:t>Comprehensive network that furnishes a full array of Behavioral Health services spanning the continuum of care to promote recovery </a:t>
            </a:r>
          </a:p>
          <a:p>
            <a:pPr marL="285750" indent="-285750">
              <a:buFont typeface="Arial" panose="020B0604020202020204" pitchFamily="34" charset="0"/>
              <a:buChar char="•"/>
            </a:pPr>
            <a:r>
              <a:rPr lang="en-US" sz="1400" dirty="0" smtClean="0"/>
              <a:t>Plan based Intensive Case Management for high-risk members</a:t>
            </a:r>
          </a:p>
          <a:p>
            <a:pPr marL="285750" indent="-285750">
              <a:buFont typeface="Arial" panose="020B0604020202020204" pitchFamily="34" charset="0"/>
              <a:buChar char="•"/>
            </a:pPr>
            <a:r>
              <a:rPr lang="en-US" sz="1400" dirty="0" smtClean="0"/>
              <a:t>Integrated Partner Model that</a:t>
            </a:r>
            <a:r>
              <a:rPr lang="en-US" sz="1400" baseline="0" dirty="0" smtClean="0"/>
              <a:t> </a:t>
            </a:r>
            <a:r>
              <a:rPr lang="en-US" sz="1400" dirty="0" smtClean="0"/>
              <a:t>facilitates the integration of Behavioral Health services with physical health and pharmacy services</a:t>
            </a:r>
          </a:p>
          <a:p>
            <a:pPr marL="285750" indent="-285750">
              <a:buFont typeface="Arial" panose="020B0604020202020204" pitchFamily="34" charset="0"/>
              <a:buChar char="•"/>
            </a:pPr>
            <a:r>
              <a:rPr lang="en-US" sz="1400" dirty="0" smtClean="0"/>
              <a:t>Utilization Management principles used to conduct care coordination activities and ensure treatment occurs in the most appropriate setting</a:t>
            </a:r>
          </a:p>
          <a:p>
            <a:pPr marL="285750" indent="-285750">
              <a:buFont typeface="Arial" panose="020B0604020202020204" pitchFamily="34" charset="0"/>
              <a:buChar char="•"/>
            </a:pPr>
            <a:r>
              <a:rPr lang="en-US" sz="1400" dirty="0" smtClean="0"/>
              <a:t>Parity-compliant program development</a:t>
            </a:r>
          </a:p>
          <a:p>
            <a:endParaRPr lang="en-US" baseline="0" dirty="0" smtClean="0"/>
          </a:p>
        </p:txBody>
      </p:sp>
      <p:sp>
        <p:nvSpPr>
          <p:cNvPr id="4" name="Slide Number Placeholder 3"/>
          <p:cNvSpPr>
            <a:spLocks noGrp="1"/>
          </p:cNvSpPr>
          <p:nvPr>
            <p:ph type="sldNum" sz="quarter" idx="10"/>
          </p:nvPr>
        </p:nvSpPr>
        <p:spPr/>
        <p:txBody>
          <a:bodyPr/>
          <a:lstStyle/>
          <a:p>
            <a:fld id="{2AF796F2-EE8D-A14B-85C4-D92871DDC3D8}" type="slidenum">
              <a:rPr lang="en-US" smtClean="0"/>
              <a:t>5</a:t>
            </a:fld>
            <a:endParaRPr lang="en-US"/>
          </a:p>
        </p:txBody>
      </p:sp>
    </p:spTree>
    <p:extLst>
      <p:ext uri="{BB962C8B-B14F-4D97-AF65-F5344CB8AC3E}">
        <p14:creationId xmlns:p14="http://schemas.microsoft.com/office/powerpoint/2010/main" val="1133589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292" rtl="0" eaLnBrk="1" fontAlgn="auto" latinLnBrk="0" hangingPunct="1">
              <a:lnSpc>
                <a:spcPct val="100000"/>
              </a:lnSpc>
              <a:spcBef>
                <a:spcPts val="0"/>
              </a:spcBef>
              <a:spcAft>
                <a:spcPts val="0"/>
              </a:spcAft>
              <a:buClrTx/>
              <a:buSzTx/>
              <a:buFontTx/>
              <a:buNone/>
              <a:tabLst/>
              <a:defRPr/>
            </a:pPr>
            <a:r>
              <a:rPr lang="en-US" sz="1200" dirty="0" smtClean="0"/>
              <a:t>Beacon Health Options is the premier behavioral health company in the marketplace</a:t>
            </a:r>
            <a:r>
              <a:rPr lang="en-US" sz="1200" baseline="0" dirty="0" smtClean="0"/>
              <a:t> with </a:t>
            </a:r>
            <a:r>
              <a:rPr lang="en-US" sz="1200" dirty="0" smtClean="0"/>
              <a:t>a mission-focused commitment to those we serve. </a:t>
            </a:r>
          </a:p>
          <a:p>
            <a:r>
              <a:rPr lang="en-US" sz="1300" kern="1200" dirty="0" smtClean="0">
                <a:solidFill>
                  <a:schemeClr val="tx1"/>
                </a:solidFill>
                <a:effectLst/>
                <a:latin typeface="+mn-lt"/>
                <a:ea typeface="+mn-ea"/>
                <a:cs typeface="+mn-cs"/>
              </a:rPr>
              <a:t>We are a company passionate about helping people with mental illness and addiction live their lives to the fullest potential.</a:t>
            </a:r>
          </a:p>
          <a:p>
            <a:r>
              <a:rPr lang="en-US" sz="1300" kern="1200" dirty="0" smtClean="0">
                <a:solidFill>
                  <a:schemeClr val="tx1"/>
                </a:solidFill>
                <a:effectLst/>
                <a:latin typeface="+mn-lt"/>
                <a:ea typeface="+mn-ea"/>
                <a:cs typeface="+mn-cs"/>
              </a:rPr>
              <a:t>We focus on the recovery and resilience of our members and their families.</a:t>
            </a:r>
          </a:p>
          <a:p>
            <a:r>
              <a:rPr lang="en-US" sz="1300" kern="1200" dirty="0" smtClean="0">
                <a:solidFill>
                  <a:schemeClr val="tx1"/>
                </a:solidFill>
                <a:effectLst/>
                <a:latin typeface="+mn-lt"/>
                <a:ea typeface="+mn-ea"/>
                <a:cs typeface="+mn-cs"/>
              </a:rPr>
              <a:t>We are people with shared experiences who work to help our members every day.</a:t>
            </a:r>
          </a:p>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6</a:t>
            </a:fld>
            <a:endParaRPr lang="en-US"/>
          </a:p>
        </p:txBody>
      </p:sp>
    </p:spTree>
    <p:extLst>
      <p:ext uri="{BB962C8B-B14F-4D97-AF65-F5344CB8AC3E}">
        <p14:creationId xmlns:p14="http://schemas.microsoft.com/office/powerpoint/2010/main" val="22541909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F796F2-EE8D-A14B-85C4-D92871DDC3D8}" type="slidenum">
              <a:rPr lang="en-US" smtClean="0"/>
              <a:t>7</a:t>
            </a:fld>
            <a:endParaRPr lang="en-US"/>
          </a:p>
        </p:txBody>
      </p:sp>
    </p:spTree>
    <p:extLst>
      <p:ext uri="{BB962C8B-B14F-4D97-AF65-F5344CB8AC3E}">
        <p14:creationId xmlns:p14="http://schemas.microsoft.com/office/powerpoint/2010/main" val="161145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dirty="0" smtClean="0"/>
              <a:t>In New</a:t>
            </a:r>
            <a:r>
              <a:rPr lang="en-US" sz="2800" baseline="0" dirty="0" smtClean="0"/>
              <a:t> York State we have several offices…</a:t>
            </a:r>
            <a:endParaRPr lang="en-US" sz="2800" dirty="0" smtClean="0"/>
          </a:p>
          <a:p>
            <a:r>
              <a:rPr lang="en-US" sz="2800" baseline="0" dirty="0" smtClean="0"/>
              <a:t>Our Service Center is in Latham New York and what we call our Engagement Center is in NYC located in 1 and 2 Penn Plaza</a:t>
            </a:r>
          </a:p>
          <a:p>
            <a:r>
              <a:rPr lang="en-US" sz="2800" baseline="0" dirty="0" smtClean="0"/>
              <a:t>Many of our staff are also co-located at some of our accounts.</a:t>
            </a:r>
            <a:endParaRPr lang="en-US" sz="2800" dirty="0" smtClean="0"/>
          </a:p>
          <a:p>
            <a:endParaRPr lang="en-US" sz="2500" dirty="0" smtClean="0"/>
          </a:p>
          <a:p>
            <a:r>
              <a:rPr lang="en-US" sz="2500" dirty="0" smtClean="0"/>
              <a:t>We currently serve more than 5.5 million New Yorkers statewide across multiple product types:</a:t>
            </a:r>
          </a:p>
          <a:p>
            <a:pPr lvl="1">
              <a:spcBef>
                <a:spcPts val="600"/>
              </a:spcBef>
            </a:pPr>
            <a:r>
              <a:rPr lang="en-US" sz="2500" dirty="0" smtClean="0"/>
              <a:t>Commercial</a:t>
            </a:r>
          </a:p>
          <a:p>
            <a:pPr lvl="1">
              <a:spcBef>
                <a:spcPts val="600"/>
              </a:spcBef>
            </a:pPr>
            <a:r>
              <a:rPr lang="en-US" sz="2500" dirty="0" smtClean="0"/>
              <a:t>Medicare</a:t>
            </a:r>
          </a:p>
          <a:p>
            <a:pPr lvl="1">
              <a:spcBef>
                <a:spcPts val="600"/>
              </a:spcBef>
            </a:pPr>
            <a:r>
              <a:rPr lang="en-US" sz="2500" dirty="0" smtClean="0"/>
              <a:t>Medicaid </a:t>
            </a:r>
          </a:p>
          <a:p>
            <a:pPr lvl="1">
              <a:spcBef>
                <a:spcPts val="600"/>
              </a:spcBef>
            </a:pPr>
            <a:r>
              <a:rPr lang="en-US" sz="2500" dirty="0" smtClean="0"/>
              <a:t>Exchange </a:t>
            </a:r>
          </a:p>
          <a:p>
            <a:pPr lvl="1">
              <a:spcBef>
                <a:spcPts val="600"/>
              </a:spcBef>
            </a:pPr>
            <a:r>
              <a:rPr lang="en-US" sz="2500" dirty="0" smtClean="0"/>
              <a:t>SNPs</a:t>
            </a:r>
          </a:p>
          <a:p>
            <a:pPr lvl="1">
              <a:spcBef>
                <a:spcPts val="600"/>
              </a:spcBef>
            </a:pPr>
            <a:r>
              <a:rPr lang="en-US" sz="2500" dirty="0" smtClean="0"/>
              <a:t>Dual demonstrations</a:t>
            </a:r>
          </a:p>
          <a:p>
            <a:r>
              <a:rPr lang="en-US" sz="2500" dirty="0" smtClean="0"/>
              <a:t>We are the chosen behavioral health partner for 19 New York-based health plans</a:t>
            </a:r>
          </a:p>
          <a:p>
            <a:endParaRPr lang="en-US" dirty="0"/>
          </a:p>
        </p:txBody>
      </p:sp>
      <p:sp>
        <p:nvSpPr>
          <p:cNvPr id="4" name="Slide Number Placeholder 3"/>
          <p:cNvSpPr>
            <a:spLocks noGrp="1"/>
          </p:cNvSpPr>
          <p:nvPr>
            <p:ph type="sldNum" sz="quarter" idx="10"/>
          </p:nvPr>
        </p:nvSpPr>
        <p:spPr/>
        <p:txBody>
          <a:bodyPr/>
          <a:lstStyle/>
          <a:p>
            <a:fld id="{7AC25381-EC3D-C642-8046-33AE4078DDAA}" type="slidenum">
              <a:rPr lang="en-US" smtClean="0"/>
              <a:t>8</a:t>
            </a:fld>
            <a:endParaRPr lang="en-US"/>
          </a:p>
        </p:txBody>
      </p:sp>
    </p:spTree>
    <p:extLst>
      <p:ext uri="{BB962C8B-B14F-4D97-AF65-F5344CB8AC3E}">
        <p14:creationId xmlns:p14="http://schemas.microsoft.com/office/powerpoint/2010/main" val="3535339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509292" rtl="0" eaLnBrk="1" fontAlgn="auto" latinLnBrk="0" hangingPunct="1">
              <a:lnSpc>
                <a:spcPct val="100000"/>
              </a:lnSpc>
              <a:spcBef>
                <a:spcPts val="0"/>
              </a:spcBef>
              <a:spcAft>
                <a:spcPts val="0"/>
              </a:spcAft>
              <a:buClrTx/>
              <a:buSzTx/>
              <a:buFontTx/>
              <a:buNone/>
              <a:tabLst/>
              <a:defRPr/>
            </a:pPr>
            <a:r>
              <a:rPr lang="en-US" sz="1400" dirty="0" smtClean="0"/>
              <a:t>The transformation of our system, especially for MH and substance use disorder benefits and access, has been in the works for a while now and let me add some context</a:t>
            </a:r>
            <a:r>
              <a:rPr lang="en-US" sz="1400" baseline="0" dirty="0" smtClean="0"/>
              <a:t> to this process. At the Federal level with the passage of the </a:t>
            </a:r>
            <a:r>
              <a:rPr lang="en-US" sz="1400" dirty="0" smtClean="0"/>
              <a:t>Affordable Care Act we expanded benefits to “childless adults” and the Mental Health Parity and Addiction Equity Act (MHPAEA) made access to BH</a:t>
            </a:r>
            <a:r>
              <a:rPr lang="en-US" sz="1400" baseline="0" dirty="0" smtClean="0"/>
              <a:t> services on par with medical services.</a:t>
            </a:r>
          </a:p>
          <a:p>
            <a:pPr marL="0" marR="0" indent="0" algn="l" defTabSz="509292" rtl="0" eaLnBrk="1" fontAlgn="auto" latinLnBrk="0" hangingPunct="1">
              <a:lnSpc>
                <a:spcPct val="100000"/>
              </a:lnSpc>
              <a:spcBef>
                <a:spcPts val="0"/>
              </a:spcBef>
              <a:spcAft>
                <a:spcPts val="0"/>
              </a:spcAft>
              <a:buClrTx/>
              <a:buSzTx/>
              <a:buFontTx/>
              <a:buNone/>
              <a:tabLst/>
              <a:defRPr/>
            </a:pPr>
            <a:r>
              <a:rPr lang="en-US" sz="1400" baseline="0" dirty="0" smtClean="0"/>
              <a:t>The c</a:t>
            </a:r>
            <a:r>
              <a:rPr lang="en-US" sz="1400" dirty="0" smtClean="0"/>
              <a:t>onsequences of these two changes include:</a:t>
            </a:r>
          </a:p>
          <a:p>
            <a:pPr lvl="0"/>
            <a:r>
              <a:rPr lang="en-US" sz="1400" dirty="0" smtClean="0"/>
              <a:t>Expanded mental health benefits to 62.5 million people</a:t>
            </a:r>
          </a:p>
          <a:p>
            <a:pPr lvl="0"/>
            <a:r>
              <a:rPr lang="en-US" sz="1400" dirty="0" smtClean="0"/>
              <a:t>Access to substance use disorder benefits to 32.1 million individuals</a:t>
            </a:r>
          </a:p>
          <a:p>
            <a:r>
              <a:rPr lang="en-US" sz="1400" dirty="0" smtClean="0"/>
              <a:t>Increasing pressure on health care delivery system to provide effective substance use treatment</a:t>
            </a:r>
          </a:p>
          <a:p>
            <a:endParaRPr lang="en-US" dirty="0"/>
          </a:p>
        </p:txBody>
      </p:sp>
      <p:sp>
        <p:nvSpPr>
          <p:cNvPr id="4" name="Slide Number Placeholder 3"/>
          <p:cNvSpPr>
            <a:spLocks noGrp="1"/>
          </p:cNvSpPr>
          <p:nvPr>
            <p:ph type="sldNum" sz="quarter" idx="10"/>
          </p:nvPr>
        </p:nvSpPr>
        <p:spPr/>
        <p:txBody>
          <a:bodyPr/>
          <a:lstStyle/>
          <a:p>
            <a:fld id="{7AC25381-EC3D-C642-8046-33AE4078DDAA}" type="slidenum">
              <a:rPr lang="en-US" smtClean="0"/>
              <a:t>10</a:t>
            </a:fld>
            <a:endParaRPr lang="en-US"/>
          </a:p>
        </p:txBody>
      </p:sp>
    </p:spTree>
    <p:extLst>
      <p:ext uri="{BB962C8B-B14F-4D97-AF65-F5344CB8AC3E}">
        <p14:creationId xmlns:p14="http://schemas.microsoft.com/office/powerpoint/2010/main" val="3321344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509292" rtl="0" eaLnBrk="1" fontAlgn="auto" latinLnBrk="0" hangingPunct="1">
              <a:lnSpc>
                <a:spcPct val="100000"/>
              </a:lnSpc>
              <a:spcBef>
                <a:spcPts val="0"/>
              </a:spcBef>
              <a:spcAft>
                <a:spcPts val="0"/>
              </a:spcAft>
              <a:buClrTx/>
              <a:buSzTx/>
              <a:buFontTx/>
              <a:buNone/>
              <a:tabLst/>
              <a:defRPr/>
            </a:pPr>
            <a:r>
              <a:rPr lang="en-US" b="0" dirty="0" smtClean="0"/>
              <a:t>Nationally many states decided to expand</a:t>
            </a:r>
            <a:r>
              <a:rPr lang="en-US" b="0" baseline="0" dirty="0" smtClean="0"/>
              <a:t> their </a:t>
            </a:r>
            <a:r>
              <a:rPr lang="en-US" b="0" dirty="0" smtClean="0"/>
              <a:t>Medicaid</a:t>
            </a:r>
            <a:r>
              <a:rPr lang="en-US" b="0" baseline="0" dirty="0" smtClean="0"/>
              <a:t> programs which has meant that</a:t>
            </a:r>
            <a:endParaRPr lang="en-US" b="0" dirty="0" smtClean="0"/>
          </a:p>
          <a:p>
            <a:pPr lvl="0"/>
            <a:r>
              <a:rPr lang="en-US" dirty="0" smtClean="0"/>
              <a:t>Commercial plans now have an unlimited benefit package (which they </a:t>
            </a:r>
            <a:r>
              <a:rPr lang="en-US" dirty="0" err="1" smtClean="0"/>
              <a:t>did</a:t>
            </a:r>
            <a:r>
              <a:rPr lang="en-US" baseline="0" dirty="0" err="1" smtClean="0"/>
              <a:t>nt</a:t>
            </a:r>
            <a:r>
              <a:rPr lang="en-US" baseline="0" dirty="0" smtClean="0"/>
              <a:t> manage before in many cases)</a:t>
            </a:r>
            <a:endParaRPr lang="en-US" dirty="0" smtClean="0"/>
          </a:p>
          <a:p>
            <a:pPr lvl="0"/>
            <a:r>
              <a:rPr lang="en-US" dirty="0" smtClean="0"/>
              <a:t>Coverage to age 26 puts first psychotic breaks in commercial coverage world</a:t>
            </a:r>
          </a:p>
          <a:p>
            <a:pPr lvl="0"/>
            <a:r>
              <a:rPr lang="en-US" sz="1800" dirty="0" smtClean="0"/>
              <a:t>As </a:t>
            </a:r>
            <a:r>
              <a:rPr lang="en-US" sz="1800" dirty="0"/>
              <a:t>Medicaid expands </a:t>
            </a:r>
            <a:r>
              <a:rPr lang="en-US" sz="1800" dirty="0" smtClean="0"/>
              <a:t>coverage, </a:t>
            </a:r>
            <a:r>
              <a:rPr lang="en-US" sz="1800" dirty="0"/>
              <a:t>entitlement populations with access to comprehensive benefit is growing</a:t>
            </a:r>
            <a:br>
              <a:rPr lang="en-US" sz="1800" dirty="0"/>
            </a:br>
            <a:r>
              <a:rPr lang="en-US" sz="1800" dirty="0" smtClean="0"/>
              <a:t>MH/SA </a:t>
            </a:r>
            <a:r>
              <a:rPr lang="en-US" sz="1800" dirty="0"/>
              <a:t>benefits are </a:t>
            </a:r>
            <a:r>
              <a:rPr lang="en-US" sz="1800" dirty="0" smtClean="0"/>
              <a:t>expanding</a:t>
            </a:r>
            <a:r>
              <a:rPr lang="en-US" sz="1800" baseline="0" dirty="0" smtClean="0"/>
              <a:t> with n</a:t>
            </a:r>
            <a:r>
              <a:rPr lang="en-US" sz="1800" dirty="0" smtClean="0"/>
              <a:t>ew </a:t>
            </a:r>
            <a:r>
              <a:rPr lang="en-US" sz="1800" dirty="0"/>
              <a:t>frontiers driven by understanding of social determinants of </a:t>
            </a:r>
            <a:r>
              <a:rPr lang="en-US" sz="1800" dirty="0" smtClean="0"/>
              <a:t>health:</a:t>
            </a:r>
            <a:r>
              <a:rPr lang="en-US" sz="1800" baseline="0" dirty="0" smtClean="0"/>
              <a:t> </a:t>
            </a:r>
            <a:r>
              <a:rPr lang="en-US" sz="1800" dirty="0" smtClean="0"/>
              <a:t>Housing</a:t>
            </a:r>
            <a:r>
              <a:rPr lang="en-US" sz="1800" dirty="0"/>
              <a:t>, </a:t>
            </a:r>
            <a:r>
              <a:rPr lang="en-US" sz="1800" dirty="0" err="1"/>
              <a:t>voc</a:t>
            </a:r>
            <a:r>
              <a:rPr lang="en-US" sz="1800" dirty="0"/>
              <a:t> rehab, peer supports, </a:t>
            </a:r>
            <a:r>
              <a:rPr lang="en-US" sz="1800" dirty="0" smtClean="0"/>
              <a:t>technology, etc.</a:t>
            </a:r>
            <a:endParaRPr lang="en-US" sz="1800" dirty="0"/>
          </a:p>
          <a:p>
            <a:endParaRPr lang="en-US" dirty="0"/>
          </a:p>
        </p:txBody>
      </p:sp>
      <p:sp>
        <p:nvSpPr>
          <p:cNvPr id="4" name="Slide Number Placeholder 3"/>
          <p:cNvSpPr>
            <a:spLocks noGrp="1"/>
          </p:cNvSpPr>
          <p:nvPr>
            <p:ph type="sldNum" sz="quarter" idx="10"/>
          </p:nvPr>
        </p:nvSpPr>
        <p:spPr/>
        <p:txBody>
          <a:bodyPr/>
          <a:lstStyle/>
          <a:p>
            <a:fld id="{7AC25381-EC3D-C642-8046-33AE4078DDAA}" type="slidenum">
              <a:rPr lang="en-US" smtClean="0"/>
              <a:t>11</a:t>
            </a:fld>
            <a:endParaRPr lang="en-US"/>
          </a:p>
        </p:txBody>
      </p:sp>
    </p:spTree>
    <p:extLst>
      <p:ext uri="{BB962C8B-B14F-4D97-AF65-F5344CB8AC3E}">
        <p14:creationId xmlns:p14="http://schemas.microsoft.com/office/powerpoint/2010/main" val="29174788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4592616" y="4472608"/>
            <a:ext cx="4894824" cy="1820141"/>
          </a:xfrm>
        </p:spPr>
        <p:txBody>
          <a:bodyPr>
            <a:normAutofit/>
          </a:bodyPr>
          <a:lstStyle>
            <a:lvl1pPr algn="l">
              <a:lnSpc>
                <a:spcPct val="100000"/>
              </a:lnSpc>
              <a:defRPr sz="40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03957" y="6465326"/>
            <a:ext cx="4894824" cy="609771"/>
          </a:xfrm>
        </p:spPr>
        <p:txBody>
          <a:bodyPr>
            <a:normAutofit/>
          </a:bodyPr>
          <a:lstStyle>
            <a:lvl1pPr marL="0" indent="0" algn="l">
              <a:buNone/>
              <a:defRPr sz="2200">
                <a:solidFill>
                  <a:srgbClr val="38B5FF"/>
                </a:solidFill>
              </a:defRPr>
            </a:lvl1pPr>
            <a:lvl2pPr marL="509292" indent="0" algn="ctr">
              <a:buNone/>
              <a:defRPr>
                <a:solidFill>
                  <a:schemeClr val="tx1">
                    <a:tint val="75000"/>
                  </a:schemeClr>
                </a:solidFill>
              </a:defRPr>
            </a:lvl2pPr>
            <a:lvl3pPr marL="1018586" indent="0" algn="ctr">
              <a:buNone/>
              <a:defRPr>
                <a:solidFill>
                  <a:schemeClr val="tx1">
                    <a:tint val="75000"/>
                  </a:schemeClr>
                </a:solidFill>
              </a:defRPr>
            </a:lvl3pPr>
            <a:lvl4pPr marL="1527879" indent="0" algn="ctr">
              <a:buNone/>
              <a:defRPr>
                <a:solidFill>
                  <a:schemeClr val="tx1">
                    <a:tint val="75000"/>
                  </a:schemeClr>
                </a:solidFill>
              </a:defRPr>
            </a:lvl4pPr>
            <a:lvl5pPr marL="2037173" indent="0" algn="ctr">
              <a:buNone/>
              <a:defRPr>
                <a:solidFill>
                  <a:schemeClr val="tx1">
                    <a:tint val="75000"/>
                  </a:schemeClr>
                </a:solidFill>
              </a:defRPr>
            </a:lvl5pPr>
            <a:lvl6pPr marL="2546466" indent="0" algn="ctr">
              <a:buNone/>
              <a:defRPr>
                <a:solidFill>
                  <a:schemeClr val="tx1">
                    <a:tint val="75000"/>
                  </a:schemeClr>
                </a:solidFill>
              </a:defRPr>
            </a:lvl6pPr>
            <a:lvl7pPr marL="3055758" indent="0" algn="ctr">
              <a:buNone/>
              <a:defRPr>
                <a:solidFill>
                  <a:schemeClr val="tx1">
                    <a:tint val="75000"/>
                  </a:schemeClr>
                </a:solidFill>
              </a:defRPr>
            </a:lvl7pPr>
            <a:lvl8pPr marL="3565052" indent="0" algn="ctr">
              <a:buNone/>
              <a:defRPr>
                <a:solidFill>
                  <a:schemeClr val="tx1">
                    <a:tint val="75000"/>
                  </a:schemeClr>
                </a:solidFill>
              </a:defRPr>
            </a:lvl8pPr>
            <a:lvl9pPr marL="4074344"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BHO-Logo-3c_white text-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48897" y="1317784"/>
            <a:ext cx="2901558" cy="2438385"/>
          </a:xfrm>
          <a:prstGeom prst="rect">
            <a:avLst/>
          </a:prstGeom>
        </p:spPr>
      </p:pic>
    </p:spTree>
    <p:extLst>
      <p:ext uri="{BB962C8B-B14F-4D97-AF65-F5344CB8AC3E}">
        <p14:creationId xmlns:p14="http://schemas.microsoft.com/office/powerpoint/2010/main" val="4075842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Rectangle 10"/>
          <p:cNvSpPr/>
          <p:nvPr userDrawn="1"/>
        </p:nvSpPr>
        <p:spPr>
          <a:xfrm>
            <a:off x="1" y="7001331"/>
            <a:ext cx="10058400" cy="771071"/>
          </a:xfrm>
          <a:prstGeom prst="rect">
            <a:avLst/>
          </a:prstGeom>
          <a:solidFill>
            <a:srgbClr val="012639"/>
          </a:solidFill>
          <a:ln>
            <a:noFill/>
          </a:ln>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12" name="Text Placeholder 25"/>
          <p:cNvSpPr>
            <a:spLocks noGrp="1"/>
          </p:cNvSpPr>
          <p:nvPr>
            <p:ph type="body" sz="quarter" idx="13" hasCustomPrompt="1"/>
          </p:nvPr>
        </p:nvSpPr>
        <p:spPr>
          <a:xfrm>
            <a:off x="735172" y="3505807"/>
            <a:ext cx="8495506" cy="699105"/>
          </a:xfrm>
          <a:prstGeom prst="rect">
            <a:avLst/>
          </a:prstGeom>
        </p:spPr>
        <p:txBody>
          <a:bodyPr vert="horz" anchor="ctr"/>
          <a:lstStyle>
            <a:lvl1pPr marL="0" indent="0" algn="ctr">
              <a:buNone/>
              <a:defRPr sz="3600" b="1" i="0" spc="334" baseline="0">
                <a:solidFill>
                  <a:srgbClr val="012639"/>
                </a:solidFill>
                <a:latin typeface="Gotham Bold"/>
                <a:cs typeface="Baskerville SemiBold"/>
              </a:defRPr>
            </a:lvl1pPr>
          </a:lstStyle>
          <a:p>
            <a:pPr lvl="0"/>
            <a:r>
              <a:rPr lang="en-US" dirty="0" smtClean="0"/>
              <a:t>EDIT TITLE</a:t>
            </a:r>
            <a:endParaRPr lang="en-US" dirty="0"/>
          </a:p>
        </p:txBody>
      </p:sp>
      <p:sp>
        <p:nvSpPr>
          <p:cNvPr id="14" name="Content Placeholder 13"/>
          <p:cNvSpPr>
            <a:spLocks noGrp="1"/>
          </p:cNvSpPr>
          <p:nvPr>
            <p:ph sz="quarter" idx="14"/>
          </p:nvPr>
        </p:nvSpPr>
        <p:spPr>
          <a:xfrm>
            <a:off x="735172" y="4509911"/>
            <a:ext cx="8495506" cy="2150276"/>
          </a:xfrm>
          <a:prstGeom prst="rect">
            <a:avLst/>
          </a:prstGeom>
        </p:spPr>
        <p:txBody>
          <a:bodyPr vert="horz"/>
          <a:lstStyle>
            <a:lvl1pPr marL="0" indent="0">
              <a:lnSpc>
                <a:spcPct val="120000"/>
              </a:lnSpc>
              <a:buNone/>
              <a:defRPr sz="2200" b="0" i="0">
                <a:solidFill>
                  <a:schemeClr val="tx1">
                    <a:lumMod val="75000"/>
                    <a:lumOff val="25000"/>
                  </a:schemeClr>
                </a:solidFill>
                <a:latin typeface="Gotham Book"/>
                <a:cs typeface="Avenir Book"/>
              </a:defRPr>
            </a:lvl1pPr>
            <a:lvl2pPr>
              <a:lnSpc>
                <a:spcPct val="120000"/>
              </a:lnSpc>
              <a:defRPr sz="2200" b="0" i="0">
                <a:solidFill>
                  <a:schemeClr val="tx1">
                    <a:lumMod val="75000"/>
                    <a:lumOff val="25000"/>
                  </a:schemeClr>
                </a:solidFill>
                <a:latin typeface="Gotham Book"/>
                <a:cs typeface="Avenir Book"/>
              </a:defRPr>
            </a:lvl2pPr>
            <a:lvl3pPr>
              <a:lnSpc>
                <a:spcPct val="120000"/>
              </a:lnSpc>
              <a:defRPr sz="2200" b="0" i="0">
                <a:solidFill>
                  <a:schemeClr val="tx1">
                    <a:lumMod val="75000"/>
                    <a:lumOff val="25000"/>
                  </a:schemeClr>
                </a:solidFill>
                <a:latin typeface="Gotham Book"/>
                <a:cs typeface="Avenir Book"/>
              </a:defRPr>
            </a:lvl3pPr>
            <a:lvl4pPr>
              <a:lnSpc>
                <a:spcPct val="120000"/>
              </a:lnSpc>
              <a:defRPr sz="2000" b="0" i="0">
                <a:solidFill>
                  <a:schemeClr val="tx1">
                    <a:lumMod val="75000"/>
                    <a:lumOff val="25000"/>
                  </a:schemeClr>
                </a:solidFill>
                <a:latin typeface="Gotham Book"/>
                <a:cs typeface="Avenir Book"/>
              </a:defRPr>
            </a:lvl4pPr>
            <a:lvl5pPr>
              <a:lnSpc>
                <a:spcPct val="120000"/>
              </a:lnSpc>
              <a:defRPr sz="1800" b="0" i="0">
                <a:solidFill>
                  <a:schemeClr val="tx1">
                    <a:lumMod val="75000"/>
                    <a:lumOff val="25000"/>
                  </a:schemeClr>
                </a:solidFill>
                <a:latin typeface="Gotham Book"/>
                <a:cs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9254853" y="7268858"/>
            <a:ext cx="731679" cy="313932"/>
          </a:xfrm>
          <a:prstGeom prst="rect">
            <a:avLst/>
          </a:prstGeom>
        </p:spPr>
        <p:txBody>
          <a:bodyPr lIns="101858" tIns="50929" rIns="101858" bIns="50929">
            <a:spAutoFit/>
          </a:bodyPr>
          <a:lstStyle/>
          <a:p>
            <a:pPr algn="ctr"/>
            <a:fld id="{09C66016-C165-DF4B-AEDC-CF81B50FE0D8}" type="slidenum">
              <a:rPr lang="en-US" sz="1300" b="0" i="0">
                <a:solidFill>
                  <a:srgbClr val="40B4E5"/>
                </a:solidFill>
                <a:latin typeface="Arial"/>
                <a:cs typeface="Avenir Book"/>
              </a:rPr>
              <a:pPr algn="ctr"/>
              <a:t>‹#›</a:t>
            </a:fld>
            <a:endParaRPr lang="en-US" sz="1300" b="0" i="0" dirty="0">
              <a:solidFill>
                <a:srgbClr val="40B4E5"/>
              </a:solidFill>
              <a:latin typeface="Arial"/>
              <a:cs typeface="Avenir Book"/>
            </a:endParaRPr>
          </a:p>
        </p:txBody>
      </p:sp>
      <p:sp>
        <p:nvSpPr>
          <p:cNvPr id="17" name="Content Placeholder 16"/>
          <p:cNvSpPr>
            <a:spLocks noGrp="1"/>
          </p:cNvSpPr>
          <p:nvPr>
            <p:ph sz="quarter" idx="15" hasCustomPrompt="1"/>
          </p:nvPr>
        </p:nvSpPr>
        <p:spPr>
          <a:xfrm>
            <a:off x="3" y="3"/>
            <a:ext cx="10058401" cy="3320063"/>
          </a:xfrm>
          <a:prstGeom prst="rect">
            <a:avLst/>
          </a:prstGeom>
          <a:solidFill>
            <a:schemeClr val="bg1">
              <a:lumMod val="85000"/>
            </a:schemeClr>
          </a:solidFill>
        </p:spPr>
        <p:txBody>
          <a:bodyPr vert="horz" anchor="ctr"/>
          <a:lstStyle>
            <a:lvl1pPr marL="0" indent="0" algn="ctr">
              <a:buNone/>
              <a:defRPr>
                <a:solidFill>
                  <a:schemeClr val="bg1">
                    <a:lumMod val="85000"/>
                  </a:schemeClr>
                </a:solidFill>
              </a:defRPr>
            </a:lvl1pPr>
          </a:lstStyle>
          <a:p>
            <a:pPr lvl="0"/>
            <a:r>
              <a:rPr lang="en-US" dirty="0" smtClean="0"/>
              <a:t>(Image)</a:t>
            </a:r>
            <a:endParaRPr lang="en-US" dirty="0"/>
          </a:p>
        </p:txBody>
      </p:sp>
      <p:sp>
        <p:nvSpPr>
          <p:cNvPr id="18" name="TextBox 17"/>
          <p:cNvSpPr txBox="1"/>
          <p:nvPr userDrawn="1"/>
        </p:nvSpPr>
        <p:spPr>
          <a:xfrm>
            <a:off x="625413" y="7346888"/>
            <a:ext cx="3598672" cy="267424"/>
          </a:xfrm>
          <a:prstGeom prst="rect">
            <a:avLst/>
          </a:prstGeom>
          <a:noFill/>
        </p:spPr>
        <p:txBody>
          <a:bodyPr wrap="square" lIns="101858" tIns="50929" rIns="101858" bIns="50929" rtlCol="0" anchor="ctr">
            <a:spAutoFit/>
          </a:bodyPr>
          <a:lstStyle/>
          <a:p>
            <a:pPr algn="l" rtl="0"/>
            <a:r>
              <a:rPr lang="en-US" sz="1600" b="0" i="0" u="none" strike="noStrike" kern="1200" baseline="30000" dirty="0" err="1" smtClean="0">
                <a:solidFill>
                  <a:schemeClr val="bg1"/>
                </a:solidFill>
                <a:latin typeface="Gotham Book"/>
                <a:ea typeface="+mn-ea"/>
                <a:cs typeface="Avenir Book"/>
              </a:rPr>
              <a:t>beaconhealthoptions.com</a:t>
            </a:r>
            <a:endParaRPr lang="en-US" sz="1600" b="0" i="0" u="none" strike="noStrike" kern="1200" baseline="30000" dirty="0" smtClean="0">
              <a:solidFill>
                <a:schemeClr val="bg1"/>
              </a:solidFill>
              <a:latin typeface="Gotham Book"/>
              <a:ea typeface="+mn-ea"/>
              <a:cs typeface="Avenir Book"/>
            </a:endParaRPr>
          </a:p>
        </p:txBody>
      </p:sp>
      <p:pic>
        <p:nvPicPr>
          <p:cNvPr id="19" name="Picture 18" descr="BHO-Logo_hor_re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0831" y="7237782"/>
            <a:ext cx="1219848" cy="345559"/>
          </a:xfrm>
          <a:prstGeom prst="rect">
            <a:avLst/>
          </a:prstGeom>
        </p:spPr>
      </p:pic>
      <p:cxnSp>
        <p:nvCxnSpPr>
          <p:cNvPr id="20" name="Straight Connector 19"/>
          <p:cNvCxnSpPr/>
          <p:nvPr userDrawn="1"/>
        </p:nvCxnSpPr>
        <p:spPr>
          <a:xfrm>
            <a:off x="725194" y="4333062"/>
            <a:ext cx="8495506" cy="0"/>
          </a:xfrm>
          <a:prstGeom prst="line">
            <a:avLst/>
          </a:prstGeom>
          <a:ln w="12700">
            <a:solidFill>
              <a:srgbClr val="40B4E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3443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ullet Box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2"/>
          <p:cNvSpPr>
            <a:spLocks noGrp="1"/>
          </p:cNvSpPr>
          <p:nvPr>
            <p:ph type="body" idx="1"/>
          </p:nvPr>
        </p:nvSpPr>
        <p:spPr>
          <a:xfrm>
            <a:off x="387566" y="1434240"/>
            <a:ext cx="9282677" cy="477383"/>
          </a:xfrm>
          <a:prstGeom prst="rect">
            <a:avLst/>
          </a:prstGeom>
        </p:spPr>
        <p:txBody>
          <a:bodyPr lIns="0" tIns="94933" rIns="0" bIns="94933" anchor="b" anchorCtr="0">
            <a:noAutofit/>
          </a:bodyPr>
          <a:lstStyle>
            <a:lvl1pPr marL="0" indent="0">
              <a:lnSpc>
                <a:spcPts val="1783"/>
              </a:lnSpc>
              <a:spcBef>
                <a:spcPts val="0"/>
              </a:spcBef>
              <a:spcAft>
                <a:spcPts val="558"/>
              </a:spcAft>
              <a:buNone/>
              <a:defRPr sz="1200" cap="all" baseline="0">
                <a:solidFill>
                  <a:schemeClr val="accent1"/>
                </a:solidFill>
                <a:latin typeface="Century Gothic"/>
              </a:defRPr>
            </a:lvl1pPr>
            <a:lvl2pPr marL="509410" indent="0">
              <a:buNone/>
              <a:defRPr sz="2000">
                <a:solidFill>
                  <a:schemeClr val="tx1">
                    <a:tint val="75000"/>
                  </a:schemeClr>
                </a:solidFill>
              </a:defRPr>
            </a:lvl2pPr>
            <a:lvl3pPr marL="1018821" indent="0">
              <a:buNone/>
              <a:defRPr sz="1800">
                <a:solidFill>
                  <a:schemeClr val="tx1">
                    <a:tint val="75000"/>
                  </a:schemeClr>
                </a:solidFill>
              </a:defRPr>
            </a:lvl3pPr>
            <a:lvl4pPr marL="1528231" indent="0">
              <a:buNone/>
              <a:defRPr sz="1600">
                <a:solidFill>
                  <a:schemeClr val="tx1">
                    <a:tint val="75000"/>
                  </a:schemeClr>
                </a:solidFill>
              </a:defRPr>
            </a:lvl4pPr>
            <a:lvl5pPr marL="2037642" indent="0">
              <a:buNone/>
              <a:defRPr sz="1600">
                <a:solidFill>
                  <a:schemeClr val="tx1">
                    <a:tint val="75000"/>
                  </a:schemeClr>
                </a:solidFill>
              </a:defRPr>
            </a:lvl5pPr>
            <a:lvl6pPr marL="2547052" indent="0">
              <a:buNone/>
              <a:defRPr sz="1600">
                <a:solidFill>
                  <a:schemeClr val="tx1">
                    <a:tint val="75000"/>
                  </a:schemeClr>
                </a:solidFill>
              </a:defRPr>
            </a:lvl6pPr>
            <a:lvl7pPr marL="3056463" indent="0">
              <a:buNone/>
              <a:defRPr sz="1600">
                <a:solidFill>
                  <a:schemeClr val="tx1">
                    <a:tint val="75000"/>
                  </a:schemeClr>
                </a:solidFill>
              </a:defRPr>
            </a:lvl7pPr>
            <a:lvl8pPr marL="3565873" indent="0">
              <a:buNone/>
              <a:defRPr sz="1600">
                <a:solidFill>
                  <a:schemeClr val="tx1">
                    <a:tint val="75000"/>
                  </a:schemeClr>
                </a:solidFill>
              </a:defRPr>
            </a:lvl8pPr>
            <a:lvl9pPr marL="4075284" indent="0">
              <a:buNone/>
              <a:defRPr sz="1600">
                <a:solidFill>
                  <a:schemeClr val="tx1">
                    <a:tint val="75000"/>
                  </a:schemeClr>
                </a:solidFill>
              </a:defRPr>
            </a:lvl9pPr>
          </a:lstStyle>
          <a:p>
            <a:pPr lvl="0"/>
            <a:r>
              <a:rPr lang="en-US" smtClean="0"/>
              <a:t>Click to edit Master text styles</a:t>
            </a:r>
          </a:p>
        </p:txBody>
      </p:sp>
      <p:sp>
        <p:nvSpPr>
          <p:cNvPr id="8" name="Text Placeholder 7"/>
          <p:cNvSpPr>
            <a:spLocks noGrp="1"/>
          </p:cNvSpPr>
          <p:nvPr>
            <p:ph type="body" sz="quarter" idx="10"/>
          </p:nvPr>
        </p:nvSpPr>
        <p:spPr>
          <a:xfrm>
            <a:off x="387566" y="1919080"/>
            <a:ext cx="9282677" cy="4964788"/>
          </a:xfrm>
          <a:prstGeom prst="rect">
            <a:avLst/>
          </a:prstGeom>
        </p:spPr>
        <p:txBody>
          <a:bodyPr/>
          <a:lstStyle>
            <a:lvl1pPr marL="237333" indent="-237333">
              <a:defRPr sz="3300">
                <a:latin typeface="Arial" panose="020B0604020202020204" pitchFamily="34" charset="0"/>
                <a:cs typeface="Arial" panose="020B0604020202020204" pitchFamily="34" charset="0"/>
              </a:defRPr>
            </a:lvl1pPr>
            <a:lvl2pPr marL="550611" indent="-303786">
              <a:defRPr sz="2900">
                <a:latin typeface="Arial" panose="020B0604020202020204" pitchFamily="34" charset="0"/>
                <a:cs typeface="Arial" panose="020B0604020202020204" pitchFamily="34" charset="0"/>
              </a:defRPr>
            </a:lvl2pPr>
            <a:lvl3pPr marL="787944" indent="-218346">
              <a:defRPr sz="2500">
                <a:latin typeface="Arial" panose="020B0604020202020204" pitchFamily="34" charset="0"/>
                <a:cs typeface="Arial" panose="020B0604020202020204" pitchFamily="34" charset="0"/>
              </a:defRPr>
            </a:lvl3pPr>
            <a:lvl4pPr marL="1101223" indent="-284799">
              <a:defRPr sz="2100">
                <a:latin typeface="Arial" panose="020B0604020202020204" pitchFamily="34" charset="0"/>
                <a:cs typeface="Arial" panose="020B0604020202020204" pitchFamily="34" charset="0"/>
              </a:defRPr>
            </a:lvl4pPr>
            <a:lvl5pPr marL="1423995" indent="-303786">
              <a:defRPr sz="2100">
                <a:latin typeface="Arial" panose="020B0604020202020204" pitchFamily="34" charset="0"/>
                <a:cs typeface="Arial" panose="020B0604020202020204" pitchFamily="34" charset="0"/>
              </a:defRPr>
            </a:lvl5pPr>
            <a:lvl6pPr marL="1613861" indent="-180373">
              <a:spcBef>
                <a:spcPts val="349"/>
              </a:spcBef>
              <a:spcAft>
                <a:spcPts val="1038"/>
              </a:spcAft>
              <a:defRPr sz="1500" baseline="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1141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0"/>
            <a:ext cx="4442460" cy="5129425"/>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113021" y="1813560"/>
            <a:ext cx="4442460" cy="5129425"/>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22272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1" name="Rectangle 20"/>
          <p:cNvSpPr/>
          <p:nvPr userDrawn="1"/>
        </p:nvSpPr>
        <p:spPr>
          <a:xfrm>
            <a:off x="122135" y="1042462"/>
            <a:ext cx="9829800" cy="6260270"/>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9216970" y="7304832"/>
            <a:ext cx="734966" cy="365760"/>
            <a:chOff x="9304020" y="7304832"/>
            <a:chExt cx="647915" cy="365760"/>
          </a:xfrm>
          <a:solidFill>
            <a:srgbClr val="EB8E44"/>
          </a:solidFill>
        </p:grpSpPr>
        <p:sp>
          <p:nvSpPr>
            <p:cNvPr id="23" name="Parallelogram 22"/>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userDrawn="1"/>
        </p:nvSpPr>
        <p:spPr>
          <a:xfrm>
            <a:off x="122135" y="119383"/>
            <a:ext cx="9829800" cy="923079"/>
          </a:xfrm>
          <a:prstGeom prst="rect">
            <a:avLst/>
          </a:prstGeom>
          <a:solidFill>
            <a:srgbClr val="091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grpSp>
        <p:nvGrpSpPr>
          <p:cNvPr id="11" name="Group 10"/>
          <p:cNvGrpSpPr/>
          <p:nvPr userDrawn="1"/>
        </p:nvGrpSpPr>
        <p:grpSpPr>
          <a:xfrm>
            <a:off x="122135" y="1042462"/>
            <a:ext cx="9829800" cy="57401"/>
            <a:chOff x="229456" y="5306734"/>
            <a:chExt cx="9594375" cy="57401"/>
          </a:xfrm>
        </p:grpSpPr>
        <p:sp>
          <p:nvSpPr>
            <p:cNvPr id="12" name="Rectangle 11"/>
            <p:cNvSpPr/>
            <p:nvPr userDrawn="1"/>
          </p:nvSpPr>
          <p:spPr>
            <a:xfrm>
              <a:off x="229456" y="5306734"/>
              <a:ext cx="1140913" cy="57401"/>
            </a:xfrm>
            <a:prstGeom prst="rect">
              <a:avLst/>
            </a:prstGeom>
            <a:solidFill>
              <a:srgbClr val="E85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370369" y="5306734"/>
              <a:ext cx="5449531" cy="57401"/>
            </a:xfrm>
            <a:prstGeom prst="rect">
              <a:avLst/>
            </a:prstGeom>
            <a:solidFill>
              <a:srgbClr val="EB8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819901" y="5306734"/>
              <a:ext cx="300393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1920" y="365760"/>
            <a:ext cx="9824720" cy="640080"/>
          </a:xfrm>
          <a:prstGeom prst="rect">
            <a:avLst/>
          </a:prstGeom>
        </p:spPr>
        <p:txBody>
          <a:bodyPr>
            <a:normAutofit/>
          </a:bodyPr>
          <a:lstStyle>
            <a:lvl1pPr>
              <a:lnSpc>
                <a:spcPct val="90000"/>
              </a:lnSpc>
              <a:defRPr sz="2600" baseline="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77E85DEC-3C54-CC49-B6AA-116CC903AFD3}" type="slidenum">
              <a:rPr lang="en-US" smtClean="0"/>
              <a:pPr/>
              <a:t>‹#›</a:t>
            </a:fld>
            <a:endParaRPr lang="en-US"/>
          </a:p>
        </p:txBody>
      </p:sp>
      <p:sp>
        <p:nvSpPr>
          <p:cNvPr id="18" name="Content Placeholder 2"/>
          <p:cNvSpPr>
            <a:spLocks noGrp="1"/>
          </p:cNvSpPr>
          <p:nvPr>
            <p:ph idx="1"/>
          </p:nvPr>
        </p:nvSpPr>
        <p:spPr>
          <a:xfrm>
            <a:off x="502920" y="1305578"/>
            <a:ext cx="9052560" cy="5670754"/>
          </a:xfrm>
        </p:spPr>
        <p:txBody>
          <a:bodyPr/>
          <a:lstStyle>
            <a:lvl1pPr>
              <a:lnSpc>
                <a:spcPct val="110000"/>
              </a:lnSpc>
              <a:defRPr/>
            </a:lvl1pPr>
            <a:lvl2pPr>
              <a:lnSpc>
                <a:spcPct val="110000"/>
              </a:lnSpc>
              <a:defRPr/>
            </a:lvl2pPr>
            <a:lvl3pPr>
              <a:lnSpc>
                <a:spcPct val="110000"/>
              </a:lnSpc>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43445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1192490" y="7203865"/>
            <a:ext cx="2263140" cy="413808"/>
          </a:xfrm>
          <a:prstGeom prst="rect">
            <a:avLst/>
          </a:prstGeom>
        </p:spPr>
        <p:txBody>
          <a:bodyPr lIns="101882" tIns="50941" rIns="101882" bIns="50941"/>
          <a:lstStyle/>
          <a:p>
            <a:endParaRPr lang="en-US" dirty="0"/>
          </a:p>
        </p:txBody>
      </p:sp>
      <p:sp>
        <p:nvSpPr>
          <p:cNvPr id="4" name="Slide Number Placeholder 3"/>
          <p:cNvSpPr>
            <a:spLocks noGrp="1"/>
          </p:cNvSpPr>
          <p:nvPr>
            <p:ph type="sldNum" sz="quarter" idx="11"/>
          </p:nvPr>
        </p:nvSpPr>
        <p:spPr/>
        <p:txBody>
          <a:bodyPr/>
          <a:lstStyle/>
          <a:p>
            <a:fld id="{4FA7F9FE-2B0A-A24F-9740-CFB88A8304C7}" type="slidenum">
              <a:rPr lang="en-US" smtClean="0"/>
              <a:pPr/>
              <a:t>‹#›</a:t>
            </a:fld>
            <a:endParaRPr lang="en-US" dirty="0" smtClean="0"/>
          </a:p>
        </p:txBody>
      </p:sp>
      <p:sp>
        <p:nvSpPr>
          <p:cNvPr id="6" name="Content Placeholder 5"/>
          <p:cNvSpPr>
            <a:spLocks noGrp="1"/>
          </p:cNvSpPr>
          <p:nvPr>
            <p:ph sz="quarter" idx="12"/>
          </p:nvPr>
        </p:nvSpPr>
        <p:spPr>
          <a:xfrm>
            <a:off x="754380" y="1865376"/>
            <a:ext cx="8549640" cy="440436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43734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ctrTitle"/>
          </p:nvPr>
        </p:nvSpPr>
        <p:spPr>
          <a:xfrm>
            <a:off x="4592616" y="4472607"/>
            <a:ext cx="4894824" cy="1820141"/>
          </a:xfrm>
        </p:spPr>
        <p:txBody>
          <a:bodyPr>
            <a:normAutofit/>
          </a:bodyPr>
          <a:lstStyle>
            <a:lvl1pPr algn="l">
              <a:lnSpc>
                <a:spcPct val="100000"/>
              </a:lnSpc>
              <a:defRPr sz="40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603957" y="6465325"/>
            <a:ext cx="4894824" cy="609771"/>
          </a:xfrm>
        </p:spPr>
        <p:txBody>
          <a:bodyPr>
            <a:normAutofit/>
          </a:bodyPr>
          <a:lstStyle>
            <a:lvl1pPr marL="0" indent="0" algn="l">
              <a:buNone/>
              <a:defRPr sz="2200">
                <a:solidFill>
                  <a:srgbClr val="38B5FF"/>
                </a:solidFill>
              </a:defRPr>
            </a:lvl1pPr>
            <a:lvl2pPr marL="509352" indent="0" algn="ctr">
              <a:buNone/>
              <a:defRPr>
                <a:solidFill>
                  <a:schemeClr val="tx1">
                    <a:tint val="75000"/>
                  </a:schemeClr>
                </a:solidFill>
              </a:defRPr>
            </a:lvl2pPr>
            <a:lvl3pPr marL="1018705" indent="0" algn="ctr">
              <a:buNone/>
              <a:defRPr>
                <a:solidFill>
                  <a:schemeClr val="tx1">
                    <a:tint val="75000"/>
                  </a:schemeClr>
                </a:solidFill>
              </a:defRPr>
            </a:lvl3pPr>
            <a:lvl4pPr marL="1528058" indent="0" algn="ctr">
              <a:buNone/>
              <a:defRPr>
                <a:solidFill>
                  <a:schemeClr val="tx1">
                    <a:tint val="75000"/>
                  </a:schemeClr>
                </a:solidFill>
              </a:defRPr>
            </a:lvl4pPr>
            <a:lvl5pPr marL="2037411" indent="0" algn="ctr">
              <a:buNone/>
              <a:defRPr>
                <a:solidFill>
                  <a:schemeClr val="tx1">
                    <a:tint val="75000"/>
                  </a:schemeClr>
                </a:solidFill>
              </a:defRPr>
            </a:lvl5pPr>
            <a:lvl6pPr marL="2546764" indent="0" algn="ctr">
              <a:buNone/>
              <a:defRPr>
                <a:solidFill>
                  <a:schemeClr val="tx1">
                    <a:tint val="75000"/>
                  </a:schemeClr>
                </a:solidFill>
              </a:defRPr>
            </a:lvl6pPr>
            <a:lvl7pPr marL="3056116" indent="0" algn="ctr">
              <a:buNone/>
              <a:defRPr>
                <a:solidFill>
                  <a:schemeClr val="tx1">
                    <a:tint val="75000"/>
                  </a:schemeClr>
                </a:solidFill>
              </a:defRPr>
            </a:lvl7pPr>
            <a:lvl8pPr marL="3565469" indent="0" algn="ctr">
              <a:buNone/>
              <a:defRPr>
                <a:solidFill>
                  <a:schemeClr val="tx1">
                    <a:tint val="75000"/>
                  </a:schemeClr>
                </a:solidFill>
              </a:defRPr>
            </a:lvl8pPr>
            <a:lvl9pPr marL="4074821"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BHO-Logo-3c_white text-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48897" y="1317784"/>
            <a:ext cx="2901558" cy="2438385"/>
          </a:xfrm>
          <a:prstGeom prst="rect">
            <a:avLst/>
          </a:prstGeom>
        </p:spPr>
      </p:pic>
    </p:spTree>
    <p:extLst>
      <p:ext uri="{BB962C8B-B14F-4D97-AF65-F5344CB8AC3E}">
        <p14:creationId xmlns:p14="http://schemas.microsoft.com/office/powerpoint/2010/main" val="928987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ontent_NoPho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226796" y="220553"/>
            <a:ext cx="9604808" cy="1037998"/>
          </a:xfrm>
        </p:spPr>
        <p:txBody>
          <a:bodyPr>
            <a:noAutofit/>
          </a:bodyPr>
          <a:lstStyle>
            <a:lvl1pPr>
              <a:lnSpc>
                <a:spcPct val="90000"/>
              </a:lnSpc>
              <a:defRPr sz="35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621148" y="7147175"/>
            <a:ext cx="5057333" cy="413808"/>
          </a:xfrm>
        </p:spPr>
        <p:txBody>
          <a:bodyPr/>
          <a:lstStyle/>
          <a:p>
            <a:r>
              <a:rPr lang="en-US" smtClean="0">
                <a:solidFill>
                  <a:prstClr val="white"/>
                </a:solidFill>
              </a:rPr>
              <a:t>NYS ASAP Conference</a:t>
            </a:r>
            <a:endParaRPr lang="en-US" dirty="0">
              <a:solidFill>
                <a:prstClr val="white"/>
              </a:solidFill>
            </a:endParaRPr>
          </a:p>
        </p:txBody>
      </p:sp>
      <p:sp>
        <p:nvSpPr>
          <p:cNvPr id="6" name="Slide Number Placeholder 5"/>
          <p:cNvSpPr>
            <a:spLocks noGrp="1"/>
          </p:cNvSpPr>
          <p:nvPr>
            <p:ph type="sldNum" sz="quarter" idx="12"/>
          </p:nvPr>
        </p:nvSpPr>
        <p:spPr/>
        <p:txBody>
          <a:bodyPr/>
          <a:lstStyle/>
          <a:p>
            <a:fld id="{00523699-2170-D14E-9E57-B6AAC94F6434}" type="slidenum">
              <a:rPr lang="en-US" smtClean="0"/>
              <a:pPr/>
              <a:t>‹#›</a:t>
            </a:fld>
            <a:endParaRPr lang="en-US"/>
          </a:p>
        </p:txBody>
      </p:sp>
      <p:pic>
        <p:nvPicPr>
          <p:cNvPr id="8" name="Picture 7" descr="BHO-Logo-White-HorizLeft-noTag-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0" name="Straight Connector 9"/>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183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Photo_And_Content_Ba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00523699-2170-D14E-9E57-B6AAC94F6434}" type="slidenum">
              <a:rPr lang="en-US" smtClean="0"/>
              <a:pPr/>
              <a:t>‹#›</a:t>
            </a:fld>
            <a:endParaRPr lang="en-US" dirty="0"/>
          </a:p>
        </p:txBody>
      </p:sp>
      <p:sp>
        <p:nvSpPr>
          <p:cNvPr id="6" name="Content Placeholder 2"/>
          <p:cNvSpPr>
            <a:spLocks noGrp="1"/>
          </p:cNvSpPr>
          <p:nvPr>
            <p:ph idx="1"/>
          </p:nvPr>
        </p:nvSpPr>
        <p:spPr>
          <a:xfrm>
            <a:off x="816465" y="4200637"/>
            <a:ext cx="8561548" cy="27423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12"/>
          </p:nvPr>
        </p:nvSpPr>
        <p:spPr>
          <a:xfrm>
            <a:off x="1621148" y="7147175"/>
            <a:ext cx="5057333" cy="413808"/>
          </a:xfrm>
        </p:spPr>
        <p:txBody>
          <a:bodyPr/>
          <a:lstStyle/>
          <a:p>
            <a:r>
              <a:rPr lang="en-US" smtClean="0">
                <a:solidFill>
                  <a:prstClr val="white"/>
                </a:solidFill>
              </a:rPr>
              <a:t>NYS ASAP Conference</a:t>
            </a:r>
            <a:endParaRPr lang="en-US" dirty="0">
              <a:solidFill>
                <a:prstClr val="white"/>
              </a:solidFill>
            </a:endParaRPr>
          </a:p>
        </p:txBody>
      </p:sp>
      <p:pic>
        <p:nvPicPr>
          <p:cNvPr id="8" name="Picture 7" descr="BHO-Logo-White-HorizLeft-noTag-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9" name="Straight Connector 8"/>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5010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ection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hasCustomPrompt="1"/>
          </p:nvPr>
        </p:nvSpPr>
        <p:spPr>
          <a:xfrm>
            <a:off x="4376511" y="2881836"/>
            <a:ext cx="4762526" cy="3028365"/>
          </a:xfrm>
        </p:spPr>
        <p:txBody>
          <a:bodyPr anchor="t"/>
          <a:lstStyle>
            <a:lvl1pPr algn="l">
              <a:defRPr sz="45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00523699-2170-D14E-9E57-B6AAC94F6434}" type="slidenum">
              <a:rPr lang="en-US" smtClean="0"/>
              <a:pPr/>
              <a:t>‹#›</a:t>
            </a:fld>
            <a:endParaRPr lang="en-US"/>
          </a:p>
        </p:txBody>
      </p:sp>
      <p:sp>
        <p:nvSpPr>
          <p:cNvPr id="8" name="Footer Placeholder 4"/>
          <p:cNvSpPr>
            <a:spLocks noGrp="1"/>
          </p:cNvSpPr>
          <p:nvPr>
            <p:ph type="ftr" sz="quarter" idx="13"/>
          </p:nvPr>
        </p:nvSpPr>
        <p:spPr>
          <a:xfrm>
            <a:off x="1621148" y="7147175"/>
            <a:ext cx="5057333" cy="413808"/>
          </a:xfrm>
        </p:spPr>
        <p:txBody>
          <a:bodyPr/>
          <a:lstStyle/>
          <a:p>
            <a:r>
              <a:rPr lang="en-US" smtClean="0">
                <a:solidFill>
                  <a:prstClr val="white"/>
                </a:solidFill>
              </a:rPr>
              <a:t>NYS ASAP Conference</a:t>
            </a:r>
            <a:endParaRPr lang="en-US" dirty="0">
              <a:solidFill>
                <a:prstClr val="white"/>
              </a:solidFill>
            </a:endParaRPr>
          </a:p>
        </p:txBody>
      </p:sp>
      <p:pic>
        <p:nvPicPr>
          <p:cNvPr id="9" name="Picture 8" descr="BHO-Logo-White-HorizLeft-noTag-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0" name="Straight Connector 9"/>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30807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CC-woman-60s-Chpt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Slide Number Placeholder 3"/>
          <p:cNvSpPr>
            <a:spLocks noGrp="1"/>
          </p:cNvSpPr>
          <p:nvPr>
            <p:ph type="sldNum" sz="quarter" idx="11"/>
          </p:nvPr>
        </p:nvSpPr>
        <p:spPr/>
        <p:txBody>
          <a:bodyPr/>
          <a:lstStyle/>
          <a:p>
            <a:fld id="{00523699-2170-D14E-9E57-B6AAC94F6434}" type="slidenum">
              <a:rPr lang="en-US" smtClean="0"/>
              <a:pPr/>
              <a:t>‹#›</a:t>
            </a:fld>
            <a:endParaRPr lang="en-US" dirty="0"/>
          </a:p>
        </p:txBody>
      </p:sp>
      <p:sp>
        <p:nvSpPr>
          <p:cNvPr id="9" name="Footer Placeholder 4"/>
          <p:cNvSpPr txBox="1">
            <a:spLocks/>
          </p:cNvSpPr>
          <p:nvPr userDrawn="1"/>
        </p:nvSpPr>
        <p:spPr>
          <a:xfrm>
            <a:off x="1621148" y="7147175"/>
            <a:ext cx="5057333" cy="413808"/>
          </a:xfrm>
          <a:prstGeom prst="rect">
            <a:avLst/>
          </a:prstGeom>
        </p:spPr>
        <p:txBody>
          <a:bodyPr vert="horz" lIns="101870" tIns="50935" rIns="101870" bIns="50935" rtlCol="0" anchor="ctr"/>
          <a:lstStyle>
            <a:defPPr>
              <a:defRPr lang="en-US"/>
            </a:defPPr>
            <a:lvl1pPr marL="0" algn="l" defTabSz="509412" rtl="0" eaLnBrk="1" latinLnBrk="0" hangingPunct="1">
              <a:defRPr sz="1200"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r>
              <a:rPr lang="en-US" smtClean="0">
                <a:solidFill>
                  <a:prstClr val="white"/>
                </a:solidFill>
              </a:rPr>
              <a:t>New Employee Orientation </a:t>
            </a:r>
            <a:endParaRPr lang="en-US" dirty="0">
              <a:solidFill>
                <a:prstClr val="white"/>
              </a:solidFill>
            </a:endParaRPr>
          </a:p>
        </p:txBody>
      </p:sp>
      <p:pic>
        <p:nvPicPr>
          <p:cNvPr id="10" name="Picture 9" descr="BHO-Logo-White-HorizLeft-noTag-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1" name="Straight Connector 10"/>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376511" y="2842759"/>
            <a:ext cx="4015055" cy="2241217"/>
          </a:xfrm>
        </p:spPr>
        <p:txBody>
          <a:bodyPr/>
          <a:lstStyle>
            <a:lvl1pPr algn="l">
              <a:defRPr sz="4500"/>
            </a:lvl1pPr>
          </a:lstStyle>
          <a:p>
            <a:r>
              <a:rPr lang="en-US" dirty="0" smtClean="0"/>
              <a:t>Click to edit Master title style</a:t>
            </a:r>
            <a:endParaRPr lang="en-US" dirty="0"/>
          </a:p>
        </p:txBody>
      </p:sp>
    </p:spTree>
    <p:extLst>
      <p:ext uri="{BB962C8B-B14F-4D97-AF65-F5344CB8AC3E}">
        <p14:creationId xmlns:p14="http://schemas.microsoft.com/office/powerpoint/2010/main" val="400978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ontent_NoPho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226796" y="220553"/>
            <a:ext cx="9604808" cy="1037998"/>
          </a:xfrm>
        </p:spPr>
        <p:txBody>
          <a:bodyPr>
            <a:noAutofit/>
          </a:bodyPr>
          <a:lstStyle>
            <a:lvl1pPr>
              <a:lnSpc>
                <a:spcPct val="90000"/>
              </a:lnSpc>
              <a:defRPr sz="3500" b="1">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1"/>
          </p:nvPr>
        </p:nvSpPr>
        <p:spPr>
          <a:xfrm>
            <a:off x="1621150" y="7147176"/>
            <a:ext cx="5057333" cy="413808"/>
          </a:xfrm>
        </p:spPr>
        <p:txBody>
          <a:bodyPr/>
          <a:lstStyle/>
          <a:p>
            <a:r>
              <a:rPr lang="en-US" smtClean="0"/>
              <a:t>NYS ASAP Conference</a:t>
            </a:r>
            <a:endParaRPr lang="en-US" dirty="0"/>
          </a:p>
        </p:txBody>
      </p:sp>
      <p:sp>
        <p:nvSpPr>
          <p:cNvPr id="6" name="Slide Number Placeholder 5"/>
          <p:cNvSpPr>
            <a:spLocks noGrp="1"/>
          </p:cNvSpPr>
          <p:nvPr>
            <p:ph type="sldNum" sz="quarter" idx="12"/>
          </p:nvPr>
        </p:nvSpPr>
        <p:spPr/>
        <p:txBody>
          <a:bodyPr/>
          <a:lstStyle/>
          <a:p>
            <a:fld id="{00523699-2170-D14E-9E57-B6AAC94F6434}" type="slidenum">
              <a:rPr lang="en-US" smtClean="0"/>
              <a:t>‹#›</a:t>
            </a:fld>
            <a:endParaRPr lang="en-US"/>
          </a:p>
        </p:txBody>
      </p:sp>
      <p:pic>
        <p:nvPicPr>
          <p:cNvPr id="8" name="Picture 7" descr="BHO-Logo-White-HorizLeft-noTag-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0" name="Straight Connector 9"/>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48370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CC-man-40s-Chpt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Slide Number Placeholder 3"/>
          <p:cNvSpPr>
            <a:spLocks noGrp="1"/>
          </p:cNvSpPr>
          <p:nvPr>
            <p:ph type="sldNum" sz="quarter" idx="11"/>
          </p:nvPr>
        </p:nvSpPr>
        <p:spPr/>
        <p:txBody>
          <a:bodyPr/>
          <a:lstStyle/>
          <a:p>
            <a:fld id="{00523699-2170-D14E-9E57-B6AAC94F6434}" type="slidenum">
              <a:rPr lang="en-US" smtClean="0"/>
              <a:pPr/>
              <a:t>‹#›</a:t>
            </a:fld>
            <a:endParaRPr lang="en-US" dirty="0"/>
          </a:p>
        </p:txBody>
      </p:sp>
      <p:sp>
        <p:nvSpPr>
          <p:cNvPr id="7" name="Title 1"/>
          <p:cNvSpPr>
            <a:spLocks noGrp="1"/>
          </p:cNvSpPr>
          <p:nvPr>
            <p:ph type="title"/>
          </p:nvPr>
        </p:nvSpPr>
        <p:spPr>
          <a:xfrm>
            <a:off x="4376510" y="2740933"/>
            <a:ext cx="4151018" cy="2446363"/>
          </a:xfrm>
        </p:spPr>
        <p:txBody>
          <a:bodyPr/>
          <a:lstStyle>
            <a:lvl1pPr algn="l">
              <a:defRPr sz="4500"/>
            </a:lvl1pPr>
          </a:lstStyle>
          <a:p>
            <a:r>
              <a:rPr lang="en-US" dirty="0" smtClean="0"/>
              <a:t>Click to edit Master title style</a:t>
            </a:r>
            <a:endParaRPr lang="en-US" dirty="0"/>
          </a:p>
        </p:txBody>
      </p:sp>
      <p:sp>
        <p:nvSpPr>
          <p:cNvPr id="8" name="Footer Placeholder 4"/>
          <p:cNvSpPr txBox="1">
            <a:spLocks/>
          </p:cNvSpPr>
          <p:nvPr userDrawn="1"/>
        </p:nvSpPr>
        <p:spPr>
          <a:xfrm>
            <a:off x="1621148" y="7147175"/>
            <a:ext cx="5057333" cy="413808"/>
          </a:xfrm>
          <a:prstGeom prst="rect">
            <a:avLst/>
          </a:prstGeom>
        </p:spPr>
        <p:txBody>
          <a:bodyPr vert="horz" lIns="101870" tIns="50935" rIns="101870" bIns="50935" rtlCol="0" anchor="ctr"/>
          <a:lstStyle>
            <a:defPPr>
              <a:defRPr lang="en-US"/>
            </a:defPPr>
            <a:lvl1pPr marL="0" algn="l" defTabSz="509412" rtl="0" eaLnBrk="1" latinLnBrk="0" hangingPunct="1">
              <a:defRPr sz="1200"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r>
              <a:rPr lang="en-US" smtClean="0">
                <a:solidFill>
                  <a:prstClr val="white"/>
                </a:solidFill>
              </a:rPr>
              <a:t>New Employee Orientation </a:t>
            </a:r>
            <a:endParaRPr lang="en-US" dirty="0">
              <a:solidFill>
                <a:prstClr val="white"/>
              </a:solidFill>
            </a:endParaRPr>
          </a:p>
        </p:txBody>
      </p:sp>
      <p:pic>
        <p:nvPicPr>
          <p:cNvPr id="9" name="Picture 8" descr="BHO-Logo-White-HorizLeft-noTag-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0" name="Straight Connector 9"/>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6710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Thank_Yo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2213" y="2012399"/>
            <a:ext cx="8401334" cy="1729099"/>
          </a:xfrm>
        </p:spPr>
        <p:txBody>
          <a:bodyPr>
            <a:noAutofit/>
          </a:bodyPr>
          <a:lstStyle>
            <a:lvl1pPr>
              <a:lnSpc>
                <a:spcPct val="90000"/>
              </a:lnSpc>
              <a:defRPr sz="5000" b="0">
                <a:solidFill>
                  <a:schemeClr val="tx1">
                    <a:lumMod val="85000"/>
                    <a:lumOff val="15000"/>
                  </a:schemeClr>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0523699-2170-D14E-9E57-B6AAC94F6434}" type="slidenum">
              <a:rPr lang="en-US" smtClean="0"/>
              <a:pPr/>
              <a:t>‹#›</a:t>
            </a:fld>
            <a:endParaRPr lang="en-US"/>
          </a:p>
        </p:txBody>
      </p:sp>
      <p:sp>
        <p:nvSpPr>
          <p:cNvPr id="7" name="Footer Placeholder 4"/>
          <p:cNvSpPr>
            <a:spLocks noGrp="1"/>
          </p:cNvSpPr>
          <p:nvPr>
            <p:ph type="ftr" sz="quarter" idx="13"/>
          </p:nvPr>
        </p:nvSpPr>
        <p:spPr>
          <a:xfrm>
            <a:off x="1621148" y="7147175"/>
            <a:ext cx="5057333" cy="413808"/>
          </a:xfrm>
        </p:spPr>
        <p:txBody>
          <a:bodyPr/>
          <a:lstStyle/>
          <a:p>
            <a:r>
              <a:rPr lang="en-US" smtClean="0">
                <a:solidFill>
                  <a:prstClr val="white"/>
                </a:solidFill>
              </a:rPr>
              <a:t>NYS ASAP Conference</a:t>
            </a:r>
            <a:endParaRPr lang="en-US" dirty="0">
              <a:solidFill>
                <a:prstClr val="white"/>
              </a:solidFill>
            </a:endParaRPr>
          </a:p>
        </p:txBody>
      </p:sp>
      <p:pic>
        <p:nvPicPr>
          <p:cNvPr id="8" name="Picture 7" descr="BHO-Logo-White-HorizLeft-noTag-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9" name="Straight Connector 8"/>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BHO-Logo-3c-01.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34685" y="3474257"/>
            <a:ext cx="1866183" cy="1511373"/>
          </a:xfrm>
          <a:prstGeom prst="rect">
            <a:avLst/>
          </a:prstGeom>
        </p:spPr>
      </p:pic>
    </p:spTree>
    <p:extLst>
      <p:ext uri="{BB962C8B-B14F-4D97-AF65-F5344CB8AC3E}">
        <p14:creationId xmlns:p14="http://schemas.microsoft.com/office/powerpoint/2010/main" val="2074201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p:cNvSpPr/>
          <p:nvPr userDrawn="1"/>
        </p:nvSpPr>
        <p:spPr>
          <a:xfrm>
            <a:off x="1" y="7001329"/>
            <a:ext cx="10058400" cy="771071"/>
          </a:xfrm>
          <a:prstGeom prst="rect">
            <a:avLst/>
          </a:prstGeom>
          <a:solidFill>
            <a:srgbClr val="012639"/>
          </a:solidFill>
          <a:ln>
            <a:noFill/>
          </a:ln>
        </p:spPr>
        <p:style>
          <a:lnRef idx="1">
            <a:schemeClr val="accent1"/>
          </a:lnRef>
          <a:fillRef idx="3">
            <a:schemeClr val="accent1"/>
          </a:fillRef>
          <a:effectRef idx="2">
            <a:schemeClr val="accent1"/>
          </a:effectRef>
          <a:fontRef idx="minor">
            <a:schemeClr val="lt1"/>
          </a:fontRef>
        </p:style>
        <p:txBody>
          <a:bodyPr lIns="101870" tIns="50935" rIns="101870" bIns="50935" rtlCol="0" anchor="ctr"/>
          <a:lstStyle/>
          <a:p>
            <a:pPr algn="ctr" defTabSz="509352"/>
            <a:endParaRPr lang="en-US">
              <a:solidFill>
                <a:prstClr val="white"/>
              </a:solidFill>
            </a:endParaRPr>
          </a:p>
        </p:txBody>
      </p:sp>
      <p:sp>
        <p:nvSpPr>
          <p:cNvPr id="10" name="Text Placeholder 25"/>
          <p:cNvSpPr>
            <a:spLocks noGrp="1"/>
          </p:cNvSpPr>
          <p:nvPr>
            <p:ph type="body" sz="quarter" idx="13" hasCustomPrompt="1"/>
          </p:nvPr>
        </p:nvSpPr>
        <p:spPr>
          <a:xfrm>
            <a:off x="735172" y="339269"/>
            <a:ext cx="8495506" cy="699105"/>
          </a:xfrm>
          <a:prstGeom prst="rect">
            <a:avLst/>
          </a:prstGeom>
        </p:spPr>
        <p:txBody>
          <a:bodyPr vert="horz" anchor="ctr"/>
          <a:lstStyle>
            <a:lvl1pPr marL="0" indent="0" algn="ctr">
              <a:buNone/>
              <a:defRPr sz="3600" b="1" i="0" spc="334" baseline="0">
                <a:solidFill>
                  <a:srgbClr val="012639"/>
                </a:solidFill>
                <a:latin typeface="Arial"/>
                <a:cs typeface="Baskerville SemiBold"/>
              </a:defRPr>
            </a:lvl1pPr>
          </a:lstStyle>
          <a:p>
            <a:pPr lvl="0"/>
            <a:r>
              <a:rPr lang="en-US" dirty="0" smtClean="0"/>
              <a:t>EDIT TITLE</a:t>
            </a:r>
            <a:endParaRPr lang="en-US" dirty="0"/>
          </a:p>
        </p:txBody>
      </p:sp>
      <p:sp>
        <p:nvSpPr>
          <p:cNvPr id="14" name="Content Placeholder 13"/>
          <p:cNvSpPr>
            <a:spLocks noGrp="1"/>
          </p:cNvSpPr>
          <p:nvPr>
            <p:ph sz="quarter" idx="14"/>
          </p:nvPr>
        </p:nvSpPr>
        <p:spPr>
          <a:xfrm>
            <a:off x="735172" y="1352974"/>
            <a:ext cx="8495506" cy="5226836"/>
          </a:xfrm>
          <a:prstGeom prst="rect">
            <a:avLst/>
          </a:prstGeom>
        </p:spPr>
        <p:txBody>
          <a:bodyPr vert="horz"/>
          <a:lstStyle>
            <a:lvl1pPr marL="0" indent="0">
              <a:lnSpc>
                <a:spcPct val="120000"/>
              </a:lnSpc>
              <a:buNone/>
              <a:defRPr sz="2200" b="0" i="0">
                <a:solidFill>
                  <a:srgbClr val="404040"/>
                </a:solidFill>
                <a:latin typeface="Arial"/>
                <a:cs typeface="Avenir Book"/>
              </a:defRPr>
            </a:lvl1pPr>
            <a:lvl2pPr>
              <a:lnSpc>
                <a:spcPct val="120000"/>
              </a:lnSpc>
              <a:defRPr sz="2200" b="0" i="0">
                <a:solidFill>
                  <a:srgbClr val="404040"/>
                </a:solidFill>
                <a:latin typeface="Arial"/>
                <a:cs typeface="Avenir Book"/>
              </a:defRPr>
            </a:lvl2pPr>
            <a:lvl3pPr>
              <a:lnSpc>
                <a:spcPct val="120000"/>
              </a:lnSpc>
              <a:defRPr sz="2200" b="0" i="0">
                <a:solidFill>
                  <a:srgbClr val="404040"/>
                </a:solidFill>
                <a:latin typeface="Arial"/>
                <a:cs typeface="Avenir Book"/>
              </a:defRPr>
            </a:lvl3pPr>
            <a:lvl4pPr>
              <a:lnSpc>
                <a:spcPct val="120000"/>
              </a:lnSpc>
              <a:defRPr sz="2000" b="0" i="0">
                <a:solidFill>
                  <a:srgbClr val="404040"/>
                </a:solidFill>
                <a:latin typeface="Arial"/>
                <a:cs typeface="Avenir Book"/>
              </a:defRPr>
            </a:lvl4pPr>
            <a:lvl5pPr>
              <a:lnSpc>
                <a:spcPct val="120000"/>
              </a:lnSpc>
              <a:defRPr sz="1800" b="0" i="0">
                <a:solidFill>
                  <a:srgbClr val="404040"/>
                </a:solidFill>
                <a:latin typeface="Arial"/>
                <a:cs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19"/>
          <p:cNvSpPr txBox="1"/>
          <p:nvPr userDrawn="1"/>
        </p:nvSpPr>
        <p:spPr>
          <a:xfrm>
            <a:off x="625413" y="7346888"/>
            <a:ext cx="3598672" cy="267424"/>
          </a:xfrm>
          <a:prstGeom prst="rect">
            <a:avLst/>
          </a:prstGeom>
          <a:noFill/>
        </p:spPr>
        <p:txBody>
          <a:bodyPr wrap="square" lIns="101870" tIns="50935" rIns="101870" bIns="50935" rtlCol="0" anchor="ctr">
            <a:spAutoFit/>
          </a:bodyPr>
          <a:lstStyle/>
          <a:p>
            <a:pPr defTabSz="509352"/>
            <a:r>
              <a:rPr lang="en-US" sz="1600" baseline="30000" dirty="0" err="1">
                <a:solidFill>
                  <a:prstClr val="white"/>
                </a:solidFill>
                <a:latin typeface="Gotham Book"/>
                <a:cs typeface="Avenir Book"/>
              </a:rPr>
              <a:t>beaconhealthoptions.com</a:t>
            </a:r>
            <a:endParaRPr lang="en-US" sz="1600" baseline="30000" dirty="0">
              <a:solidFill>
                <a:prstClr val="white"/>
              </a:solidFill>
              <a:latin typeface="Gotham Book"/>
              <a:cs typeface="Avenir Book"/>
            </a:endParaRPr>
          </a:p>
        </p:txBody>
      </p:sp>
      <p:sp>
        <p:nvSpPr>
          <p:cNvPr id="21" name="Rectangle 20"/>
          <p:cNvSpPr/>
          <p:nvPr userDrawn="1"/>
        </p:nvSpPr>
        <p:spPr>
          <a:xfrm>
            <a:off x="9254852" y="7268858"/>
            <a:ext cx="731679" cy="313932"/>
          </a:xfrm>
          <a:prstGeom prst="rect">
            <a:avLst/>
          </a:prstGeom>
        </p:spPr>
        <p:txBody>
          <a:bodyPr lIns="101870" tIns="50935" rIns="101870" bIns="50935">
            <a:spAutoFit/>
          </a:bodyPr>
          <a:lstStyle/>
          <a:p>
            <a:pPr algn="ctr" defTabSz="509352"/>
            <a:fld id="{09C66016-C165-DF4B-AEDC-CF81B50FE0D8}" type="slidenum">
              <a:rPr lang="en-US" sz="1300">
                <a:solidFill>
                  <a:srgbClr val="40B4E5"/>
                </a:solidFill>
                <a:cs typeface="Avenir Book"/>
              </a:rPr>
              <a:pPr algn="ctr" defTabSz="509352"/>
              <a:t>‹#›</a:t>
            </a:fld>
            <a:endParaRPr lang="en-US" sz="1300" dirty="0">
              <a:solidFill>
                <a:srgbClr val="40B4E5"/>
              </a:solidFill>
              <a:cs typeface="Avenir Book"/>
            </a:endParaRPr>
          </a:p>
        </p:txBody>
      </p:sp>
      <p:pic>
        <p:nvPicPr>
          <p:cNvPr id="12" name="Picture 11" descr="BHO-Logo_hor_rev.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830" y="7237781"/>
            <a:ext cx="1219848" cy="345559"/>
          </a:xfrm>
          <a:prstGeom prst="rect">
            <a:avLst/>
          </a:prstGeom>
        </p:spPr>
      </p:pic>
      <p:cxnSp>
        <p:nvCxnSpPr>
          <p:cNvPr id="13" name="Straight Connector 12"/>
          <p:cNvCxnSpPr/>
          <p:nvPr userDrawn="1"/>
        </p:nvCxnSpPr>
        <p:spPr>
          <a:xfrm>
            <a:off x="725194" y="1170711"/>
            <a:ext cx="8495506" cy="0"/>
          </a:xfrm>
          <a:prstGeom prst="line">
            <a:avLst/>
          </a:prstGeom>
          <a:ln w="12700">
            <a:solidFill>
              <a:srgbClr val="40B4E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2668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1" y="7001329"/>
            <a:ext cx="10058400" cy="771071"/>
          </a:xfrm>
          <a:prstGeom prst="rect">
            <a:avLst/>
          </a:prstGeom>
          <a:solidFill>
            <a:srgbClr val="012639"/>
          </a:solidFill>
          <a:ln>
            <a:noFill/>
          </a:ln>
        </p:spPr>
        <p:style>
          <a:lnRef idx="1">
            <a:schemeClr val="accent1"/>
          </a:lnRef>
          <a:fillRef idx="3">
            <a:schemeClr val="accent1"/>
          </a:fillRef>
          <a:effectRef idx="2">
            <a:schemeClr val="accent1"/>
          </a:effectRef>
          <a:fontRef idx="minor">
            <a:schemeClr val="lt1"/>
          </a:fontRef>
        </p:style>
        <p:txBody>
          <a:bodyPr lIns="101870" tIns="50935" rIns="101870" bIns="50935" rtlCol="0" anchor="ctr"/>
          <a:lstStyle/>
          <a:p>
            <a:pPr algn="ctr" defTabSz="509352"/>
            <a:endParaRPr lang="en-US">
              <a:solidFill>
                <a:prstClr val="white"/>
              </a:solidFill>
            </a:endParaRPr>
          </a:p>
        </p:txBody>
      </p:sp>
      <p:sp>
        <p:nvSpPr>
          <p:cNvPr id="17" name="Content Placeholder 16"/>
          <p:cNvSpPr>
            <a:spLocks noGrp="1"/>
          </p:cNvSpPr>
          <p:nvPr>
            <p:ph sz="quarter" idx="15" hasCustomPrompt="1"/>
          </p:nvPr>
        </p:nvSpPr>
        <p:spPr>
          <a:xfrm>
            <a:off x="1" y="2"/>
            <a:ext cx="4440713" cy="7003557"/>
          </a:xfrm>
          <a:prstGeom prst="rect">
            <a:avLst/>
          </a:prstGeom>
          <a:solidFill>
            <a:schemeClr val="bg1">
              <a:lumMod val="85000"/>
            </a:schemeClr>
          </a:solidFill>
        </p:spPr>
        <p:txBody>
          <a:bodyPr vert="horz" anchor="ctr"/>
          <a:lstStyle>
            <a:lvl1pPr marL="0" indent="0" algn="ctr">
              <a:buNone/>
              <a:defRPr>
                <a:solidFill>
                  <a:schemeClr val="bg1">
                    <a:lumMod val="85000"/>
                  </a:schemeClr>
                </a:solidFill>
              </a:defRPr>
            </a:lvl1pPr>
          </a:lstStyle>
          <a:p>
            <a:pPr lvl="0"/>
            <a:r>
              <a:rPr lang="en-US" dirty="0" smtClean="0"/>
              <a:t>(Image)</a:t>
            </a:r>
            <a:endParaRPr lang="en-US" dirty="0"/>
          </a:p>
        </p:txBody>
      </p:sp>
      <p:sp>
        <p:nvSpPr>
          <p:cNvPr id="13" name="Text Placeholder 25"/>
          <p:cNvSpPr>
            <a:spLocks noGrp="1"/>
          </p:cNvSpPr>
          <p:nvPr>
            <p:ph type="body" sz="quarter" idx="13" hasCustomPrompt="1"/>
          </p:nvPr>
        </p:nvSpPr>
        <p:spPr>
          <a:xfrm>
            <a:off x="5033590" y="454416"/>
            <a:ext cx="4610599" cy="699105"/>
          </a:xfrm>
          <a:prstGeom prst="rect">
            <a:avLst/>
          </a:prstGeom>
        </p:spPr>
        <p:txBody>
          <a:bodyPr vert="horz" anchor="ctr"/>
          <a:lstStyle>
            <a:lvl1pPr marL="0" indent="0" algn="l">
              <a:buNone/>
              <a:defRPr sz="3600" b="1" i="0" spc="334" baseline="0">
                <a:solidFill>
                  <a:srgbClr val="012639"/>
                </a:solidFill>
                <a:latin typeface="Arial"/>
                <a:cs typeface="Baskerville SemiBold"/>
              </a:defRPr>
            </a:lvl1pPr>
          </a:lstStyle>
          <a:p>
            <a:pPr lvl="0"/>
            <a:r>
              <a:rPr lang="en-US" dirty="0" smtClean="0"/>
              <a:t>EDIT TITLE</a:t>
            </a:r>
            <a:endParaRPr lang="en-US" dirty="0"/>
          </a:p>
        </p:txBody>
      </p:sp>
      <p:sp>
        <p:nvSpPr>
          <p:cNvPr id="15" name="Content Placeholder 13"/>
          <p:cNvSpPr>
            <a:spLocks noGrp="1"/>
          </p:cNvSpPr>
          <p:nvPr>
            <p:ph sz="quarter" idx="14"/>
          </p:nvPr>
        </p:nvSpPr>
        <p:spPr>
          <a:xfrm>
            <a:off x="5033590" y="1243584"/>
            <a:ext cx="4610599" cy="5423408"/>
          </a:xfrm>
          <a:prstGeom prst="rect">
            <a:avLst/>
          </a:prstGeom>
        </p:spPr>
        <p:txBody>
          <a:bodyPr vert="horz"/>
          <a:lstStyle>
            <a:lvl1pPr>
              <a:lnSpc>
                <a:spcPct val="120000"/>
              </a:lnSpc>
              <a:defRPr sz="2000" b="0" i="0">
                <a:solidFill>
                  <a:srgbClr val="404040"/>
                </a:solidFill>
                <a:latin typeface="Arial"/>
                <a:cs typeface="Avenir Book"/>
              </a:defRPr>
            </a:lvl1pPr>
            <a:lvl2pPr>
              <a:lnSpc>
                <a:spcPct val="120000"/>
              </a:lnSpc>
              <a:defRPr sz="2000" b="0" i="0">
                <a:solidFill>
                  <a:srgbClr val="404040"/>
                </a:solidFill>
                <a:latin typeface="Arial"/>
                <a:cs typeface="Avenir Book"/>
              </a:defRPr>
            </a:lvl2pPr>
            <a:lvl3pPr>
              <a:lnSpc>
                <a:spcPct val="120000"/>
              </a:lnSpc>
              <a:defRPr sz="1800" b="0" i="0">
                <a:solidFill>
                  <a:srgbClr val="404040"/>
                </a:solidFill>
                <a:latin typeface="Arial"/>
                <a:cs typeface="Avenir Book"/>
              </a:defRPr>
            </a:lvl3pPr>
            <a:lvl4pPr>
              <a:lnSpc>
                <a:spcPct val="120000"/>
              </a:lnSpc>
              <a:defRPr sz="1800" b="0" i="0">
                <a:solidFill>
                  <a:srgbClr val="404040"/>
                </a:solidFill>
                <a:latin typeface="Arial"/>
                <a:cs typeface="Avenir Book"/>
              </a:defRPr>
            </a:lvl4pPr>
            <a:lvl5pPr>
              <a:lnSpc>
                <a:spcPct val="120000"/>
              </a:lnSpc>
              <a:defRPr sz="1800" b="0" i="0">
                <a:solidFill>
                  <a:srgbClr val="404040"/>
                </a:solidFill>
                <a:latin typeface="Arial"/>
                <a:cs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0"/>
          <p:cNvSpPr/>
          <p:nvPr userDrawn="1"/>
        </p:nvSpPr>
        <p:spPr>
          <a:xfrm>
            <a:off x="9254852" y="7268858"/>
            <a:ext cx="731679" cy="313932"/>
          </a:xfrm>
          <a:prstGeom prst="rect">
            <a:avLst/>
          </a:prstGeom>
        </p:spPr>
        <p:txBody>
          <a:bodyPr lIns="101870" tIns="50935" rIns="101870" bIns="50935">
            <a:spAutoFit/>
          </a:bodyPr>
          <a:lstStyle/>
          <a:p>
            <a:pPr algn="ctr" defTabSz="509352"/>
            <a:fld id="{09C66016-C165-DF4B-AEDC-CF81B50FE0D8}" type="slidenum">
              <a:rPr lang="en-US" sz="1300">
                <a:solidFill>
                  <a:srgbClr val="40B4E5"/>
                </a:solidFill>
                <a:cs typeface="Avenir Book"/>
              </a:rPr>
              <a:pPr algn="ctr" defTabSz="509352"/>
              <a:t>‹#›</a:t>
            </a:fld>
            <a:endParaRPr lang="en-US" sz="1300" dirty="0">
              <a:solidFill>
                <a:srgbClr val="40B4E5"/>
              </a:solidFill>
              <a:cs typeface="Avenir Book"/>
            </a:endParaRPr>
          </a:p>
        </p:txBody>
      </p:sp>
      <p:sp>
        <p:nvSpPr>
          <p:cNvPr id="9" name="TextBox 8"/>
          <p:cNvSpPr txBox="1"/>
          <p:nvPr userDrawn="1"/>
        </p:nvSpPr>
        <p:spPr>
          <a:xfrm>
            <a:off x="625413" y="7346888"/>
            <a:ext cx="3598672" cy="267424"/>
          </a:xfrm>
          <a:prstGeom prst="rect">
            <a:avLst/>
          </a:prstGeom>
          <a:noFill/>
        </p:spPr>
        <p:txBody>
          <a:bodyPr wrap="square" lIns="101870" tIns="50935" rIns="101870" bIns="50935" rtlCol="0" anchor="ctr">
            <a:spAutoFit/>
          </a:bodyPr>
          <a:lstStyle/>
          <a:p>
            <a:pPr defTabSz="509352"/>
            <a:r>
              <a:rPr lang="en-US" sz="1600" baseline="30000" dirty="0" err="1">
                <a:solidFill>
                  <a:prstClr val="white"/>
                </a:solidFill>
                <a:latin typeface="Gotham Book"/>
                <a:cs typeface="Avenir Book"/>
              </a:rPr>
              <a:t>beaconhealthoptions.com</a:t>
            </a:r>
            <a:endParaRPr lang="en-US" sz="1600" baseline="30000" dirty="0">
              <a:solidFill>
                <a:prstClr val="white"/>
              </a:solidFill>
              <a:latin typeface="Gotham Book"/>
              <a:cs typeface="Avenir Book"/>
            </a:endParaRPr>
          </a:p>
        </p:txBody>
      </p:sp>
      <p:pic>
        <p:nvPicPr>
          <p:cNvPr id="11" name="Picture 10" descr="BHO-Logo_hor_rev.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830" y="7237781"/>
            <a:ext cx="1219848" cy="345559"/>
          </a:xfrm>
          <a:prstGeom prst="rect">
            <a:avLst/>
          </a:prstGeom>
        </p:spPr>
      </p:pic>
      <p:sp>
        <p:nvSpPr>
          <p:cNvPr id="2" name="TextBox 1"/>
          <p:cNvSpPr txBox="1"/>
          <p:nvPr userDrawn="1"/>
        </p:nvSpPr>
        <p:spPr>
          <a:xfrm>
            <a:off x="-1247322" y="812195"/>
            <a:ext cx="205794" cy="410641"/>
          </a:xfrm>
          <a:prstGeom prst="rect">
            <a:avLst/>
          </a:prstGeom>
          <a:noFill/>
        </p:spPr>
        <p:txBody>
          <a:bodyPr wrap="none" lIns="101870" tIns="50935" rIns="101870" bIns="50935" rtlCol="0">
            <a:spAutoFit/>
          </a:bodyPr>
          <a:lstStyle/>
          <a:p>
            <a:pPr defTabSz="509352"/>
            <a:endParaRPr lang="en-US" dirty="0">
              <a:solidFill>
                <a:prstClr val="black"/>
              </a:solidFill>
            </a:endParaRPr>
          </a:p>
        </p:txBody>
      </p:sp>
    </p:spTree>
    <p:extLst>
      <p:ext uri="{BB962C8B-B14F-4D97-AF65-F5344CB8AC3E}">
        <p14:creationId xmlns:p14="http://schemas.microsoft.com/office/powerpoint/2010/main" val="830928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1" name="Rectangle 10"/>
          <p:cNvSpPr/>
          <p:nvPr userDrawn="1"/>
        </p:nvSpPr>
        <p:spPr>
          <a:xfrm>
            <a:off x="1" y="7001329"/>
            <a:ext cx="10058400" cy="771071"/>
          </a:xfrm>
          <a:prstGeom prst="rect">
            <a:avLst/>
          </a:prstGeom>
          <a:solidFill>
            <a:srgbClr val="012639"/>
          </a:solidFill>
          <a:ln>
            <a:noFill/>
          </a:ln>
        </p:spPr>
        <p:style>
          <a:lnRef idx="1">
            <a:schemeClr val="accent1"/>
          </a:lnRef>
          <a:fillRef idx="3">
            <a:schemeClr val="accent1"/>
          </a:fillRef>
          <a:effectRef idx="2">
            <a:schemeClr val="accent1"/>
          </a:effectRef>
          <a:fontRef idx="minor">
            <a:schemeClr val="lt1"/>
          </a:fontRef>
        </p:style>
        <p:txBody>
          <a:bodyPr lIns="101870" tIns="50935" rIns="101870" bIns="50935" rtlCol="0" anchor="ctr"/>
          <a:lstStyle/>
          <a:p>
            <a:pPr algn="ctr" defTabSz="509352"/>
            <a:endParaRPr lang="en-US">
              <a:solidFill>
                <a:prstClr val="white"/>
              </a:solidFill>
            </a:endParaRPr>
          </a:p>
        </p:txBody>
      </p:sp>
      <p:sp>
        <p:nvSpPr>
          <p:cNvPr id="12" name="Text Placeholder 25"/>
          <p:cNvSpPr>
            <a:spLocks noGrp="1"/>
          </p:cNvSpPr>
          <p:nvPr>
            <p:ph type="body" sz="quarter" idx="13" hasCustomPrompt="1"/>
          </p:nvPr>
        </p:nvSpPr>
        <p:spPr>
          <a:xfrm>
            <a:off x="735172" y="3505806"/>
            <a:ext cx="8495506" cy="699105"/>
          </a:xfrm>
          <a:prstGeom prst="rect">
            <a:avLst/>
          </a:prstGeom>
        </p:spPr>
        <p:txBody>
          <a:bodyPr vert="horz" anchor="ctr"/>
          <a:lstStyle>
            <a:lvl1pPr marL="0" indent="0" algn="ctr">
              <a:buNone/>
              <a:defRPr sz="3600" b="1" i="0" spc="334" baseline="0">
                <a:solidFill>
                  <a:srgbClr val="012639"/>
                </a:solidFill>
                <a:latin typeface="Gotham Bold"/>
                <a:cs typeface="Baskerville SemiBold"/>
              </a:defRPr>
            </a:lvl1pPr>
          </a:lstStyle>
          <a:p>
            <a:pPr lvl="0"/>
            <a:r>
              <a:rPr lang="en-US" dirty="0" smtClean="0"/>
              <a:t>EDIT TITLE</a:t>
            </a:r>
            <a:endParaRPr lang="en-US" dirty="0"/>
          </a:p>
        </p:txBody>
      </p:sp>
      <p:sp>
        <p:nvSpPr>
          <p:cNvPr id="14" name="Content Placeholder 13"/>
          <p:cNvSpPr>
            <a:spLocks noGrp="1"/>
          </p:cNvSpPr>
          <p:nvPr>
            <p:ph sz="quarter" idx="14"/>
          </p:nvPr>
        </p:nvSpPr>
        <p:spPr>
          <a:xfrm>
            <a:off x="735172" y="4509911"/>
            <a:ext cx="8495506" cy="2150276"/>
          </a:xfrm>
          <a:prstGeom prst="rect">
            <a:avLst/>
          </a:prstGeom>
        </p:spPr>
        <p:txBody>
          <a:bodyPr vert="horz"/>
          <a:lstStyle>
            <a:lvl1pPr marL="0" indent="0">
              <a:lnSpc>
                <a:spcPct val="120000"/>
              </a:lnSpc>
              <a:buNone/>
              <a:defRPr sz="2200" b="0" i="0">
                <a:solidFill>
                  <a:schemeClr val="tx1">
                    <a:lumMod val="75000"/>
                    <a:lumOff val="25000"/>
                  </a:schemeClr>
                </a:solidFill>
                <a:latin typeface="Gotham Book"/>
                <a:cs typeface="Avenir Book"/>
              </a:defRPr>
            </a:lvl1pPr>
            <a:lvl2pPr>
              <a:lnSpc>
                <a:spcPct val="120000"/>
              </a:lnSpc>
              <a:defRPr sz="2200" b="0" i="0">
                <a:solidFill>
                  <a:schemeClr val="tx1">
                    <a:lumMod val="75000"/>
                    <a:lumOff val="25000"/>
                  </a:schemeClr>
                </a:solidFill>
                <a:latin typeface="Gotham Book"/>
                <a:cs typeface="Avenir Book"/>
              </a:defRPr>
            </a:lvl2pPr>
            <a:lvl3pPr>
              <a:lnSpc>
                <a:spcPct val="120000"/>
              </a:lnSpc>
              <a:defRPr sz="2200" b="0" i="0">
                <a:solidFill>
                  <a:schemeClr val="tx1">
                    <a:lumMod val="75000"/>
                    <a:lumOff val="25000"/>
                  </a:schemeClr>
                </a:solidFill>
                <a:latin typeface="Gotham Book"/>
                <a:cs typeface="Avenir Book"/>
              </a:defRPr>
            </a:lvl3pPr>
            <a:lvl4pPr>
              <a:lnSpc>
                <a:spcPct val="120000"/>
              </a:lnSpc>
              <a:defRPr sz="2000" b="0" i="0">
                <a:solidFill>
                  <a:schemeClr val="tx1">
                    <a:lumMod val="75000"/>
                    <a:lumOff val="25000"/>
                  </a:schemeClr>
                </a:solidFill>
                <a:latin typeface="Gotham Book"/>
                <a:cs typeface="Avenir Book"/>
              </a:defRPr>
            </a:lvl4pPr>
            <a:lvl5pPr>
              <a:lnSpc>
                <a:spcPct val="120000"/>
              </a:lnSpc>
              <a:defRPr sz="1800" b="0" i="0">
                <a:solidFill>
                  <a:schemeClr val="tx1">
                    <a:lumMod val="75000"/>
                    <a:lumOff val="25000"/>
                  </a:schemeClr>
                </a:solidFill>
                <a:latin typeface="Gotham Book"/>
                <a:cs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Rectangle 15"/>
          <p:cNvSpPr/>
          <p:nvPr userDrawn="1"/>
        </p:nvSpPr>
        <p:spPr>
          <a:xfrm>
            <a:off x="9254852" y="7268858"/>
            <a:ext cx="731679" cy="313932"/>
          </a:xfrm>
          <a:prstGeom prst="rect">
            <a:avLst/>
          </a:prstGeom>
        </p:spPr>
        <p:txBody>
          <a:bodyPr lIns="101870" tIns="50935" rIns="101870" bIns="50935">
            <a:spAutoFit/>
          </a:bodyPr>
          <a:lstStyle/>
          <a:p>
            <a:pPr algn="ctr" defTabSz="509352"/>
            <a:fld id="{09C66016-C165-DF4B-AEDC-CF81B50FE0D8}" type="slidenum">
              <a:rPr lang="en-US" sz="1300">
                <a:solidFill>
                  <a:srgbClr val="40B4E5"/>
                </a:solidFill>
                <a:cs typeface="Avenir Book"/>
              </a:rPr>
              <a:pPr algn="ctr" defTabSz="509352"/>
              <a:t>‹#›</a:t>
            </a:fld>
            <a:endParaRPr lang="en-US" sz="1300" dirty="0">
              <a:solidFill>
                <a:srgbClr val="40B4E5"/>
              </a:solidFill>
              <a:cs typeface="Avenir Book"/>
            </a:endParaRPr>
          </a:p>
        </p:txBody>
      </p:sp>
      <p:sp>
        <p:nvSpPr>
          <p:cNvPr id="17" name="Content Placeholder 16"/>
          <p:cNvSpPr>
            <a:spLocks noGrp="1"/>
          </p:cNvSpPr>
          <p:nvPr>
            <p:ph sz="quarter" idx="15" hasCustomPrompt="1"/>
          </p:nvPr>
        </p:nvSpPr>
        <p:spPr>
          <a:xfrm>
            <a:off x="2" y="2"/>
            <a:ext cx="10058401" cy="3320063"/>
          </a:xfrm>
          <a:prstGeom prst="rect">
            <a:avLst/>
          </a:prstGeom>
          <a:solidFill>
            <a:schemeClr val="bg1">
              <a:lumMod val="85000"/>
            </a:schemeClr>
          </a:solidFill>
        </p:spPr>
        <p:txBody>
          <a:bodyPr vert="horz" anchor="ctr"/>
          <a:lstStyle>
            <a:lvl1pPr marL="0" indent="0" algn="ctr">
              <a:buNone/>
              <a:defRPr>
                <a:solidFill>
                  <a:schemeClr val="bg1">
                    <a:lumMod val="85000"/>
                  </a:schemeClr>
                </a:solidFill>
              </a:defRPr>
            </a:lvl1pPr>
          </a:lstStyle>
          <a:p>
            <a:pPr lvl="0"/>
            <a:r>
              <a:rPr lang="en-US" dirty="0" smtClean="0"/>
              <a:t>(Image)</a:t>
            </a:r>
            <a:endParaRPr lang="en-US" dirty="0"/>
          </a:p>
        </p:txBody>
      </p:sp>
      <p:sp>
        <p:nvSpPr>
          <p:cNvPr id="18" name="TextBox 17"/>
          <p:cNvSpPr txBox="1"/>
          <p:nvPr userDrawn="1"/>
        </p:nvSpPr>
        <p:spPr>
          <a:xfrm>
            <a:off x="625413" y="7346888"/>
            <a:ext cx="3598672" cy="267424"/>
          </a:xfrm>
          <a:prstGeom prst="rect">
            <a:avLst/>
          </a:prstGeom>
          <a:noFill/>
        </p:spPr>
        <p:txBody>
          <a:bodyPr wrap="square" lIns="101870" tIns="50935" rIns="101870" bIns="50935" rtlCol="0" anchor="ctr">
            <a:spAutoFit/>
          </a:bodyPr>
          <a:lstStyle/>
          <a:p>
            <a:pPr defTabSz="509352"/>
            <a:r>
              <a:rPr lang="en-US" sz="1600" baseline="30000" dirty="0" err="1">
                <a:solidFill>
                  <a:prstClr val="white"/>
                </a:solidFill>
                <a:latin typeface="Gotham Book"/>
                <a:cs typeface="Avenir Book"/>
              </a:rPr>
              <a:t>beaconhealthoptions.com</a:t>
            </a:r>
            <a:endParaRPr lang="en-US" sz="1600" baseline="30000" dirty="0">
              <a:solidFill>
                <a:prstClr val="white"/>
              </a:solidFill>
              <a:latin typeface="Gotham Book"/>
              <a:cs typeface="Avenir Book"/>
            </a:endParaRPr>
          </a:p>
        </p:txBody>
      </p:sp>
      <p:pic>
        <p:nvPicPr>
          <p:cNvPr id="19" name="Picture 18" descr="BHO-Logo_hor_rev.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10830" y="7237781"/>
            <a:ext cx="1219848" cy="345559"/>
          </a:xfrm>
          <a:prstGeom prst="rect">
            <a:avLst/>
          </a:prstGeom>
        </p:spPr>
      </p:pic>
      <p:cxnSp>
        <p:nvCxnSpPr>
          <p:cNvPr id="20" name="Straight Connector 19"/>
          <p:cNvCxnSpPr/>
          <p:nvPr userDrawn="1"/>
        </p:nvCxnSpPr>
        <p:spPr>
          <a:xfrm>
            <a:off x="725194" y="4333062"/>
            <a:ext cx="8495506" cy="0"/>
          </a:xfrm>
          <a:prstGeom prst="line">
            <a:avLst/>
          </a:prstGeom>
          <a:ln w="12700">
            <a:solidFill>
              <a:srgbClr val="40B4E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2320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5" name="Picture 4" descr="Content_NoPhot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defTabSz="509352"/>
            <a:r>
              <a:rPr lang="en-US" smtClean="0">
                <a:solidFill>
                  <a:prstClr val="white"/>
                </a:solidFill>
              </a:rPr>
              <a:t>NYS ASAP Conference</a:t>
            </a:r>
            <a:endParaRPr lang="en-US" dirty="0">
              <a:solidFill>
                <a:prstClr val="white"/>
              </a:solidFill>
            </a:endParaRPr>
          </a:p>
        </p:txBody>
      </p:sp>
      <p:sp>
        <p:nvSpPr>
          <p:cNvPr id="4" name="Slide Number Placeholder 3"/>
          <p:cNvSpPr>
            <a:spLocks noGrp="1"/>
          </p:cNvSpPr>
          <p:nvPr>
            <p:ph type="sldNum" sz="quarter" idx="11"/>
          </p:nvPr>
        </p:nvSpPr>
        <p:spPr/>
        <p:txBody>
          <a:bodyPr/>
          <a:lstStyle/>
          <a:p>
            <a:pPr defTabSz="509352"/>
            <a:fld id="{00523699-2170-D14E-9E57-B6AAC94F6434}" type="slidenum">
              <a:rPr lang="en-US" smtClean="0"/>
              <a:pPr defTabSz="509352"/>
              <a:t>‹#›</a:t>
            </a:fld>
            <a:endParaRPr lang="en-US" dirty="0"/>
          </a:p>
        </p:txBody>
      </p:sp>
      <p:sp>
        <p:nvSpPr>
          <p:cNvPr id="7" name="Content Placeholder 6"/>
          <p:cNvSpPr>
            <a:spLocks noGrp="1"/>
          </p:cNvSpPr>
          <p:nvPr>
            <p:ph sz="quarter" idx="12"/>
          </p:nvPr>
        </p:nvSpPr>
        <p:spPr>
          <a:xfrm>
            <a:off x="227013" y="1390650"/>
            <a:ext cx="4932362" cy="5635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Content Placeholder 8"/>
          <p:cNvSpPr>
            <a:spLocks noGrp="1"/>
          </p:cNvSpPr>
          <p:nvPr>
            <p:ph sz="quarter" idx="13"/>
          </p:nvPr>
        </p:nvSpPr>
        <p:spPr>
          <a:xfrm>
            <a:off x="5224463" y="1390650"/>
            <a:ext cx="4603750" cy="5635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37716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21" name="Rectangle 20"/>
          <p:cNvSpPr/>
          <p:nvPr userDrawn="1"/>
        </p:nvSpPr>
        <p:spPr>
          <a:xfrm>
            <a:off x="122135" y="1042462"/>
            <a:ext cx="9829800" cy="6260270"/>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userDrawn="1"/>
        </p:nvSpPr>
        <p:spPr>
          <a:xfrm>
            <a:off x="122135" y="7304832"/>
            <a:ext cx="9829800" cy="365760"/>
          </a:xfrm>
          <a:prstGeom prst="rect">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userDrawn="1"/>
        </p:nvGrpSpPr>
        <p:grpSpPr>
          <a:xfrm>
            <a:off x="9216970" y="7304832"/>
            <a:ext cx="734966" cy="365760"/>
            <a:chOff x="9304020" y="7304832"/>
            <a:chExt cx="647915" cy="365760"/>
          </a:xfrm>
          <a:solidFill>
            <a:srgbClr val="EB8E44"/>
          </a:solidFill>
        </p:grpSpPr>
        <p:sp>
          <p:nvSpPr>
            <p:cNvPr id="23" name="Parallelogram 22"/>
            <p:cNvSpPr/>
            <p:nvPr userDrawn="1"/>
          </p:nvSpPr>
          <p:spPr>
            <a:xfrm>
              <a:off x="9304020" y="7304832"/>
              <a:ext cx="562622" cy="365760"/>
            </a:xfrm>
            <a:prstGeom prst="parallelogram">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userDrawn="1"/>
          </p:nvSpPr>
          <p:spPr>
            <a:xfrm>
              <a:off x="9455881" y="7304832"/>
              <a:ext cx="496054" cy="36576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Rectangle 4"/>
          <p:cNvSpPr/>
          <p:nvPr userDrawn="1"/>
        </p:nvSpPr>
        <p:spPr>
          <a:xfrm>
            <a:off x="122135" y="119383"/>
            <a:ext cx="9829800" cy="923079"/>
          </a:xfrm>
          <a:prstGeom prst="rect">
            <a:avLst/>
          </a:prstGeom>
          <a:solidFill>
            <a:srgbClr val="091D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BHO-Logo-White-HorizLeft-noTag-01.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3401" y="7342803"/>
            <a:ext cx="962108" cy="254142"/>
          </a:xfrm>
          <a:prstGeom prst="rect">
            <a:avLst/>
          </a:prstGeom>
        </p:spPr>
      </p:pic>
      <p:grpSp>
        <p:nvGrpSpPr>
          <p:cNvPr id="11" name="Group 10"/>
          <p:cNvGrpSpPr/>
          <p:nvPr userDrawn="1"/>
        </p:nvGrpSpPr>
        <p:grpSpPr>
          <a:xfrm>
            <a:off x="122135" y="1042462"/>
            <a:ext cx="9829800" cy="57401"/>
            <a:chOff x="229456" y="5306734"/>
            <a:chExt cx="9594375" cy="57401"/>
          </a:xfrm>
        </p:grpSpPr>
        <p:sp>
          <p:nvSpPr>
            <p:cNvPr id="12" name="Rectangle 11"/>
            <p:cNvSpPr/>
            <p:nvPr userDrawn="1"/>
          </p:nvSpPr>
          <p:spPr>
            <a:xfrm>
              <a:off x="229456" y="5306734"/>
              <a:ext cx="1140913" cy="57401"/>
            </a:xfrm>
            <a:prstGeom prst="rect">
              <a:avLst/>
            </a:prstGeom>
            <a:solidFill>
              <a:srgbClr val="E850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userDrawn="1"/>
          </p:nvSpPr>
          <p:spPr>
            <a:xfrm>
              <a:off x="1370369" y="5306734"/>
              <a:ext cx="5449531" cy="57401"/>
            </a:xfrm>
            <a:prstGeom prst="rect">
              <a:avLst/>
            </a:prstGeom>
            <a:solidFill>
              <a:srgbClr val="EB8E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6819901" y="5306734"/>
              <a:ext cx="3003930" cy="57401"/>
            </a:xfrm>
            <a:prstGeom prst="rect">
              <a:avLst/>
            </a:prstGeom>
            <a:solidFill>
              <a:srgbClr val="3DB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21920" y="278171"/>
            <a:ext cx="9824720" cy="640080"/>
          </a:xfrm>
          <a:prstGeom prst="rect">
            <a:avLst/>
          </a:prstGeom>
        </p:spPr>
        <p:txBody>
          <a:bodyPr>
            <a:normAutofit/>
          </a:bodyPr>
          <a:lstStyle>
            <a:lvl1pPr>
              <a:lnSpc>
                <a:spcPct val="90000"/>
              </a:lnSpc>
              <a:defRPr sz="3200" baseline="0">
                <a:solidFill>
                  <a:srgbClr val="FFFFFF"/>
                </a:solidFill>
              </a:defRPr>
            </a:lvl1p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p>
            <a:fld id="{77E85DEC-3C54-CC49-B6AA-116CC903AFD3}" type="slidenum">
              <a:rPr lang="en-US" smtClean="0"/>
              <a:pPr/>
              <a:t>‹#›</a:t>
            </a:fld>
            <a:endParaRPr lang="en-US"/>
          </a:p>
        </p:txBody>
      </p:sp>
      <p:sp>
        <p:nvSpPr>
          <p:cNvPr id="18" name="Content Placeholder 2"/>
          <p:cNvSpPr>
            <a:spLocks noGrp="1"/>
          </p:cNvSpPr>
          <p:nvPr>
            <p:ph idx="1"/>
          </p:nvPr>
        </p:nvSpPr>
        <p:spPr>
          <a:xfrm>
            <a:off x="502920" y="1305578"/>
            <a:ext cx="9052560" cy="5670754"/>
          </a:xfrm>
        </p:spPr>
        <p:txBody>
          <a:bodyPr/>
          <a:lstStyle>
            <a:lvl1pPr>
              <a:lnSpc>
                <a:spcPct val="110000"/>
              </a:lnSpc>
              <a:defRPr/>
            </a:lvl1pPr>
            <a:lvl2pPr>
              <a:lnSpc>
                <a:spcPct val="110000"/>
              </a:lnSpc>
              <a:defRPr/>
            </a:lvl2pPr>
            <a:lvl3pPr>
              <a:lnSpc>
                <a:spcPct val="110000"/>
              </a:lnSpc>
              <a:defRPr/>
            </a:lvl3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299838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Photo_And_Content_Basic.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p>
            <a:fld id="{00523699-2170-D14E-9E57-B6AAC94F6434}" type="slidenum">
              <a:rPr lang="en-US" smtClean="0"/>
              <a:pPr/>
              <a:t>‹#›</a:t>
            </a:fld>
            <a:endParaRPr lang="en-US" dirty="0"/>
          </a:p>
        </p:txBody>
      </p:sp>
      <p:sp>
        <p:nvSpPr>
          <p:cNvPr id="6" name="Content Placeholder 2"/>
          <p:cNvSpPr>
            <a:spLocks noGrp="1"/>
          </p:cNvSpPr>
          <p:nvPr>
            <p:ph idx="1"/>
          </p:nvPr>
        </p:nvSpPr>
        <p:spPr>
          <a:xfrm>
            <a:off x="816465" y="4200637"/>
            <a:ext cx="8561548" cy="2742348"/>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12"/>
          </p:nvPr>
        </p:nvSpPr>
        <p:spPr>
          <a:xfrm>
            <a:off x="1621150" y="7147176"/>
            <a:ext cx="5057333" cy="413808"/>
          </a:xfrm>
        </p:spPr>
        <p:txBody>
          <a:bodyPr/>
          <a:lstStyle/>
          <a:p>
            <a:r>
              <a:rPr lang="en-US" smtClean="0"/>
              <a:t>NYS ASAP Conference</a:t>
            </a:r>
            <a:endParaRPr lang="en-US" dirty="0"/>
          </a:p>
        </p:txBody>
      </p:sp>
      <p:pic>
        <p:nvPicPr>
          <p:cNvPr id="8" name="Picture 7" descr="BHO-Logo-White-HorizLeft-noTag-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9" name="Straight Connector 8"/>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96799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Section_Sl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hasCustomPrompt="1"/>
          </p:nvPr>
        </p:nvSpPr>
        <p:spPr>
          <a:xfrm>
            <a:off x="4376511" y="2881837"/>
            <a:ext cx="4762526" cy="3028365"/>
          </a:xfrm>
        </p:spPr>
        <p:txBody>
          <a:bodyPr anchor="t"/>
          <a:lstStyle>
            <a:lvl1pPr algn="l">
              <a:defRPr sz="4500" b="1" cap="none"/>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00523699-2170-D14E-9E57-B6AAC94F6434}" type="slidenum">
              <a:rPr lang="en-US" smtClean="0"/>
              <a:t>‹#›</a:t>
            </a:fld>
            <a:endParaRPr lang="en-US"/>
          </a:p>
        </p:txBody>
      </p:sp>
      <p:sp>
        <p:nvSpPr>
          <p:cNvPr id="8" name="Footer Placeholder 4"/>
          <p:cNvSpPr>
            <a:spLocks noGrp="1"/>
          </p:cNvSpPr>
          <p:nvPr>
            <p:ph type="ftr" sz="quarter" idx="13"/>
          </p:nvPr>
        </p:nvSpPr>
        <p:spPr>
          <a:xfrm>
            <a:off x="1621150" y="7147176"/>
            <a:ext cx="5057333" cy="413808"/>
          </a:xfrm>
        </p:spPr>
        <p:txBody>
          <a:bodyPr/>
          <a:lstStyle/>
          <a:p>
            <a:r>
              <a:rPr lang="en-US" smtClean="0"/>
              <a:t>NYS ASAP Conference</a:t>
            </a:r>
            <a:endParaRPr lang="en-US" dirty="0"/>
          </a:p>
        </p:txBody>
      </p:sp>
      <p:pic>
        <p:nvPicPr>
          <p:cNvPr id="9" name="Picture 8" descr="BHO-Logo-White-HorizLeft-noTag-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0" name="Straight Connector 9"/>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3550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CC-woman-60s-Chpt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Slide Number Placeholder 3"/>
          <p:cNvSpPr>
            <a:spLocks noGrp="1"/>
          </p:cNvSpPr>
          <p:nvPr>
            <p:ph type="sldNum" sz="quarter" idx="11"/>
          </p:nvPr>
        </p:nvSpPr>
        <p:spPr/>
        <p:txBody>
          <a:bodyPr/>
          <a:lstStyle/>
          <a:p>
            <a:fld id="{00523699-2170-D14E-9E57-B6AAC94F6434}" type="slidenum">
              <a:rPr lang="en-US" smtClean="0"/>
              <a:pPr/>
              <a:t>‹#›</a:t>
            </a:fld>
            <a:endParaRPr lang="en-US" dirty="0"/>
          </a:p>
        </p:txBody>
      </p:sp>
      <p:sp>
        <p:nvSpPr>
          <p:cNvPr id="9" name="Footer Placeholder 4"/>
          <p:cNvSpPr txBox="1">
            <a:spLocks/>
          </p:cNvSpPr>
          <p:nvPr userDrawn="1"/>
        </p:nvSpPr>
        <p:spPr>
          <a:xfrm>
            <a:off x="1621150" y="7147176"/>
            <a:ext cx="5057333" cy="413808"/>
          </a:xfrm>
          <a:prstGeom prst="rect">
            <a:avLst/>
          </a:prstGeom>
        </p:spPr>
        <p:txBody>
          <a:bodyPr vert="horz" lIns="101858" tIns="50929" rIns="101858" bIns="50929" rtlCol="0" anchor="ctr"/>
          <a:lstStyle>
            <a:defPPr>
              <a:defRPr lang="en-US"/>
            </a:defPPr>
            <a:lvl1pPr marL="0" algn="l" defTabSz="509412" rtl="0" eaLnBrk="1" latinLnBrk="0" hangingPunct="1">
              <a:defRPr sz="1200"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r>
              <a:rPr lang="en-US" smtClean="0"/>
              <a:t>New Employee Orientation </a:t>
            </a:r>
            <a:endParaRPr lang="en-US" dirty="0"/>
          </a:p>
        </p:txBody>
      </p:sp>
      <p:pic>
        <p:nvPicPr>
          <p:cNvPr id="10" name="Picture 9" descr="BHO-Logo-White-HorizLeft-noTag-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1" name="Straight Connector 10"/>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
        <p:nvSpPr>
          <p:cNvPr id="13" name="Title 1"/>
          <p:cNvSpPr>
            <a:spLocks noGrp="1"/>
          </p:cNvSpPr>
          <p:nvPr>
            <p:ph type="title"/>
          </p:nvPr>
        </p:nvSpPr>
        <p:spPr>
          <a:xfrm>
            <a:off x="4376512" y="2842759"/>
            <a:ext cx="4015055" cy="2241217"/>
          </a:xfrm>
        </p:spPr>
        <p:txBody>
          <a:bodyPr/>
          <a:lstStyle>
            <a:lvl1pPr algn="l">
              <a:defRPr sz="4500"/>
            </a:lvl1pPr>
          </a:lstStyle>
          <a:p>
            <a:r>
              <a:rPr lang="en-US" dirty="0" smtClean="0"/>
              <a:t>Click to edit Master title style</a:t>
            </a:r>
            <a:endParaRPr lang="en-US" dirty="0"/>
          </a:p>
        </p:txBody>
      </p:sp>
    </p:spTree>
    <p:extLst>
      <p:ext uri="{BB962C8B-B14F-4D97-AF65-F5344CB8AC3E}">
        <p14:creationId xmlns:p14="http://schemas.microsoft.com/office/powerpoint/2010/main" val="3766791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descr="CC-man-40s-Chpt Slid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4" name="Slide Number Placeholder 3"/>
          <p:cNvSpPr>
            <a:spLocks noGrp="1"/>
          </p:cNvSpPr>
          <p:nvPr>
            <p:ph type="sldNum" sz="quarter" idx="11"/>
          </p:nvPr>
        </p:nvSpPr>
        <p:spPr/>
        <p:txBody>
          <a:bodyPr/>
          <a:lstStyle/>
          <a:p>
            <a:fld id="{00523699-2170-D14E-9E57-B6AAC94F6434}" type="slidenum">
              <a:rPr lang="en-US" smtClean="0"/>
              <a:pPr/>
              <a:t>‹#›</a:t>
            </a:fld>
            <a:endParaRPr lang="en-US" dirty="0"/>
          </a:p>
        </p:txBody>
      </p:sp>
      <p:sp>
        <p:nvSpPr>
          <p:cNvPr id="7" name="Title 1"/>
          <p:cNvSpPr>
            <a:spLocks noGrp="1"/>
          </p:cNvSpPr>
          <p:nvPr>
            <p:ph type="title"/>
          </p:nvPr>
        </p:nvSpPr>
        <p:spPr>
          <a:xfrm>
            <a:off x="4376510" y="2740934"/>
            <a:ext cx="4151018" cy="2446363"/>
          </a:xfrm>
        </p:spPr>
        <p:txBody>
          <a:bodyPr/>
          <a:lstStyle>
            <a:lvl1pPr algn="l">
              <a:defRPr sz="4500"/>
            </a:lvl1pPr>
          </a:lstStyle>
          <a:p>
            <a:r>
              <a:rPr lang="en-US" dirty="0" smtClean="0"/>
              <a:t>Click to edit Master title style</a:t>
            </a:r>
            <a:endParaRPr lang="en-US" dirty="0"/>
          </a:p>
        </p:txBody>
      </p:sp>
      <p:sp>
        <p:nvSpPr>
          <p:cNvPr id="8" name="Footer Placeholder 4"/>
          <p:cNvSpPr txBox="1">
            <a:spLocks/>
          </p:cNvSpPr>
          <p:nvPr userDrawn="1"/>
        </p:nvSpPr>
        <p:spPr>
          <a:xfrm>
            <a:off x="1621150" y="7147176"/>
            <a:ext cx="5057333" cy="413808"/>
          </a:xfrm>
          <a:prstGeom prst="rect">
            <a:avLst/>
          </a:prstGeom>
        </p:spPr>
        <p:txBody>
          <a:bodyPr vert="horz" lIns="101858" tIns="50929" rIns="101858" bIns="50929" rtlCol="0" anchor="ctr"/>
          <a:lstStyle>
            <a:defPPr>
              <a:defRPr lang="en-US"/>
            </a:defPPr>
            <a:lvl1pPr marL="0" algn="l" defTabSz="509412" rtl="0" eaLnBrk="1" latinLnBrk="0" hangingPunct="1">
              <a:defRPr sz="1200" kern="1200">
                <a:solidFill>
                  <a:schemeClr val="bg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a:lstStyle>
          <a:p>
            <a:r>
              <a:rPr lang="en-US" smtClean="0"/>
              <a:t>New Employee Orientation </a:t>
            </a:r>
            <a:endParaRPr lang="en-US" dirty="0"/>
          </a:p>
        </p:txBody>
      </p:sp>
      <p:pic>
        <p:nvPicPr>
          <p:cNvPr id="9" name="Picture 8" descr="BHO-Logo-White-HorizLeft-noTag-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10" name="Straight Connector 9"/>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7916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Thank_Yo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752213" y="2012399"/>
            <a:ext cx="8401334" cy="1729099"/>
          </a:xfrm>
        </p:spPr>
        <p:txBody>
          <a:bodyPr>
            <a:noAutofit/>
          </a:bodyPr>
          <a:lstStyle>
            <a:lvl1pPr>
              <a:lnSpc>
                <a:spcPct val="90000"/>
              </a:lnSpc>
              <a:defRPr sz="5000" b="0">
                <a:solidFill>
                  <a:schemeClr val="tx1">
                    <a:lumMod val="85000"/>
                    <a:lumOff val="15000"/>
                  </a:schemeClr>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00523699-2170-D14E-9E57-B6AAC94F6434}" type="slidenum">
              <a:rPr lang="en-US" smtClean="0"/>
              <a:t>‹#›</a:t>
            </a:fld>
            <a:endParaRPr lang="en-US"/>
          </a:p>
        </p:txBody>
      </p:sp>
      <p:sp>
        <p:nvSpPr>
          <p:cNvPr id="7" name="Footer Placeholder 4"/>
          <p:cNvSpPr>
            <a:spLocks noGrp="1"/>
          </p:cNvSpPr>
          <p:nvPr>
            <p:ph type="ftr" sz="quarter" idx="13"/>
          </p:nvPr>
        </p:nvSpPr>
        <p:spPr>
          <a:xfrm>
            <a:off x="1621150" y="7147176"/>
            <a:ext cx="5057333" cy="413808"/>
          </a:xfrm>
        </p:spPr>
        <p:txBody>
          <a:bodyPr/>
          <a:lstStyle/>
          <a:p>
            <a:r>
              <a:rPr lang="en-US" smtClean="0"/>
              <a:t>NYS ASAP Conference</a:t>
            </a:r>
            <a:endParaRPr lang="en-US" dirty="0"/>
          </a:p>
        </p:txBody>
      </p:sp>
      <p:pic>
        <p:nvPicPr>
          <p:cNvPr id="8" name="Picture 7" descr="BHO-Logo-White-HorizLeft-noTag-01.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950" y="7221056"/>
            <a:ext cx="917055" cy="242241"/>
          </a:xfrm>
          <a:prstGeom prst="rect">
            <a:avLst/>
          </a:prstGeom>
        </p:spPr>
      </p:pic>
      <p:cxnSp>
        <p:nvCxnSpPr>
          <p:cNvPr id="9" name="Straight Connector 8"/>
          <p:cNvCxnSpPr/>
          <p:nvPr userDrawn="1"/>
        </p:nvCxnSpPr>
        <p:spPr>
          <a:xfrm>
            <a:off x="1598751" y="7269057"/>
            <a:ext cx="0" cy="186769"/>
          </a:xfrm>
          <a:prstGeom prst="line">
            <a:avLst/>
          </a:prstGeom>
          <a:ln w="12700" cmpd="sng">
            <a:solidFill>
              <a:schemeClr val="tx1">
                <a:lumMod val="85000"/>
                <a:lumOff val="1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BHO-Logo-3c-01.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034686" y="3474258"/>
            <a:ext cx="1866183" cy="1511373"/>
          </a:xfrm>
          <a:prstGeom prst="rect">
            <a:avLst/>
          </a:prstGeom>
        </p:spPr>
      </p:pic>
    </p:spTree>
    <p:extLst>
      <p:ext uri="{BB962C8B-B14F-4D97-AF65-F5344CB8AC3E}">
        <p14:creationId xmlns:p14="http://schemas.microsoft.com/office/powerpoint/2010/main" val="985750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angle 7"/>
          <p:cNvSpPr/>
          <p:nvPr userDrawn="1"/>
        </p:nvSpPr>
        <p:spPr>
          <a:xfrm>
            <a:off x="1" y="7001331"/>
            <a:ext cx="10058400" cy="771071"/>
          </a:xfrm>
          <a:prstGeom prst="rect">
            <a:avLst/>
          </a:prstGeom>
          <a:solidFill>
            <a:srgbClr val="012639"/>
          </a:solidFill>
          <a:ln>
            <a:noFill/>
          </a:ln>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10" name="Text Placeholder 25"/>
          <p:cNvSpPr>
            <a:spLocks noGrp="1"/>
          </p:cNvSpPr>
          <p:nvPr>
            <p:ph type="body" sz="quarter" idx="13" hasCustomPrompt="1"/>
          </p:nvPr>
        </p:nvSpPr>
        <p:spPr>
          <a:xfrm>
            <a:off x="735172" y="339271"/>
            <a:ext cx="8495506" cy="699105"/>
          </a:xfrm>
          <a:prstGeom prst="rect">
            <a:avLst/>
          </a:prstGeom>
        </p:spPr>
        <p:txBody>
          <a:bodyPr vert="horz" anchor="ctr"/>
          <a:lstStyle>
            <a:lvl1pPr marL="0" indent="0" algn="ctr">
              <a:buNone/>
              <a:defRPr sz="3600" b="1" i="0" spc="334" baseline="0">
                <a:solidFill>
                  <a:srgbClr val="012639"/>
                </a:solidFill>
                <a:latin typeface="Arial"/>
                <a:cs typeface="Baskerville SemiBold"/>
              </a:defRPr>
            </a:lvl1pPr>
          </a:lstStyle>
          <a:p>
            <a:pPr lvl="0"/>
            <a:r>
              <a:rPr lang="en-US" dirty="0" smtClean="0"/>
              <a:t>EDIT TITLE</a:t>
            </a:r>
            <a:endParaRPr lang="en-US" dirty="0"/>
          </a:p>
        </p:txBody>
      </p:sp>
      <p:sp>
        <p:nvSpPr>
          <p:cNvPr id="14" name="Content Placeholder 13"/>
          <p:cNvSpPr>
            <a:spLocks noGrp="1"/>
          </p:cNvSpPr>
          <p:nvPr>
            <p:ph sz="quarter" idx="14"/>
          </p:nvPr>
        </p:nvSpPr>
        <p:spPr>
          <a:xfrm>
            <a:off x="735172" y="1352974"/>
            <a:ext cx="8495506" cy="5226836"/>
          </a:xfrm>
          <a:prstGeom prst="rect">
            <a:avLst/>
          </a:prstGeom>
        </p:spPr>
        <p:txBody>
          <a:bodyPr vert="horz"/>
          <a:lstStyle>
            <a:lvl1pPr marL="0" indent="0">
              <a:lnSpc>
                <a:spcPct val="120000"/>
              </a:lnSpc>
              <a:buNone/>
              <a:defRPr sz="2200" b="0" i="0">
                <a:solidFill>
                  <a:srgbClr val="404040"/>
                </a:solidFill>
                <a:latin typeface="Arial"/>
                <a:cs typeface="Avenir Book"/>
              </a:defRPr>
            </a:lvl1pPr>
            <a:lvl2pPr>
              <a:lnSpc>
                <a:spcPct val="120000"/>
              </a:lnSpc>
              <a:defRPr sz="2200" b="0" i="0">
                <a:solidFill>
                  <a:srgbClr val="404040"/>
                </a:solidFill>
                <a:latin typeface="Arial"/>
                <a:cs typeface="Avenir Book"/>
              </a:defRPr>
            </a:lvl2pPr>
            <a:lvl3pPr>
              <a:lnSpc>
                <a:spcPct val="120000"/>
              </a:lnSpc>
              <a:defRPr sz="2200" b="0" i="0">
                <a:solidFill>
                  <a:srgbClr val="404040"/>
                </a:solidFill>
                <a:latin typeface="Arial"/>
                <a:cs typeface="Avenir Book"/>
              </a:defRPr>
            </a:lvl3pPr>
            <a:lvl4pPr>
              <a:lnSpc>
                <a:spcPct val="120000"/>
              </a:lnSpc>
              <a:defRPr sz="2000" b="0" i="0">
                <a:solidFill>
                  <a:srgbClr val="404040"/>
                </a:solidFill>
                <a:latin typeface="Arial"/>
                <a:cs typeface="Avenir Book"/>
              </a:defRPr>
            </a:lvl4pPr>
            <a:lvl5pPr>
              <a:lnSpc>
                <a:spcPct val="120000"/>
              </a:lnSpc>
              <a:defRPr sz="1800" b="0" i="0">
                <a:solidFill>
                  <a:srgbClr val="404040"/>
                </a:solidFill>
                <a:latin typeface="Arial"/>
                <a:cs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extBox 19"/>
          <p:cNvSpPr txBox="1"/>
          <p:nvPr userDrawn="1"/>
        </p:nvSpPr>
        <p:spPr>
          <a:xfrm>
            <a:off x="625413" y="7346888"/>
            <a:ext cx="3598672" cy="267424"/>
          </a:xfrm>
          <a:prstGeom prst="rect">
            <a:avLst/>
          </a:prstGeom>
          <a:noFill/>
        </p:spPr>
        <p:txBody>
          <a:bodyPr wrap="square" lIns="101858" tIns="50929" rIns="101858" bIns="50929" rtlCol="0" anchor="ctr">
            <a:spAutoFit/>
          </a:bodyPr>
          <a:lstStyle/>
          <a:p>
            <a:pPr algn="l" rtl="0"/>
            <a:r>
              <a:rPr lang="en-US" sz="1600" b="0" i="0" u="none" strike="noStrike" kern="1200" baseline="30000" dirty="0" err="1" smtClean="0">
                <a:solidFill>
                  <a:schemeClr val="bg1"/>
                </a:solidFill>
                <a:latin typeface="Gotham Book"/>
                <a:ea typeface="+mn-ea"/>
                <a:cs typeface="Avenir Book"/>
              </a:rPr>
              <a:t>beaconhealthoptions.com</a:t>
            </a:r>
            <a:endParaRPr lang="en-US" sz="1600" b="0" i="0" u="none" strike="noStrike" kern="1200" baseline="30000" dirty="0" smtClean="0">
              <a:solidFill>
                <a:schemeClr val="bg1"/>
              </a:solidFill>
              <a:latin typeface="Gotham Book"/>
              <a:ea typeface="+mn-ea"/>
              <a:cs typeface="Avenir Book"/>
            </a:endParaRPr>
          </a:p>
        </p:txBody>
      </p:sp>
      <p:sp>
        <p:nvSpPr>
          <p:cNvPr id="21" name="Rectangle 20"/>
          <p:cNvSpPr/>
          <p:nvPr userDrawn="1"/>
        </p:nvSpPr>
        <p:spPr>
          <a:xfrm>
            <a:off x="9254853" y="7268858"/>
            <a:ext cx="731679" cy="313932"/>
          </a:xfrm>
          <a:prstGeom prst="rect">
            <a:avLst/>
          </a:prstGeom>
        </p:spPr>
        <p:txBody>
          <a:bodyPr lIns="101858" tIns="50929" rIns="101858" bIns="50929">
            <a:spAutoFit/>
          </a:bodyPr>
          <a:lstStyle/>
          <a:p>
            <a:pPr algn="ctr"/>
            <a:fld id="{09C66016-C165-DF4B-AEDC-CF81B50FE0D8}" type="slidenum">
              <a:rPr lang="en-US" sz="1300" b="0" i="0">
                <a:solidFill>
                  <a:srgbClr val="40B4E5"/>
                </a:solidFill>
                <a:latin typeface="Arial"/>
                <a:cs typeface="Avenir Book"/>
              </a:rPr>
              <a:pPr algn="ctr"/>
              <a:t>‹#›</a:t>
            </a:fld>
            <a:endParaRPr lang="en-US" sz="1300" b="0" i="0" dirty="0">
              <a:solidFill>
                <a:srgbClr val="40B4E5"/>
              </a:solidFill>
              <a:latin typeface="Arial"/>
              <a:cs typeface="Avenir Book"/>
            </a:endParaRPr>
          </a:p>
        </p:txBody>
      </p:sp>
      <p:pic>
        <p:nvPicPr>
          <p:cNvPr id="12" name="Picture 11" descr="BHO-Logo_hor_re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0831" y="7237782"/>
            <a:ext cx="1219848" cy="345559"/>
          </a:xfrm>
          <a:prstGeom prst="rect">
            <a:avLst/>
          </a:prstGeom>
        </p:spPr>
      </p:pic>
      <p:cxnSp>
        <p:nvCxnSpPr>
          <p:cNvPr id="13" name="Straight Connector 12"/>
          <p:cNvCxnSpPr/>
          <p:nvPr userDrawn="1"/>
        </p:nvCxnSpPr>
        <p:spPr>
          <a:xfrm>
            <a:off x="725194" y="1170711"/>
            <a:ext cx="8495506" cy="0"/>
          </a:xfrm>
          <a:prstGeom prst="line">
            <a:avLst/>
          </a:prstGeom>
          <a:ln w="12700">
            <a:solidFill>
              <a:srgbClr val="40B4E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8127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12" name="Rectangle 11"/>
          <p:cNvSpPr/>
          <p:nvPr userDrawn="1"/>
        </p:nvSpPr>
        <p:spPr>
          <a:xfrm>
            <a:off x="1" y="7001331"/>
            <a:ext cx="10058400" cy="771071"/>
          </a:xfrm>
          <a:prstGeom prst="rect">
            <a:avLst/>
          </a:prstGeom>
          <a:solidFill>
            <a:srgbClr val="012639"/>
          </a:solidFill>
          <a:ln>
            <a:noFill/>
          </a:ln>
        </p:spPr>
        <p:style>
          <a:lnRef idx="1">
            <a:schemeClr val="accent1"/>
          </a:lnRef>
          <a:fillRef idx="3">
            <a:schemeClr val="accent1"/>
          </a:fillRef>
          <a:effectRef idx="2">
            <a:schemeClr val="accent1"/>
          </a:effectRef>
          <a:fontRef idx="minor">
            <a:schemeClr val="lt1"/>
          </a:fontRef>
        </p:style>
        <p:txBody>
          <a:bodyPr lIns="101858" tIns="50929" rIns="101858" bIns="50929" rtlCol="0" anchor="ctr"/>
          <a:lstStyle/>
          <a:p>
            <a:pPr algn="ctr"/>
            <a:endParaRPr lang="en-US"/>
          </a:p>
        </p:txBody>
      </p:sp>
      <p:sp>
        <p:nvSpPr>
          <p:cNvPr id="17" name="Content Placeholder 16"/>
          <p:cNvSpPr>
            <a:spLocks noGrp="1"/>
          </p:cNvSpPr>
          <p:nvPr>
            <p:ph sz="quarter" idx="15" hasCustomPrompt="1"/>
          </p:nvPr>
        </p:nvSpPr>
        <p:spPr>
          <a:xfrm>
            <a:off x="1" y="3"/>
            <a:ext cx="4440713" cy="7003557"/>
          </a:xfrm>
          <a:prstGeom prst="rect">
            <a:avLst/>
          </a:prstGeom>
          <a:solidFill>
            <a:schemeClr val="bg1">
              <a:lumMod val="85000"/>
            </a:schemeClr>
          </a:solidFill>
        </p:spPr>
        <p:txBody>
          <a:bodyPr vert="horz" anchor="ctr"/>
          <a:lstStyle>
            <a:lvl1pPr marL="0" indent="0" algn="ctr">
              <a:buNone/>
              <a:defRPr>
                <a:solidFill>
                  <a:schemeClr val="bg1">
                    <a:lumMod val="85000"/>
                  </a:schemeClr>
                </a:solidFill>
              </a:defRPr>
            </a:lvl1pPr>
          </a:lstStyle>
          <a:p>
            <a:pPr lvl="0"/>
            <a:r>
              <a:rPr lang="en-US" dirty="0" smtClean="0"/>
              <a:t>(Image)</a:t>
            </a:r>
            <a:endParaRPr lang="en-US" dirty="0"/>
          </a:p>
        </p:txBody>
      </p:sp>
      <p:sp>
        <p:nvSpPr>
          <p:cNvPr id="13" name="Text Placeholder 25"/>
          <p:cNvSpPr>
            <a:spLocks noGrp="1"/>
          </p:cNvSpPr>
          <p:nvPr>
            <p:ph type="body" sz="quarter" idx="13" hasCustomPrompt="1"/>
          </p:nvPr>
        </p:nvSpPr>
        <p:spPr>
          <a:xfrm>
            <a:off x="5033590" y="454417"/>
            <a:ext cx="4610599" cy="699105"/>
          </a:xfrm>
          <a:prstGeom prst="rect">
            <a:avLst/>
          </a:prstGeom>
        </p:spPr>
        <p:txBody>
          <a:bodyPr vert="horz" anchor="ctr"/>
          <a:lstStyle>
            <a:lvl1pPr marL="0" indent="0" algn="l">
              <a:buNone/>
              <a:defRPr sz="3600" b="1" i="0" spc="334" baseline="0">
                <a:solidFill>
                  <a:srgbClr val="012639"/>
                </a:solidFill>
                <a:latin typeface="Arial"/>
                <a:cs typeface="Baskerville SemiBold"/>
              </a:defRPr>
            </a:lvl1pPr>
          </a:lstStyle>
          <a:p>
            <a:pPr lvl="0"/>
            <a:r>
              <a:rPr lang="en-US" dirty="0" smtClean="0"/>
              <a:t>EDIT TITLE</a:t>
            </a:r>
            <a:endParaRPr lang="en-US" dirty="0"/>
          </a:p>
        </p:txBody>
      </p:sp>
      <p:sp>
        <p:nvSpPr>
          <p:cNvPr id="15" name="Content Placeholder 13"/>
          <p:cNvSpPr>
            <a:spLocks noGrp="1"/>
          </p:cNvSpPr>
          <p:nvPr>
            <p:ph sz="quarter" idx="14"/>
          </p:nvPr>
        </p:nvSpPr>
        <p:spPr>
          <a:xfrm>
            <a:off x="5033590" y="1243584"/>
            <a:ext cx="4610599" cy="5423408"/>
          </a:xfrm>
          <a:prstGeom prst="rect">
            <a:avLst/>
          </a:prstGeom>
        </p:spPr>
        <p:txBody>
          <a:bodyPr vert="horz"/>
          <a:lstStyle>
            <a:lvl1pPr>
              <a:lnSpc>
                <a:spcPct val="120000"/>
              </a:lnSpc>
              <a:defRPr sz="2000" b="0" i="0">
                <a:solidFill>
                  <a:srgbClr val="404040"/>
                </a:solidFill>
                <a:latin typeface="Arial"/>
                <a:cs typeface="Avenir Book"/>
              </a:defRPr>
            </a:lvl1pPr>
            <a:lvl2pPr>
              <a:lnSpc>
                <a:spcPct val="120000"/>
              </a:lnSpc>
              <a:defRPr sz="2000" b="0" i="0">
                <a:solidFill>
                  <a:srgbClr val="404040"/>
                </a:solidFill>
                <a:latin typeface="Arial"/>
                <a:cs typeface="Avenir Book"/>
              </a:defRPr>
            </a:lvl2pPr>
            <a:lvl3pPr>
              <a:lnSpc>
                <a:spcPct val="120000"/>
              </a:lnSpc>
              <a:defRPr sz="1800" b="0" i="0">
                <a:solidFill>
                  <a:srgbClr val="404040"/>
                </a:solidFill>
                <a:latin typeface="Arial"/>
                <a:cs typeface="Avenir Book"/>
              </a:defRPr>
            </a:lvl3pPr>
            <a:lvl4pPr>
              <a:lnSpc>
                <a:spcPct val="120000"/>
              </a:lnSpc>
              <a:defRPr sz="1800" b="0" i="0">
                <a:solidFill>
                  <a:srgbClr val="404040"/>
                </a:solidFill>
                <a:latin typeface="Arial"/>
                <a:cs typeface="Avenir Book"/>
              </a:defRPr>
            </a:lvl4pPr>
            <a:lvl5pPr>
              <a:lnSpc>
                <a:spcPct val="120000"/>
              </a:lnSpc>
              <a:defRPr sz="1800" b="0" i="0">
                <a:solidFill>
                  <a:srgbClr val="404040"/>
                </a:solidFill>
                <a:latin typeface="Arial"/>
                <a:cs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1" name="Rectangle 20"/>
          <p:cNvSpPr/>
          <p:nvPr userDrawn="1"/>
        </p:nvSpPr>
        <p:spPr>
          <a:xfrm>
            <a:off x="9254853" y="7268858"/>
            <a:ext cx="731679" cy="313932"/>
          </a:xfrm>
          <a:prstGeom prst="rect">
            <a:avLst/>
          </a:prstGeom>
        </p:spPr>
        <p:txBody>
          <a:bodyPr lIns="101858" tIns="50929" rIns="101858" bIns="50929">
            <a:spAutoFit/>
          </a:bodyPr>
          <a:lstStyle/>
          <a:p>
            <a:pPr algn="ctr"/>
            <a:fld id="{09C66016-C165-DF4B-AEDC-CF81B50FE0D8}" type="slidenum">
              <a:rPr lang="en-US" sz="1300" b="0" i="0">
                <a:solidFill>
                  <a:srgbClr val="40B4E5"/>
                </a:solidFill>
                <a:latin typeface="Arial"/>
                <a:cs typeface="Avenir Book"/>
              </a:rPr>
              <a:pPr algn="ctr"/>
              <a:t>‹#›</a:t>
            </a:fld>
            <a:endParaRPr lang="en-US" sz="1300" b="0" i="0" dirty="0">
              <a:solidFill>
                <a:srgbClr val="40B4E5"/>
              </a:solidFill>
              <a:latin typeface="Arial"/>
              <a:cs typeface="Avenir Book"/>
            </a:endParaRPr>
          </a:p>
        </p:txBody>
      </p:sp>
      <p:sp>
        <p:nvSpPr>
          <p:cNvPr id="9" name="TextBox 8"/>
          <p:cNvSpPr txBox="1"/>
          <p:nvPr userDrawn="1"/>
        </p:nvSpPr>
        <p:spPr>
          <a:xfrm>
            <a:off x="625413" y="7346888"/>
            <a:ext cx="3598672" cy="267424"/>
          </a:xfrm>
          <a:prstGeom prst="rect">
            <a:avLst/>
          </a:prstGeom>
          <a:noFill/>
        </p:spPr>
        <p:txBody>
          <a:bodyPr wrap="square" lIns="101858" tIns="50929" rIns="101858" bIns="50929" rtlCol="0" anchor="ctr">
            <a:spAutoFit/>
          </a:bodyPr>
          <a:lstStyle/>
          <a:p>
            <a:pPr algn="l" rtl="0"/>
            <a:r>
              <a:rPr lang="en-US" sz="1600" b="0" i="0" u="none" strike="noStrike" kern="1200" baseline="30000" dirty="0" err="1" smtClean="0">
                <a:solidFill>
                  <a:schemeClr val="bg1"/>
                </a:solidFill>
                <a:latin typeface="Gotham Book"/>
                <a:ea typeface="+mn-ea"/>
                <a:cs typeface="Avenir Book"/>
              </a:rPr>
              <a:t>beaconhealthoptions.com</a:t>
            </a:r>
            <a:endParaRPr lang="en-US" sz="1600" b="0" i="0" u="none" strike="noStrike" kern="1200" baseline="30000" dirty="0" smtClean="0">
              <a:solidFill>
                <a:schemeClr val="bg1"/>
              </a:solidFill>
              <a:latin typeface="Gotham Book"/>
              <a:ea typeface="+mn-ea"/>
              <a:cs typeface="Avenir Book"/>
            </a:endParaRPr>
          </a:p>
        </p:txBody>
      </p:sp>
      <p:pic>
        <p:nvPicPr>
          <p:cNvPr id="11" name="Picture 10" descr="BHO-Logo_hor_rev.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10831" y="7237782"/>
            <a:ext cx="1219848" cy="345559"/>
          </a:xfrm>
          <a:prstGeom prst="rect">
            <a:avLst/>
          </a:prstGeom>
        </p:spPr>
      </p:pic>
      <p:sp>
        <p:nvSpPr>
          <p:cNvPr id="2" name="TextBox 1"/>
          <p:cNvSpPr txBox="1"/>
          <p:nvPr userDrawn="1"/>
        </p:nvSpPr>
        <p:spPr>
          <a:xfrm>
            <a:off x="-1247322" y="812196"/>
            <a:ext cx="205770" cy="410629"/>
          </a:xfrm>
          <a:prstGeom prst="rect">
            <a:avLst/>
          </a:prstGeom>
          <a:noFill/>
        </p:spPr>
        <p:txBody>
          <a:bodyPr wrap="none" lIns="101858" tIns="50929" rIns="101858" bIns="50929" rtlCol="0">
            <a:spAutoFit/>
          </a:bodyPr>
          <a:lstStyle/>
          <a:p>
            <a:endParaRPr lang="en-US" dirty="0"/>
          </a:p>
        </p:txBody>
      </p:sp>
    </p:spTree>
    <p:extLst>
      <p:ext uri="{BB962C8B-B14F-4D97-AF65-F5344CB8AC3E}">
        <p14:creationId xmlns:p14="http://schemas.microsoft.com/office/powerpoint/2010/main" val="4092112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796" y="201017"/>
            <a:ext cx="9604808" cy="1037998"/>
          </a:xfrm>
          <a:prstGeom prst="rect">
            <a:avLst/>
          </a:prstGeom>
        </p:spPr>
        <p:txBody>
          <a:bodyPr vert="horz" lIns="101858" tIns="50929" rIns="101858" bIns="50929"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6465" y="1813563"/>
            <a:ext cx="8561548" cy="5129425"/>
          </a:xfrm>
          <a:prstGeom prst="rect">
            <a:avLst/>
          </a:prstGeom>
        </p:spPr>
        <p:txBody>
          <a:bodyPr vert="horz" wrap="square" lIns="101858" tIns="50929" rIns="101858" bIns="50929"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3493319" y="7147176"/>
            <a:ext cx="3185160" cy="413808"/>
          </a:xfrm>
          <a:prstGeom prst="rect">
            <a:avLst/>
          </a:prstGeom>
        </p:spPr>
        <p:txBody>
          <a:bodyPr vert="horz" lIns="101858" tIns="50929" rIns="101858" bIns="50929" rtlCol="0" anchor="ctr"/>
          <a:lstStyle>
            <a:lvl1pPr algn="l">
              <a:defRPr sz="1200">
                <a:solidFill>
                  <a:schemeClr val="bg1"/>
                </a:solidFill>
              </a:defRPr>
            </a:lvl1pPr>
          </a:lstStyle>
          <a:p>
            <a:r>
              <a:rPr lang="en-US" smtClean="0"/>
              <a:t>NYS ASAP Conference</a:t>
            </a:r>
            <a:endParaRPr lang="en-US" dirty="0"/>
          </a:p>
        </p:txBody>
      </p:sp>
      <p:sp>
        <p:nvSpPr>
          <p:cNvPr id="6" name="Slide Number Placeholder 5"/>
          <p:cNvSpPr>
            <a:spLocks noGrp="1"/>
          </p:cNvSpPr>
          <p:nvPr>
            <p:ph type="sldNum" sz="quarter" idx="4"/>
          </p:nvPr>
        </p:nvSpPr>
        <p:spPr>
          <a:xfrm>
            <a:off x="8527528" y="7135838"/>
            <a:ext cx="1300108" cy="413808"/>
          </a:xfrm>
          <a:prstGeom prst="rect">
            <a:avLst/>
          </a:prstGeom>
        </p:spPr>
        <p:txBody>
          <a:bodyPr vert="horz" lIns="101858" tIns="50929" rIns="101858" bIns="50929" rtlCol="0" anchor="ctr"/>
          <a:lstStyle>
            <a:lvl1pPr algn="r">
              <a:defRPr sz="1200">
                <a:solidFill>
                  <a:srgbClr val="FFFFFF"/>
                </a:solidFill>
              </a:defRPr>
            </a:lvl1pPr>
          </a:lstStyle>
          <a:p>
            <a:fld id="{00523699-2170-D14E-9E57-B6AAC94F6434}" type="slidenum">
              <a:rPr lang="en-US" smtClean="0"/>
              <a:pPr/>
              <a:t>‹#›</a:t>
            </a:fld>
            <a:endParaRPr lang="en-US" dirty="0"/>
          </a:p>
        </p:txBody>
      </p:sp>
    </p:spTree>
    <p:extLst>
      <p:ext uri="{BB962C8B-B14F-4D97-AF65-F5344CB8AC3E}">
        <p14:creationId xmlns:p14="http://schemas.microsoft.com/office/powerpoint/2010/main" val="605274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65" r:id="rId5"/>
    <p:sldLayoutId id="2147483664" r:id="rId6"/>
    <p:sldLayoutId id="2147483654" r:id="rId7"/>
    <p:sldLayoutId id="2147483661" r:id="rId8"/>
    <p:sldLayoutId id="2147483662" r:id="rId9"/>
    <p:sldLayoutId id="2147483663" r:id="rId10"/>
    <p:sldLayoutId id="2147483677" r:id="rId11"/>
    <p:sldLayoutId id="2147483678" r:id="rId12"/>
    <p:sldLayoutId id="2147483680" r:id="rId13"/>
    <p:sldLayoutId id="2147483681" r:id="rId14"/>
  </p:sldLayoutIdLst>
  <p:hf hdr="0" ftr="0" dt="0"/>
  <p:txStyles>
    <p:titleStyle>
      <a:lvl1pPr algn="ctr" defTabSz="509292" rtl="0" eaLnBrk="1" latinLnBrk="0" hangingPunct="1">
        <a:spcBef>
          <a:spcPct val="0"/>
        </a:spcBef>
        <a:buNone/>
        <a:defRPr sz="3500" b="1" kern="1200">
          <a:solidFill>
            <a:schemeClr val="bg1"/>
          </a:solidFill>
          <a:latin typeface="+mj-lt"/>
          <a:ea typeface="+mj-ea"/>
          <a:cs typeface="+mj-cs"/>
        </a:defRPr>
      </a:lvl1pPr>
    </p:titleStyle>
    <p:bodyStyle>
      <a:lvl1pPr marL="381970" indent="-381970" algn="l" defTabSz="509292" rtl="0" eaLnBrk="1" latinLnBrk="0" hangingPunct="1">
        <a:lnSpc>
          <a:spcPct val="100000"/>
        </a:lnSpc>
        <a:spcBef>
          <a:spcPts val="1320"/>
        </a:spcBef>
        <a:buFont typeface="Wingdings" charset="2"/>
        <a:buChar char="§"/>
        <a:defRPr sz="3000" kern="1200">
          <a:solidFill>
            <a:schemeClr val="tx1">
              <a:lumMod val="85000"/>
              <a:lumOff val="15000"/>
            </a:schemeClr>
          </a:solidFill>
          <a:latin typeface="+mn-lt"/>
          <a:ea typeface="+mn-ea"/>
          <a:cs typeface="+mn-cs"/>
        </a:defRPr>
      </a:lvl1pPr>
      <a:lvl2pPr marL="827601" indent="-318309" algn="l" defTabSz="509292" rtl="0" eaLnBrk="1" latinLnBrk="0" hangingPunct="1">
        <a:lnSpc>
          <a:spcPct val="100000"/>
        </a:lnSpc>
        <a:spcBef>
          <a:spcPts val="1320"/>
        </a:spcBef>
        <a:buFont typeface="Arial"/>
        <a:buChar char="•"/>
        <a:defRPr sz="2600" kern="1200">
          <a:solidFill>
            <a:schemeClr val="tx1">
              <a:lumMod val="85000"/>
              <a:lumOff val="15000"/>
            </a:schemeClr>
          </a:solidFill>
          <a:latin typeface="+mn-lt"/>
          <a:ea typeface="+mn-ea"/>
          <a:cs typeface="+mn-cs"/>
        </a:defRPr>
      </a:lvl2pPr>
      <a:lvl3pPr marL="1273233" indent="-254646" algn="l" defTabSz="509292" rtl="0" eaLnBrk="1" latinLnBrk="0" hangingPunct="1">
        <a:lnSpc>
          <a:spcPct val="100000"/>
        </a:lnSpc>
        <a:spcBef>
          <a:spcPts val="1320"/>
        </a:spcBef>
        <a:buFont typeface="Wingdings" charset="2"/>
        <a:buChar char="§"/>
        <a:defRPr sz="2200" kern="1200">
          <a:solidFill>
            <a:schemeClr val="tx1">
              <a:lumMod val="85000"/>
              <a:lumOff val="15000"/>
            </a:schemeClr>
          </a:solidFill>
          <a:latin typeface="+mn-lt"/>
          <a:ea typeface="+mn-ea"/>
          <a:cs typeface="+mn-cs"/>
        </a:defRPr>
      </a:lvl3pPr>
      <a:lvl4pPr marL="1782525" indent="-254646" algn="l" defTabSz="50929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4pPr>
      <a:lvl5pPr marL="2291819" indent="-254646" algn="l" defTabSz="50929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5pPr>
      <a:lvl6pPr marL="2801112" indent="-254646" algn="l" defTabSz="509292" rtl="0" eaLnBrk="1" latinLnBrk="0" hangingPunct="1">
        <a:spcBef>
          <a:spcPct val="20000"/>
        </a:spcBef>
        <a:buFont typeface="Arial"/>
        <a:buChar char="•"/>
        <a:defRPr sz="2200" kern="1200">
          <a:solidFill>
            <a:schemeClr val="tx1"/>
          </a:solidFill>
          <a:latin typeface="+mn-lt"/>
          <a:ea typeface="+mn-ea"/>
          <a:cs typeface="+mn-cs"/>
        </a:defRPr>
      </a:lvl6pPr>
      <a:lvl7pPr marL="3310406" indent="-254646" algn="l" defTabSz="509292" rtl="0" eaLnBrk="1" latinLnBrk="0" hangingPunct="1">
        <a:spcBef>
          <a:spcPct val="20000"/>
        </a:spcBef>
        <a:buFont typeface="Arial"/>
        <a:buChar char="•"/>
        <a:defRPr sz="2200" kern="1200">
          <a:solidFill>
            <a:schemeClr val="tx1"/>
          </a:solidFill>
          <a:latin typeface="+mn-lt"/>
          <a:ea typeface="+mn-ea"/>
          <a:cs typeface="+mn-cs"/>
        </a:defRPr>
      </a:lvl7pPr>
      <a:lvl8pPr marL="3819698" indent="-254646" algn="l" defTabSz="509292" rtl="0" eaLnBrk="1" latinLnBrk="0" hangingPunct="1">
        <a:spcBef>
          <a:spcPct val="20000"/>
        </a:spcBef>
        <a:buFont typeface="Arial"/>
        <a:buChar char="•"/>
        <a:defRPr sz="2200" kern="1200">
          <a:solidFill>
            <a:schemeClr val="tx1"/>
          </a:solidFill>
          <a:latin typeface="+mn-lt"/>
          <a:ea typeface="+mn-ea"/>
          <a:cs typeface="+mn-cs"/>
        </a:defRPr>
      </a:lvl8pPr>
      <a:lvl9pPr marL="4328992" indent="-254646" algn="l" defTabSz="50929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796" y="201016"/>
            <a:ext cx="9604808" cy="1037998"/>
          </a:xfrm>
          <a:prstGeom prst="rect">
            <a:avLst/>
          </a:prstGeom>
        </p:spPr>
        <p:txBody>
          <a:bodyPr vert="horz" lIns="101870" tIns="50935" rIns="101870" bIns="50935"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16465" y="1813562"/>
            <a:ext cx="8561548" cy="5129425"/>
          </a:xfrm>
          <a:prstGeom prst="rect">
            <a:avLst/>
          </a:prstGeom>
        </p:spPr>
        <p:txBody>
          <a:bodyPr vert="horz" wrap="square" lIns="101870" tIns="50935" rIns="101870" bIns="50935" rtlCol="0">
            <a:no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3"/>
          </p:nvPr>
        </p:nvSpPr>
        <p:spPr>
          <a:xfrm>
            <a:off x="3493319" y="7147175"/>
            <a:ext cx="3185160" cy="413808"/>
          </a:xfrm>
          <a:prstGeom prst="rect">
            <a:avLst/>
          </a:prstGeom>
        </p:spPr>
        <p:txBody>
          <a:bodyPr vert="horz" lIns="101870" tIns="50935" rIns="101870" bIns="50935" rtlCol="0" anchor="ctr"/>
          <a:lstStyle>
            <a:lvl1pPr algn="l">
              <a:defRPr sz="1200">
                <a:solidFill>
                  <a:schemeClr val="bg1"/>
                </a:solidFill>
              </a:defRPr>
            </a:lvl1pPr>
          </a:lstStyle>
          <a:p>
            <a:pPr defTabSz="509352"/>
            <a:r>
              <a:rPr lang="en-US" smtClean="0">
                <a:solidFill>
                  <a:prstClr val="white"/>
                </a:solidFill>
              </a:rPr>
              <a:t>NYS ASAP Conference</a:t>
            </a:r>
            <a:endParaRPr lang="en-US" dirty="0">
              <a:solidFill>
                <a:prstClr val="white"/>
              </a:solidFill>
            </a:endParaRPr>
          </a:p>
        </p:txBody>
      </p:sp>
      <p:sp>
        <p:nvSpPr>
          <p:cNvPr id="6" name="Slide Number Placeholder 5"/>
          <p:cNvSpPr>
            <a:spLocks noGrp="1"/>
          </p:cNvSpPr>
          <p:nvPr>
            <p:ph type="sldNum" sz="quarter" idx="4"/>
          </p:nvPr>
        </p:nvSpPr>
        <p:spPr>
          <a:xfrm>
            <a:off x="8527528" y="7135837"/>
            <a:ext cx="1300108" cy="413808"/>
          </a:xfrm>
          <a:prstGeom prst="rect">
            <a:avLst/>
          </a:prstGeom>
        </p:spPr>
        <p:txBody>
          <a:bodyPr vert="horz" lIns="101870" tIns="50935" rIns="101870" bIns="50935" rtlCol="0" anchor="ctr"/>
          <a:lstStyle>
            <a:lvl1pPr algn="r">
              <a:defRPr sz="1200">
                <a:solidFill>
                  <a:srgbClr val="FFFFFF"/>
                </a:solidFill>
              </a:defRPr>
            </a:lvl1pPr>
          </a:lstStyle>
          <a:p>
            <a:pPr defTabSz="509352"/>
            <a:fld id="{00523699-2170-D14E-9E57-B6AAC94F6434}" type="slidenum">
              <a:rPr lang="en-US" smtClean="0"/>
              <a:pPr defTabSz="509352"/>
              <a:t>‹#›</a:t>
            </a:fld>
            <a:endParaRPr lang="en-US" dirty="0"/>
          </a:p>
        </p:txBody>
      </p:sp>
    </p:spTree>
    <p:extLst>
      <p:ext uri="{BB962C8B-B14F-4D97-AF65-F5344CB8AC3E}">
        <p14:creationId xmlns:p14="http://schemas.microsoft.com/office/powerpoint/2010/main" val="23703242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9" r:id="rId11"/>
    <p:sldLayoutId id="2147483682" r:id="rId12"/>
  </p:sldLayoutIdLst>
  <p:hf hdr="0" ftr="0" dt="0"/>
  <p:txStyles>
    <p:titleStyle>
      <a:lvl1pPr algn="ctr" defTabSz="509352" rtl="0" eaLnBrk="1" latinLnBrk="0" hangingPunct="1">
        <a:spcBef>
          <a:spcPct val="0"/>
        </a:spcBef>
        <a:buNone/>
        <a:defRPr sz="3500" b="1" kern="1200">
          <a:solidFill>
            <a:schemeClr val="bg1"/>
          </a:solidFill>
          <a:latin typeface="+mj-lt"/>
          <a:ea typeface="+mj-ea"/>
          <a:cs typeface="+mj-cs"/>
        </a:defRPr>
      </a:lvl1pPr>
    </p:titleStyle>
    <p:bodyStyle>
      <a:lvl1pPr marL="382015" indent="-382015" algn="l" defTabSz="509352" rtl="0" eaLnBrk="1" latinLnBrk="0" hangingPunct="1">
        <a:lnSpc>
          <a:spcPct val="100000"/>
        </a:lnSpc>
        <a:spcBef>
          <a:spcPts val="1320"/>
        </a:spcBef>
        <a:buFont typeface="Wingdings" charset="2"/>
        <a:buChar char="§"/>
        <a:defRPr sz="3000" kern="1200">
          <a:solidFill>
            <a:schemeClr val="tx1">
              <a:lumMod val="85000"/>
              <a:lumOff val="15000"/>
            </a:schemeClr>
          </a:solidFill>
          <a:latin typeface="+mn-lt"/>
          <a:ea typeface="+mn-ea"/>
          <a:cs typeface="+mn-cs"/>
        </a:defRPr>
      </a:lvl1pPr>
      <a:lvl2pPr marL="827698" indent="-318346" algn="l" defTabSz="509352" rtl="0" eaLnBrk="1" latinLnBrk="0" hangingPunct="1">
        <a:lnSpc>
          <a:spcPct val="100000"/>
        </a:lnSpc>
        <a:spcBef>
          <a:spcPts val="1320"/>
        </a:spcBef>
        <a:buFont typeface="Arial"/>
        <a:buChar char="•"/>
        <a:defRPr sz="2600" kern="1200">
          <a:solidFill>
            <a:schemeClr val="tx1">
              <a:lumMod val="85000"/>
              <a:lumOff val="15000"/>
            </a:schemeClr>
          </a:solidFill>
          <a:latin typeface="+mn-lt"/>
          <a:ea typeface="+mn-ea"/>
          <a:cs typeface="+mn-cs"/>
        </a:defRPr>
      </a:lvl2pPr>
      <a:lvl3pPr marL="1273382" indent="-254676" algn="l" defTabSz="509352" rtl="0" eaLnBrk="1" latinLnBrk="0" hangingPunct="1">
        <a:lnSpc>
          <a:spcPct val="100000"/>
        </a:lnSpc>
        <a:spcBef>
          <a:spcPts val="1320"/>
        </a:spcBef>
        <a:buFont typeface="Wingdings" charset="2"/>
        <a:buChar char="§"/>
        <a:defRPr sz="2200" kern="1200">
          <a:solidFill>
            <a:schemeClr val="tx1">
              <a:lumMod val="85000"/>
              <a:lumOff val="15000"/>
            </a:schemeClr>
          </a:solidFill>
          <a:latin typeface="+mn-lt"/>
          <a:ea typeface="+mn-ea"/>
          <a:cs typeface="+mn-cs"/>
        </a:defRPr>
      </a:lvl3pPr>
      <a:lvl4pPr marL="1782734" indent="-254676" algn="l" defTabSz="50935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4pPr>
      <a:lvl5pPr marL="2292087" indent="-254676" algn="l" defTabSz="509352" rtl="0" eaLnBrk="1" latinLnBrk="0" hangingPunct="1">
        <a:spcBef>
          <a:spcPct val="20000"/>
        </a:spcBef>
        <a:buFont typeface="Arial"/>
        <a:buChar char="»"/>
        <a:defRPr sz="2200" kern="1200">
          <a:solidFill>
            <a:schemeClr val="tx1">
              <a:lumMod val="85000"/>
              <a:lumOff val="15000"/>
            </a:schemeClr>
          </a:solidFill>
          <a:latin typeface="+mn-lt"/>
          <a:ea typeface="+mn-ea"/>
          <a:cs typeface="+mn-cs"/>
        </a:defRPr>
      </a:lvl5pPr>
      <a:lvl6pPr marL="2801440" indent="-254676" algn="l" defTabSz="509352" rtl="0" eaLnBrk="1" latinLnBrk="0" hangingPunct="1">
        <a:spcBef>
          <a:spcPct val="20000"/>
        </a:spcBef>
        <a:buFont typeface="Arial"/>
        <a:buChar char="•"/>
        <a:defRPr sz="2200" kern="120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0.png"/><Relationship Id="rId4" Type="http://schemas.openxmlformats.org/officeDocument/2006/relationships/image" Target="../media/image1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18" Type="http://schemas.openxmlformats.org/officeDocument/2006/relationships/hyperlink" Target="http://www.mvphealthcare.com/" TargetMode="External"/><Relationship Id="rId26" Type="http://schemas.openxmlformats.org/officeDocument/2006/relationships/image" Target="../media/image42.png"/><Relationship Id="rId3" Type="http://schemas.openxmlformats.org/officeDocument/2006/relationships/image" Target="../media/image20.jpeg"/><Relationship Id="rId21" Type="http://schemas.openxmlformats.org/officeDocument/2006/relationships/image" Target="../media/image37.png"/><Relationship Id="rId7" Type="http://schemas.openxmlformats.org/officeDocument/2006/relationships/image" Target="../media/image24.jpeg"/><Relationship Id="rId12" Type="http://schemas.openxmlformats.org/officeDocument/2006/relationships/image" Target="../media/image29.jpeg"/><Relationship Id="rId17" Type="http://schemas.openxmlformats.org/officeDocument/2006/relationships/image" Target="../media/image34.png"/><Relationship Id="rId25" Type="http://schemas.openxmlformats.org/officeDocument/2006/relationships/image" Target="../media/image41.png"/><Relationship Id="rId2" Type="http://schemas.openxmlformats.org/officeDocument/2006/relationships/notesSlide" Target="../notesSlides/notesSlide7.xml"/><Relationship Id="rId16" Type="http://schemas.openxmlformats.org/officeDocument/2006/relationships/image" Target="../media/image33.jpeg"/><Relationship Id="rId20" Type="http://schemas.openxmlformats.org/officeDocument/2006/relationships/image" Target="../media/image36.png"/><Relationship Id="rId1" Type="http://schemas.openxmlformats.org/officeDocument/2006/relationships/slideLayout" Target="../slideLayouts/slideLayout26.xml"/><Relationship Id="rId6" Type="http://schemas.openxmlformats.org/officeDocument/2006/relationships/image" Target="../media/image23.jpeg"/><Relationship Id="rId11" Type="http://schemas.openxmlformats.org/officeDocument/2006/relationships/image" Target="../media/image28.jpeg"/><Relationship Id="rId24" Type="http://schemas.openxmlformats.org/officeDocument/2006/relationships/image" Target="../media/image40.png"/><Relationship Id="rId5" Type="http://schemas.openxmlformats.org/officeDocument/2006/relationships/image" Target="../media/image22.jpeg"/><Relationship Id="rId15" Type="http://schemas.openxmlformats.org/officeDocument/2006/relationships/image" Target="../media/image32.jpeg"/><Relationship Id="rId23" Type="http://schemas.openxmlformats.org/officeDocument/2006/relationships/image" Target="../media/image39.png"/><Relationship Id="rId10" Type="http://schemas.openxmlformats.org/officeDocument/2006/relationships/image" Target="../media/image27.jpeg"/><Relationship Id="rId19" Type="http://schemas.openxmlformats.org/officeDocument/2006/relationships/image" Target="../media/image35.png"/><Relationship Id="rId4" Type="http://schemas.openxmlformats.org/officeDocument/2006/relationships/image" Target="../media/image21.jpeg"/><Relationship Id="rId9" Type="http://schemas.openxmlformats.org/officeDocument/2006/relationships/image" Target="../media/image26.png"/><Relationship Id="rId14" Type="http://schemas.openxmlformats.org/officeDocument/2006/relationships/image" Target="../media/image31.jpeg"/><Relationship Id="rId22" Type="http://schemas.openxmlformats.org/officeDocument/2006/relationships/image" Target="../media/image38.png"/><Relationship Id="rId27"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4087906"/>
            <a:ext cx="5342965" cy="2015452"/>
          </a:xfrm>
        </p:spPr>
        <p:txBody>
          <a:bodyPr>
            <a:noAutofit/>
          </a:bodyPr>
          <a:lstStyle/>
          <a:p>
            <a:pPr algn="ctr"/>
            <a:r>
              <a:rPr lang="en-US" sz="2800" dirty="0" smtClean="0"/>
              <a:t>NYS </a:t>
            </a:r>
            <a:r>
              <a:rPr lang="en-US" sz="2800" dirty="0"/>
              <a:t>ASAP 16th Annual </a:t>
            </a:r>
            <a:r>
              <a:rPr lang="en-US" sz="2800" dirty="0" smtClean="0"/>
              <a:t>Conference</a:t>
            </a:r>
            <a:br>
              <a:rPr lang="en-US" sz="2800" dirty="0" smtClean="0"/>
            </a:br>
            <a:r>
              <a:rPr lang="en-US" sz="2800" dirty="0" smtClean="0"/>
              <a:t/>
            </a:r>
            <a:br>
              <a:rPr lang="en-US" sz="2800" dirty="0" smtClean="0"/>
            </a:br>
            <a:r>
              <a:rPr lang="en-US" sz="2800" dirty="0"/>
              <a:t>Transformation and Innovation for Success </a:t>
            </a:r>
          </a:p>
        </p:txBody>
      </p:sp>
      <p:sp>
        <p:nvSpPr>
          <p:cNvPr id="5" name="Subtitle 4"/>
          <p:cNvSpPr>
            <a:spLocks noGrp="1"/>
          </p:cNvSpPr>
          <p:nvPr>
            <p:ph type="subTitle" idx="1"/>
          </p:nvPr>
        </p:nvSpPr>
        <p:spPr>
          <a:xfrm>
            <a:off x="4267200" y="6495176"/>
            <a:ext cx="5162210" cy="581261"/>
          </a:xfrm>
        </p:spPr>
        <p:txBody>
          <a:bodyPr>
            <a:noAutofit/>
          </a:bodyPr>
          <a:lstStyle/>
          <a:p>
            <a:pPr algn="ctr"/>
            <a:r>
              <a:rPr lang="en-US" dirty="0" smtClean="0"/>
              <a:t>Dr. Jorge Petit, </a:t>
            </a:r>
            <a:r>
              <a:rPr lang="en-US" dirty="0"/>
              <a:t>Regional Senior </a:t>
            </a:r>
            <a:r>
              <a:rPr lang="en-US" dirty="0" smtClean="0"/>
              <a:t>Vice President, New </a:t>
            </a:r>
            <a:r>
              <a:rPr lang="en-US" dirty="0"/>
              <a:t>York Region</a:t>
            </a:r>
          </a:p>
          <a:p>
            <a:endParaRPr lang="en-US" dirty="0" smtClean="0"/>
          </a:p>
        </p:txBody>
      </p:sp>
      <p:cxnSp>
        <p:nvCxnSpPr>
          <p:cNvPr id="6" name="Straight Connector 5"/>
          <p:cNvCxnSpPr/>
          <p:nvPr/>
        </p:nvCxnSpPr>
        <p:spPr>
          <a:xfrm>
            <a:off x="4267200" y="6326326"/>
            <a:ext cx="5700975"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726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362" y="287973"/>
            <a:ext cx="9824720" cy="640080"/>
          </a:xfrm>
        </p:spPr>
        <p:txBody>
          <a:bodyPr>
            <a:normAutofit/>
          </a:bodyPr>
          <a:lstStyle/>
          <a:p>
            <a:pPr lvl="0"/>
            <a:r>
              <a:rPr lang="en-US" sz="3600" dirty="0"/>
              <a:t>System Transformation</a:t>
            </a:r>
          </a:p>
        </p:txBody>
      </p:sp>
      <p:sp>
        <p:nvSpPr>
          <p:cNvPr id="4" name="Rectangle 3"/>
          <p:cNvSpPr/>
          <p:nvPr/>
        </p:nvSpPr>
        <p:spPr>
          <a:xfrm>
            <a:off x="791220" y="1882184"/>
            <a:ext cx="8483600" cy="492443"/>
          </a:xfrm>
          <a:prstGeom prst="rect">
            <a:avLst/>
          </a:prstGeom>
        </p:spPr>
        <p:txBody>
          <a:bodyPr wrap="square">
            <a:spAutoFit/>
          </a:bodyPr>
          <a:lstStyle/>
          <a:p>
            <a:pPr algn="ctr"/>
            <a:r>
              <a:rPr lang="en-US" sz="2600" b="1" i="1" dirty="0" smtClean="0">
                <a:solidFill>
                  <a:schemeClr val="tx1">
                    <a:lumMod val="75000"/>
                    <a:lumOff val="25000"/>
                  </a:schemeClr>
                </a:solidFill>
              </a:rPr>
              <a:t>Once </a:t>
            </a:r>
            <a:r>
              <a:rPr lang="en-US" sz="2600" b="1" i="1" dirty="0">
                <a:solidFill>
                  <a:schemeClr val="tx1">
                    <a:lumMod val="75000"/>
                    <a:lumOff val="25000"/>
                  </a:schemeClr>
                </a:solidFill>
              </a:rPr>
              <a:t>in a lifetime confluence of policy initiatives</a:t>
            </a:r>
            <a:r>
              <a:rPr lang="en-US" sz="2600" b="1" i="1" dirty="0" smtClean="0">
                <a:solidFill>
                  <a:schemeClr val="tx1">
                    <a:lumMod val="75000"/>
                    <a:lumOff val="25000"/>
                  </a:schemeClr>
                </a:solidFill>
              </a:rPr>
              <a:t>…</a:t>
            </a:r>
          </a:p>
        </p:txBody>
      </p:sp>
      <p:graphicFrame>
        <p:nvGraphicFramePr>
          <p:cNvPr id="8" name="Diagram 7"/>
          <p:cNvGraphicFramePr/>
          <p:nvPr>
            <p:extLst>
              <p:ext uri="{D42A27DB-BD31-4B8C-83A1-F6EECF244321}">
                <p14:modId xmlns:p14="http://schemas.microsoft.com/office/powerpoint/2010/main" val="1977573894"/>
              </p:ext>
            </p:extLst>
          </p:nvPr>
        </p:nvGraphicFramePr>
        <p:xfrm>
          <a:off x="989362" y="2065755"/>
          <a:ext cx="8070717" cy="3956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22"/>
          <p:cNvPicPr>
            <a:picLocks noChangeAspect="1" noChangeArrowheads="1"/>
          </p:cNvPicPr>
          <p:nvPr/>
        </p:nvPicPr>
        <p:blipFill>
          <a:blip r:embed="rId8"/>
          <a:srcRect/>
          <a:stretch>
            <a:fillRect/>
          </a:stretch>
        </p:blipFill>
        <p:spPr bwMode="auto">
          <a:xfrm>
            <a:off x="121920" y="287973"/>
            <a:ext cx="2937193" cy="717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Slide Number Placeholder 4"/>
          <p:cNvSpPr>
            <a:spLocks noGrp="1"/>
          </p:cNvSpPr>
          <p:nvPr>
            <p:ph type="sldNum" sz="quarter" idx="11"/>
          </p:nvPr>
        </p:nvSpPr>
        <p:spPr/>
        <p:txBody>
          <a:bodyPr/>
          <a:lstStyle/>
          <a:p>
            <a:fld id="{77E85DEC-3C54-CC49-B6AA-116CC903AFD3}" type="slidenum">
              <a:rPr lang="en-US" smtClean="0"/>
              <a:pPr/>
              <a:t>10</a:t>
            </a:fld>
            <a:endParaRPr lang="en-US"/>
          </a:p>
        </p:txBody>
      </p:sp>
    </p:spTree>
    <p:extLst>
      <p:ext uri="{BB962C8B-B14F-4D97-AF65-F5344CB8AC3E}">
        <p14:creationId xmlns:p14="http://schemas.microsoft.com/office/powerpoint/2010/main" val="22128825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005" y="277215"/>
            <a:ext cx="8028736" cy="640080"/>
          </a:xfrm>
        </p:spPr>
        <p:txBody>
          <a:bodyPr>
            <a:normAutofit/>
          </a:bodyPr>
          <a:lstStyle/>
          <a:p>
            <a:pPr lvl="0"/>
            <a:r>
              <a:rPr lang="en-US" sz="3600" dirty="0" smtClean="0"/>
              <a:t>System </a:t>
            </a:r>
            <a:r>
              <a:rPr lang="en-US" sz="3600" dirty="0"/>
              <a:t>Transformation</a:t>
            </a:r>
          </a:p>
        </p:txBody>
      </p:sp>
      <p:sp>
        <p:nvSpPr>
          <p:cNvPr id="9" name="TextBox 8"/>
          <p:cNvSpPr txBox="1"/>
          <p:nvPr/>
        </p:nvSpPr>
        <p:spPr>
          <a:xfrm>
            <a:off x="382629" y="6972399"/>
            <a:ext cx="6018171" cy="261610"/>
          </a:xfrm>
          <a:prstGeom prst="rect">
            <a:avLst/>
          </a:prstGeom>
          <a:noFill/>
        </p:spPr>
        <p:txBody>
          <a:bodyPr wrap="square" rtlCol="0">
            <a:spAutoFit/>
          </a:bodyPr>
          <a:lstStyle/>
          <a:p>
            <a:r>
              <a:rPr lang="en-US" sz="1100" dirty="0" smtClean="0"/>
              <a:t>Source: KFF, Updated July 20, 2015</a:t>
            </a:r>
            <a:endParaRPr lang="en-US" sz="1100" dirty="0"/>
          </a:p>
        </p:txBody>
      </p:sp>
      <p:sp>
        <p:nvSpPr>
          <p:cNvPr id="188" name="TextBox 187"/>
          <p:cNvSpPr txBox="1"/>
          <p:nvPr/>
        </p:nvSpPr>
        <p:spPr>
          <a:xfrm>
            <a:off x="2716862" y="6362962"/>
            <a:ext cx="149413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lumMod val="75000"/>
                    <a:lumOff val="25000"/>
                  </a:sysClr>
                </a:solidFill>
                <a:effectLst/>
                <a:uLnTx/>
                <a:uFillTx/>
              </a:rPr>
              <a:t>Adopted (31 States including DC)</a:t>
            </a:r>
          </a:p>
        </p:txBody>
      </p:sp>
      <p:sp>
        <p:nvSpPr>
          <p:cNvPr id="189" name="Rectangle 188"/>
          <p:cNvSpPr/>
          <p:nvPr/>
        </p:nvSpPr>
        <p:spPr>
          <a:xfrm>
            <a:off x="2522727" y="6486286"/>
            <a:ext cx="154222" cy="154222"/>
          </a:xfrm>
          <a:prstGeom prst="rect">
            <a:avLst/>
          </a:prstGeom>
          <a:solidFill>
            <a:srgbClr val="0E4A81"/>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grpSp>
        <p:nvGrpSpPr>
          <p:cNvPr id="4" name="Group 3"/>
          <p:cNvGrpSpPr/>
          <p:nvPr/>
        </p:nvGrpSpPr>
        <p:grpSpPr>
          <a:xfrm>
            <a:off x="487553" y="1356651"/>
            <a:ext cx="8596925" cy="4909639"/>
            <a:chOff x="487553" y="1356651"/>
            <a:chExt cx="8596925" cy="4909639"/>
          </a:xfrm>
        </p:grpSpPr>
        <p:grpSp>
          <p:nvGrpSpPr>
            <p:cNvPr id="190" name="Group 189"/>
            <p:cNvGrpSpPr>
              <a:grpSpLocks noChangeAspect="1"/>
            </p:cNvGrpSpPr>
            <p:nvPr/>
          </p:nvGrpSpPr>
          <p:grpSpPr bwMode="auto">
            <a:xfrm>
              <a:off x="2172536" y="5207080"/>
              <a:ext cx="1073865" cy="784822"/>
              <a:chOff x="2120" y="3539"/>
              <a:chExt cx="410" cy="291"/>
            </a:xfrm>
            <a:solidFill>
              <a:srgbClr val="0E4A81"/>
            </a:solidFill>
          </p:grpSpPr>
          <p:sp>
            <p:nvSpPr>
              <p:cNvPr id="191" name="Freeform 3"/>
              <p:cNvSpPr>
                <a:spLocks noChangeAspect="1"/>
              </p:cNvSpPr>
              <p:nvPr/>
            </p:nvSpPr>
            <p:spPr bwMode="gray">
              <a:xfrm>
                <a:off x="2120" y="3539"/>
                <a:ext cx="38" cy="34"/>
              </a:xfrm>
              <a:custGeom>
                <a:avLst/>
                <a:gdLst>
                  <a:gd name="T0" fmla="*/ 1 w 139"/>
                  <a:gd name="T1" fmla="*/ 0 h 123"/>
                  <a:gd name="T2" fmla="*/ 2 w 139"/>
                  <a:gd name="T3" fmla="*/ 0 h 123"/>
                  <a:gd name="T4" fmla="*/ 2 w 139"/>
                  <a:gd name="T5" fmla="*/ 0 h 123"/>
                  <a:gd name="T6" fmla="*/ 3 w 139"/>
                  <a:gd name="T7" fmla="*/ 1 h 123"/>
                  <a:gd name="T8" fmla="*/ 3 w 139"/>
                  <a:gd name="T9" fmla="*/ 1 h 123"/>
                  <a:gd name="T10" fmla="*/ 2 w 139"/>
                  <a:gd name="T11" fmla="*/ 2 h 123"/>
                  <a:gd name="T12" fmla="*/ 1 w 139"/>
                  <a:gd name="T13" fmla="*/ 2 h 123"/>
                  <a:gd name="T14" fmla="*/ 1 w 139"/>
                  <a:gd name="T15" fmla="*/ 2 h 123"/>
                  <a:gd name="T16" fmla="*/ 0 w 139"/>
                  <a:gd name="T17" fmla="*/ 2 h 123"/>
                  <a:gd name="T18" fmla="*/ 0 w 139"/>
                  <a:gd name="T19" fmla="*/ 1 h 123"/>
                  <a:gd name="T20" fmla="*/ 1 w 139"/>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123">
                    <a:moveTo>
                      <a:pt x="31" y="0"/>
                    </a:moveTo>
                    <a:lnTo>
                      <a:pt x="92" y="0"/>
                    </a:lnTo>
                    <a:lnTo>
                      <a:pt x="124" y="0"/>
                    </a:lnTo>
                    <a:lnTo>
                      <a:pt x="139" y="46"/>
                    </a:lnTo>
                    <a:lnTo>
                      <a:pt x="139" y="62"/>
                    </a:lnTo>
                    <a:lnTo>
                      <a:pt x="77" y="123"/>
                    </a:lnTo>
                    <a:lnTo>
                      <a:pt x="61" y="123"/>
                    </a:lnTo>
                    <a:lnTo>
                      <a:pt x="31" y="93"/>
                    </a:lnTo>
                    <a:lnTo>
                      <a:pt x="16" y="93"/>
                    </a:lnTo>
                    <a:lnTo>
                      <a:pt x="0" y="62"/>
                    </a:lnTo>
                    <a:lnTo>
                      <a:pt x="31" y="0"/>
                    </a:lnTo>
                    <a:close/>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2" name="Freeform 4"/>
              <p:cNvSpPr>
                <a:spLocks noChangeAspect="1"/>
              </p:cNvSpPr>
              <p:nvPr/>
            </p:nvSpPr>
            <p:spPr bwMode="gray">
              <a:xfrm>
                <a:off x="2120" y="3539"/>
                <a:ext cx="38" cy="34"/>
              </a:xfrm>
              <a:custGeom>
                <a:avLst/>
                <a:gdLst>
                  <a:gd name="T0" fmla="*/ 1 w 139"/>
                  <a:gd name="T1" fmla="*/ 0 h 123"/>
                  <a:gd name="T2" fmla="*/ 2 w 139"/>
                  <a:gd name="T3" fmla="*/ 0 h 123"/>
                  <a:gd name="T4" fmla="*/ 2 w 139"/>
                  <a:gd name="T5" fmla="*/ 0 h 123"/>
                  <a:gd name="T6" fmla="*/ 3 w 139"/>
                  <a:gd name="T7" fmla="*/ 1 h 123"/>
                  <a:gd name="T8" fmla="*/ 3 w 139"/>
                  <a:gd name="T9" fmla="*/ 1 h 123"/>
                  <a:gd name="T10" fmla="*/ 2 w 139"/>
                  <a:gd name="T11" fmla="*/ 2 h 123"/>
                  <a:gd name="T12" fmla="*/ 1 w 139"/>
                  <a:gd name="T13" fmla="*/ 2 h 123"/>
                  <a:gd name="T14" fmla="*/ 1 w 139"/>
                  <a:gd name="T15" fmla="*/ 2 h 123"/>
                  <a:gd name="T16" fmla="*/ 0 w 139"/>
                  <a:gd name="T17" fmla="*/ 2 h 123"/>
                  <a:gd name="T18" fmla="*/ 0 w 139"/>
                  <a:gd name="T19" fmla="*/ 1 h 123"/>
                  <a:gd name="T20" fmla="*/ 1 w 139"/>
                  <a:gd name="T21" fmla="*/ 0 h 1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123">
                    <a:moveTo>
                      <a:pt x="31" y="0"/>
                    </a:moveTo>
                    <a:lnTo>
                      <a:pt x="92" y="0"/>
                    </a:lnTo>
                    <a:lnTo>
                      <a:pt x="124" y="0"/>
                    </a:lnTo>
                    <a:lnTo>
                      <a:pt x="139" y="46"/>
                    </a:lnTo>
                    <a:lnTo>
                      <a:pt x="139" y="62"/>
                    </a:lnTo>
                    <a:lnTo>
                      <a:pt x="77" y="123"/>
                    </a:lnTo>
                    <a:lnTo>
                      <a:pt x="61" y="123"/>
                    </a:lnTo>
                    <a:lnTo>
                      <a:pt x="31" y="93"/>
                    </a:lnTo>
                    <a:lnTo>
                      <a:pt x="16" y="93"/>
                    </a:lnTo>
                    <a:lnTo>
                      <a:pt x="0" y="62"/>
                    </a:lnTo>
                    <a:lnTo>
                      <a:pt x="31" y="0"/>
                    </a:lnTo>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3" name="Freeform 5"/>
              <p:cNvSpPr>
                <a:spLocks noChangeAspect="1"/>
              </p:cNvSpPr>
              <p:nvPr/>
            </p:nvSpPr>
            <p:spPr bwMode="gray">
              <a:xfrm>
                <a:off x="2251" y="3590"/>
                <a:ext cx="39" cy="29"/>
              </a:xfrm>
              <a:custGeom>
                <a:avLst/>
                <a:gdLst>
                  <a:gd name="T0" fmla="*/ 0 w 139"/>
                  <a:gd name="T1" fmla="*/ 1 h 108"/>
                  <a:gd name="T2" fmla="*/ 0 w 139"/>
                  <a:gd name="T3" fmla="*/ 0 h 108"/>
                  <a:gd name="T4" fmla="*/ 1 w 139"/>
                  <a:gd name="T5" fmla="*/ 0 h 108"/>
                  <a:gd name="T6" fmla="*/ 2 w 139"/>
                  <a:gd name="T7" fmla="*/ 1 h 108"/>
                  <a:gd name="T8" fmla="*/ 3 w 139"/>
                  <a:gd name="T9" fmla="*/ 2 h 108"/>
                  <a:gd name="T10" fmla="*/ 2 w 139"/>
                  <a:gd name="T11" fmla="*/ 2 h 108"/>
                  <a:gd name="T12" fmla="*/ 1 w 139"/>
                  <a:gd name="T13" fmla="*/ 2 h 108"/>
                  <a:gd name="T14" fmla="*/ 1 w 139"/>
                  <a:gd name="T15" fmla="*/ 2 h 108"/>
                  <a:gd name="T16" fmla="*/ 0 w 139"/>
                  <a:gd name="T17" fmla="*/ 1 h 108"/>
                  <a:gd name="T18" fmla="*/ 0 w 139"/>
                  <a:gd name="T19" fmla="*/ 1 h 108"/>
                  <a:gd name="T20" fmla="*/ 0 w 139"/>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108">
                    <a:moveTo>
                      <a:pt x="16" y="47"/>
                    </a:moveTo>
                    <a:lnTo>
                      <a:pt x="16" y="16"/>
                    </a:lnTo>
                    <a:lnTo>
                      <a:pt x="32" y="0"/>
                    </a:lnTo>
                    <a:lnTo>
                      <a:pt x="78" y="31"/>
                    </a:lnTo>
                    <a:lnTo>
                      <a:pt x="139" y="93"/>
                    </a:lnTo>
                    <a:lnTo>
                      <a:pt x="124" y="93"/>
                    </a:lnTo>
                    <a:lnTo>
                      <a:pt x="63" y="108"/>
                    </a:lnTo>
                    <a:lnTo>
                      <a:pt x="32" y="93"/>
                    </a:lnTo>
                    <a:lnTo>
                      <a:pt x="0" y="47"/>
                    </a:lnTo>
                    <a:lnTo>
                      <a:pt x="0" y="31"/>
                    </a:lnTo>
                    <a:lnTo>
                      <a:pt x="16" y="47"/>
                    </a:lnTo>
                    <a:close/>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4" name="Freeform 6"/>
              <p:cNvSpPr>
                <a:spLocks noChangeAspect="1"/>
              </p:cNvSpPr>
              <p:nvPr/>
            </p:nvSpPr>
            <p:spPr bwMode="gray">
              <a:xfrm>
                <a:off x="2251" y="3590"/>
                <a:ext cx="39" cy="29"/>
              </a:xfrm>
              <a:custGeom>
                <a:avLst/>
                <a:gdLst>
                  <a:gd name="T0" fmla="*/ 0 w 139"/>
                  <a:gd name="T1" fmla="*/ 1 h 108"/>
                  <a:gd name="T2" fmla="*/ 0 w 139"/>
                  <a:gd name="T3" fmla="*/ 0 h 108"/>
                  <a:gd name="T4" fmla="*/ 1 w 139"/>
                  <a:gd name="T5" fmla="*/ 0 h 108"/>
                  <a:gd name="T6" fmla="*/ 2 w 139"/>
                  <a:gd name="T7" fmla="*/ 1 h 108"/>
                  <a:gd name="T8" fmla="*/ 3 w 139"/>
                  <a:gd name="T9" fmla="*/ 2 h 108"/>
                  <a:gd name="T10" fmla="*/ 2 w 139"/>
                  <a:gd name="T11" fmla="*/ 2 h 108"/>
                  <a:gd name="T12" fmla="*/ 1 w 139"/>
                  <a:gd name="T13" fmla="*/ 2 h 108"/>
                  <a:gd name="T14" fmla="*/ 1 w 139"/>
                  <a:gd name="T15" fmla="*/ 2 h 108"/>
                  <a:gd name="T16" fmla="*/ 0 w 139"/>
                  <a:gd name="T17" fmla="*/ 1 h 108"/>
                  <a:gd name="T18" fmla="*/ 0 w 139"/>
                  <a:gd name="T19" fmla="*/ 1 h 108"/>
                  <a:gd name="T20" fmla="*/ 0 w 139"/>
                  <a:gd name="T21" fmla="*/ 1 h 10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108">
                    <a:moveTo>
                      <a:pt x="16" y="47"/>
                    </a:moveTo>
                    <a:lnTo>
                      <a:pt x="16" y="16"/>
                    </a:lnTo>
                    <a:lnTo>
                      <a:pt x="32" y="0"/>
                    </a:lnTo>
                    <a:lnTo>
                      <a:pt x="78" y="31"/>
                    </a:lnTo>
                    <a:lnTo>
                      <a:pt x="139" y="93"/>
                    </a:lnTo>
                    <a:lnTo>
                      <a:pt x="124" y="93"/>
                    </a:lnTo>
                    <a:lnTo>
                      <a:pt x="63" y="108"/>
                    </a:lnTo>
                    <a:lnTo>
                      <a:pt x="32" y="93"/>
                    </a:lnTo>
                    <a:lnTo>
                      <a:pt x="0" y="47"/>
                    </a:lnTo>
                    <a:lnTo>
                      <a:pt x="0" y="31"/>
                    </a:lnTo>
                    <a:lnTo>
                      <a:pt x="16" y="47"/>
                    </a:lnTo>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5" name="Freeform 7"/>
              <p:cNvSpPr>
                <a:spLocks noChangeAspect="1"/>
              </p:cNvSpPr>
              <p:nvPr/>
            </p:nvSpPr>
            <p:spPr bwMode="gray">
              <a:xfrm>
                <a:off x="2323" y="3628"/>
                <a:ext cx="47" cy="12"/>
              </a:xfrm>
              <a:custGeom>
                <a:avLst/>
                <a:gdLst>
                  <a:gd name="T0" fmla="*/ 0 w 169"/>
                  <a:gd name="T1" fmla="*/ 0 h 46"/>
                  <a:gd name="T2" fmla="*/ 0 w 169"/>
                  <a:gd name="T3" fmla="*/ 1 h 46"/>
                  <a:gd name="T4" fmla="*/ 0 w 169"/>
                  <a:gd name="T5" fmla="*/ 0 h 46"/>
                  <a:gd name="T6" fmla="*/ 1 w 169"/>
                  <a:gd name="T7" fmla="*/ 0 h 46"/>
                  <a:gd name="T8" fmla="*/ 2 w 169"/>
                  <a:gd name="T9" fmla="*/ 0 h 46"/>
                  <a:gd name="T10" fmla="*/ 3 w 169"/>
                  <a:gd name="T11" fmla="*/ 0 h 46"/>
                  <a:gd name="T12" fmla="*/ 4 w 169"/>
                  <a:gd name="T13" fmla="*/ 0 h 46"/>
                  <a:gd name="T14" fmla="*/ 4 w 169"/>
                  <a:gd name="T15" fmla="*/ 1 h 46"/>
                  <a:gd name="T16" fmla="*/ 3 w 169"/>
                  <a:gd name="T17" fmla="*/ 1 h 46"/>
                  <a:gd name="T18" fmla="*/ 1 w 169"/>
                  <a:gd name="T19" fmla="*/ 1 h 46"/>
                  <a:gd name="T20" fmla="*/ 0 w 169"/>
                  <a:gd name="T21" fmla="*/ 1 h 46"/>
                  <a:gd name="T22" fmla="*/ 0 w 169"/>
                  <a:gd name="T23" fmla="*/ 1 h 46"/>
                  <a:gd name="T24" fmla="*/ 0 w 169"/>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46">
                    <a:moveTo>
                      <a:pt x="15" y="0"/>
                    </a:moveTo>
                    <a:lnTo>
                      <a:pt x="0" y="30"/>
                    </a:lnTo>
                    <a:lnTo>
                      <a:pt x="15" y="15"/>
                    </a:lnTo>
                    <a:lnTo>
                      <a:pt x="31" y="15"/>
                    </a:lnTo>
                    <a:lnTo>
                      <a:pt x="92" y="15"/>
                    </a:lnTo>
                    <a:lnTo>
                      <a:pt x="155" y="0"/>
                    </a:lnTo>
                    <a:lnTo>
                      <a:pt x="169" y="15"/>
                    </a:lnTo>
                    <a:lnTo>
                      <a:pt x="169" y="30"/>
                    </a:lnTo>
                    <a:lnTo>
                      <a:pt x="123" y="46"/>
                    </a:lnTo>
                    <a:lnTo>
                      <a:pt x="47" y="30"/>
                    </a:lnTo>
                    <a:lnTo>
                      <a:pt x="15" y="46"/>
                    </a:lnTo>
                    <a:lnTo>
                      <a:pt x="0" y="30"/>
                    </a:lnTo>
                    <a:lnTo>
                      <a:pt x="15" y="0"/>
                    </a:lnTo>
                    <a:close/>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6" name="Freeform 8"/>
              <p:cNvSpPr>
                <a:spLocks noChangeAspect="1"/>
              </p:cNvSpPr>
              <p:nvPr/>
            </p:nvSpPr>
            <p:spPr bwMode="gray">
              <a:xfrm>
                <a:off x="2323" y="3628"/>
                <a:ext cx="47" cy="12"/>
              </a:xfrm>
              <a:custGeom>
                <a:avLst/>
                <a:gdLst>
                  <a:gd name="T0" fmla="*/ 0 w 169"/>
                  <a:gd name="T1" fmla="*/ 0 h 46"/>
                  <a:gd name="T2" fmla="*/ 0 w 169"/>
                  <a:gd name="T3" fmla="*/ 1 h 46"/>
                  <a:gd name="T4" fmla="*/ 0 w 169"/>
                  <a:gd name="T5" fmla="*/ 0 h 46"/>
                  <a:gd name="T6" fmla="*/ 1 w 169"/>
                  <a:gd name="T7" fmla="*/ 0 h 46"/>
                  <a:gd name="T8" fmla="*/ 2 w 169"/>
                  <a:gd name="T9" fmla="*/ 0 h 46"/>
                  <a:gd name="T10" fmla="*/ 3 w 169"/>
                  <a:gd name="T11" fmla="*/ 0 h 46"/>
                  <a:gd name="T12" fmla="*/ 4 w 169"/>
                  <a:gd name="T13" fmla="*/ 0 h 46"/>
                  <a:gd name="T14" fmla="*/ 4 w 169"/>
                  <a:gd name="T15" fmla="*/ 1 h 46"/>
                  <a:gd name="T16" fmla="*/ 3 w 169"/>
                  <a:gd name="T17" fmla="*/ 1 h 46"/>
                  <a:gd name="T18" fmla="*/ 1 w 169"/>
                  <a:gd name="T19" fmla="*/ 1 h 46"/>
                  <a:gd name="T20" fmla="*/ 0 w 169"/>
                  <a:gd name="T21" fmla="*/ 1 h 46"/>
                  <a:gd name="T22" fmla="*/ 0 w 169"/>
                  <a:gd name="T23" fmla="*/ 1 h 46"/>
                  <a:gd name="T24" fmla="*/ 0 w 169"/>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9" h="46">
                    <a:moveTo>
                      <a:pt x="15" y="0"/>
                    </a:moveTo>
                    <a:lnTo>
                      <a:pt x="0" y="30"/>
                    </a:lnTo>
                    <a:lnTo>
                      <a:pt x="15" y="15"/>
                    </a:lnTo>
                    <a:lnTo>
                      <a:pt x="31" y="15"/>
                    </a:lnTo>
                    <a:lnTo>
                      <a:pt x="92" y="15"/>
                    </a:lnTo>
                    <a:lnTo>
                      <a:pt x="155" y="0"/>
                    </a:lnTo>
                    <a:lnTo>
                      <a:pt x="169" y="15"/>
                    </a:lnTo>
                    <a:lnTo>
                      <a:pt x="169" y="30"/>
                    </a:lnTo>
                    <a:lnTo>
                      <a:pt x="123" y="46"/>
                    </a:lnTo>
                    <a:lnTo>
                      <a:pt x="47" y="30"/>
                    </a:lnTo>
                    <a:lnTo>
                      <a:pt x="15" y="46"/>
                    </a:lnTo>
                    <a:lnTo>
                      <a:pt x="0" y="30"/>
                    </a:lnTo>
                    <a:lnTo>
                      <a:pt x="15" y="0"/>
                    </a:lnTo>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7" name="Freeform 9"/>
              <p:cNvSpPr>
                <a:spLocks noChangeAspect="1"/>
              </p:cNvSpPr>
              <p:nvPr/>
            </p:nvSpPr>
            <p:spPr bwMode="gray">
              <a:xfrm>
                <a:off x="2377" y="3644"/>
                <a:ext cx="52" cy="42"/>
              </a:xfrm>
              <a:custGeom>
                <a:avLst/>
                <a:gdLst>
                  <a:gd name="T0" fmla="*/ 2 w 185"/>
                  <a:gd name="T1" fmla="*/ 1 h 154"/>
                  <a:gd name="T2" fmla="*/ 2 w 185"/>
                  <a:gd name="T3" fmla="*/ 0 h 154"/>
                  <a:gd name="T4" fmla="*/ 4 w 185"/>
                  <a:gd name="T5" fmla="*/ 2 h 154"/>
                  <a:gd name="T6" fmla="*/ 4 w 185"/>
                  <a:gd name="T7" fmla="*/ 2 h 154"/>
                  <a:gd name="T8" fmla="*/ 3 w 185"/>
                  <a:gd name="T9" fmla="*/ 3 h 154"/>
                  <a:gd name="T10" fmla="*/ 3 w 185"/>
                  <a:gd name="T11" fmla="*/ 3 h 154"/>
                  <a:gd name="T12" fmla="*/ 2 w 185"/>
                  <a:gd name="T13" fmla="*/ 3 h 154"/>
                  <a:gd name="T14" fmla="*/ 1 w 185"/>
                  <a:gd name="T15" fmla="*/ 1 h 154"/>
                  <a:gd name="T16" fmla="*/ 1 w 185"/>
                  <a:gd name="T17" fmla="*/ 1 h 154"/>
                  <a:gd name="T18" fmla="*/ 0 w 185"/>
                  <a:gd name="T19" fmla="*/ 0 h 154"/>
                  <a:gd name="T20" fmla="*/ 0 w 185"/>
                  <a:gd name="T21" fmla="*/ 0 h 154"/>
                  <a:gd name="T22" fmla="*/ 1 w 185"/>
                  <a:gd name="T23" fmla="*/ 0 h 154"/>
                  <a:gd name="T24" fmla="*/ 2 w 185"/>
                  <a:gd name="T25" fmla="*/ 1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5" h="154">
                    <a:moveTo>
                      <a:pt x="77" y="32"/>
                    </a:moveTo>
                    <a:lnTo>
                      <a:pt x="93" y="16"/>
                    </a:lnTo>
                    <a:lnTo>
                      <a:pt x="185" y="93"/>
                    </a:lnTo>
                    <a:lnTo>
                      <a:pt x="185" y="107"/>
                    </a:lnTo>
                    <a:lnTo>
                      <a:pt x="138" y="154"/>
                    </a:lnTo>
                    <a:lnTo>
                      <a:pt x="123" y="154"/>
                    </a:lnTo>
                    <a:lnTo>
                      <a:pt x="93" y="138"/>
                    </a:lnTo>
                    <a:lnTo>
                      <a:pt x="46" y="62"/>
                    </a:lnTo>
                    <a:lnTo>
                      <a:pt x="30" y="62"/>
                    </a:lnTo>
                    <a:lnTo>
                      <a:pt x="0" y="16"/>
                    </a:lnTo>
                    <a:lnTo>
                      <a:pt x="16" y="0"/>
                    </a:lnTo>
                    <a:lnTo>
                      <a:pt x="30" y="0"/>
                    </a:lnTo>
                    <a:lnTo>
                      <a:pt x="77" y="32"/>
                    </a:lnTo>
                    <a:close/>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8" name="Freeform 10"/>
              <p:cNvSpPr>
                <a:spLocks noChangeAspect="1"/>
              </p:cNvSpPr>
              <p:nvPr/>
            </p:nvSpPr>
            <p:spPr bwMode="gray">
              <a:xfrm>
                <a:off x="2377" y="3644"/>
                <a:ext cx="52" cy="42"/>
              </a:xfrm>
              <a:custGeom>
                <a:avLst/>
                <a:gdLst>
                  <a:gd name="T0" fmla="*/ 2 w 185"/>
                  <a:gd name="T1" fmla="*/ 1 h 154"/>
                  <a:gd name="T2" fmla="*/ 2 w 185"/>
                  <a:gd name="T3" fmla="*/ 0 h 154"/>
                  <a:gd name="T4" fmla="*/ 4 w 185"/>
                  <a:gd name="T5" fmla="*/ 2 h 154"/>
                  <a:gd name="T6" fmla="*/ 4 w 185"/>
                  <a:gd name="T7" fmla="*/ 2 h 154"/>
                  <a:gd name="T8" fmla="*/ 3 w 185"/>
                  <a:gd name="T9" fmla="*/ 3 h 154"/>
                  <a:gd name="T10" fmla="*/ 3 w 185"/>
                  <a:gd name="T11" fmla="*/ 3 h 154"/>
                  <a:gd name="T12" fmla="*/ 2 w 185"/>
                  <a:gd name="T13" fmla="*/ 3 h 154"/>
                  <a:gd name="T14" fmla="*/ 1 w 185"/>
                  <a:gd name="T15" fmla="*/ 1 h 154"/>
                  <a:gd name="T16" fmla="*/ 1 w 185"/>
                  <a:gd name="T17" fmla="*/ 1 h 154"/>
                  <a:gd name="T18" fmla="*/ 0 w 185"/>
                  <a:gd name="T19" fmla="*/ 0 h 154"/>
                  <a:gd name="T20" fmla="*/ 0 w 185"/>
                  <a:gd name="T21" fmla="*/ 0 h 154"/>
                  <a:gd name="T22" fmla="*/ 1 w 185"/>
                  <a:gd name="T23" fmla="*/ 0 h 154"/>
                  <a:gd name="T24" fmla="*/ 2 w 185"/>
                  <a:gd name="T25" fmla="*/ 1 h 1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5" h="154">
                    <a:moveTo>
                      <a:pt x="77" y="32"/>
                    </a:moveTo>
                    <a:lnTo>
                      <a:pt x="93" y="16"/>
                    </a:lnTo>
                    <a:lnTo>
                      <a:pt x="185" y="93"/>
                    </a:lnTo>
                    <a:lnTo>
                      <a:pt x="185" y="107"/>
                    </a:lnTo>
                    <a:lnTo>
                      <a:pt x="138" y="154"/>
                    </a:lnTo>
                    <a:lnTo>
                      <a:pt x="123" y="154"/>
                    </a:lnTo>
                    <a:lnTo>
                      <a:pt x="93" y="138"/>
                    </a:lnTo>
                    <a:lnTo>
                      <a:pt x="46" y="62"/>
                    </a:lnTo>
                    <a:lnTo>
                      <a:pt x="30" y="62"/>
                    </a:lnTo>
                    <a:lnTo>
                      <a:pt x="0" y="16"/>
                    </a:lnTo>
                    <a:lnTo>
                      <a:pt x="16" y="0"/>
                    </a:lnTo>
                    <a:lnTo>
                      <a:pt x="30" y="0"/>
                    </a:lnTo>
                    <a:lnTo>
                      <a:pt x="77" y="32"/>
                    </a:lnTo>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199" name="Freeform 11"/>
              <p:cNvSpPr>
                <a:spLocks noChangeAspect="1"/>
              </p:cNvSpPr>
              <p:nvPr/>
            </p:nvSpPr>
            <p:spPr bwMode="gray">
              <a:xfrm>
                <a:off x="2433" y="3716"/>
                <a:ext cx="97" cy="114"/>
              </a:xfrm>
              <a:custGeom>
                <a:avLst/>
                <a:gdLst>
                  <a:gd name="T0" fmla="*/ 1 w 352"/>
                  <a:gd name="T1" fmla="*/ 0 h 415"/>
                  <a:gd name="T2" fmla="*/ 1 w 352"/>
                  <a:gd name="T3" fmla="*/ 0 h 415"/>
                  <a:gd name="T4" fmla="*/ 1 w 352"/>
                  <a:gd name="T5" fmla="*/ 0 h 415"/>
                  <a:gd name="T6" fmla="*/ 1 w 352"/>
                  <a:gd name="T7" fmla="*/ 0 h 415"/>
                  <a:gd name="T8" fmla="*/ 2 w 352"/>
                  <a:gd name="T9" fmla="*/ 1 h 415"/>
                  <a:gd name="T10" fmla="*/ 2 w 352"/>
                  <a:gd name="T11" fmla="*/ 1 h 415"/>
                  <a:gd name="T12" fmla="*/ 4 w 352"/>
                  <a:gd name="T13" fmla="*/ 1 h 415"/>
                  <a:gd name="T14" fmla="*/ 5 w 352"/>
                  <a:gd name="T15" fmla="*/ 2 h 415"/>
                  <a:gd name="T16" fmla="*/ 6 w 352"/>
                  <a:gd name="T17" fmla="*/ 2 h 415"/>
                  <a:gd name="T18" fmla="*/ 6 w 352"/>
                  <a:gd name="T19" fmla="*/ 3 h 415"/>
                  <a:gd name="T20" fmla="*/ 7 w 352"/>
                  <a:gd name="T21" fmla="*/ 4 h 415"/>
                  <a:gd name="T22" fmla="*/ 7 w 352"/>
                  <a:gd name="T23" fmla="*/ 4 h 415"/>
                  <a:gd name="T24" fmla="*/ 7 w 352"/>
                  <a:gd name="T25" fmla="*/ 5 h 415"/>
                  <a:gd name="T26" fmla="*/ 7 w 352"/>
                  <a:gd name="T27" fmla="*/ 6 h 415"/>
                  <a:gd name="T28" fmla="*/ 5 w 352"/>
                  <a:gd name="T29" fmla="*/ 6 h 415"/>
                  <a:gd name="T30" fmla="*/ 4 w 352"/>
                  <a:gd name="T31" fmla="*/ 6 h 415"/>
                  <a:gd name="T32" fmla="*/ 4 w 352"/>
                  <a:gd name="T33" fmla="*/ 7 h 415"/>
                  <a:gd name="T34" fmla="*/ 3 w 352"/>
                  <a:gd name="T35" fmla="*/ 8 h 415"/>
                  <a:gd name="T36" fmla="*/ 2 w 352"/>
                  <a:gd name="T37" fmla="*/ 8 h 415"/>
                  <a:gd name="T38" fmla="*/ 2 w 352"/>
                  <a:gd name="T39" fmla="*/ 9 h 415"/>
                  <a:gd name="T40" fmla="*/ 1 w 352"/>
                  <a:gd name="T41" fmla="*/ 8 h 415"/>
                  <a:gd name="T42" fmla="*/ 1 w 352"/>
                  <a:gd name="T43" fmla="*/ 7 h 415"/>
                  <a:gd name="T44" fmla="*/ 0 w 352"/>
                  <a:gd name="T45" fmla="*/ 5 h 415"/>
                  <a:gd name="T46" fmla="*/ 0 w 352"/>
                  <a:gd name="T47" fmla="*/ 4 h 415"/>
                  <a:gd name="T48" fmla="*/ 0 w 352"/>
                  <a:gd name="T49" fmla="*/ 3 h 415"/>
                  <a:gd name="T50" fmla="*/ 1 w 352"/>
                  <a:gd name="T51" fmla="*/ 2 h 415"/>
                  <a:gd name="T52" fmla="*/ 1 w 352"/>
                  <a:gd name="T53" fmla="*/ 1 h 415"/>
                  <a:gd name="T54" fmla="*/ 1 w 352"/>
                  <a:gd name="T55" fmla="*/ 0 h 4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2" h="415">
                    <a:moveTo>
                      <a:pt x="30" y="0"/>
                    </a:moveTo>
                    <a:lnTo>
                      <a:pt x="30" y="16"/>
                    </a:lnTo>
                    <a:lnTo>
                      <a:pt x="30" y="0"/>
                    </a:lnTo>
                    <a:lnTo>
                      <a:pt x="61" y="0"/>
                    </a:lnTo>
                    <a:lnTo>
                      <a:pt x="91" y="31"/>
                    </a:lnTo>
                    <a:lnTo>
                      <a:pt x="122" y="31"/>
                    </a:lnTo>
                    <a:lnTo>
                      <a:pt x="214" y="62"/>
                    </a:lnTo>
                    <a:lnTo>
                      <a:pt x="230" y="78"/>
                    </a:lnTo>
                    <a:lnTo>
                      <a:pt x="260" y="123"/>
                    </a:lnTo>
                    <a:lnTo>
                      <a:pt x="291" y="139"/>
                    </a:lnTo>
                    <a:lnTo>
                      <a:pt x="322" y="185"/>
                    </a:lnTo>
                    <a:lnTo>
                      <a:pt x="337" y="200"/>
                    </a:lnTo>
                    <a:lnTo>
                      <a:pt x="352" y="230"/>
                    </a:lnTo>
                    <a:lnTo>
                      <a:pt x="322" y="293"/>
                    </a:lnTo>
                    <a:lnTo>
                      <a:pt x="246" y="293"/>
                    </a:lnTo>
                    <a:lnTo>
                      <a:pt x="214" y="293"/>
                    </a:lnTo>
                    <a:lnTo>
                      <a:pt x="169" y="323"/>
                    </a:lnTo>
                    <a:lnTo>
                      <a:pt x="138" y="369"/>
                    </a:lnTo>
                    <a:lnTo>
                      <a:pt x="122" y="385"/>
                    </a:lnTo>
                    <a:lnTo>
                      <a:pt x="106" y="415"/>
                    </a:lnTo>
                    <a:lnTo>
                      <a:pt x="61" y="385"/>
                    </a:lnTo>
                    <a:lnTo>
                      <a:pt x="45" y="354"/>
                    </a:lnTo>
                    <a:lnTo>
                      <a:pt x="14" y="230"/>
                    </a:lnTo>
                    <a:lnTo>
                      <a:pt x="0" y="185"/>
                    </a:lnTo>
                    <a:lnTo>
                      <a:pt x="0" y="139"/>
                    </a:lnTo>
                    <a:lnTo>
                      <a:pt x="30" y="78"/>
                    </a:lnTo>
                    <a:lnTo>
                      <a:pt x="30" y="47"/>
                    </a:lnTo>
                    <a:lnTo>
                      <a:pt x="30" y="0"/>
                    </a:lnTo>
                    <a:close/>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0" name="Freeform 12"/>
              <p:cNvSpPr>
                <a:spLocks noChangeAspect="1"/>
              </p:cNvSpPr>
              <p:nvPr/>
            </p:nvSpPr>
            <p:spPr bwMode="gray">
              <a:xfrm>
                <a:off x="2433" y="3716"/>
                <a:ext cx="97" cy="114"/>
              </a:xfrm>
              <a:custGeom>
                <a:avLst/>
                <a:gdLst>
                  <a:gd name="T0" fmla="*/ 1 w 352"/>
                  <a:gd name="T1" fmla="*/ 0 h 415"/>
                  <a:gd name="T2" fmla="*/ 1 w 352"/>
                  <a:gd name="T3" fmla="*/ 0 h 415"/>
                  <a:gd name="T4" fmla="*/ 1 w 352"/>
                  <a:gd name="T5" fmla="*/ 0 h 415"/>
                  <a:gd name="T6" fmla="*/ 1 w 352"/>
                  <a:gd name="T7" fmla="*/ 0 h 415"/>
                  <a:gd name="T8" fmla="*/ 2 w 352"/>
                  <a:gd name="T9" fmla="*/ 1 h 415"/>
                  <a:gd name="T10" fmla="*/ 2 w 352"/>
                  <a:gd name="T11" fmla="*/ 1 h 415"/>
                  <a:gd name="T12" fmla="*/ 4 w 352"/>
                  <a:gd name="T13" fmla="*/ 1 h 415"/>
                  <a:gd name="T14" fmla="*/ 5 w 352"/>
                  <a:gd name="T15" fmla="*/ 2 h 415"/>
                  <a:gd name="T16" fmla="*/ 6 w 352"/>
                  <a:gd name="T17" fmla="*/ 2 h 415"/>
                  <a:gd name="T18" fmla="*/ 6 w 352"/>
                  <a:gd name="T19" fmla="*/ 3 h 415"/>
                  <a:gd name="T20" fmla="*/ 7 w 352"/>
                  <a:gd name="T21" fmla="*/ 4 h 415"/>
                  <a:gd name="T22" fmla="*/ 7 w 352"/>
                  <a:gd name="T23" fmla="*/ 4 h 415"/>
                  <a:gd name="T24" fmla="*/ 7 w 352"/>
                  <a:gd name="T25" fmla="*/ 5 h 415"/>
                  <a:gd name="T26" fmla="*/ 7 w 352"/>
                  <a:gd name="T27" fmla="*/ 6 h 415"/>
                  <a:gd name="T28" fmla="*/ 5 w 352"/>
                  <a:gd name="T29" fmla="*/ 6 h 415"/>
                  <a:gd name="T30" fmla="*/ 4 w 352"/>
                  <a:gd name="T31" fmla="*/ 6 h 415"/>
                  <a:gd name="T32" fmla="*/ 4 w 352"/>
                  <a:gd name="T33" fmla="*/ 7 h 415"/>
                  <a:gd name="T34" fmla="*/ 3 w 352"/>
                  <a:gd name="T35" fmla="*/ 8 h 415"/>
                  <a:gd name="T36" fmla="*/ 2 w 352"/>
                  <a:gd name="T37" fmla="*/ 8 h 415"/>
                  <a:gd name="T38" fmla="*/ 2 w 352"/>
                  <a:gd name="T39" fmla="*/ 9 h 415"/>
                  <a:gd name="T40" fmla="*/ 1 w 352"/>
                  <a:gd name="T41" fmla="*/ 8 h 415"/>
                  <a:gd name="T42" fmla="*/ 1 w 352"/>
                  <a:gd name="T43" fmla="*/ 7 h 415"/>
                  <a:gd name="T44" fmla="*/ 0 w 352"/>
                  <a:gd name="T45" fmla="*/ 5 h 415"/>
                  <a:gd name="T46" fmla="*/ 0 w 352"/>
                  <a:gd name="T47" fmla="*/ 4 h 415"/>
                  <a:gd name="T48" fmla="*/ 0 w 352"/>
                  <a:gd name="T49" fmla="*/ 3 h 415"/>
                  <a:gd name="T50" fmla="*/ 1 w 352"/>
                  <a:gd name="T51" fmla="*/ 2 h 415"/>
                  <a:gd name="T52" fmla="*/ 1 w 352"/>
                  <a:gd name="T53" fmla="*/ 1 h 415"/>
                  <a:gd name="T54" fmla="*/ 1 w 352"/>
                  <a:gd name="T55" fmla="*/ 0 h 41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52" h="415">
                    <a:moveTo>
                      <a:pt x="30" y="0"/>
                    </a:moveTo>
                    <a:lnTo>
                      <a:pt x="30" y="16"/>
                    </a:lnTo>
                    <a:lnTo>
                      <a:pt x="30" y="0"/>
                    </a:lnTo>
                    <a:lnTo>
                      <a:pt x="61" y="0"/>
                    </a:lnTo>
                    <a:lnTo>
                      <a:pt x="91" y="31"/>
                    </a:lnTo>
                    <a:lnTo>
                      <a:pt x="122" y="31"/>
                    </a:lnTo>
                    <a:lnTo>
                      <a:pt x="214" y="62"/>
                    </a:lnTo>
                    <a:lnTo>
                      <a:pt x="230" y="78"/>
                    </a:lnTo>
                    <a:lnTo>
                      <a:pt x="260" y="123"/>
                    </a:lnTo>
                    <a:lnTo>
                      <a:pt x="291" y="139"/>
                    </a:lnTo>
                    <a:lnTo>
                      <a:pt x="322" y="185"/>
                    </a:lnTo>
                    <a:lnTo>
                      <a:pt x="337" y="200"/>
                    </a:lnTo>
                    <a:lnTo>
                      <a:pt x="352" y="230"/>
                    </a:lnTo>
                    <a:lnTo>
                      <a:pt x="322" y="293"/>
                    </a:lnTo>
                    <a:lnTo>
                      <a:pt x="246" y="293"/>
                    </a:lnTo>
                    <a:lnTo>
                      <a:pt x="214" y="293"/>
                    </a:lnTo>
                    <a:lnTo>
                      <a:pt x="169" y="323"/>
                    </a:lnTo>
                    <a:lnTo>
                      <a:pt x="138" y="369"/>
                    </a:lnTo>
                    <a:lnTo>
                      <a:pt x="122" y="385"/>
                    </a:lnTo>
                    <a:lnTo>
                      <a:pt x="106" y="415"/>
                    </a:lnTo>
                    <a:lnTo>
                      <a:pt x="61" y="385"/>
                    </a:lnTo>
                    <a:lnTo>
                      <a:pt x="45" y="354"/>
                    </a:lnTo>
                    <a:lnTo>
                      <a:pt x="14" y="230"/>
                    </a:lnTo>
                    <a:lnTo>
                      <a:pt x="0" y="185"/>
                    </a:lnTo>
                    <a:lnTo>
                      <a:pt x="0" y="139"/>
                    </a:lnTo>
                    <a:lnTo>
                      <a:pt x="30" y="78"/>
                    </a:lnTo>
                    <a:lnTo>
                      <a:pt x="30" y="47"/>
                    </a:lnTo>
                    <a:lnTo>
                      <a:pt x="30" y="0"/>
                    </a:lnTo>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1" name="Freeform 13"/>
              <p:cNvSpPr>
                <a:spLocks noChangeAspect="1"/>
              </p:cNvSpPr>
              <p:nvPr/>
            </p:nvSpPr>
            <p:spPr bwMode="gray">
              <a:xfrm>
                <a:off x="2349" y="3653"/>
                <a:ext cx="16" cy="17"/>
              </a:xfrm>
              <a:custGeom>
                <a:avLst/>
                <a:gdLst>
                  <a:gd name="T0" fmla="*/ 0 w 63"/>
                  <a:gd name="T1" fmla="*/ 0 h 61"/>
                  <a:gd name="T2" fmla="*/ 0 w 63"/>
                  <a:gd name="T3" fmla="*/ 0 h 61"/>
                  <a:gd name="T4" fmla="*/ 1 w 63"/>
                  <a:gd name="T5" fmla="*/ 0 h 61"/>
                  <a:gd name="T6" fmla="*/ 1 w 63"/>
                  <a:gd name="T7" fmla="*/ 1 h 61"/>
                  <a:gd name="T8" fmla="*/ 1 w 63"/>
                  <a:gd name="T9" fmla="*/ 1 h 61"/>
                  <a:gd name="T10" fmla="*/ 1 w 63"/>
                  <a:gd name="T11" fmla="*/ 1 h 61"/>
                  <a:gd name="T12" fmla="*/ 0 w 63"/>
                  <a:gd name="T13" fmla="*/ 1 h 61"/>
                  <a:gd name="T14" fmla="*/ 0 w 63"/>
                  <a:gd name="T15" fmla="*/ 0 h 61"/>
                  <a:gd name="T16" fmla="*/ 0 w 63"/>
                  <a:gd name="T17" fmla="*/ 1 h 61"/>
                  <a:gd name="T18" fmla="*/ 0 w 63"/>
                  <a:gd name="T19" fmla="*/ 1 h 61"/>
                  <a:gd name="T20" fmla="*/ 0 w 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1">
                    <a:moveTo>
                      <a:pt x="0" y="14"/>
                    </a:moveTo>
                    <a:lnTo>
                      <a:pt x="0" y="0"/>
                    </a:lnTo>
                    <a:lnTo>
                      <a:pt x="31" y="0"/>
                    </a:lnTo>
                    <a:lnTo>
                      <a:pt x="63" y="45"/>
                    </a:lnTo>
                    <a:lnTo>
                      <a:pt x="47" y="61"/>
                    </a:lnTo>
                    <a:lnTo>
                      <a:pt x="31" y="61"/>
                    </a:lnTo>
                    <a:lnTo>
                      <a:pt x="0" y="30"/>
                    </a:lnTo>
                    <a:lnTo>
                      <a:pt x="0" y="14"/>
                    </a:lnTo>
                    <a:lnTo>
                      <a:pt x="16" y="45"/>
                    </a:lnTo>
                    <a:lnTo>
                      <a:pt x="0" y="30"/>
                    </a:lnTo>
                    <a:lnTo>
                      <a:pt x="0" y="14"/>
                    </a:lnTo>
                    <a:close/>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2" name="Freeform 14"/>
              <p:cNvSpPr>
                <a:spLocks noChangeAspect="1"/>
              </p:cNvSpPr>
              <p:nvPr/>
            </p:nvSpPr>
            <p:spPr bwMode="gray">
              <a:xfrm>
                <a:off x="2349" y="3653"/>
                <a:ext cx="16" cy="17"/>
              </a:xfrm>
              <a:custGeom>
                <a:avLst/>
                <a:gdLst>
                  <a:gd name="T0" fmla="*/ 0 w 63"/>
                  <a:gd name="T1" fmla="*/ 0 h 61"/>
                  <a:gd name="T2" fmla="*/ 0 w 63"/>
                  <a:gd name="T3" fmla="*/ 0 h 61"/>
                  <a:gd name="T4" fmla="*/ 1 w 63"/>
                  <a:gd name="T5" fmla="*/ 0 h 61"/>
                  <a:gd name="T6" fmla="*/ 1 w 63"/>
                  <a:gd name="T7" fmla="*/ 1 h 61"/>
                  <a:gd name="T8" fmla="*/ 1 w 63"/>
                  <a:gd name="T9" fmla="*/ 1 h 61"/>
                  <a:gd name="T10" fmla="*/ 1 w 63"/>
                  <a:gd name="T11" fmla="*/ 1 h 61"/>
                  <a:gd name="T12" fmla="*/ 0 w 63"/>
                  <a:gd name="T13" fmla="*/ 1 h 61"/>
                  <a:gd name="T14" fmla="*/ 0 w 63"/>
                  <a:gd name="T15" fmla="*/ 0 h 61"/>
                  <a:gd name="T16" fmla="*/ 0 w 63"/>
                  <a:gd name="T17" fmla="*/ 1 h 61"/>
                  <a:gd name="T18" fmla="*/ 0 w 63"/>
                  <a:gd name="T19" fmla="*/ 1 h 61"/>
                  <a:gd name="T20" fmla="*/ 0 w 6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 h="61">
                    <a:moveTo>
                      <a:pt x="0" y="14"/>
                    </a:moveTo>
                    <a:lnTo>
                      <a:pt x="0" y="0"/>
                    </a:lnTo>
                    <a:lnTo>
                      <a:pt x="31" y="0"/>
                    </a:lnTo>
                    <a:lnTo>
                      <a:pt x="63" y="45"/>
                    </a:lnTo>
                    <a:lnTo>
                      <a:pt x="47" y="61"/>
                    </a:lnTo>
                    <a:lnTo>
                      <a:pt x="31" y="61"/>
                    </a:lnTo>
                    <a:lnTo>
                      <a:pt x="0" y="30"/>
                    </a:lnTo>
                    <a:lnTo>
                      <a:pt x="0" y="14"/>
                    </a:lnTo>
                    <a:lnTo>
                      <a:pt x="16" y="45"/>
                    </a:lnTo>
                    <a:lnTo>
                      <a:pt x="0" y="30"/>
                    </a:lnTo>
                    <a:lnTo>
                      <a:pt x="0" y="14"/>
                    </a:lnTo>
                  </a:path>
                </a:pathLst>
              </a:custGeom>
              <a:grpFill/>
              <a:ln w="12700" cmpd="sng">
                <a:solidFill>
                  <a:sysClr val="window" lastClr="FFFFFF"/>
                </a:solidFill>
              </a:ln>
              <a:extLst/>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grpSp>
        <p:sp>
          <p:nvSpPr>
            <p:cNvPr id="203" name="Freeform 143"/>
            <p:cNvSpPr>
              <a:spLocks/>
            </p:cNvSpPr>
            <p:nvPr/>
          </p:nvSpPr>
          <p:spPr bwMode="auto">
            <a:xfrm>
              <a:off x="6226222" y="3890030"/>
              <a:ext cx="1276660" cy="503369"/>
            </a:xfrm>
            <a:custGeom>
              <a:avLst/>
              <a:gdLst>
                <a:gd name="T0" fmla="*/ 200 w 1136"/>
                <a:gd name="T1" fmla="*/ 0 h 455"/>
                <a:gd name="T2" fmla="*/ 152 w 1136"/>
                <a:gd name="T3" fmla="*/ 7 h 455"/>
                <a:gd name="T4" fmla="*/ 118 w 1136"/>
                <a:gd name="T5" fmla="*/ 13 h 455"/>
                <a:gd name="T6" fmla="*/ 85 w 1136"/>
                <a:gd name="T7" fmla="*/ 17 h 455"/>
                <a:gd name="T8" fmla="*/ 84 w 1136"/>
                <a:gd name="T9" fmla="*/ 18 h 455"/>
                <a:gd name="T10" fmla="*/ 54 w 1136"/>
                <a:gd name="T11" fmla="*/ 22 h 455"/>
                <a:gd name="T12" fmla="*/ 53 w 1136"/>
                <a:gd name="T13" fmla="*/ 21 h 455"/>
                <a:gd name="T14" fmla="*/ 48 w 1136"/>
                <a:gd name="T15" fmla="*/ 21 h 455"/>
                <a:gd name="T16" fmla="*/ 50 w 1136"/>
                <a:gd name="T17" fmla="*/ 26 h 455"/>
                <a:gd name="T18" fmla="*/ 16 w 1136"/>
                <a:gd name="T19" fmla="*/ 29 h 455"/>
                <a:gd name="T20" fmla="*/ 15 w 1136"/>
                <a:gd name="T21" fmla="*/ 31 h 455"/>
                <a:gd name="T22" fmla="*/ 15 w 1136"/>
                <a:gd name="T23" fmla="*/ 28 h 455"/>
                <a:gd name="T24" fmla="*/ 13 w 1136"/>
                <a:gd name="T25" fmla="*/ 28 h 455"/>
                <a:gd name="T26" fmla="*/ 15 w 1136"/>
                <a:gd name="T27" fmla="*/ 33 h 455"/>
                <a:gd name="T28" fmla="*/ 12 w 1136"/>
                <a:gd name="T29" fmla="*/ 34 h 455"/>
                <a:gd name="T30" fmla="*/ 14 w 1136"/>
                <a:gd name="T31" fmla="*/ 36 h 455"/>
                <a:gd name="T32" fmla="*/ 11 w 1136"/>
                <a:gd name="T33" fmla="*/ 36 h 455"/>
                <a:gd name="T34" fmla="*/ 13 w 1136"/>
                <a:gd name="T35" fmla="*/ 39 h 455"/>
                <a:gd name="T36" fmla="*/ 11 w 1136"/>
                <a:gd name="T37" fmla="*/ 43 h 455"/>
                <a:gd name="T38" fmla="*/ 13 w 1136"/>
                <a:gd name="T39" fmla="*/ 45 h 455"/>
                <a:gd name="T40" fmla="*/ 11 w 1136"/>
                <a:gd name="T41" fmla="*/ 45 h 455"/>
                <a:gd name="T42" fmla="*/ 12 w 1136"/>
                <a:gd name="T43" fmla="*/ 47 h 455"/>
                <a:gd name="T44" fmla="*/ 11 w 1136"/>
                <a:gd name="T45" fmla="*/ 48 h 455"/>
                <a:gd name="T46" fmla="*/ 7 w 1136"/>
                <a:gd name="T47" fmla="*/ 51 h 455"/>
                <a:gd name="T48" fmla="*/ 8 w 1136"/>
                <a:gd name="T49" fmla="*/ 52 h 455"/>
                <a:gd name="T50" fmla="*/ 7 w 1136"/>
                <a:gd name="T51" fmla="*/ 53 h 455"/>
                <a:gd name="T52" fmla="*/ 8 w 1136"/>
                <a:gd name="T53" fmla="*/ 55 h 455"/>
                <a:gd name="T54" fmla="*/ 6 w 1136"/>
                <a:gd name="T55" fmla="*/ 56 h 455"/>
                <a:gd name="T56" fmla="*/ 4 w 1136"/>
                <a:gd name="T57" fmla="*/ 60 h 455"/>
                <a:gd name="T58" fmla="*/ 5 w 1136"/>
                <a:gd name="T59" fmla="*/ 66 h 455"/>
                <a:gd name="T60" fmla="*/ 3 w 1136"/>
                <a:gd name="T61" fmla="*/ 66 h 455"/>
                <a:gd name="T62" fmla="*/ 2 w 1136"/>
                <a:gd name="T63" fmla="*/ 68 h 455"/>
                <a:gd name="T64" fmla="*/ 0 w 1136"/>
                <a:gd name="T65" fmla="*/ 69 h 455"/>
                <a:gd name="T66" fmla="*/ 24 w 1136"/>
                <a:gd name="T67" fmla="*/ 67 h 455"/>
                <a:gd name="T68" fmla="*/ 52 w 1136"/>
                <a:gd name="T69" fmla="*/ 64 h 455"/>
                <a:gd name="T70" fmla="*/ 83 w 1136"/>
                <a:gd name="T71" fmla="*/ 60 h 455"/>
                <a:gd name="T72" fmla="*/ 114 w 1136"/>
                <a:gd name="T73" fmla="*/ 57 h 455"/>
                <a:gd name="T74" fmla="*/ 145 w 1136"/>
                <a:gd name="T75" fmla="*/ 52 h 455"/>
                <a:gd name="T76" fmla="*/ 145 w 1136"/>
                <a:gd name="T77" fmla="*/ 46 h 455"/>
                <a:gd name="T78" fmla="*/ 146 w 1136"/>
                <a:gd name="T79" fmla="*/ 45 h 455"/>
                <a:gd name="T80" fmla="*/ 150 w 1136"/>
                <a:gd name="T81" fmla="*/ 45 h 455"/>
                <a:gd name="T82" fmla="*/ 151 w 1136"/>
                <a:gd name="T83" fmla="*/ 41 h 455"/>
                <a:gd name="T84" fmla="*/ 153 w 1136"/>
                <a:gd name="T85" fmla="*/ 37 h 455"/>
                <a:gd name="T86" fmla="*/ 156 w 1136"/>
                <a:gd name="T87" fmla="*/ 36 h 455"/>
                <a:gd name="T88" fmla="*/ 162 w 1136"/>
                <a:gd name="T89" fmla="*/ 35 h 455"/>
                <a:gd name="T90" fmla="*/ 169 w 1136"/>
                <a:gd name="T91" fmla="*/ 29 h 455"/>
                <a:gd name="T92" fmla="*/ 173 w 1136"/>
                <a:gd name="T93" fmla="*/ 28 h 455"/>
                <a:gd name="T94" fmla="*/ 175 w 1136"/>
                <a:gd name="T95" fmla="*/ 25 h 455"/>
                <a:gd name="T96" fmla="*/ 174 w 1136"/>
                <a:gd name="T97" fmla="*/ 23 h 455"/>
                <a:gd name="T98" fmla="*/ 177 w 1136"/>
                <a:gd name="T99" fmla="*/ 23 h 455"/>
                <a:gd name="T100" fmla="*/ 178 w 1136"/>
                <a:gd name="T101" fmla="*/ 21 h 455"/>
                <a:gd name="T102" fmla="*/ 180 w 1136"/>
                <a:gd name="T103" fmla="*/ 19 h 455"/>
                <a:gd name="T104" fmla="*/ 182 w 1136"/>
                <a:gd name="T105" fmla="*/ 22 h 455"/>
                <a:gd name="T106" fmla="*/ 188 w 1136"/>
                <a:gd name="T107" fmla="*/ 16 h 455"/>
                <a:gd name="T108" fmla="*/ 190 w 1136"/>
                <a:gd name="T109" fmla="*/ 15 h 455"/>
                <a:gd name="T110" fmla="*/ 193 w 1136"/>
                <a:gd name="T111" fmla="*/ 16 h 455"/>
                <a:gd name="T112" fmla="*/ 196 w 1136"/>
                <a:gd name="T113" fmla="*/ 10 h 455"/>
                <a:gd name="T114" fmla="*/ 198 w 1136"/>
                <a:gd name="T115" fmla="*/ 9 h 455"/>
                <a:gd name="T116" fmla="*/ 200 w 1136"/>
                <a:gd name="T117" fmla="*/ 9 h 455"/>
                <a:gd name="T118" fmla="*/ 200 w 1136"/>
                <a:gd name="T119" fmla="*/ 7 h 455"/>
                <a:gd name="T120" fmla="*/ 200 w 1136"/>
                <a:gd name="T121" fmla="*/ 5 h 455"/>
                <a:gd name="T122" fmla="*/ 199 w 1136"/>
                <a:gd name="T123" fmla="*/ 4 h 455"/>
                <a:gd name="T124" fmla="*/ 200 w 1136"/>
                <a:gd name="T125" fmla="*/ 0 h 4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136" h="455">
                  <a:moveTo>
                    <a:pt x="1134" y="0"/>
                  </a:moveTo>
                  <a:lnTo>
                    <a:pt x="864" y="51"/>
                  </a:lnTo>
                  <a:lnTo>
                    <a:pt x="667" y="84"/>
                  </a:lnTo>
                  <a:lnTo>
                    <a:pt x="483" y="113"/>
                  </a:lnTo>
                  <a:lnTo>
                    <a:pt x="477" y="120"/>
                  </a:lnTo>
                  <a:lnTo>
                    <a:pt x="305" y="143"/>
                  </a:lnTo>
                  <a:lnTo>
                    <a:pt x="302" y="137"/>
                  </a:lnTo>
                  <a:lnTo>
                    <a:pt x="272" y="139"/>
                  </a:lnTo>
                  <a:lnTo>
                    <a:pt x="282" y="170"/>
                  </a:lnTo>
                  <a:lnTo>
                    <a:pt x="91" y="193"/>
                  </a:lnTo>
                  <a:lnTo>
                    <a:pt x="88" y="202"/>
                  </a:lnTo>
                  <a:lnTo>
                    <a:pt x="83" y="185"/>
                  </a:lnTo>
                  <a:lnTo>
                    <a:pt x="74" y="188"/>
                  </a:lnTo>
                  <a:lnTo>
                    <a:pt x="83" y="215"/>
                  </a:lnTo>
                  <a:lnTo>
                    <a:pt x="70" y="225"/>
                  </a:lnTo>
                  <a:lnTo>
                    <a:pt x="80" y="235"/>
                  </a:lnTo>
                  <a:lnTo>
                    <a:pt x="64" y="240"/>
                  </a:lnTo>
                  <a:lnTo>
                    <a:pt x="77" y="257"/>
                  </a:lnTo>
                  <a:lnTo>
                    <a:pt x="62" y="280"/>
                  </a:lnTo>
                  <a:lnTo>
                    <a:pt x="73" y="296"/>
                  </a:lnTo>
                  <a:lnTo>
                    <a:pt x="58" y="300"/>
                  </a:lnTo>
                  <a:lnTo>
                    <a:pt x="67" y="307"/>
                  </a:lnTo>
                  <a:lnTo>
                    <a:pt x="64" y="313"/>
                  </a:lnTo>
                  <a:lnTo>
                    <a:pt x="38" y="331"/>
                  </a:lnTo>
                  <a:lnTo>
                    <a:pt x="47" y="345"/>
                  </a:lnTo>
                  <a:lnTo>
                    <a:pt x="39" y="352"/>
                  </a:lnTo>
                  <a:lnTo>
                    <a:pt x="45" y="362"/>
                  </a:lnTo>
                  <a:lnTo>
                    <a:pt x="34" y="367"/>
                  </a:lnTo>
                  <a:lnTo>
                    <a:pt x="21" y="396"/>
                  </a:lnTo>
                  <a:lnTo>
                    <a:pt x="28" y="432"/>
                  </a:lnTo>
                  <a:lnTo>
                    <a:pt x="18" y="434"/>
                  </a:lnTo>
                  <a:lnTo>
                    <a:pt x="13" y="446"/>
                  </a:lnTo>
                  <a:lnTo>
                    <a:pt x="0" y="455"/>
                  </a:lnTo>
                  <a:lnTo>
                    <a:pt x="135" y="439"/>
                  </a:lnTo>
                  <a:lnTo>
                    <a:pt x="293" y="420"/>
                  </a:lnTo>
                  <a:lnTo>
                    <a:pt x="470" y="397"/>
                  </a:lnTo>
                  <a:lnTo>
                    <a:pt x="646" y="371"/>
                  </a:lnTo>
                  <a:lnTo>
                    <a:pt x="823" y="342"/>
                  </a:lnTo>
                  <a:lnTo>
                    <a:pt x="822" y="306"/>
                  </a:lnTo>
                  <a:lnTo>
                    <a:pt x="828" y="297"/>
                  </a:lnTo>
                  <a:lnTo>
                    <a:pt x="849" y="294"/>
                  </a:lnTo>
                  <a:lnTo>
                    <a:pt x="855" y="267"/>
                  </a:lnTo>
                  <a:lnTo>
                    <a:pt x="869" y="248"/>
                  </a:lnTo>
                  <a:lnTo>
                    <a:pt x="887" y="237"/>
                  </a:lnTo>
                  <a:lnTo>
                    <a:pt x="921" y="231"/>
                  </a:lnTo>
                  <a:lnTo>
                    <a:pt x="960" y="191"/>
                  </a:lnTo>
                  <a:lnTo>
                    <a:pt x="982" y="183"/>
                  </a:lnTo>
                  <a:lnTo>
                    <a:pt x="991" y="163"/>
                  </a:lnTo>
                  <a:lnTo>
                    <a:pt x="989" y="153"/>
                  </a:lnTo>
                  <a:lnTo>
                    <a:pt x="1002" y="153"/>
                  </a:lnTo>
                  <a:lnTo>
                    <a:pt x="1007" y="140"/>
                  </a:lnTo>
                  <a:lnTo>
                    <a:pt x="1022" y="127"/>
                  </a:lnTo>
                  <a:lnTo>
                    <a:pt x="1035" y="143"/>
                  </a:lnTo>
                  <a:lnTo>
                    <a:pt x="1066" y="107"/>
                  </a:lnTo>
                  <a:lnTo>
                    <a:pt x="1077" y="100"/>
                  </a:lnTo>
                  <a:lnTo>
                    <a:pt x="1096" y="107"/>
                  </a:lnTo>
                  <a:lnTo>
                    <a:pt x="1112" y="68"/>
                  </a:lnTo>
                  <a:lnTo>
                    <a:pt x="1123" y="56"/>
                  </a:lnTo>
                  <a:lnTo>
                    <a:pt x="1136" y="56"/>
                  </a:lnTo>
                  <a:lnTo>
                    <a:pt x="1131" y="48"/>
                  </a:lnTo>
                  <a:lnTo>
                    <a:pt x="1134" y="32"/>
                  </a:lnTo>
                  <a:lnTo>
                    <a:pt x="1129" y="26"/>
                  </a:lnTo>
                  <a:lnTo>
                    <a:pt x="1134" y="0"/>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4" name="Freeform 204"/>
            <p:cNvSpPr>
              <a:spLocks/>
            </p:cNvSpPr>
            <p:nvPr/>
          </p:nvSpPr>
          <p:spPr bwMode="auto">
            <a:xfrm>
              <a:off x="1254544" y="2609723"/>
              <a:ext cx="1252951" cy="2155732"/>
            </a:xfrm>
            <a:custGeom>
              <a:avLst/>
              <a:gdLst>
                <a:gd name="T0" fmla="*/ 2147483647 w 1114"/>
                <a:gd name="T1" fmla="*/ 2147483647 h 1955"/>
                <a:gd name="T2" fmla="*/ 2147483647 w 1114"/>
                <a:gd name="T3" fmla="*/ 2147483647 h 1955"/>
                <a:gd name="T4" fmla="*/ 2147483647 w 1114"/>
                <a:gd name="T5" fmla="*/ 2147483647 h 1955"/>
                <a:gd name="T6" fmla="*/ 2147483647 w 1114"/>
                <a:gd name="T7" fmla="*/ 2147483647 h 1955"/>
                <a:gd name="T8" fmla="*/ 2147483647 w 1114"/>
                <a:gd name="T9" fmla="*/ 2147483647 h 1955"/>
                <a:gd name="T10" fmla="*/ 2147483647 w 1114"/>
                <a:gd name="T11" fmla="*/ 2147483647 h 1955"/>
                <a:gd name="T12" fmla="*/ 2147483647 w 1114"/>
                <a:gd name="T13" fmla="*/ 0 h 1955"/>
                <a:gd name="T14" fmla="*/ 2147483647 w 1114"/>
                <a:gd name="T15" fmla="*/ 2147483647 h 1955"/>
                <a:gd name="T16" fmla="*/ 2147483647 w 1114"/>
                <a:gd name="T17" fmla="*/ 2147483647 h 1955"/>
                <a:gd name="T18" fmla="*/ 2147483647 w 1114"/>
                <a:gd name="T19" fmla="*/ 2147483647 h 1955"/>
                <a:gd name="T20" fmla="*/ 0 w 1114"/>
                <a:gd name="T21" fmla="*/ 2147483647 h 1955"/>
                <a:gd name="T22" fmla="*/ 2147483647 w 1114"/>
                <a:gd name="T23" fmla="*/ 2147483647 h 1955"/>
                <a:gd name="T24" fmla="*/ 2147483647 w 1114"/>
                <a:gd name="T25" fmla="*/ 2147483647 h 1955"/>
                <a:gd name="T26" fmla="*/ 2147483647 w 1114"/>
                <a:gd name="T27" fmla="*/ 2147483647 h 1955"/>
                <a:gd name="T28" fmla="*/ 2147483647 w 1114"/>
                <a:gd name="T29" fmla="*/ 2147483647 h 1955"/>
                <a:gd name="T30" fmla="*/ 2147483647 w 1114"/>
                <a:gd name="T31" fmla="*/ 2147483647 h 1955"/>
                <a:gd name="T32" fmla="*/ 2147483647 w 1114"/>
                <a:gd name="T33" fmla="*/ 2147483647 h 1955"/>
                <a:gd name="T34" fmla="*/ 2147483647 w 1114"/>
                <a:gd name="T35" fmla="*/ 2147483647 h 1955"/>
                <a:gd name="T36" fmla="*/ 2147483647 w 1114"/>
                <a:gd name="T37" fmla="*/ 2147483647 h 1955"/>
                <a:gd name="T38" fmla="*/ 2147483647 w 1114"/>
                <a:gd name="T39" fmla="*/ 2147483647 h 1955"/>
                <a:gd name="T40" fmla="*/ 2147483647 w 1114"/>
                <a:gd name="T41" fmla="*/ 2147483647 h 1955"/>
                <a:gd name="T42" fmla="*/ 2147483647 w 1114"/>
                <a:gd name="T43" fmla="*/ 2147483647 h 1955"/>
                <a:gd name="T44" fmla="*/ 2147483647 w 1114"/>
                <a:gd name="T45" fmla="*/ 2147483647 h 1955"/>
                <a:gd name="T46" fmla="*/ 2147483647 w 1114"/>
                <a:gd name="T47" fmla="*/ 2147483647 h 1955"/>
                <a:gd name="T48" fmla="*/ 2147483647 w 1114"/>
                <a:gd name="T49" fmla="*/ 2147483647 h 1955"/>
                <a:gd name="T50" fmla="*/ 2147483647 w 1114"/>
                <a:gd name="T51" fmla="*/ 2147483647 h 1955"/>
                <a:gd name="T52" fmla="*/ 2147483647 w 1114"/>
                <a:gd name="T53" fmla="*/ 2147483647 h 1955"/>
                <a:gd name="T54" fmla="*/ 2147483647 w 1114"/>
                <a:gd name="T55" fmla="*/ 2147483647 h 1955"/>
                <a:gd name="T56" fmla="*/ 2147483647 w 1114"/>
                <a:gd name="T57" fmla="*/ 2147483647 h 1955"/>
                <a:gd name="T58" fmla="*/ 2147483647 w 1114"/>
                <a:gd name="T59" fmla="*/ 2147483647 h 1955"/>
                <a:gd name="T60" fmla="*/ 2147483647 w 1114"/>
                <a:gd name="T61" fmla="*/ 2147483647 h 1955"/>
                <a:gd name="T62" fmla="*/ 2147483647 w 1114"/>
                <a:gd name="T63" fmla="*/ 2147483647 h 1955"/>
                <a:gd name="T64" fmla="*/ 2147483647 w 1114"/>
                <a:gd name="T65" fmla="*/ 2147483647 h 1955"/>
                <a:gd name="T66" fmla="*/ 2147483647 w 1114"/>
                <a:gd name="T67" fmla="*/ 2147483647 h 1955"/>
                <a:gd name="T68" fmla="*/ 2147483647 w 1114"/>
                <a:gd name="T69" fmla="*/ 2147483647 h 1955"/>
                <a:gd name="T70" fmla="*/ 2147483647 w 1114"/>
                <a:gd name="T71" fmla="*/ 2147483647 h 1955"/>
                <a:gd name="T72" fmla="*/ 2147483647 w 1114"/>
                <a:gd name="T73" fmla="*/ 2147483647 h 1955"/>
                <a:gd name="T74" fmla="*/ 2147483647 w 1114"/>
                <a:gd name="T75" fmla="*/ 2147483647 h 1955"/>
                <a:gd name="T76" fmla="*/ 2147483647 w 1114"/>
                <a:gd name="T77" fmla="*/ 2147483647 h 1955"/>
                <a:gd name="T78" fmla="*/ 2147483647 w 1114"/>
                <a:gd name="T79" fmla="*/ 2147483647 h 1955"/>
                <a:gd name="T80" fmla="*/ 2147483647 w 1114"/>
                <a:gd name="T81" fmla="*/ 2147483647 h 1955"/>
                <a:gd name="T82" fmla="*/ 2147483647 w 1114"/>
                <a:gd name="T83" fmla="*/ 2147483647 h 1955"/>
                <a:gd name="T84" fmla="*/ 2147483647 w 1114"/>
                <a:gd name="T85" fmla="*/ 2147483647 h 1955"/>
                <a:gd name="T86" fmla="*/ 2147483647 w 1114"/>
                <a:gd name="T87" fmla="*/ 2147483647 h 1955"/>
                <a:gd name="T88" fmla="*/ 2147483647 w 1114"/>
                <a:gd name="T89" fmla="*/ 2147483647 h 1955"/>
                <a:gd name="T90" fmla="*/ 2147483647 w 1114"/>
                <a:gd name="T91" fmla="*/ 2147483647 h 1955"/>
                <a:gd name="T92" fmla="*/ 2147483647 w 1114"/>
                <a:gd name="T93" fmla="*/ 2147483647 h 1955"/>
                <a:gd name="T94" fmla="*/ 2147483647 w 1114"/>
                <a:gd name="T95" fmla="*/ 2147483647 h 1955"/>
                <a:gd name="T96" fmla="*/ 2147483647 w 1114"/>
                <a:gd name="T97" fmla="*/ 2147483647 h 1955"/>
                <a:gd name="T98" fmla="*/ 2147483647 w 1114"/>
                <a:gd name="T99" fmla="*/ 2147483647 h 1955"/>
                <a:gd name="T100" fmla="*/ 2147483647 w 1114"/>
                <a:gd name="T101" fmla="*/ 2147483647 h 1955"/>
                <a:gd name="T102" fmla="*/ 2147483647 w 1114"/>
                <a:gd name="T103" fmla="*/ 2147483647 h 1955"/>
                <a:gd name="T104" fmla="*/ 2147483647 w 1114"/>
                <a:gd name="T105" fmla="*/ 2147483647 h 1955"/>
                <a:gd name="T106" fmla="*/ 2147483647 w 1114"/>
                <a:gd name="T107" fmla="*/ 2147483647 h 1955"/>
                <a:gd name="T108" fmla="*/ 2147483647 w 1114"/>
                <a:gd name="T109" fmla="*/ 2147483647 h 1955"/>
                <a:gd name="T110" fmla="*/ 2147483647 w 1114"/>
                <a:gd name="T111" fmla="*/ 2147483647 h 1955"/>
                <a:gd name="T112" fmla="*/ 2147483647 w 1114"/>
                <a:gd name="T113" fmla="*/ 2147483647 h 1955"/>
                <a:gd name="T114" fmla="*/ 2147483647 w 1114"/>
                <a:gd name="T115" fmla="*/ 2147483647 h 1955"/>
                <a:gd name="T116" fmla="*/ 2147483647 w 1114"/>
                <a:gd name="T117" fmla="*/ 2147483647 h 1955"/>
                <a:gd name="T118" fmla="*/ 2147483647 w 1114"/>
                <a:gd name="T119" fmla="*/ 2147483647 h 1955"/>
                <a:gd name="T120" fmla="*/ 2147483647 w 1114"/>
                <a:gd name="T121" fmla="*/ 2147483647 h 19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14" h="1955">
                  <a:moveTo>
                    <a:pt x="947" y="1391"/>
                  </a:moveTo>
                  <a:lnTo>
                    <a:pt x="859" y="1270"/>
                  </a:lnTo>
                  <a:lnTo>
                    <a:pt x="775" y="1153"/>
                  </a:lnTo>
                  <a:lnTo>
                    <a:pt x="703" y="1046"/>
                  </a:lnTo>
                  <a:lnTo>
                    <a:pt x="626" y="932"/>
                  </a:lnTo>
                  <a:lnTo>
                    <a:pt x="546" y="805"/>
                  </a:lnTo>
                  <a:lnTo>
                    <a:pt x="472" y="684"/>
                  </a:lnTo>
                  <a:lnTo>
                    <a:pt x="511" y="508"/>
                  </a:lnTo>
                  <a:lnTo>
                    <a:pt x="550" y="343"/>
                  </a:lnTo>
                  <a:lnTo>
                    <a:pt x="593" y="161"/>
                  </a:lnTo>
                  <a:lnTo>
                    <a:pt x="478" y="127"/>
                  </a:lnTo>
                  <a:lnTo>
                    <a:pt x="361" y="89"/>
                  </a:lnTo>
                  <a:lnTo>
                    <a:pt x="211" y="40"/>
                  </a:lnTo>
                  <a:lnTo>
                    <a:pt x="97" y="0"/>
                  </a:lnTo>
                  <a:lnTo>
                    <a:pt x="95" y="26"/>
                  </a:lnTo>
                  <a:lnTo>
                    <a:pt x="89" y="112"/>
                  </a:lnTo>
                  <a:lnTo>
                    <a:pt x="66" y="164"/>
                  </a:lnTo>
                  <a:lnTo>
                    <a:pt x="52" y="213"/>
                  </a:lnTo>
                  <a:lnTo>
                    <a:pt x="30" y="235"/>
                  </a:lnTo>
                  <a:lnTo>
                    <a:pt x="9" y="252"/>
                  </a:lnTo>
                  <a:lnTo>
                    <a:pt x="1" y="274"/>
                  </a:lnTo>
                  <a:lnTo>
                    <a:pt x="0" y="287"/>
                  </a:lnTo>
                  <a:lnTo>
                    <a:pt x="10" y="307"/>
                  </a:lnTo>
                  <a:lnTo>
                    <a:pt x="40" y="424"/>
                  </a:lnTo>
                  <a:lnTo>
                    <a:pt x="40" y="437"/>
                  </a:lnTo>
                  <a:lnTo>
                    <a:pt x="32" y="450"/>
                  </a:lnTo>
                  <a:lnTo>
                    <a:pt x="23" y="479"/>
                  </a:lnTo>
                  <a:lnTo>
                    <a:pt x="20" y="577"/>
                  </a:lnTo>
                  <a:lnTo>
                    <a:pt x="32" y="600"/>
                  </a:lnTo>
                  <a:lnTo>
                    <a:pt x="42" y="633"/>
                  </a:lnTo>
                  <a:lnTo>
                    <a:pt x="72" y="692"/>
                  </a:lnTo>
                  <a:lnTo>
                    <a:pt x="75" y="714"/>
                  </a:lnTo>
                  <a:lnTo>
                    <a:pt x="69" y="736"/>
                  </a:lnTo>
                  <a:lnTo>
                    <a:pt x="72" y="747"/>
                  </a:lnTo>
                  <a:lnTo>
                    <a:pt x="85" y="769"/>
                  </a:lnTo>
                  <a:lnTo>
                    <a:pt x="99" y="775"/>
                  </a:lnTo>
                  <a:lnTo>
                    <a:pt x="102" y="783"/>
                  </a:lnTo>
                  <a:lnTo>
                    <a:pt x="110" y="789"/>
                  </a:lnTo>
                  <a:lnTo>
                    <a:pt x="118" y="785"/>
                  </a:lnTo>
                  <a:lnTo>
                    <a:pt x="123" y="779"/>
                  </a:lnTo>
                  <a:lnTo>
                    <a:pt x="133" y="743"/>
                  </a:lnTo>
                  <a:lnTo>
                    <a:pt x="164" y="754"/>
                  </a:lnTo>
                  <a:lnTo>
                    <a:pt x="192" y="776"/>
                  </a:lnTo>
                  <a:lnTo>
                    <a:pt x="173" y="782"/>
                  </a:lnTo>
                  <a:lnTo>
                    <a:pt x="159" y="780"/>
                  </a:lnTo>
                  <a:lnTo>
                    <a:pt x="143" y="792"/>
                  </a:lnTo>
                  <a:lnTo>
                    <a:pt x="143" y="809"/>
                  </a:lnTo>
                  <a:lnTo>
                    <a:pt x="156" y="861"/>
                  </a:lnTo>
                  <a:lnTo>
                    <a:pt x="154" y="876"/>
                  </a:lnTo>
                  <a:lnTo>
                    <a:pt x="138" y="853"/>
                  </a:lnTo>
                  <a:lnTo>
                    <a:pt x="130" y="832"/>
                  </a:lnTo>
                  <a:lnTo>
                    <a:pt x="127" y="817"/>
                  </a:lnTo>
                  <a:lnTo>
                    <a:pt x="118" y="811"/>
                  </a:lnTo>
                  <a:lnTo>
                    <a:pt x="110" y="830"/>
                  </a:lnTo>
                  <a:lnTo>
                    <a:pt x="108" y="848"/>
                  </a:lnTo>
                  <a:lnTo>
                    <a:pt x="114" y="882"/>
                  </a:lnTo>
                  <a:lnTo>
                    <a:pt x="111" y="933"/>
                  </a:lnTo>
                  <a:lnTo>
                    <a:pt x="128" y="964"/>
                  </a:lnTo>
                  <a:lnTo>
                    <a:pt x="157" y="978"/>
                  </a:lnTo>
                  <a:lnTo>
                    <a:pt x="166" y="1007"/>
                  </a:lnTo>
                  <a:lnTo>
                    <a:pt x="159" y="1037"/>
                  </a:lnTo>
                  <a:lnTo>
                    <a:pt x="140" y="1049"/>
                  </a:lnTo>
                  <a:lnTo>
                    <a:pt x="134" y="1082"/>
                  </a:lnTo>
                  <a:lnTo>
                    <a:pt x="137" y="1095"/>
                  </a:lnTo>
                  <a:lnTo>
                    <a:pt x="177" y="1172"/>
                  </a:lnTo>
                  <a:lnTo>
                    <a:pt x="196" y="1229"/>
                  </a:lnTo>
                  <a:lnTo>
                    <a:pt x="225" y="1280"/>
                  </a:lnTo>
                  <a:lnTo>
                    <a:pt x="238" y="1293"/>
                  </a:lnTo>
                  <a:lnTo>
                    <a:pt x="235" y="1323"/>
                  </a:lnTo>
                  <a:lnTo>
                    <a:pt x="252" y="1339"/>
                  </a:lnTo>
                  <a:lnTo>
                    <a:pt x="261" y="1361"/>
                  </a:lnTo>
                  <a:lnTo>
                    <a:pt x="263" y="1368"/>
                  </a:lnTo>
                  <a:lnTo>
                    <a:pt x="254" y="1385"/>
                  </a:lnTo>
                  <a:lnTo>
                    <a:pt x="250" y="1408"/>
                  </a:lnTo>
                  <a:lnTo>
                    <a:pt x="250" y="1449"/>
                  </a:lnTo>
                  <a:lnTo>
                    <a:pt x="252" y="1460"/>
                  </a:lnTo>
                  <a:lnTo>
                    <a:pt x="268" y="1470"/>
                  </a:lnTo>
                  <a:lnTo>
                    <a:pt x="313" y="1491"/>
                  </a:lnTo>
                  <a:lnTo>
                    <a:pt x="341" y="1515"/>
                  </a:lnTo>
                  <a:lnTo>
                    <a:pt x="354" y="1509"/>
                  </a:lnTo>
                  <a:lnTo>
                    <a:pt x="369" y="1517"/>
                  </a:lnTo>
                  <a:lnTo>
                    <a:pt x="391" y="1537"/>
                  </a:lnTo>
                  <a:lnTo>
                    <a:pt x="413" y="1550"/>
                  </a:lnTo>
                  <a:lnTo>
                    <a:pt x="420" y="1570"/>
                  </a:lnTo>
                  <a:lnTo>
                    <a:pt x="456" y="1595"/>
                  </a:lnTo>
                  <a:lnTo>
                    <a:pt x="469" y="1608"/>
                  </a:lnTo>
                  <a:lnTo>
                    <a:pt x="476" y="1621"/>
                  </a:lnTo>
                  <a:lnTo>
                    <a:pt x="486" y="1606"/>
                  </a:lnTo>
                  <a:lnTo>
                    <a:pt x="498" y="1608"/>
                  </a:lnTo>
                  <a:lnTo>
                    <a:pt x="508" y="1615"/>
                  </a:lnTo>
                  <a:lnTo>
                    <a:pt x="524" y="1639"/>
                  </a:lnTo>
                  <a:lnTo>
                    <a:pt x="525" y="1668"/>
                  </a:lnTo>
                  <a:lnTo>
                    <a:pt x="527" y="1674"/>
                  </a:lnTo>
                  <a:lnTo>
                    <a:pt x="561" y="1686"/>
                  </a:lnTo>
                  <a:lnTo>
                    <a:pt x="587" y="1710"/>
                  </a:lnTo>
                  <a:lnTo>
                    <a:pt x="605" y="1730"/>
                  </a:lnTo>
                  <a:lnTo>
                    <a:pt x="634" y="1781"/>
                  </a:lnTo>
                  <a:lnTo>
                    <a:pt x="652" y="1807"/>
                  </a:lnTo>
                  <a:lnTo>
                    <a:pt x="662" y="1836"/>
                  </a:lnTo>
                  <a:lnTo>
                    <a:pt x="660" y="1908"/>
                  </a:lnTo>
                  <a:lnTo>
                    <a:pt x="662" y="1929"/>
                  </a:lnTo>
                  <a:lnTo>
                    <a:pt x="986" y="1955"/>
                  </a:lnTo>
                  <a:lnTo>
                    <a:pt x="1000" y="1941"/>
                  </a:lnTo>
                  <a:lnTo>
                    <a:pt x="1020" y="1947"/>
                  </a:lnTo>
                  <a:lnTo>
                    <a:pt x="1035" y="1924"/>
                  </a:lnTo>
                  <a:lnTo>
                    <a:pt x="1036" y="1905"/>
                  </a:lnTo>
                  <a:lnTo>
                    <a:pt x="1006" y="1880"/>
                  </a:lnTo>
                  <a:lnTo>
                    <a:pt x="1013" y="1857"/>
                  </a:lnTo>
                  <a:lnTo>
                    <a:pt x="1006" y="1841"/>
                  </a:lnTo>
                  <a:lnTo>
                    <a:pt x="1009" y="1823"/>
                  </a:lnTo>
                  <a:lnTo>
                    <a:pt x="1022" y="1823"/>
                  </a:lnTo>
                  <a:lnTo>
                    <a:pt x="1041" y="1800"/>
                  </a:lnTo>
                  <a:lnTo>
                    <a:pt x="1044" y="1778"/>
                  </a:lnTo>
                  <a:lnTo>
                    <a:pt x="1051" y="1772"/>
                  </a:lnTo>
                  <a:lnTo>
                    <a:pt x="1051" y="1729"/>
                  </a:lnTo>
                  <a:lnTo>
                    <a:pt x="1065" y="1720"/>
                  </a:lnTo>
                  <a:lnTo>
                    <a:pt x="1072" y="1706"/>
                  </a:lnTo>
                  <a:lnTo>
                    <a:pt x="1114" y="1683"/>
                  </a:lnTo>
                  <a:lnTo>
                    <a:pt x="1103" y="1648"/>
                  </a:lnTo>
                  <a:lnTo>
                    <a:pt x="1084" y="1631"/>
                  </a:lnTo>
                  <a:lnTo>
                    <a:pt x="1058" y="1564"/>
                  </a:lnTo>
                  <a:lnTo>
                    <a:pt x="1059" y="1544"/>
                  </a:lnTo>
                  <a:lnTo>
                    <a:pt x="947" y="1391"/>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205" name="Freeform 121"/>
            <p:cNvSpPr>
              <a:spLocks/>
            </p:cNvSpPr>
            <p:nvPr/>
          </p:nvSpPr>
          <p:spPr bwMode="auto">
            <a:xfrm>
              <a:off x="7451816" y="2708208"/>
              <a:ext cx="893662" cy="592736"/>
            </a:xfrm>
            <a:custGeom>
              <a:avLst/>
              <a:gdLst>
                <a:gd name="T0" fmla="*/ 94 w 793"/>
                <a:gd name="T1" fmla="*/ 4 h 537"/>
                <a:gd name="T2" fmla="*/ 74 w 793"/>
                <a:gd name="T3" fmla="*/ 9 h 537"/>
                <a:gd name="T4" fmla="*/ 54 w 793"/>
                <a:gd name="T5" fmla="*/ 14 h 537"/>
                <a:gd name="T6" fmla="*/ 36 w 793"/>
                <a:gd name="T7" fmla="*/ 18 h 537"/>
                <a:gd name="T8" fmla="*/ 16 w 793"/>
                <a:gd name="T9" fmla="*/ 21 h 537"/>
                <a:gd name="T10" fmla="*/ 15 w 793"/>
                <a:gd name="T11" fmla="*/ 14 h 537"/>
                <a:gd name="T12" fmla="*/ 12 w 793"/>
                <a:gd name="T13" fmla="*/ 18 h 537"/>
                <a:gd name="T14" fmla="*/ 7 w 793"/>
                <a:gd name="T15" fmla="*/ 19 h 537"/>
                <a:gd name="T16" fmla="*/ 4 w 793"/>
                <a:gd name="T17" fmla="*/ 22 h 537"/>
                <a:gd name="T18" fmla="*/ 0 w 793"/>
                <a:gd name="T19" fmla="*/ 25 h 537"/>
                <a:gd name="T20" fmla="*/ 9 w 793"/>
                <a:gd name="T21" fmla="*/ 59 h 537"/>
                <a:gd name="T22" fmla="*/ 15 w 793"/>
                <a:gd name="T23" fmla="*/ 82 h 537"/>
                <a:gd name="T24" fmla="*/ 38 w 793"/>
                <a:gd name="T25" fmla="*/ 77 h 537"/>
                <a:gd name="T26" fmla="*/ 121 w 793"/>
                <a:gd name="T27" fmla="*/ 59 h 537"/>
                <a:gd name="T28" fmla="*/ 121 w 793"/>
                <a:gd name="T29" fmla="*/ 59 h 537"/>
                <a:gd name="T30" fmla="*/ 123 w 793"/>
                <a:gd name="T31" fmla="*/ 56 h 537"/>
                <a:gd name="T32" fmla="*/ 126 w 793"/>
                <a:gd name="T33" fmla="*/ 55 h 537"/>
                <a:gd name="T34" fmla="*/ 129 w 793"/>
                <a:gd name="T35" fmla="*/ 56 h 537"/>
                <a:gd name="T36" fmla="*/ 130 w 793"/>
                <a:gd name="T37" fmla="*/ 55 h 537"/>
                <a:gd name="T38" fmla="*/ 135 w 793"/>
                <a:gd name="T39" fmla="*/ 52 h 537"/>
                <a:gd name="T40" fmla="*/ 135 w 793"/>
                <a:gd name="T41" fmla="*/ 51 h 537"/>
                <a:gd name="T42" fmla="*/ 134 w 793"/>
                <a:gd name="T43" fmla="*/ 50 h 537"/>
                <a:gd name="T44" fmla="*/ 136 w 793"/>
                <a:gd name="T45" fmla="*/ 48 h 537"/>
                <a:gd name="T46" fmla="*/ 141 w 793"/>
                <a:gd name="T47" fmla="*/ 43 h 537"/>
                <a:gd name="T48" fmla="*/ 134 w 793"/>
                <a:gd name="T49" fmla="*/ 38 h 537"/>
                <a:gd name="T50" fmla="*/ 132 w 793"/>
                <a:gd name="T51" fmla="*/ 38 h 537"/>
                <a:gd name="T52" fmla="*/ 130 w 793"/>
                <a:gd name="T53" fmla="*/ 35 h 537"/>
                <a:gd name="T54" fmla="*/ 128 w 793"/>
                <a:gd name="T55" fmla="*/ 35 h 537"/>
                <a:gd name="T56" fmla="*/ 126 w 793"/>
                <a:gd name="T57" fmla="*/ 32 h 537"/>
                <a:gd name="T58" fmla="*/ 126 w 793"/>
                <a:gd name="T59" fmla="*/ 32 h 537"/>
                <a:gd name="T60" fmla="*/ 126 w 793"/>
                <a:gd name="T61" fmla="*/ 30 h 537"/>
                <a:gd name="T62" fmla="*/ 128 w 793"/>
                <a:gd name="T63" fmla="*/ 29 h 537"/>
                <a:gd name="T64" fmla="*/ 128 w 793"/>
                <a:gd name="T65" fmla="*/ 26 h 537"/>
                <a:gd name="T66" fmla="*/ 125 w 793"/>
                <a:gd name="T67" fmla="*/ 24 h 537"/>
                <a:gd name="T68" fmla="*/ 128 w 793"/>
                <a:gd name="T69" fmla="*/ 21 h 537"/>
                <a:gd name="T70" fmla="*/ 129 w 793"/>
                <a:gd name="T71" fmla="*/ 15 h 537"/>
                <a:gd name="T72" fmla="*/ 132 w 793"/>
                <a:gd name="T73" fmla="*/ 12 h 537"/>
                <a:gd name="T74" fmla="*/ 130 w 793"/>
                <a:gd name="T75" fmla="*/ 11 h 537"/>
                <a:gd name="T76" fmla="*/ 124 w 793"/>
                <a:gd name="T77" fmla="*/ 11 h 537"/>
                <a:gd name="T78" fmla="*/ 121 w 793"/>
                <a:gd name="T79" fmla="*/ 8 h 537"/>
                <a:gd name="T80" fmla="*/ 120 w 793"/>
                <a:gd name="T81" fmla="*/ 4 h 537"/>
                <a:gd name="T82" fmla="*/ 119 w 793"/>
                <a:gd name="T83" fmla="*/ 4 h 537"/>
                <a:gd name="T84" fmla="*/ 119 w 793"/>
                <a:gd name="T85" fmla="*/ 3 h 537"/>
                <a:gd name="T86" fmla="*/ 115 w 793"/>
                <a:gd name="T87" fmla="*/ 3 h 537"/>
                <a:gd name="T88" fmla="*/ 114 w 793"/>
                <a:gd name="T89" fmla="*/ 1 h 537"/>
                <a:gd name="T90" fmla="*/ 111 w 793"/>
                <a:gd name="T91" fmla="*/ 0 h 537"/>
                <a:gd name="T92" fmla="*/ 94 w 793"/>
                <a:gd name="T93" fmla="*/ 4 h 5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93" h="537">
                  <a:moveTo>
                    <a:pt x="531" y="28"/>
                  </a:moveTo>
                  <a:lnTo>
                    <a:pt x="414" y="60"/>
                  </a:lnTo>
                  <a:lnTo>
                    <a:pt x="302" y="89"/>
                  </a:lnTo>
                  <a:lnTo>
                    <a:pt x="201" y="115"/>
                  </a:lnTo>
                  <a:lnTo>
                    <a:pt x="93" y="141"/>
                  </a:lnTo>
                  <a:lnTo>
                    <a:pt x="82" y="96"/>
                  </a:lnTo>
                  <a:lnTo>
                    <a:pt x="65" y="115"/>
                  </a:lnTo>
                  <a:lnTo>
                    <a:pt x="41" y="122"/>
                  </a:lnTo>
                  <a:lnTo>
                    <a:pt x="26" y="143"/>
                  </a:lnTo>
                  <a:lnTo>
                    <a:pt x="0" y="165"/>
                  </a:lnTo>
                  <a:lnTo>
                    <a:pt x="49" y="384"/>
                  </a:lnTo>
                  <a:lnTo>
                    <a:pt x="82" y="537"/>
                  </a:lnTo>
                  <a:lnTo>
                    <a:pt x="215" y="509"/>
                  </a:lnTo>
                  <a:lnTo>
                    <a:pt x="682" y="390"/>
                  </a:lnTo>
                  <a:lnTo>
                    <a:pt x="693" y="364"/>
                  </a:lnTo>
                  <a:lnTo>
                    <a:pt x="709" y="358"/>
                  </a:lnTo>
                  <a:lnTo>
                    <a:pt x="726" y="364"/>
                  </a:lnTo>
                  <a:lnTo>
                    <a:pt x="732" y="356"/>
                  </a:lnTo>
                  <a:lnTo>
                    <a:pt x="757" y="341"/>
                  </a:lnTo>
                  <a:lnTo>
                    <a:pt x="758" y="335"/>
                  </a:lnTo>
                  <a:lnTo>
                    <a:pt x="754" y="328"/>
                  </a:lnTo>
                  <a:lnTo>
                    <a:pt x="762" y="314"/>
                  </a:lnTo>
                  <a:lnTo>
                    <a:pt x="793" y="279"/>
                  </a:lnTo>
                  <a:lnTo>
                    <a:pt x="752" y="249"/>
                  </a:lnTo>
                  <a:lnTo>
                    <a:pt x="741" y="247"/>
                  </a:lnTo>
                  <a:lnTo>
                    <a:pt x="732" y="227"/>
                  </a:lnTo>
                  <a:lnTo>
                    <a:pt x="718" y="229"/>
                  </a:lnTo>
                  <a:lnTo>
                    <a:pt x="710" y="210"/>
                  </a:lnTo>
                  <a:lnTo>
                    <a:pt x="708" y="197"/>
                  </a:lnTo>
                  <a:lnTo>
                    <a:pt x="716" y="190"/>
                  </a:lnTo>
                  <a:lnTo>
                    <a:pt x="718" y="172"/>
                  </a:lnTo>
                  <a:lnTo>
                    <a:pt x="705" y="158"/>
                  </a:lnTo>
                  <a:lnTo>
                    <a:pt x="719" y="136"/>
                  </a:lnTo>
                  <a:lnTo>
                    <a:pt x="726" y="100"/>
                  </a:lnTo>
                  <a:lnTo>
                    <a:pt x="739" y="80"/>
                  </a:lnTo>
                  <a:lnTo>
                    <a:pt x="731" y="71"/>
                  </a:lnTo>
                  <a:lnTo>
                    <a:pt x="697" y="70"/>
                  </a:lnTo>
                  <a:lnTo>
                    <a:pt x="682" y="52"/>
                  </a:lnTo>
                  <a:lnTo>
                    <a:pt x="676" y="25"/>
                  </a:lnTo>
                  <a:lnTo>
                    <a:pt x="669" y="25"/>
                  </a:lnTo>
                  <a:lnTo>
                    <a:pt x="670" y="18"/>
                  </a:lnTo>
                  <a:lnTo>
                    <a:pt x="647" y="16"/>
                  </a:lnTo>
                  <a:lnTo>
                    <a:pt x="641" y="3"/>
                  </a:lnTo>
                  <a:lnTo>
                    <a:pt x="624" y="0"/>
                  </a:lnTo>
                  <a:lnTo>
                    <a:pt x="531" y="28"/>
                  </a:lnTo>
                  <a:close/>
                </a:path>
              </a:pathLst>
            </a:custGeom>
            <a:solidFill>
              <a:srgbClr val="0E4A81"/>
            </a:solidFill>
            <a:ln w="12700" cap="flat" cmpd="sng" algn="ctr">
              <a:solidFill>
                <a:sysClr val="window" lastClr="FFFFFF"/>
              </a:solidFill>
              <a:prstDash val="solid"/>
              <a:round/>
              <a:headEnd type="none" w="med" len="med"/>
              <a:tailEnd type="none" w="med" len="me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6" name="Freeform 112"/>
            <p:cNvSpPr>
              <a:spLocks/>
            </p:cNvSpPr>
            <p:nvPr/>
          </p:nvSpPr>
          <p:spPr bwMode="auto">
            <a:xfrm>
              <a:off x="8254288" y="2015164"/>
              <a:ext cx="257156" cy="476013"/>
            </a:xfrm>
            <a:custGeom>
              <a:avLst/>
              <a:gdLst>
                <a:gd name="T0" fmla="*/ 40 w 227"/>
                <a:gd name="T1" fmla="*/ 61 h 433"/>
                <a:gd name="T2" fmla="*/ 37 w 227"/>
                <a:gd name="T3" fmla="*/ 57 h 433"/>
                <a:gd name="T4" fmla="*/ 38 w 227"/>
                <a:gd name="T5" fmla="*/ 54 h 433"/>
                <a:gd name="T6" fmla="*/ 34 w 227"/>
                <a:gd name="T7" fmla="*/ 40 h 433"/>
                <a:gd name="T8" fmla="*/ 36 w 227"/>
                <a:gd name="T9" fmla="*/ 28 h 433"/>
                <a:gd name="T10" fmla="*/ 34 w 227"/>
                <a:gd name="T11" fmla="*/ 20 h 433"/>
                <a:gd name="T12" fmla="*/ 37 w 227"/>
                <a:gd name="T13" fmla="*/ 17 h 433"/>
                <a:gd name="T14" fmla="*/ 41 w 227"/>
                <a:gd name="T15" fmla="*/ 12 h 433"/>
                <a:gd name="T16" fmla="*/ 41 w 227"/>
                <a:gd name="T17" fmla="*/ 10 h 433"/>
                <a:gd name="T18" fmla="*/ 37 w 227"/>
                <a:gd name="T19" fmla="*/ 6 h 433"/>
                <a:gd name="T20" fmla="*/ 38 w 227"/>
                <a:gd name="T21" fmla="*/ 2 h 433"/>
                <a:gd name="T22" fmla="*/ 37 w 227"/>
                <a:gd name="T23" fmla="*/ 0 h 433"/>
                <a:gd name="T24" fmla="*/ 37 w 227"/>
                <a:gd name="T25" fmla="*/ 1 h 433"/>
                <a:gd name="T26" fmla="*/ 0 w 227"/>
                <a:gd name="T27" fmla="*/ 11 h 433"/>
                <a:gd name="T28" fmla="*/ 2 w 227"/>
                <a:gd name="T29" fmla="*/ 12 h 433"/>
                <a:gd name="T30" fmla="*/ 1 w 227"/>
                <a:gd name="T31" fmla="*/ 14 h 433"/>
                <a:gd name="T32" fmla="*/ 2 w 227"/>
                <a:gd name="T33" fmla="*/ 15 h 433"/>
                <a:gd name="T34" fmla="*/ 3 w 227"/>
                <a:gd name="T35" fmla="*/ 20 h 433"/>
                <a:gd name="T36" fmla="*/ 6 w 227"/>
                <a:gd name="T37" fmla="*/ 23 h 433"/>
                <a:gd name="T38" fmla="*/ 6 w 227"/>
                <a:gd name="T39" fmla="*/ 25 h 433"/>
                <a:gd name="T40" fmla="*/ 8 w 227"/>
                <a:gd name="T41" fmla="*/ 28 h 433"/>
                <a:gd name="T42" fmla="*/ 7 w 227"/>
                <a:gd name="T43" fmla="*/ 30 h 433"/>
                <a:gd name="T44" fmla="*/ 7 w 227"/>
                <a:gd name="T45" fmla="*/ 33 h 433"/>
                <a:gd name="T46" fmla="*/ 12 w 227"/>
                <a:gd name="T47" fmla="*/ 41 h 433"/>
                <a:gd name="T48" fmla="*/ 11 w 227"/>
                <a:gd name="T49" fmla="*/ 44 h 433"/>
                <a:gd name="T50" fmla="*/ 12 w 227"/>
                <a:gd name="T51" fmla="*/ 46 h 433"/>
                <a:gd name="T52" fmla="*/ 14 w 227"/>
                <a:gd name="T53" fmla="*/ 44 h 433"/>
                <a:gd name="T54" fmla="*/ 16 w 227"/>
                <a:gd name="T55" fmla="*/ 45 h 433"/>
                <a:gd name="T56" fmla="*/ 22 w 227"/>
                <a:gd name="T57" fmla="*/ 63 h 433"/>
                <a:gd name="T58" fmla="*/ 23 w 227"/>
                <a:gd name="T59" fmla="*/ 65 h 433"/>
                <a:gd name="T60" fmla="*/ 40 w 227"/>
                <a:gd name="T61" fmla="*/ 61 h 43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27" h="433">
                  <a:moveTo>
                    <a:pt x="224" y="403"/>
                  </a:moveTo>
                  <a:lnTo>
                    <a:pt x="207" y="384"/>
                  </a:lnTo>
                  <a:lnTo>
                    <a:pt x="210" y="358"/>
                  </a:lnTo>
                  <a:lnTo>
                    <a:pt x="188" y="267"/>
                  </a:lnTo>
                  <a:lnTo>
                    <a:pt x="200" y="186"/>
                  </a:lnTo>
                  <a:lnTo>
                    <a:pt x="189" y="129"/>
                  </a:lnTo>
                  <a:lnTo>
                    <a:pt x="207" y="114"/>
                  </a:lnTo>
                  <a:lnTo>
                    <a:pt x="227" y="77"/>
                  </a:lnTo>
                  <a:lnTo>
                    <a:pt x="227" y="62"/>
                  </a:lnTo>
                  <a:lnTo>
                    <a:pt x="208" y="41"/>
                  </a:lnTo>
                  <a:lnTo>
                    <a:pt x="215" y="12"/>
                  </a:lnTo>
                  <a:lnTo>
                    <a:pt x="207" y="0"/>
                  </a:lnTo>
                  <a:lnTo>
                    <a:pt x="204" y="2"/>
                  </a:lnTo>
                  <a:lnTo>
                    <a:pt x="0" y="71"/>
                  </a:lnTo>
                  <a:lnTo>
                    <a:pt x="8" y="83"/>
                  </a:lnTo>
                  <a:lnTo>
                    <a:pt x="6" y="93"/>
                  </a:lnTo>
                  <a:lnTo>
                    <a:pt x="13" y="103"/>
                  </a:lnTo>
                  <a:lnTo>
                    <a:pt x="18" y="132"/>
                  </a:lnTo>
                  <a:lnTo>
                    <a:pt x="36" y="155"/>
                  </a:lnTo>
                  <a:lnTo>
                    <a:pt x="36" y="169"/>
                  </a:lnTo>
                  <a:lnTo>
                    <a:pt x="44" y="188"/>
                  </a:lnTo>
                  <a:lnTo>
                    <a:pt x="39" y="198"/>
                  </a:lnTo>
                  <a:lnTo>
                    <a:pt x="39" y="224"/>
                  </a:lnTo>
                  <a:lnTo>
                    <a:pt x="65" y="273"/>
                  </a:lnTo>
                  <a:lnTo>
                    <a:pt x="64" y="292"/>
                  </a:lnTo>
                  <a:lnTo>
                    <a:pt x="68" y="303"/>
                  </a:lnTo>
                  <a:lnTo>
                    <a:pt x="78" y="290"/>
                  </a:lnTo>
                  <a:lnTo>
                    <a:pt x="90" y="300"/>
                  </a:lnTo>
                  <a:lnTo>
                    <a:pt x="122" y="420"/>
                  </a:lnTo>
                  <a:lnTo>
                    <a:pt x="130" y="433"/>
                  </a:lnTo>
                  <a:lnTo>
                    <a:pt x="224" y="403"/>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7" name="Freeform 114"/>
            <p:cNvSpPr>
              <a:spLocks/>
            </p:cNvSpPr>
            <p:nvPr/>
          </p:nvSpPr>
          <p:spPr bwMode="auto">
            <a:xfrm>
              <a:off x="8245169" y="2797574"/>
              <a:ext cx="215209" cy="435887"/>
            </a:xfrm>
            <a:custGeom>
              <a:avLst/>
              <a:gdLst>
                <a:gd name="T0" fmla="*/ 3 w 192"/>
                <a:gd name="T1" fmla="*/ 49 h 397"/>
                <a:gd name="T2" fmla="*/ 7 w 192"/>
                <a:gd name="T3" fmla="*/ 52 h 397"/>
                <a:gd name="T4" fmla="*/ 10 w 192"/>
                <a:gd name="T5" fmla="*/ 53 h 397"/>
                <a:gd name="T6" fmla="*/ 14 w 192"/>
                <a:gd name="T7" fmla="*/ 53 h 397"/>
                <a:gd name="T8" fmla="*/ 17 w 192"/>
                <a:gd name="T9" fmla="*/ 55 h 397"/>
                <a:gd name="T10" fmla="*/ 21 w 192"/>
                <a:gd name="T11" fmla="*/ 54 h 397"/>
                <a:gd name="T12" fmla="*/ 22 w 192"/>
                <a:gd name="T13" fmla="*/ 59 h 397"/>
                <a:gd name="T14" fmla="*/ 23 w 192"/>
                <a:gd name="T15" fmla="*/ 60 h 397"/>
                <a:gd name="T16" fmla="*/ 25 w 192"/>
                <a:gd name="T17" fmla="*/ 56 h 397"/>
                <a:gd name="T18" fmla="*/ 27 w 192"/>
                <a:gd name="T19" fmla="*/ 49 h 397"/>
                <a:gd name="T20" fmla="*/ 30 w 192"/>
                <a:gd name="T21" fmla="*/ 46 h 397"/>
                <a:gd name="T22" fmla="*/ 31 w 192"/>
                <a:gd name="T23" fmla="*/ 43 h 397"/>
                <a:gd name="T24" fmla="*/ 30 w 192"/>
                <a:gd name="T25" fmla="*/ 42 h 397"/>
                <a:gd name="T26" fmla="*/ 32 w 192"/>
                <a:gd name="T27" fmla="*/ 40 h 397"/>
                <a:gd name="T28" fmla="*/ 32 w 192"/>
                <a:gd name="T29" fmla="*/ 39 h 397"/>
                <a:gd name="T30" fmla="*/ 31 w 192"/>
                <a:gd name="T31" fmla="*/ 32 h 397"/>
                <a:gd name="T32" fmla="*/ 31 w 192"/>
                <a:gd name="T33" fmla="*/ 31 h 397"/>
                <a:gd name="T34" fmla="*/ 32 w 192"/>
                <a:gd name="T35" fmla="*/ 31 h 397"/>
                <a:gd name="T36" fmla="*/ 33 w 192"/>
                <a:gd name="T37" fmla="*/ 30 h 397"/>
                <a:gd name="T38" fmla="*/ 33 w 192"/>
                <a:gd name="T39" fmla="*/ 25 h 397"/>
                <a:gd name="T40" fmla="*/ 33 w 192"/>
                <a:gd name="T41" fmla="*/ 23 h 397"/>
                <a:gd name="T42" fmla="*/ 32 w 192"/>
                <a:gd name="T43" fmla="*/ 22 h 397"/>
                <a:gd name="T44" fmla="*/ 29 w 192"/>
                <a:gd name="T45" fmla="*/ 20 h 397"/>
                <a:gd name="T46" fmla="*/ 26 w 192"/>
                <a:gd name="T47" fmla="*/ 19 h 397"/>
                <a:gd name="T48" fmla="*/ 25 w 192"/>
                <a:gd name="T49" fmla="*/ 19 h 397"/>
                <a:gd name="T50" fmla="*/ 25 w 192"/>
                <a:gd name="T51" fmla="*/ 17 h 397"/>
                <a:gd name="T52" fmla="*/ 25 w 192"/>
                <a:gd name="T53" fmla="*/ 14 h 397"/>
                <a:gd name="T54" fmla="*/ 26 w 192"/>
                <a:gd name="T55" fmla="*/ 13 h 397"/>
                <a:gd name="T56" fmla="*/ 26 w 192"/>
                <a:gd name="T57" fmla="*/ 5 h 397"/>
                <a:gd name="T58" fmla="*/ 6 w 192"/>
                <a:gd name="T59" fmla="*/ 0 h 397"/>
                <a:gd name="T60" fmla="*/ 4 w 192"/>
                <a:gd name="T61" fmla="*/ 3 h 397"/>
                <a:gd name="T62" fmla="*/ 2 w 192"/>
                <a:gd name="T63" fmla="*/ 9 h 397"/>
                <a:gd name="T64" fmla="*/ 0 w 192"/>
                <a:gd name="T65" fmla="*/ 12 h 397"/>
                <a:gd name="T66" fmla="*/ 2 w 192"/>
                <a:gd name="T67" fmla="*/ 14 h 397"/>
                <a:gd name="T68" fmla="*/ 2 w 192"/>
                <a:gd name="T69" fmla="*/ 16 h 397"/>
                <a:gd name="T70" fmla="*/ 1 w 192"/>
                <a:gd name="T71" fmla="*/ 18 h 397"/>
                <a:gd name="T72" fmla="*/ 1 w 192"/>
                <a:gd name="T73" fmla="*/ 20 h 397"/>
                <a:gd name="T74" fmla="*/ 1 w 192"/>
                <a:gd name="T75" fmla="*/ 20 h 397"/>
                <a:gd name="T76" fmla="*/ 2 w 192"/>
                <a:gd name="T77" fmla="*/ 22 h 397"/>
                <a:gd name="T78" fmla="*/ 4 w 192"/>
                <a:gd name="T79" fmla="*/ 22 h 397"/>
                <a:gd name="T80" fmla="*/ 6 w 192"/>
                <a:gd name="T81" fmla="*/ 25 h 397"/>
                <a:gd name="T82" fmla="*/ 8 w 192"/>
                <a:gd name="T83" fmla="*/ 26 h 397"/>
                <a:gd name="T84" fmla="*/ 15 w 192"/>
                <a:gd name="T85" fmla="*/ 30 h 397"/>
                <a:gd name="T86" fmla="*/ 10 w 192"/>
                <a:gd name="T87" fmla="*/ 35 h 397"/>
                <a:gd name="T88" fmla="*/ 8 w 192"/>
                <a:gd name="T89" fmla="*/ 37 h 397"/>
                <a:gd name="T90" fmla="*/ 9 w 192"/>
                <a:gd name="T91" fmla="*/ 38 h 397"/>
                <a:gd name="T92" fmla="*/ 9 w 192"/>
                <a:gd name="T93" fmla="*/ 39 h 397"/>
                <a:gd name="T94" fmla="*/ 4 w 192"/>
                <a:gd name="T95" fmla="*/ 41 h 397"/>
                <a:gd name="T96" fmla="*/ 4 w 192"/>
                <a:gd name="T97" fmla="*/ 43 h 397"/>
                <a:gd name="T98" fmla="*/ 3 w 192"/>
                <a:gd name="T99" fmla="*/ 44 h 397"/>
                <a:gd name="T100" fmla="*/ 2 w 192"/>
                <a:gd name="T101" fmla="*/ 47 h 397"/>
                <a:gd name="T102" fmla="*/ 3 w 192"/>
                <a:gd name="T103" fmla="*/ 49 h 3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397">
                  <a:moveTo>
                    <a:pt x="18" y="326"/>
                  </a:moveTo>
                  <a:lnTo>
                    <a:pt x="39" y="342"/>
                  </a:lnTo>
                  <a:lnTo>
                    <a:pt x="59" y="355"/>
                  </a:lnTo>
                  <a:lnTo>
                    <a:pt x="79" y="355"/>
                  </a:lnTo>
                  <a:lnTo>
                    <a:pt x="98" y="365"/>
                  </a:lnTo>
                  <a:lnTo>
                    <a:pt x="121" y="359"/>
                  </a:lnTo>
                  <a:lnTo>
                    <a:pt x="130" y="391"/>
                  </a:lnTo>
                  <a:lnTo>
                    <a:pt x="134" y="397"/>
                  </a:lnTo>
                  <a:lnTo>
                    <a:pt x="145" y="374"/>
                  </a:lnTo>
                  <a:lnTo>
                    <a:pt x="158" y="326"/>
                  </a:lnTo>
                  <a:lnTo>
                    <a:pt x="171" y="306"/>
                  </a:lnTo>
                  <a:lnTo>
                    <a:pt x="176" y="287"/>
                  </a:lnTo>
                  <a:lnTo>
                    <a:pt x="173" y="278"/>
                  </a:lnTo>
                  <a:lnTo>
                    <a:pt x="183" y="268"/>
                  </a:lnTo>
                  <a:lnTo>
                    <a:pt x="184" y="261"/>
                  </a:lnTo>
                  <a:lnTo>
                    <a:pt x="180" y="214"/>
                  </a:lnTo>
                  <a:lnTo>
                    <a:pt x="182" y="206"/>
                  </a:lnTo>
                  <a:lnTo>
                    <a:pt x="187" y="206"/>
                  </a:lnTo>
                  <a:lnTo>
                    <a:pt x="192" y="203"/>
                  </a:lnTo>
                  <a:lnTo>
                    <a:pt x="190" y="167"/>
                  </a:lnTo>
                  <a:lnTo>
                    <a:pt x="189" y="154"/>
                  </a:lnTo>
                  <a:lnTo>
                    <a:pt x="183" y="144"/>
                  </a:lnTo>
                  <a:lnTo>
                    <a:pt x="166" y="133"/>
                  </a:lnTo>
                  <a:lnTo>
                    <a:pt x="147" y="128"/>
                  </a:lnTo>
                  <a:lnTo>
                    <a:pt x="144" y="125"/>
                  </a:lnTo>
                  <a:lnTo>
                    <a:pt x="141" y="115"/>
                  </a:lnTo>
                  <a:lnTo>
                    <a:pt x="144" y="94"/>
                  </a:lnTo>
                  <a:lnTo>
                    <a:pt x="150" y="85"/>
                  </a:lnTo>
                  <a:lnTo>
                    <a:pt x="151" y="33"/>
                  </a:lnTo>
                  <a:lnTo>
                    <a:pt x="34" y="0"/>
                  </a:lnTo>
                  <a:lnTo>
                    <a:pt x="21" y="20"/>
                  </a:lnTo>
                  <a:lnTo>
                    <a:pt x="14" y="56"/>
                  </a:lnTo>
                  <a:lnTo>
                    <a:pt x="0" y="78"/>
                  </a:lnTo>
                  <a:lnTo>
                    <a:pt x="13" y="92"/>
                  </a:lnTo>
                  <a:lnTo>
                    <a:pt x="11" y="110"/>
                  </a:lnTo>
                  <a:lnTo>
                    <a:pt x="3" y="117"/>
                  </a:lnTo>
                  <a:lnTo>
                    <a:pt x="5" y="130"/>
                  </a:lnTo>
                  <a:lnTo>
                    <a:pt x="13" y="149"/>
                  </a:lnTo>
                  <a:lnTo>
                    <a:pt x="27" y="147"/>
                  </a:lnTo>
                  <a:lnTo>
                    <a:pt x="36" y="167"/>
                  </a:lnTo>
                  <a:lnTo>
                    <a:pt x="47" y="169"/>
                  </a:lnTo>
                  <a:lnTo>
                    <a:pt x="88" y="199"/>
                  </a:lnTo>
                  <a:lnTo>
                    <a:pt x="57" y="234"/>
                  </a:lnTo>
                  <a:lnTo>
                    <a:pt x="49" y="248"/>
                  </a:lnTo>
                  <a:lnTo>
                    <a:pt x="53" y="255"/>
                  </a:lnTo>
                  <a:lnTo>
                    <a:pt x="52" y="261"/>
                  </a:lnTo>
                  <a:lnTo>
                    <a:pt x="27" y="276"/>
                  </a:lnTo>
                  <a:lnTo>
                    <a:pt x="21" y="284"/>
                  </a:lnTo>
                  <a:lnTo>
                    <a:pt x="16" y="293"/>
                  </a:lnTo>
                  <a:lnTo>
                    <a:pt x="10" y="317"/>
                  </a:lnTo>
                  <a:lnTo>
                    <a:pt x="18" y="326"/>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8" name="Freeform 116"/>
            <p:cNvSpPr>
              <a:spLocks/>
            </p:cNvSpPr>
            <p:nvPr/>
          </p:nvSpPr>
          <p:spPr bwMode="auto">
            <a:xfrm>
              <a:off x="8639110" y="2536770"/>
              <a:ext cx="100308" cy="147728"/>
            </a:xfrm>
            <a:custGeom>
              <a:avLst/>
              <a:gdLst>
                <a:gd name="T0" fmla="*/ 5 w 91"/>
                <a:gd name="T1" fmla="*/ 19 h 135"/>
                <a:gd name="T2" fmla="*/ 12 w 91"/>
                <a:gd name="T3" fmla="*/ 16 h 135"/>
                <a:gd name="T4" fmla="*/ 13 w 91"/>
                <a:gd name="T5" fmla="*/ 15 h 135"/>
                <a:gd name="T6" fmla="*/ 14 w 91"/>
                <a:gd name="T7" fmla="*/ 13 h 135"/>
                <a:gd name="T8" fmla="*/ 14 w 91"/>
                <a:gd name="T9" fmla="*/ 7 h 135"/>
                <a:gd name="T10" fmla="*/ 15 w 91"/>
                <a:gd name="T11" fmla="*/ 6 h 135"/>
                <a:gd name="T12" fmla="*/ 11 w 91"/>
                <a:gd name="T13" fmla="*/ 5 h 135"/>
                <a:gd name="T14" fmla="*/ 10 w 91"/>
                <a:gd name="T15" fmla="*/ 3 h 135"/>
                <a:gd name="T16" fmla="*/ 10 w 91"/>
                <a:gd name="T17" fmla="*/ 3 h 135"/>
                <a:gd name="T18" fmla="*/ 8 w 91"/>
                <a:gd name="T19" fmla="*/ 0 h 135"/>
                <a:gd name="T20" fmla="*/ 0 w 91"/>
                <a:gd name="T21" fmla="*/ 2 h 135"/>
                <a:gd name="T22" fmla="*/ 5 w 91"/>
                <a:gd name="T23" fmla="*/ 17 h 135"/>
                <a:gd name="T24" fmla="*/ 5 w 91"/>
                <a:gd name="T25" fmla="*/ 18 h 135"/>
                <a:gd name="T26" fmla="*/ 5 w 91"/>
                <a:gd name="T27" fmla="*/ 19 h 1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1" h="135">
                  <a:moveTo>
                    <a:pt x="33" y="135"/>
                  </a:moveTo>
                  <a:lnTo>
                    <a:pt x="69" y="109"/>
                  </a:lnTo>
                  <a:lnTo>
                    <a:pt x="78" y="102"/>
                  </a:lnTo>
                  <a:lnTo>
                    <a:pt x="87" y="91"/>
                  </a:lnTo>
                  <a:lnTo>
                    <a:pt x="88" y="50"/>
                  </a:lnTo>
                  <a:lnTo>
                    <a:pt x="91" y="44"/>
                  </a:lnTo>
                  <a:lnTo>
                    <a:pt x="68" y="37"/>
                  </a:lnTo>
                  <a:lnTo>
                    <a:pt x="63" y="21"/>
                  </a:lnTo>
                  <a:lnTo>
                    <a:pt x="58" y="23"/>
                  </a:lnTo>
                  <a:lnTo>
                    <a:pt x="49" y="0"/>
                  </a:lnTo>
                  <a:lnTo>
                    <a:pt x="0" y="16"/>
                  </a:lnTo>
                  <a:lnTo>
                    <a:pt x="33" y="117"/>
                  </a:lnTo>
                  <a:lnTo>
                    <a:pt x="29" y="121"/>
                  </a:lnTo>
                  <a:lnTo>
                    <a:pt x="33" y="135"/>
                  </a:lnTo>
                  <a:close/>
                </a:path>
              </a:pathLst>
            </a:custGeom>
            <a:solidFill>
              <a:srgbClr val="0E4A81"/>
            </a:solidFill>
            <a:ln w="12700" cmpd="sng">
              <a:solidFill>
                <a:sysClr val="window" lastClr="FFFFFF"/>
              </a:solidFill>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09" name="Freeform 126"/>
            <p:cNvSpPr>
              <a:spLocks/>
            </p:cNvSpPr>
            <p:nvPr/>
          </p:nvSpPr>
          <p:spPr bwMode="auto">
            <a:xfrm>
              <a:off x="7298617" y="3131330"/>
              <a:ext cx="663863" cy="663863"/>
            </a:xfrm>
            <a:custGeom>
              <a:avLst/>
              <a:gdLst>
                <a:gd name="T0" fmla="*/ 6 w 589"/>
                <a:gd name="T1" fmla="*/ 63 h 601"/>
                <a:gd name="T2" fmla="*/ 8 w 589"/>
                <a:gd name="T3" fmla="*/ 58 h 601"/>
                <a:gd name="T4" fmla="*/ 9 w 589"/>
                <a:gd name="T5" fmla="*/ 48 h 601"/>
                <a:gd name="T6" fmla="*/ 12 w 589"/>
                <a:gd name="T7" fmla="*/ 51 h 601"/>
                <a:gd name="T8" fmla="*/ 16 w 589"/>
                <a:gd name="T9" fmla="*/ 49 h 601"/>
                <a:gd name="T10" fmla="*/ 15 w 589"/>
                <a:gd name="T11" fmla="*/ 44 h 601"/>
                <a:gd name="T12" fmla="*/ 16 w 589"/>
                <a:gd name="T13" fmla="*/ 40 h 601"/>
                <a:gd name="T14" fmla="*/ 20 w 589"/>
                <a:gd name="T15" fmla="*/ 35 h 601"/>
                <a:gd name="T16" fmla="*/ 25 w 589"/>
                <a:gd name="T17" fmla="*/ 35 h 601"/>
                <a:gd name="T18" fmla="*/ 32 w 589"/>
                <a:gd name="T19" fmla="*/ 25 h 601"/>
                <a:gd name="T20" fmla="*/ 32 w 589"/>
                <a:gd name="T21" fmla="*/ 21 h 601"/>
                <a:gd name="T22" fmla="*/ 33 w 589"/>
                <a:gd name="T23" fmla="*/ 19 h 601"/>
                <a:gd name="T24" fmla="*/ 34 w 589"/>
                <a:gd name="T25" fmla="*/ 9 h 601"/>
                <a:gd name="T26" fmla="*/ 33 w 589"/>
                <a:gd name="T27" fmla="*/ 5 h 601"/>
                <a:gd name="T28" fmla="*/ 31 w 589"/>
                <a:gd name="T29" fmla="*/ 1 h 601"/>
                <a:gd name="T30" fmla="*/ 33 w 589"/>
                <a:gd name="T31" fmla="*/ 0 h 601"/>
                <a:gd name="T32" fmla="*/ 62 w 589"/>
                <a:gd name="T33" fmla="*/ 19 h 601"/>
                <a:gd name="T34" fmla="*/ 66 w 589"/>
                <a:gd name="T35" fmla="*/ 32 h 601"/>
                <a:gd name="T36" fmla="*/ 70 w 589"/>
                <a:gd name="T37" fmla="*/ 28 h 601"/>
                <a:gd name="T38" fmla="*/ 74 w 589"/>
                <a:gd name="T39" fmla="*/ 23 h 601"/>
                <a:gd name="T40" fmla="*/ 79 w 589"/>
                <a:gd name="T41" fmla="*/ 20 h 601"/>
                <a:gd name="T42" fmla="*/ 80 w 589"/>
                <a:gd name="T43" fmla="*/ 18 h 601"/>
                <a:gd name="T44" fmla="*/ 84 w 589"/>
                <a:gd name="T45" fmla="*/ 20 h 601"/>
                <a:gd name="T46" fmla="*/ 87 w 589"/>
                <a:gd name="T47" fmla="*/ 19 h 601"/>
                <a:gd name="T48" fmla="*/ 87 w 589"/>
                <a:gd name="T49" fmla="*/ 18 h 601"/>
                <a:gd name="T50" fmla="*/ 87 w 589"/>
                <a:gd name="T51" fmla="*/ 17 h 601"/>
                <a:gd name="T52" fmla="*/ 92 w 589"/>
                <a:gd name="T53" fmla="*/ 14 h 601"/>
                <a:gd name="T54" fmla="*/ 100 w 589"/>
                <a:gd name="T55" fmla="*/ 14 h 601"/>
                <a:gd name="T56" fmla="*/ 100 w 589"/>
                <a:gd name="T57" fmla="*/ 15 h 601"/>
                <a:gd name="T58" fmla="*/ 101 w 589"/>
                <a:gd name="T59" fmla="*/ 16 h 601"/>
                <a:gd name="T60" fmla="*/ 103 w 589"/>
                <a:gd name="T61" fmla="*/ 17 h 601"/>
                <a:gd name="T62" fmla="*/ 104 w 589"/>
                <a:gd name="T63" fmla="*/ 19 h 601"/>
                <a:gd name="T64" fmla="*/ 103 w 589"/>
                <a:gd name="T65" fmla="*/ 26 h 601"/>
                <a:gd name="T66" fmla="*/ 90 w 589"/>
                <a:gd name="T67" fmla="*/ 28 h 601"/>
                <a:gd name="T68" fmla="*/ 85 w 589"/>
                <a:gd name="T69" fmla="*/ 36 h 601"/>
                <a:gd name="T70" fmla="*/ 83 w 589"/>
                <a:gd name="T71" fmla="*/ 40 h 601"/>
                <a:gd name="T72" fmla="*/ 76 w 589"/>
                <a:gd name="T73" fmla="*/ 51 h 601"/>
                <a:gd name="T74" fmla="*/ 69 w 589"/>
                <a:gd name="T75" fmla="*/ 48 h 601"/>
                <a:gd name="T76" fmla="*/ 66 w 589"/>
                <a:gd name="T77" fmla="*/ 52 h 601"/>
                <a:gd name="T78" fmla="*/ 65 w 589"/>
                <a:gd name="T79" fmla="*/ 57 h 601"/>
                <a:gd name="T80" fmla="*/ 62 w 589"/>
                <a:gd name="T81" fmla="*/ 64 h 601"/>
                <a:gd name="T82" fmla="*/ 57 w 589"/>
                <a:gd name="T83" fmla="*/ 74 h 601"/>
                <a:gd name="T84" fmla="*/ 58 w 589"/>
                <a:gd name="T85" fmla="*/ 77 h 601"/>
                <a:gd name="T86" fmla="*/ 55 w 589"/>
                <a:gd name="T87" fmla="*/ 81 h 601"/>
                <a:gd name="T88" fmla="*/ 49 w 589"/>
                <a:gd name="T89" fmla="*/ 83 h 601"/>
                <a:gd name="T90" fmla="*/ 46 w 589"/>
                <a:gd name="T91" fmla="*/ 83 h 601"/>
                <a:gd name="T92" fmla="*/ 46 w 589"/>
                <a:gd name="T93" fmla="*/ 85 h 601"/>
                <a:gd name="T94" fmla="*/ 35 w 589"/>
                <a:gd name="T95" fmla="*/ 87 h 601"/>
                <a:gd name="T96" fmla="*/ 29 w 589"/>
                <a:gd name="T97" fmla="*/ 91 h 601"/>
                <a:gd name="T98" fmla="*/ 21 w 589"/>
                <a:gd name="T99" fmla="*/ 89 h 601"/>
                <a:gd name="T100" fmla="*/ 19 w 589"/>
                <a:gd name="T101" fmla="*/ 86 h 601"/>
                <a:gd name="T102" fmla="*/ 19 w 589"/>
                <a:gd name="T103" fmla="*/ 84 h 601"/>
                <a:gd name="T104" fmla="*/ 14 w 589"/>
                <a:gd name="T105" fmla="*/ 83 h 601"/>
                <a:gd name="T106" fmla="*/ 10 w 589"/>
                <a:gd name="T107" fmla="*/ 80 h 601"/>
                <a:gd name="T108" fmla="*/ 5 w 589"/>
                <a:gd name="T109" fmla="*/ 75 h 601"/>
                <a:gd name="T110" fmla="*/ 1 w 589"/>
                <a:gd name="T111" fmla="*/ 69 h 601"/>
                <a:gd name="T112" fmla="*/ 0 w 589"/>
                <a:gd name="T113" fmla="*/ 65 h 6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9" h="601">
                  <a:moveTo>
                    <a:pt x="0" y="426"/>
                  </a:moveTo>
                  <a:lnTo>
                    <a:pt x="33" y="413"/>
                  </a:lnTo>
                  <a:lnTo>
                    <a:pt x="34" y="389"/>
                  </a:lnTo>
                  <a:lnTo>
                    <a:pt x="46" y="382"/>
                  </a:lnTo>
                  <a:lnTo>
                    <a:pt x="36" y="356"/>
                  </a:lnTo>
                  <a:lnTo>
                    <a:pt x="50" y="314"/>
                  </a:lnTo>
                  <a:lnTo>
                    <a:pt x="65" y="314"/>
                  </a:lnTo>
                  <a:lnTo>
                    <a:pt x="70" y="331"/>
                  </a:lnTo>
                  <a:lnTo>
                    <a:pt x="80" y="318"/>
                  </a:lnTo>
                  <a:lnTo>
                    <a:pt x="89" y="319"/>
                  </a:lnTo>
                  <a:lnTo>
                    <a:pt x="78" y="296"/>
                  </a:lnTo>
                  <a:lnTo>
                    <a:pt x="85" y="291"/>
                  </a:lnTo>
                  <a:lnTo>
                    <a:pt x="82" y="278"/>
                  </a:lnTo>
                  <a:lnTo>
                    <a:pt x="88" y="262"/>
                  </a:lnTo>
                  <a:lnTo>
                    <a:pt x="102" y="256"/>
                  </a:lnTo>
                  <a:lnTo>
                    <a:pt x="112" y="230"/>
                  </a:lnTo>
                  <a:lnTo>
                    <a:pt x="127" y="239"/>
                  </a:lnTo>
                  <a:lnTo>
                    <a:pt x="143" y="227"/>
                  </a:lnTo>
                  <a:lnTo>
                    <a:pt x="179" y="181"/>
                  </a:lnTo>
                  <a:lnTo>
                    <a:pt x="181" y="164"/>
                  </a:lnTo>
                  <a:lnTo>
                    <a:pt x="174" y="155"/>
                  </a:lnTo>
                  <a:lnTo>
                    <a:pt x="180" y="138"/>
                  </a:lnTo>
                  <a:lnTo>
                    <a:pt x="177" y="129"/>
                  </a:lnTo>
                  <a:lnTo>
                    <a:pt x="183" y="127"/>
                  </a:lnTo>
                  <a:lnTo>
                    <a:pt x="180" y="99"/>
                  </a:lnTo>
                  <a:lnTo>
                    <a:pt x="189" y="58"/>
                  </a:lnTo>
                  <a:lnTo>
                    <a:pt x="181" y="45"/>
                  </a:lnTo>
                  <a:lnTo>
                    <a:pt x="183" y="32"/>
                  </a:lnTo>
                  <a:lnTo>
                    <a:pt x="170" y="15"/>
                  </a:lnTo>
                  <a:lnTo>
                    <a:pt x="173" y="8"/>
                  </a:lnTo>
                  <a:lnTo>
                    <a:pt x="187" y="0"/>
                  </a:lnTo>
                  <a:lnTo>
                    <a:pt x="220" y="153"/>
                  </a:lnTo>
                  <a:lnTo>
                    <a:pt x="353" y="125"/>
                  </a:lnTo>
                  <a:lnTo>
                    <a:pt x="372" y="210"/>
                  </a:lnTo>
                  <a:lnTo>
                    <a:pt x="394" y="187"/>
                  </a:lnTo>
                  <a:lnTo>
                    <a:pt x="411" y="155"/>
                  </a:lnTo>
                  <a:lnTo>
                    <a:pt x="417" y="151"/>
                  </a:lnTo>
                  <a:lnTo>
                    <a:pt x="430" y="153"/>
                  </a:lnTo>
                  <a:lnTo>
                    <a:pt x="444" y="129"/>
                  </a:lnTo>
                  <a:lnTo>
                    <a:pt x="446" y="116"/>
                  </a:lnTo>
                  <a:lnTo>
                    <a:pt x="451" y="119"/>
                  </a:lnTo>
                  <a:lnTo>
                    <a:pt x="451" y="126"/>
                  </a:lnTo>
                  <a:lnTo>
                    <a:pt x="476" y="129"/>
                  </a:lnTo>
                  <a:lnTo>
                    <a:pt x="489" y="125"/>
                  </a:lnTo>
                  <a:lnTo>
                    <a:pt x="493" y="120"/>
                  </a:lnTo>
                  <a:lnTo>
                    <a:pt x="489" y="116"/>
                  </a:lnTo>
                  <a:lnTo>
                    <a:pt x="495" y="113"/>
                  </a:lnTo>
                  <a:lnTo>
                    <a:pt x="490" y="109"/>
                  </a:lnTo>
                  <a:lnTo>
                    <a:pt x="509" y="103"/>
                  </a:lnTo>
                  <a:lnTo>
                    <a:pt x="518" y="89"/>
                  </a:lnTo>
                  <a:lnTo>
                    <a:pt x="547" y="99"/>
                  </a:lnTo>
                  <a:lnTo>
                    <a:pt x="564" y="93"/>
                  </a:lnTo>
                  <a:lnTo>
                    <a:pt x="567" y="99"/>
                  </a:lnTo>
                  <a:lnTo>
                    <a:pt x="563" y="102"/>
                  </a:lnTo>
                  <a:lnTo>
                    <a:pt x="567" y="109"/>
                  </a:lnTo>
                  <a:lnTo>
                    <a:pt x="570" y="104"/>
                  </a:lnTo>
                  <a:lnTo>
                    <a:pt x="571" y="110"/>
                  </a:lnTo>
                  <a:lnTo>
                    <a:pt x="578" y="109"/>
                  </a:lnTo>
                  <a:lnTo>
                    <a:pt x="576" y="119"/>
                  </a:lnTo>
                  <a:lnTo>
                    <a:pt x="586" y="122"/>
                  </a:lnTo>
                  <a:lnTo>
                    <a:pt x="589" y="136"/>
                  </a:lnTo>
                  <a:lnTo>
                    <a:pt x="584" y="169"/>
                  </a:lnTo>
                  <a:lnTo>
                    <a:pt x="509" y="133"/>
                  </a:lnTo>
                  <a:lnTo>
                    <a:pt x="509" y="185"/>
                  </a:lnTo>
                  <a:lnTo>
                    <a:pt x="493" y="221"/>
                  </a:lnTo>
                  <a:lnTo>
                    <a:pt x="483" y="234"/>
                  </a:lnTo>
                  <a:lnTo>
                    <a:pt x="477" y="233"/>
                  </a:lnTo>
                  <a:lnTo>
                    <a:pt x="467" y="262"/>
                  </a:lnTo>
                  <a:lnTo>
                    <a:pt x="449" y="255"/>
                  </a:lnTo>
                  <a:lnTo>
                    <a:pt x="427" y="334"/>
                  </a:lnTo>
                  <a:lnTo>
                    <a:pt x="397" y="331"/>
                  </a:lnTo>
                  <a:lnTo>
                    <a:pt x="388" y="317"/>
                  </a:lnTo>
                  <a:lnTo>
                    <a:pt x="373" y="317"/>
                  </a:lnTo>
                  <a:lnTo>
                    <a:pt x="373" y="344"/>
                  </a:lnTo>
                  <a:lnTo>
                    <a:pt x="365" y="366"/>
                  </a:lnTo>
                  <a:lnTo>
                    <a:pt x="366" y="374"/>
                  </a:lnTo>
                  <a:lnTo>
                    <a:pt x="355" y="393"/>
                  </a:lnTo>
                  <a:lnTo>
                    <a:pt x="352" y="422"/>
                  </a:lnTo>
                  <a:lnTo>
                    <a:pt x="330" y="459"/>
                  </a:lnTo>
                  <a:lnTo>
                    <a:pt x="324" y="484"/>
                  </a:lnTo>
                  <a:lnTo>
                    <a:pt x="334" y="493"/>
                  </a:lnTo>
                  <a:lnTo>
                    <a:pt x="326" y="504"/>
                  </a:lnTo>
                  <a:lnTo>
                    <a:pt x="332" y="511"/>
                  </a:lnTo>
                  <a:lnTo>
                    <a:pt x="311" y="532"/>
                  </a:lnTo>
                  <a:lnTo>
                    <a:pt x="300" y="527"/>
                  </a:lnTo>
                  <a:lnTo>
                    <a:pt x="275" y="548"/>
                  </a:lnTo>
                  <a:lnTo>
                    <a:pt x="259" y="543"/>
                  </a:lnTo>
                  <a:lnTo>
                    <a:pt x="257" y="549"/>
                  </a:lnTo>
                  <a:lnTo>
                    <a:pt x="261" y="558"/>
                  </a:lnTo>
                  <a:lnTo>
                    <a:pt x="257" y="562"/>
                  </a:lnTo>
                  <a:lnTo>
                    <a:pt x="218" y="584"/>
                  </a:lnTo>
                  <a:lnTo>
                    <a:pt x="196" y="572"/>
                  </a:lnTo>
                  <a:lnTo>
                    <a:pt x="190" y="584"/>
                  </a:lnTo>
                  <a:lnTo>
                    <a:pt x="164" y="601"/>
                  </a:lnTo>
                  <a:lnTo>
                    <a:pt x="134" y="592"/>
                  </a:lnTo>
                  <a:lnTo>
                    <a:pt x="119" y="581"/>
                  </a:lnTo>
                  <a:lnTo>
                    <a:pt x="117" y="571"/>
                  </a:lnTo>
                  <a:lnTo>
                    <a:pt x="108" y="566"/>
                  </a:lnTo>
                  <a:lnTo>
                    <a:pt x="112" y="558"/>
                  </a:lnTo>
                  <a:lnTo>
                    <a:pt x="109" y="555"/>
                  </a:lnTo>
                  <a:lnTo>
                    <a:pt x="86" y="555"/>
                  </a:lnTo>
                  <a:lnTo>
                    <a:pt x="78" y="545"/>
                  </a:lnTo>
                  <a:lnTo>
                    <a:pt x="62" y="539"/>
                  </a:lnTo>
                  <a:lnTo>
                    <a:pt x="56" y="524"/>
                  </a:lnTo>
                  <a:lnTo>
                    <a:pt x="28" y="501"/>
                  </a:lnTo>
                  <a:lnTo>
                    <a:pt x="28" y="494"/>
                  </a:lnTo>
                  <a:lnTo>
                    <a:pt x="1" y="468"/>
                  </a:lnTo>
                  <a:lnTo>
                    <a:pt x="7" y="452"/>
                  </a:lnTo>
                  <a:lnTo>
                    <a:pt x="0" y="425"/>
                  </a:lnTo>
                  <a:lnTo>
                    <a:pt x="0" y="426"/>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0" name="Freeform 140"/>
            <p:cNvSpPr>
              <a:spLocks/>
            </p:cNvSpPr>
            <p:nvPr/>
          </p:nvSpPr>
          <p:spPr bwMode="auto">
            <a:xfrm>
              <a:off x="6326533" y="3523447"/>
              <a:ext cx="1094280" cy="579969"/>
            </a:xfrm>
            <a:custGeom>
              <a:avLst/>
              <a:gdLst>
                <a:gd name="T0" fmla="*/ 137 w 973"/>
                <a:gd name="T1" fmla="*/ 58 h 528"/>
                <a:gd name="T2" fmla="*/ 150 w 973"/>
                <a:gd name="T3" fmla="*/ 52 h 528"/>
                <a:gd name="T4" fmla="*/ 154 w 973"/>
                <a:gd name="T5" fmla="*/ 47 h 528"/>
                <a:gd name="T6" fmla="*/ 157 w 973"/>
                <a:gd name="T7" fmla="*/ 43 h 528"/>
                <a:gd name="T8" fmla="*/ 172 w 973"/>
                <a:gd name="T9" fmla="*/ 30 h 528"/>
                <a:gd name="T10" fmla="*/ 168 w 973"/>
                <a:gd name="T11" fmla="*/ 30 h 528"/>
                <a:gd name="T12" fmla="*/ 164 w 973"/>
                <a:gd name="T13" fmla="*/ 28 h 528"/>
                <a:gd name="T14" fmla="*/ 158 w 973"/>
                <a:gd name="T15" fmla="*/ 22 h 528"/>
                <a:gd name="T16" fmla="*/ 153 w 973"/>
                <a:gd name="T17" fmla="*/ 17 h 528"/>
                <a:gd name="T18" fmla="*/ 153 w 973"/>
                <a:gd name="T19" fmla="*/ 11 h 528"/>
                <a:gd name="T20" fmla="*/ 149 w 973"/>
                <a:gd name="T21" fmla="*/ 8 h 528"/>
                <a:gd name="T22" fmla="*/ 144 w 973"/>
                <a:gd name="T23" fmla="*/ 3 h 528"/>
                <a:gd name="T24" fmla="*/ 139 w 973"/>
                <a:gd name="T25" fmla="*/ 7 h 528"/>
                <a:gd name="T26" fmla="*/ 130 w 973"/>
                <a:gd name="T27" fmla="*/ 7 h 528"/>
                <a:gd name="T28" fmla="*/ 127 w 973"/>
                <a:gd name="T29" fmla="*/ 9 h 528"/>
                <a:gd name="T30" fmla="*/ 121 w 973"/>
                <a:gd name="T31" fmla="*/ 6 h 528"/>
                <a:gd name="T32" fmla="*/ 110 w 973"/>
                <a:gd name="T33" fmla="*/ 2 h 528"/>
                <a:gd name="T34" fmla="*/ 103 w 973"/>
                <a:gd name="T35" fmla="*/ 2 h 528"/>
                <a:gd name="T36" fmla="*/ 98 w 973"/>
                <a:gd name="T37" fmla="*/ 2 h 528"/>
                <a:gd name="T38" fmla="*/ 98 w 973"/>
                <a:gd name="T39" fmla="*/ 5 h 528"/>
                <a:gd name="T40" fmla="*/ 99 w 973"/>
                <a:gd name="T41" fmla="*/ 7 h 528"/>
                <a:gd name="T42" fmla="*/ 95 w 973"/>
                <a:gd name="T43" fmla="*/ 10 h 528"/>
                <a:gd name="T44" fmla="*/ 89 w 973"/>
                <a:gd name="T45" fmla="*/ 12 h 528"/>
                <a:gd name="T46" fmla="*/ 86 w 973"/>
                <a:gd name="T47" fmla="*/ 18 h 528"/>
                <a:gd name="T48" fmla="*/ 81 w 973"/>
                <a:gd name="T49" fmla="*/ 24 h 528"/>
                <a:gd name="T50" fmla="*/ 77 w 973"/>
                <a:gd name="T51" fmla="*/ 28 h 528"/>
                <a:gd name="T52" fmla="*/ 75 w 973"/>
                <a:gd name="T53" fmla="*/ 34 h 528"/>
                <a:gd name="T54" fmla="*/ 68 w 973"/>
                <a:gd name="T55" fmla="*/ 30 h 528"/>
                <a:gd name="T56" fmla="*/ 67 w 973"/>
                <a:gd name="T57" fmla="*/ 30 h 528"/>
                <a:gd name="T58" fmla="*/ 65 w 973"/>
                <a:gd name="T59" fmla="*/ 32 h 528"/>
                <a:gd name="T60" fmla="*/ 64 w 973"/>
                <a:gd name="T61" fmla="*/ 36 h 528"/>
                <a:gd name="T62" fmla="*/ 61 w 973"/>
                <a:gd name="T63" fmla="*/ 38 h 528"/>
                <a:gd name="T64" fmla="*/ 58 w 973"/>
                <a:gd name="T65" fmla="*/ 37 h 528"/>
                <a:gd name="T66" fmla="*/ 52 w 973"/>
                <a:gd name="T67" fmla="*/ 38 h 528"/>
                <a:gd name="T68" fmla="*/ 43 w 973"/>
                <a:gd name="T69" fmla="*/ 38 h 528"/>
                <a:gd name="T70" fmla="*/ 38 w 973"/>
                <a:gd name="T71" fmla="*/ 38 h 528"/>
                <a:gd name="T72" fmla="*/ 38 w 973"/>
                <a:gd name="T73" fmla="*/ 42 h 528"/>
                <a:gd name="T74" fmla="*/ 34 w 973"/>
                <a:gd name="T75" fmla="*/ 41 h 528"/>
                <a:gd name="T76" fmla="*/ 31 w 973"/>
                <a:gd name="T77" fmla="*/ 40 h 528"/>
                <a:gd name="T78" fmla="*/ 31 w 973"/>
                <a:gd name="T79" fmla="*/ 44 h 528"/>
                <a:gd name="T80" fmla="*/ 26 w 973"/>
                <a:gd name="T81" fmla="*/ 47 h 528"/>
                <a:gd name="T82" fmla="*/ 20 w 973"/>
                <a:gd name="T83" fmla="*/ 55 h 528"/>
                <a:gd name="T84" fmla="*/ 22 w 973"/>
                <a:gd name="T85" fmla="*/ 61 h 528"/>
                <a:gd name="T86" fmla="*/ 8 w 973"/>
                <a:gd name="T87" fmla="*/ 60 h 528"/>
                <a:gd name="T88" fmla="*/ 6 w 973"/>
                <a:gd name="T89" fmla="*/ 67 h 528"/>
                <a:gd name="T90" fmla="*/ 7 w 973"/>
                <a:gd name="T91" fmla="*/ 72 h 528"/>
                <a:gd name="T92" fmla="*/ 1 w 973"/>
                <a:gd name="T93" fmla="*/ 77 h 528"/>
                <a:gd name="T94" fmla="*/ 34 w 973"/>
                <a:gd name="T95" fmla="*/ 76 h 528"/>
                <a:gd name="T96" fmla="*/ 37 w 973"/>
                <a:gd name="T97" fmla="*/ 71 h 528"/>
                <a:gd name="T98" fmla="*/ 68 w 973"/>
                <a:gd name="T99" fmla="*/ 69 h 528"/>
                <a:gd name="T100" fmla="*/ 102 w 973"/>
                <a:gd name="T101" fmla="*/ 63 h 5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73" h="528">
                  <a:moveTo>
                    <a:pt x="576" y="419"/>
                  </a:moveTo>
                  <a:lnTo>
                    <a:pt x="773" y="386"/>
                  </a:lnTo>
                  <a:lnTo>
                    <a:pt x="843" y="361"/>
                  </a:lnTo>
                  <a:lnTo>
                    <a:pt x="849" y="342"/>
                  </a:lnTo>
                  <a:lnTo>
                    <a:pt x="874" y="329"/>
                  </a:lnTo>
                  <a:lnTo>
                    <a:pt x="874" y="313"/>
                  </a:lnTo>
                  <a:lnTo>
                    <a:pt x="890" y="300"/>
                  </a:lnTo>
                  <a:lnTo>
                    <a:pt x="890" y="287"/>
                  </a:lnTo>
                  <a:lnTo>
                    <a:pt x="929" y="256"/>
                  </a:lnTo>
                  <a:lnTo>
                    <a:pt x="973" y="199"/>
                  </a:lnTo>
                  <a:lnTo>
                    <a:pt x="973" y="201"/>
                  </a:lnTo>
                  <a:lnTo>
                    <a:pt x="950" y="201"/>
                  </a:lnTo>
                  <a:lnTo>
                    <a:pt x="942" y="191"/>
                  </a:lnTo>
                  <a:lnTo>
                    <a:pt x="926" y="185"/>
                  </a:lnTo>
                  <a:lnTo>
                    <a:pt x="920" y="170"/>
                  </a:lnTo>
                  <a:lnTo>
                    <a:pt x="892" y="147"/>
                  </a:lnTo>
                  <a:lnTo>
                    <a:pt x="892" y="140"/>
                  </a:lnTo>
                  <a:lnTo>
                    <a:pt x="865" y="114"/>
                  </a:lnTo>
                  <a:lnTo>
                    <a:pt x="871" y="98"/>
                  </a:lnTo>
                  <a:lnTo>
                    <a:pt x="864" y="71"/>
                  </a:lnTo>
                  <a:lnTo>
                    <a:pt x="864" y="72"/>
                  </a:lnTo>
                  <a:lnTo>
                    <a:pt x="845" y="54"/>
                  </a:lnTo>
                  <a:lnTo>
                    <a:pt x="826" y="49"/>
                  </a:lnTo>
                  <a:lnTo>
                    <a:pt x="812" y="23"/>
                  </a:lnTo>
                  <a:lnTo>
                    <a:pt x="796" y="32"/>
                  </a:lnTo>
                  <a:lnTo>
                    <a:pt x="784" y="51"/>
                  </a:lnTo>
                  <a:lnTo>
                    <a:pt x="765" y="58"/>
                  </a:lnTo>
                  <a:lnTo>
                    <a:pt x="734" y="45"/>
                  </a:lnTo>
                  <a:lnTo>
                    <a:pt x="721" y="52"/>
                  </a:lnTo>
                  <a:lnTo>
                    <a:pt x="718" y="61"/>
                  </a:lnTo>
                  <a:lnTo>
                    <a:pt x="705" y="59"/>
                  </a:lnTo>
                  <a:lnTo>
                    <a:pt x="685" y="43"/>
                  </a:lnTo>
                  <a:lnTo>
                    <a:pt x="640" y="43"/>
                  </a:lnTo>
                  <a:lnTo>
                    <a:pt x="623" y="13"/>
                  </a:lnTo>
                  <a:lnTo>
                    <a:pt x="601" y="0"/>
                  </a:lnTo>
                  <a:lnTo>
                    <a:pt x="581" y="9"/>
                  </a:lnTo>
                  <a:lnTo>
                    <a:pt x="563" y="0"/>
                  </a:lnTo>
                  <a:lnTo>
                    <a:pt x="553" y="10"/>
                  </a:lnTo>
                  <a:lnTo>
                    <a:pt x="546" y="19"/>
                  </a:lnTo>
                  <a:lnTo>
                    <a:pt x="556" y="30"/>
                  </a:lnTo>
                  <a:lnTo>
                    <a:pt x="552" y="42"/>
                  </a:lnTo>
                  <a:lnTo>
                    <a:pt x="563" y="45"/>
                  </a:lnTo>
                  <a:lnTo>
                    <a:pt x="563" y="61"/>
                  </a:lnTo>
                  <a:lnTo>
                    <a:pt x="540" y="65"/>
                  </a:lnTo>
                  <a:lnTo>
                    <a:pt x="517" y="85"/>
                  </a:lnTo>
                  <a:lnTo>
                    <a:pt x="503" y="78"/>
                  </a:lnTo>
                  <a:lnTo>
                    <a:pt x="482" y="85"/>
                  </a:lnTo>
                  <a:lnTo>
                    <a:pt x="490" y="116"/>
                  </a:lnTo>
                  <a:lnTo>
                    <a:pt x="468" y="134"/>
                  </a:lnTo>
                  <a:lnTo>
                    <a:pt x="462" y="160"/>
                  </a:lnTo>
                  <a:lnTo>
                    <a:pt x="442" y="168"/>
                  </a:lnTo>
                  <a:lnTo>
                    <a:pt x="436" y="185"/>
                  </a:lnTo>
                  <a:lnTo>
                    <a:pt x="436" y="208"/>
                  </a:lnTo>
                  <a:lnTo>
                    <a:pt x="422" y="224"/>
                  </a:lnTo>
                  <a:lnTo>
                    <a:pt x="390" y="212"/>
                  </a:lnTo>
                  <a:lnTo>
                    <a:pt x="387" y="199"/>
                  </a:lnTo>
                  <a:lnTo>
                    <a:pt x="374" y="192"/>
                  </a:lnTo>
                  <a:lnTo>
                    <a:pt x="380" y="201"/>
                  </a:lnTo>
                  <a:lnTo>
                    <a:pt x="363" y="205"/>
                  </a:lnTo>
                  <a:lnTo>
                    <a:pt x="368" y="214"/>
                  </a:lnTo>
                  <a:lnTo>
                    <a:pt x="358" y="221"/>
                  </a:lnTo>
                  <a:lnTo>
                    <a:pt x="361" y="237"/>
                  </a:lnTo>
                  <a:lnTo>
                    <a:pt x="351" y="241"/>
                  </a:lnTo>
                  <a:lnTo>
                    <a:pt x="347" y="254"/>
                  </a:lnTo>
                  <a:lnTo>
                    <a:pt x="344" y="246"/>
                  </a:lnTo>
                  <a:lnTo>
                    <a:pt x="331" y="248"/>
                  </a:lnTo>
                  <a:lnTo>
                    <a:pt x="318" y="235"/>
                  </a:lnTo>
                  <a:lnTo>
                    <a:pt x="295" y="251"/>
                  </a:lnTo>
                  <a:lnTo>
                    <a:pt x="285" y="274"/>
                  </a:lnTo>
                  <a:lnTo>
                    <a:pt x="243" y="254"/>
                  </a:lnTo>
                  <a:lnTo>
                    <a:pt x="223" y="261"/>
                  </a:lnTo>
                  <a:lnTo>
                    <a:pt x="218" y="251"/>
                  </a:lnTo>
                  <a:lnTo>
                    <a:pt x="220" y="270"/>
                  </a:lnTo>
                  <a:lnTo>
                    <a:pt x="213" y="277"/>
                  </a:lnTo>
                  <a:lnTo>
                    <a:pt x="207" y="264"/>
                  </a:lnTo>
                  <a:lnTo>
                    <a:pt x="192" y="271"/>
                  </a:lnTo>
                  <a:lnTo>
                    <a:pt x="179" y="264"/>
                  </a:lnTo>
                  <a:lnTo>
                    <a:pt x="174" y="269"/>
                  </a:lnTo>
                  <a:lnTo>
                    <a:pt x="179" y="283"/>
                  </a:lnTo>
                  <a:lnTo>
                    <a:pt x="174" y="290"/>
                  </a:lnTo>
                  <a:lnTo>
                    <a:pt x="162" y="287"/>
                  </a:lnTo>
                  <a:lnTo>
                    <a:pt x="150" y="313"/>
                  </a:lnTo>
                  <a:lnTo>
                    <a:pt x="163" y="342"/>
                  </a:lnTo>
                  <a:lnTo>
                    <a:pt x="111" y="364"/>
                  </a:lnTo>
                  <a:lnTo>
                    <a:pt x="110" y="383"/>
                  </a:lnTo>
                  <a:lnTo>
                    <a:pt x="124" y="403"/>
                  </a:lnTo>
                  <a:lnTo>
                    <a:pt x="113" y="420"/>
                  </a:lnTo>
                  <a:lnTo>
                    <a:pt x="48" y="400"/>
                  </a:lnTo>
                  <a:lnTo>
                    <a:pt x="26" y="429"/>
                  </a:lnTo>
                  <a:lnTo>
                    <a:pt x="34" y="443"/>
                  </a:lnTo>
                  <a:lnTo>
                    <a:pt x="36" y="445"/>
                  </a:lnTo>
                  <a:lnTo>
                    <a:pt x="38" y="478"/>
                  </a:lnTo>
                  <a:lnTo>
                    <a:pt x="26" y="514"/>
                  </a:lnTo>
                  <a:lnTo>
                    <a:pt x="8" y="507"/>
                  </a:lnTo>
                  <a:lnTo>
                    <a:pt x="0" y="528"/>
                  </a:lnTo>
                  <a:lnTo>
                    <a:pt x="191" y="505"/>
                  </a:lnTo>
                  <a:lnTo>
                    <a:pt x="181" y="474"/>
                  </a:lnTo>
                  <a:lnTo>
                    <a:pt x="211" y="472"/>
                  </a:lnTo>
                  <a:lnTo>
                    <a:pt x="214" y="478"/>
                  </a:lnTo>
                  <a:lnTo>
                    <a:pt x="386" y="455"/>
                  </a:lnTo>
                  <a:lnTo>
                    <a:pt x="392" y="448"/>
                  </a:lnTo>
                  <a:lnTo>
                    <a:pt x="576" y="419"/>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1" name="Freeform 156"/>
            <p:cNvSpPr>
              <a:spLocks/>
            </p:cNvSpPr>
            <p:nvPr/>
          </p:nvSpPr>
          <p:spPr bwMode="auto">
            <a:xfrm>
              <a:off x="5671788" y="4772749"/>
              <a:ext cx="864481" cy="707634"/>
            </a:xfrm>
            <a:custGeom>
              <a:avLst/>
              <a:gdLst>
                <a:gd name="T0" fmla="*/ 113 w 768"/>
                <a:gd name="T1" fmla="*/ 67 h 638"/>
                <a:gd name="T2" fmla="*/ 100 w 768"/>
                <a:gd name="T3" fmla="*/ 67 h 638"/>
                <a:gd name="T4" fmla="*/ 103 w 768"/>
                <a:gd name="T5" fmla="*/ 74 h 638"/>
                <a:gd name="T6" fmla="*/ 112 w 768"/>
                <a:gd name="T7" fmla="*/ 71 h 638"/>
                <a:gd name="T8" fmla="*/ 114 w 768"/>
                <a:gd name="T9" fmla="*/ 71 h 638"/>
                <a:gd name="T10" fmla="*/ 118 w 768"/>
                <a:gd name="T11" fmla="*/ 75 h 638"/>
                <a:gd name="T12" fmla="*/ 126 w 768"/>
                <a:gd name="T13" fmla="*/ 70 h 638"/>
                <a:gd name="T14" fmla="*/ 128 w 768"/>
                <a:gd name="T15" fmla="*/ 71 h 638"/>
                <a:gd name="T16" fmla="*/ 122 w 768"/>
                <a:gd name="T17" fmla="*/ 81 h 638"/>
                <a:gd name="T18" fmla="*/ 121 w 768"/>
                <a:gd name="T19" fmla="*/ 85 h 638"/>
                <a:gd name="T20" fmla="*/ 133 w 768"/>
                <a:gd name="T21" fmla="*/ 91 h 638"/>
                <a:gd name="T22" fmla="*/ 135 w 768"/>
                <a:gd name="T23" fmla="*/ 96 h 638"/>
                <a:gd name="T24" fmla="*/ 130 w 768"/>
                <a:gd name="T25" fmla="*/ 98 h 638"/>
                <a:gd name="T26" fmla="*/ 119 w 768"/>
                <a:gd name="T27" fmla="*/ 91 h 638"/>
                <a:gd name="T28" fmla="*/ 112 w 768"/>
                <a:gd name="T29" fmla="*/ 89 h 638"/>
                <a:gd name="T30" fmla="*/ 112 w 768"/>
                <a:gd name="T31" fmla="*/ 91 h 638"/>
                <a:gd name="T32" fmla="*/ 109 w 768"/>
                <a:gd name="T33" fmla="*/ 96 h 638"/>
                <a:gd name="T34" fmla="*/ 102 w 768"/>
                <a:gd name="T35" fmla="*/ 96 h 638"/>
                <a:gd name="T36" fmla="*/ 97 w 768"/>
                <a:gd name="T37" fmla="*/ 96 h 638"/>
                <a:gd name="T38" fmla="*/ 89 w 768"/>
                <a:gd name="T39" fmla="*/ 98 h 638"/>
                <a:gd name="T40" fmla="*/ 82 w 768"/>
                <a:gd name="T41" fmla="*/ 97 h 638"/>
                <a:gd name="T42" fmla="*/ 73 w 768"/>
                <a:gd name="T43" fmla="*/ 90 h 638"/>
                <a:gd name="T44" fmla="*/ 62 w 768"/>
                <a:gd name="T45" fmla="*/ 85 h 638"/>
                <a:gd name="T46" fmla="*/ 56 w 768"/>
                <a:gd name="T47" fmla="*/ 86 h 638"/>
                <a:gd name="T48" fmla="*/ 53 w 768"/>
                <a:gd name="T49" fmla="*/ 91 h 638"/>
                <a:gd name="T50" fmla="*/ 42 w 768"/>
                <a:gd name="T51" fmla="*/ 91 h 638"/>
                <a:gd name="T52" fmla="*/ 26 w 768"/>
                <a:gd name="T53" fmla="*/ 87 h 638"/>
                <a:gd name="T54" fmla="*/ 10 w 768"/>
                <a:gd name="T55" fmla="*/ 88 h 638"/>
                <a:gd name="T56" fmla="*/ 13 w 768"/>
                <a:gd name="T57" fmla="*/ 83 h 638"/>
                <a:gd name="T58" fmla="*/ 15 w 768"/>
                <a:gd name="T59" fmla="*/ 79 h 638"/>
                <a:gd name="T60" fmla="*/ 13 w 768"/>
                <a:gd name="T61" fmla="*/ 74 h 638"/>
                <a:gd name="T62" fmla="*/ 13 w 768"/>
                <a:gd name="T63" fmla="*/ 69 h 638"/>
                <a:gd name="T64" fmla="*/ 17 w 768"/>
                <a:gd name="T65" fmla="*/ 60 h 638"/>
                <a:gd name="T66" fmla="*/ 16 w 768"/>
                <a:gd name="T67" fmla="*/ 57 h 638"/>
                <a:gd name="T68" fmla="*/ 17 w 768"/>
                <a:gd name="T69" fmla="*/ 54 h 638"/>
                <a:gd name="T70" fmla="*/ 16 w 768"/>
                <a:gd name="T71" fmla="*/ 51 h 638"/>
                <a:gd name="T72" fmla="*/ 15 w 768"/>
                <a:gd name="T73" fmla="*/ 51 h 638"/>
                <a:gd name="T74" fmla="*/ 13 w 768"/>
                <a:gd name="T75" fmla="*/ 47 h 638"/>
                <a:gd name="T76" fmla="*/ 11 w 768"/>
                <a:gd name="T77" fmla="*/ 43 h 638"/>
                <a:gd name="T78" fmla="*/ 8 w 768"/>
                <a:gd name="T79" fmla="*/ 39 h 638"/>
                <a:gd name="T80" fmla="*/ 2 w 768"/>
                <a:gd name="T81" fmla="*/ 32 h 638"/>
                <a:gd name="T82" fmla="*/ 35 w 768"/>
                <a:gd name="T83" fmla="*/ 3 h 638"/>
                <a:gd name="T84" fmla="*/ 72 w 768"/>
                <a:gd name="T85" fmla="*/ 1 h 638"/>
                <a:gd name="T86" fmla="*/ 73 w 768"/>
                <a:gd name="T87" fmla="*/ 6 h 638"/>
                <a:gd name="T88" fmla="*/ 73 w 768"/>
                <a:gd name="T89" fmla="*/ 10 h 638"/>
                <a:gd name="T90" fmla="*/ 75 w 768"/>
                <a:gd name="T91" fmla="*/ 14 h 638"/>
                <a:gd name="T92" fmla="*/ 78 w 768"/>
                <a:gd name="T93" fmla="*/ 22 h 638"/>
                <a:gd name="T94" fmla="*/ 77 w 768"/>
                <a:gd name="T95" fmla="*/ 26 h 638"/>
                <a:gd name="T96" fmla="*/ 70 w 768"/>
                <a:gd name="T97" fmla="*/ 38 h 638"/>
                <a:gd name="T98" fmla="*/ 68 w 768"/>
                <a:gd name="T99" fmla="*/ 42 h 638"/>
                <a:gd name="T100" fmla="*/ 65 w 768"/>
                <a:gd name="T101" fmla="*/ 46 h 638"/>
                <a:gd name="T102" fmla="*/ 66 w 768"/>
                <a:gd name="T103" fmla="*/ 53 h 638"/>
                <a:gd name="T104" fmla="*/ 114 w 768"/>
                <a:gd name="T105" fmla="*/ 49 h 638"/>
                <a:gd name="T106" fmla="*/ 114 w 768"/>
                <a:gd name="T107" fmla="*/ 60 h 638"/>
                <a:gd name="T108" fmla="*/ 120 w 768"/>
                <a:gd name="T109" fmla="*/ 68 h 6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68" h="638">
                  <a:moveTo>
                    <a:pt x="681" y="439"/>
                  </a:moveTo>
                  <a:lnTo>
                    <a:pt x="640" y="435"/>
                  </a:lnTo>
                  <a:lnTo>
                    <a:pt x="599" y="420"/>
                  </a:lnTo>
                  <a:lnTo>
                    <a:pt x="566" y="435"/>
                  </a:lnTo>
                  <a:lnTo>
                    <a:pt x="562" y="465"/>
                  </a:lnTo>
                  <a:lnTo>
                    <a:pt x="585" y="481"/>
                  </a:lnTo>
                  <a:lnTo>
                    <a:pt x="611" y="476"/>
                  </a:lnTo>
                  <a:lnTo>
                    <a:pt x="631" y="459"/>
                  </a:lnTo>
                  <a:lnTo>
                    <a:pt x="641" y="456"/>
                  </a:lnTo>
                  <a:lnTo>
                    <a:pt x="647" y="458"/>
                  </a:lnTo>
                  <a:lnTo>
                    <a:pt x="657" y="487"/>
                  </a:lnTo>
                  <a:lnTo>
                    <a:pt x="669" y="488"/>
                  </a:lnTo>
                  <a:lnTo>
                    <a:pt x="683" y="472"/>
                  </a:lnTo>
                  <a:lnTo>
                    <a:pt x="712" y="455"/>
                  </a:lnTo>
                  <a:lnTo>
                    <a:pt x="718" y="456"/>
                  </a:lnTo>
                  <a:lnTo>
                    <a:pt x="725" y="461"/>
                  </a:lnTo>
                  <a:lnTo>
                    <a:pt x="722" y="500"/>
                  </a:lnTo>
                  <a:lnTo>
                    <a:pt x="694" y="526"/>
                  </a:lnTo>
                  <a:lnTo>
                    <a:pt x="684" y="547"/>
                  </a:lnTo>
                  <a:lnTo>
                    <a:pt x="684" y="554"/>
                  </a:lnTo>
                  <a:lnTo>
                    <a:pt x="707" y="578"/>
                  </a:lnTo>
                  <a:lnTo>
                    <a:pt x="754" y="593"/>
                  </a:lnTo>
                  <a:lnTo>
                    <a:pt x="768" y="609"/>
                  </a:lnTo>
                  <a:lnTo>
                    <a:pt x="765" y="622"/>
                  </a:lnTo>
                  <a:lnTo>
                    <a:pt x="746" y="632"/>
                  </a:lnTo>
                  <a:lnTo>
                    <a:pt x="736" y="638"/>
                  </a:lnTo>
                  <a:lnTo>
                    <a:pt x="703" y="605"/>
                  </a:lnTo>
                  <a:lnTo>
                    <a:pt x="671" y="593"/>
                  </a:lnTo>
                  <a:lnTo>
                    <a:pt x="650" y="578"/>
                  </a:lnTo>
                  <a:lnTo>
                    <a:pt x="637" y="579"/>
                  </a:lnTo>
                  <a:lnTo>
                    <a:pt x="632" y="583"/>
                  </a:lnTo>
                  <a:lnTo>
                    <a:pt x="635" y="593"/>
                  </a:lnTo>
                  <a:lnTo>
                    <a:pt x="632" y="602"/>
                  </a:lnTo>
                  <a:lnTo>
                    <a:pt x="617" y="627"/>
                  </a:lnTo>
                  <a:lnTo>
                    <a:pt x="588" y="624"/>
                  </a:lnTo>
                  <a:lnTo>
                    <a:pt x="575" y="625"/>
                  </a:lnTo>
                  <a:lnTo>
                    <a:pt x="563" y="632"/>
                  </a:lnTo>
                  <a:lnTo>
                    <a:pt x="547" y="625"/>
                  </a:lnTo>
                  <a:lnTo>
                    <a:pt x="527" y="638"/>
                  </a:lnTo>
                  <a:lnTo>
                    <a:pt x="504" y="634"/>
                  </a:lnTo>
                  <a:lnTo>
                    <a:pt x="495" y="627"/>
                  </a:lnTo>
                  <a:lnTo>
                    <a:pt x="465" y="628"/>
                  </a:lnTo>
                  <a:lnTo>
                    <a:pt x="430" y="586"/>
                  </a:lnTo>
                  <a:lnTo>
                    <a:pt x="413" y="585"/>
                  </a:lnTo>
                  <a:lnTo>
                    <a:pt x="394" y="566"/>
                  </a:lnTo>
                  <a:lnTo>
                    <a:pt x="349" y="549"/>
                  </a:lnTo>
                  <a:lnTo>
                    <a:pt x="323" y="552"/>
                  </a:lnTo>
                  <a:lnTo>
                    <a:pt x="316" y="560"/>
                  </a:lnTo>
                  <a:lnTo>
                    <a:pt x="319" y="575"/>
                  </a:lnTo>
                  <a:lnTo>
                    <a:pt x="303" y="592"/>
                  </a:lnTo>
                  <a:lnTo>
                    <a:pt x="272" y="593"/>
                  </a:lnTo>
                  <a:lnTo>
                    <a:pt x="237" y="591"/>
                  </a:lnTo>
                  <a:lnTo>
                    <a:pt x="208" y="580"/>
                  </a:lnTo>
                  <a:lnTo>
                    <a:pt x="149" y="569"/>
                  </a:lnTo>
                  <a:lnTo>
                    <a:pt x="69" y="588"/>
                  </a:lnTo>
                  <a:lnTo>
                    <a:pt x="54" y="572"/>
                  </a:lnTo>
                  <a:lnTo>
                    <a:pt x="67" y="557"/>
                  </a:lnTo>
                  <a:lnTo>
                    <a:pt x="74" y="539"/>
                  </a:lnTo>
                  <a:lnTo>
                    <a:pt x="82" y="526"/>
                  </a:lnTo>
                  <a:lnTo>
                    <a:pt x="85" y="513"/>
                  </a:lnTo>
                  <a:lnTo>
                    <a:pt x="81" y="489"/>
                  </a:lnTo>
                  <a:lnTo>
                    <a:pt x="75" y="479"/>
                  </a:lnTo>
                  <a:lnTo>
                    <a:pt x="81" y="461"/>
                  </a:lnTo>
                  <a:lnTo>
                    <a:pt x="75" y="445"/>
                  </a:lnTo>
                  <a:lnTo>
                    <a:pt x="95" y="397"/>
                  </a:lnTo>
                  <a:lnTo>
                    <a:pt x="94" y="386"/>
                  </a:lnTo>
                  <a:lnTo>
                    <a:pt x="100" y="377"/>
                  </a:lnTo>
                  <a:lnTo>
                    <a:pt x="93" y="367"/>
                  </a:lnTo>
                  <a:lnTo>
                    <a:pt x="101" y="361"/>
                  </a:lnTo>
                  <a:lnTo>
                    <a:pt x="94" y="352"/>
                  </a:lnTo>
                  <a:lnTo>
                    <a:pt x="95" y="336"/>
                  </a:lnTo>
                  <a:lnTo>
                    <a:pt x="91" y="335"/>
                  </a:lnTo>
                  <a:lnTo>
                    <a:pt x="87" y="335"/>
                  </a:lnTo>
                  <a:lnTo>
                    <a:pt x="74" y="315"/>
                  </a:lnTo>
                  <a:lnTo>
                    <a:pt x="77" y="306"/>
                  </a:lnTo>
                  <a:lnTo>
                    <a:pt x="62" y="289"/>
                  </a:lnTo>
                  <a:lnTo>
                    <a:pt x="65" y="283"/>
                  </a:lnTo>
                  <a:lnTo>
                    <a:pt x="48" y="270"/>
                  </a:lnTo>
                  <a:lnTo>
                    <a:pt x="49" y="251"/>
                  </a:lnTo>
                  <a:lnTo>
                    <a:pt x="45" y="238"/>
                  </a:lnTo>
                  <a:lnTo>
                    <a:pt x="12" y="205"/>
                  </a:lnTo>
                  <a:lnTo>
                    <a:pt x="0" y="35"/>
                  </a:lnTo>
                  <a:lnTo>
                    <a:pt x="202" y="19"/>
                  </a:lnTo>
                  <a:lnTo>
                    <a:pt x="410" y="0"/>
                  </a:lnTo>
                  <a:lnTo>
                    <a:pt x="409" y="7"/>
                  </a:lnTo>
                  <a:lnTo>
                    <a:pt x="422" y="15"/>
                  </a:lnTo>
                  <a:lnTo>
                    <a:pt x="413" y="42"/>
                  </a:lnTo>
                  <a:lnTo>
                    <a:pt x="426" y="52"/>
                  </a:lnTo>
                  <a:lnTo>
                    <a:pt x="413" y="61"/>
                  </a:lnTo>
                  <a:lnTo>
                    <a:pt x="425" y="75"/>
                  </a:lnTo>
                  <a:lnTo>
                    <a:pt x="426" y="91"/>
                  </a:lnTo>
                  <a:lnTo>
                    <a:pt x="456" y="111"/>
                  </a:lnTo>
                  <a:lnTo>
                    <a:pt x="442" y="144"/>
                  </a:lnTo>
                  <a:lnTo>
                    <a:pt x="432" y="146"/>
                  </a:lnTo>
                  <a:lnTo>
                    <a:pt x="436" y="166"/>
                  </a:lnTo>
                  <a:lnTo>
                    <a:pt x="400" y="202"/>
                  </a:lnTo>
                  <a:lnTo>
                    <a:pt x="394" y="244"/>
                  </a:lnTo>
                  <a:lnTo>
                    <a:pt x="380" y="257"/>
                  </a:lnTo>
                  <a:lnTo>
                    <a:pt x="387" y="274"/>
                  </a:lnTo>
                  <a:lnTo>
                    <a:pt x="384" y="293"/>
                  </a:lnTo>
                  <a:lnTo>
                    <a:pt x="367" y="300"/>
                  </a:lnTo>
                  <a:lnTo>
                    <a:pt x="381" y="332"/>
                  </a:lnTo>
                  <a:lnTo>
                    <a:pt x="370" y="345"/>
                  </a:lnTo>
                  <a:lnTo>
                    <a:pt x="371" y="344"/>
                  </a:lnTo>
                  <a:lnTo>
                    <a:pt x="648" y="316"/>
                  </a:lnTo>
                  <a:lnTo>
                    <a:pt x="638" y="371"/>
                  </a:lnTo>
                  <a:lnTo>
                    <a:pt x="647" y="390"/>
                  </a:lnTo>
                  <a:lnTo>
                    <a:pt x="666" y="404"/>
                  </a:lnTo>
                  <a:lnTo>
                    <a:pt x="681" y="439"/>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2" name="Freeform 162"/>
            <p:cNvSpPr>
              <a:spLocks/>
            </p:cNvSpPr>
            <p:nvPr/>
          </p:nvSpPr>
          <p:spPr bwMode="auto">
            <a:xfrm>
              <a:off x="8219637" y="3105796"/>
              <a:ext cx="173261" cy="262627"/>
            </a:xfrm>
            <a:custGeom>
              <a:avLst/>
              <a:gdLst>
                <a:gd name="T0" fmla="*/ 0 w 155"/>
                <a:gd name="T1" fmla="*/ 5 h 237"/>
                <a:gd name="T2" fmla="*/ 2 w 155"/>
                <a:gd name="T3" fmla="*/ 1 h 237"/>
                <a:gd name="T4" fmla="*/ 4 w 155"/>
                <a:gd name="T5" fmla="*/ 0 h 237"/>
                <a:gd name="T6" fmla="*/ 7 w 155"/>
                <a:gd name="T7" fmla="*/ 1 h 237"/>
                <a:gd name="T8" fmla="*/ 7 w 155"/>
                <a:gd name="T9" fmla="*/ 2 h 237"/>
                <a:gd name="T10" fmla="*/ 6 w 155"/>
                <a:gd name="T11" fmla="*/ 6 h 237"/>
                <a:gd name="T12" fmla="*/ 7 w 155"/>
                <a:gd name="T13" fmla="*/ 8 h 237"/>
                <a:gd name="T14" fmla="*/ 7 w 155"/>
                <a:gd name="T15" fmla="*/ 10 h 237"/>
                <a:gd name="T16" fmla="*/ 9 w 155"/>
                <a:gd name="T17" fmla="*/ 13 h 237"/>
                <a:gd name="T18" fmla="*/ 17 w 155"/>
                <a:gd name="T19" fmla="*/ 20 h 237"/>
                <a:gd name="T20" fmla="*/ 23 w 155"/>
                <a:gd name="T21" fmla="*/ 25 h 237"/>
                <a:gd name="T22" fmla="*/ 27 w 155"/>
                <a:gd name="T23" fmla="*/ 31 h 237"/>
                <a:gd name="T24" fmla="*/ 26 w 155"/>
                <a:gd name="T25" fmla="*/ 33 h 237"/>
                <a:gd name="T26" fmla="*/ 12 w 155"/>
                <a:gd name="T27" fmla="*/ 36 h 237"/>
                <a:gd name="T28" fmla="*/ 0 w 155"/>
                <a:gd name="T29" fmla="*/ 5 h 2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237">
                  <a:moveTo>
                    <a:pt x="0" y="32"/>
                  </a:moveTo>
                  <a:lnTo>
                    <a:pt x="11" y="6"/>
                  </a:lnTo>
                  <a:lnTo>
                    <a:pt x="27" y="0"/>
                  </a:lnTo>
                  <a:lnTo>
                    <a:pt x="44" y="6"/>
                  </a:lnTo>
                  <a:lnTo>
                    <a:pt x="39" y="15"/>
                  </a:lnTo>
                  <a:lnTo>
                    <a:pt x="33" y="39"/>
                  </a:lnTo>
                  <a:lnTo>
                    <a:pt x="41" y="48"/>
                  </a:lnTo>
                  <a:lnTo>
                    <a:pt x="41" y="65"/>
                  </a:lnTo>
                  <a:lnTo>
                    <a:pt x="50" y="83"/>
                  </a:lnTo>
                  <a:lnTo>
                    <a:pt x="98" y="133"/>
                  </a:lnTo>
                  <a:lnTo>
                    <a:pt x="131" y="161"/>
                  </a:lnTo>
                  <a:lnTo>
                    <a:pt x="155" y="198"/>
                  </a:lnTo>
                  <a:lnTo>
                    <a:pt x="151" y="214"/>
                  </a:lnTo>
                  <a:lnTo>
                    <a:pt x="66" y="237"/>
                  </a:lnTo>
                  <a:lnTo>
                    <a:pt x="0" y="32"/>
                  </a:lnTo>
                  <a:close/>
                </a:path>
              </a:pathLst>
            </a:custGeom>
            <a:solidFill>
              <a:sysClr val="window" lastClr="FFFFFF">
                <a:lumMod val="75000"/>
              </a:sysClr>
            </a:solidFill>
            <a:ln w="12700" cmpd="sng">
              <a:solidFill>
                <a:sysClr val="window" lastClr="FFFFFF"/>
              </a:solidFill>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3" name="Freeform 163"/>
            <p:cNvSpPr>
              <a:spLocks/>
            </p:cNvSpPr>
            <p:nvPr/>
          </p:nvSpPr>
          <p:spPr bwMode="auto">
            <a:xfrm>
              <a:off x="8219637" y="3105796"/>
              <a:ext cx="173261" cy="262627"/>
            </a:xfrm>
            <a:custGeom>
              <a:avLst/>
              <a:gdLst>
                <a:gd name="T0" fmla="*/ 0 w 155"/>
                <a:gd name="T1" fmla="*/ 5 h 237"/>
                <a:gd name="T2" fmla="*/ 2 w 155"/>
                <a:gd name="T3" fmla="*/ 1 h 237"/>
                <a:gd name="T4" fmla="*/ 4 w 155"/>
                <a:gd name="T5" fmla="*/ 0 h 237"/>
                <a:gd name="T6" fmla="*/ 7 w 155"/>
                <a:gd name="T7" fmla="*/ 1 h 237"/>
                <a:gd name="T8" fmla="*/ 7 w 155"/>
                <a:gd name="T9" fmla="*/ 2 h 237"/>
                <a:gd name="T10" fmla="*/ 6 w 155"/>
                <a:gd name="T11" fmla="*/ 6 h 237"/>
                <a:gd name="T12" fmla="*/ 7 w 155"/>
                <a:gd name="T13" fmla="*/ 8 h 237"/>
                <a:gd name="T14" fmla="*/ 7 w 155"/>
                <a:gd name="T15" fmla="*/ 10 h 237"/>
                <a:gd name="T16" fmla="*/ 9 w 155"/>
                <a:gd name="T17" fmla="*/ 13 h 237"/>
                <a:gd name="T18" fmla="*/ 17 w 155"/>
                <a:gd name="T19" fmla="*/ 20 h 237"/>
                <a:gd name="T20" fmla="*/ 23 w 155"/>
                <a:gd name="T21" fmla="*/ 25 h 237"/>
                <a:gd name="T22" fmla="*/ 27 w 155"/>
                <a:gd name="T23" fmla="*/ 31 h 237"/>
                <a:gd name="T24" fmla="*/ 26 w 155"/>
                <a:gd name="T25" fmla="*/ 33 h 237"/>
                <a:gd name="T26" fmla="*/ 12 w 155"/>
                <a:gd name="T27" fmla="*/ 36 h 237"/>
                <a:gd name="T28" fmla="*/ 0 w 155"/>
                <a:gd name="T29" fmla="*/ 5 h 2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5" h="237">
                  <a:moveTo>
                    <a:pt x="0" y="32"/>
                  </a:moveTo>
                  <a:lnTo>
                    <a:pt x="11" y="6"/>
                  </a:lnTo>
                  <a:lnTo>
                    <a:pt x="27" y="0"/>
                  </a:lnTo>
                  <a:lnTo>
                    <a:pt x="44" y="6"/>
                  </a:lnTo>
                  <a:lnTo>
                    <a:pt x="39" y="15"/>
                  </a:lnTo>
                  <a:lnTo>
                    <a:pt x="33" y="39"/>
                  </a:lnTo>
                  <a:lnTo>
                    <a:pt x="41" y="48"/>
                  </a:lnTo>
                  <a:lnTo>
                    <a:pt x="41" y="65"/>
                  </a:lnTo>
                  <a:lnTo>
                    <a:pt x="50" y="83"/>
                  </a:lnTo>
                  <a:lnTo>
                    <a:pt x="98" y="133"/>
                  </a:lnTo>
                  <a:lnTo>
                    <a:pt x="131" y="161"/>
                  </a:lnTo>
                  <a:lnTo>
                    <a:pt x="155" y="198"/>
                  </a:lnTo>
                  <a:lnTo>
                    <a:pt x="151" y="214"/>
                  </a:lnTo>
                  <a:lnTo>
                    <a:pt x="66" y="237"/>
                  </a:lnTo>
                  <a:lnTo>
                    <a:pt x="0" y="32"/>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4" name="Freeform 164"/>
            <p:cNvSpPr>
              <a:spLocks/>
            </p:cNvSpPr>
            <p:nvPr/>
          </p:nvSpPr>
          <p:spPr bwMode="auto">
            <a:xfrm>
              <a:off x="4411542" y="3525271"/>
              <a:ext cx="1125284" cy="578146"/>
            </a:xfrm>
            <a:custGeom>
              <a:avLst/>
              <a:gdLst>
                <a:gd name="T0" fmla="*/ 148 w 1002"/>
                <a:gd name="T1" fmla="*/ 1 h 525"/>
                <a:gd name="T2" fmla="*/ 127 w 1002"/>
                <a:gd name="T3" fmla="*/ 1 h 525"/>
                <a:gd name="T4" fmla="*/ 105 w 1002"/>
                <a:gd name="T5" fmla="*/ 2 h 525"/>
                <a:gd name="T6" fmla="*/ 84 w 1002"/>
                <a:gd name="T7" fmla="*/ 2 h 525"/>
                <a:gd name="T8" fmla="*/ 65 w 1002"/>
                <a:gd name="T9" fmla="*/ 2 h 525"/>
                <a:gd name="T10" fmla="*/ 45 w 1002"/>
                <a:gd name="T11" fmla="*/ 2 h 525"/>
                <a:gd name="T12" fmla="*/ 23 w 1002"/>
                <a:gd name="T13" fmla="*/ 2 h 525"/>
                <a:gd name="T14" fmla="*/ 2 w 1002"/>
                <a:gd name="T15" fmla="*/ 1 h 525"/>
                <a:gd name="T16" fmla="*/ 1 w 1002"/>
                <a:gd name="T17" fmla="*/ 25 h 525"/>
                <a:gd name="T18" fmla="*/ 1 w 1002"/>
                <a:gd name="T19" fmla="*/ 50 h 525"/>
                <a:gd name="T20" fmla="*/ 0 w 1002"/>
                <a:gd name="T21" fmla="*/ 73 h 525"/>
                <a:gd name="T22" fmla="*/ 0 w 1002"/>
                <a:gd name="T23" fmla="*/ 79 h 525"/>
                <a:gd name="T24" fmla="*/ 3 w 1002"/>
                <a:gd name="T25" fmla="*/ 79 h 525"/>
                <a:gd name="T26" fmla="*/ 25 w 1002"/>
                <a:gd name="T27" fmla="*/ 79 h 525"/>
                <a:gd name="T28" fmla="*/ 48 w 1002"/>
                <a:gd name="T29" fmla="*/ 79 h 525"/>
                <a:gd name="T30" fmla="*/ 69 w 1002"/>
                <a:gd name="T31" fmla="*/ 79 h 525"/>
                <a:gd name="T32" fmla="*/ 88 w 1002"/>
                <a:gd name="T33" fmla="*/ 79 h 525"/>
                <a:gd name="T34" fmla="*/ 110 w 1002"/>
                <a:gd name="T35" fmla="*/ 79 h 525"/>
                <a:gd name="T36" fmla="*/ 133 w 1002"/>
                <a:gd name="T37" fmla="*/ 78 h 525"/>
                <a:gd name="T38" fmla="*/ 155 w 1002"/>
                <a:gd name="T39" fmla="*/ 77 h 525"/>
                <a:gd name="T40" fmla="*/ 176 w 1002"/>
                <a:gd name="T41" fmla="*/ 76 h 525"/>
                <a:gd name="T42" fmla="*/ 174 w 1002"/>
                <a:gd name="T43" fmla="*/ 46 h 525"/>
                <a:gd name="T44" fmla="*/ 172 w 1002"/>
                <a:gd name="T45" fmla="*/ 21 h 525"/>
                <a:gd name="T46" fmla="*/ 167 w 1002"/>
                <a:gd name="T47" fmla="*/ 20 h 525"/>
                <a:gd name="T48" fmla="*/ 165 w 1002"/>
                <a:gd name="T49" fmla="*/ 16 h 525"/>
                <a:gd name="T50" fmla="*/ 160 w 1002"/>
                <a:gd name="T51" fmla="*/ 12 h 525"/>
                <a:gd name="T52" fmla="*/ 163 w 1002"/>
                <a:gd name="T53" fmla="*/ 7 h 525"/>
                <a:gd name="T54" fmla="*/ 165 w 1002"/>
                <a:gd name="T55" fmla="*/ 7 h 525"/>
                <a:gd name="T56" fmla="*/ 163 w 1002"/>
                <a:gd name="T57" fmla="*/ 3 h 525"/>
                <a:gd name="T58" fmla="*/ 160 w 1002"/>
                <a:gd name="T59" fmla="*/ 4 h 525"/>
                <a:gd name="T60" fmla="*/ 158 w 1002"/>
                <a:gd name="T61" fmla="*/ 3 h 525"/>
                <a:gd name="T62" fmla="*/ 152 w 1002"/>
                <a:gd name="T63" fmla="*/ 0 h 525"/>
                <a:gd name="T64" fmla="*/ 148 w 1002"/>
                <a:gd name="T65" fmla="*/ 1 h 5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002" h="525">
                  <a:moveTo>
                    <a:pt x="842" y="1"/>
                  </a:moveTo>
                  <a:lnTo>
                    <a:pt x="723" y="5"/>
                  </a:lnTo>
                  <a:lnTo>
                    <a:pt x="598" y="10"/>
                  </a:lnTo>
                  <a:lnTo>
                    <a:pt x="479" y="13"/>
                  </a:lnTo>
                  <a:lnTo>
                    <a:pt x="371" y="13"/>
                  </a:lnTo>
                  <a:lnTo>
                    <a:pt x="256" y="13"/>
                  </a:lnTo>
                  <a:lnTo>
                    <a:pt x="130" y="11"/>
                  </a:lnTo>
                  <a:lnTo>
                    <a:pt x="12" y="8"/>
                  </a:lnTo>
                  <a:lnTo>
                    <a:pt x="7" y="164"/>
                  </a:lnTo>
                  <a:lnTo>
                    <a:pt x="3" y="329"/>
                  </a:lnTo>
                  <a:lnTo>
                    <a:pt x="0" y="480"/>
                  </a:lnTo>
                  <a:lnTo>
                    <a:pt x="0" y="524"/>
                  </a:lnTo>
                  <a:lnTo>
                    <a:pt x="17" y="524"/>
                  </a:lnTo>
                  <a:lnTo>
                    <a:pt x="142" y="525"/>
                  </a:lnTo>
                  <a:lnTo>
                    <a:pt x="273" y="525"/>
                  </a:lnTo>
                  <a:lnTo>
                    <a:pt x="391" y="525"/>
                  </a:lnTo>
                  <a:lnTo>
                    <a:pt x="505" y="524"/>
                  </a:lnTo>
                  <a:lnTo>
                    <a:pt x="629" y="519"/>
                  </a:lnTo>
                  <a:lnTo>
                    <a:pt x="759" y="515"/>
                  </a:lnTo>
                  <a:lnTo>
                    <a:pt x="884" y="509"/>
                  </a:lnTo>
                  <a:lnTo>
                    <a:pt x="1002" y="502"/>
                  </a:lnTo>
                  <a:lnTo>
                    <a:pt x="990" y="307"/>
                  </a:lnTo>
                  <a:lnTo>
                    <a:pt x="980" y="141"/>
                  </a:lnTo>
                  <a:lnTo>
                    <a:pt x="951" y="134"/>
                  </a:lnTo>
                  <a:lnTo>
                    <a:pt x="940" y="106"/>
                  </a:lnTo>
                  <a:lnTo>
                    <a:pt x="911" y="79"/>
                  </a:lnTo>
                  <a:lnTo>
                    <a:pt x="928" y="47"/>
                  </a:lnTo>
                  <a:lnTo>
                    <a:pt x="941" y="46"/>
                  </a:lnTo>
                  <a:lnTo>
                    <a:pt x="930" y="20"/>
                  </a:lnTo>
                  <a:lnTo>
                    <a:pt x="909" y="26"/>
                  </a:lnTo>
                  <a:lnTo>
                    <a:pt x="898" y="20"/>
                  </a:lnTo>
                  <a:lnTo>
                    <a:pt x="868" y="0"/>
                  </a:lnTo>
                  <a:lnTo>
                    <a:pt x="842" y="1"/>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5" name="Freeform 172"/>
            <p:cNvSpPr>
              <a:spLocks/>
            </p:cNvSpPr>
            <p:nvPr/>
          </p:nvSpPr>
          <p:spPr bwMode="auto">
            <a:xfrm>
              <a:off x="5330737" y="3383014"/>
              <a:ext cx="1039566" cy="828005"/>
            </a:xfrm>
            <a:custGeom>
              <a:avLst/>
              <a:gdLst>
                <a:gd name="T0" fmla="*/ 57 w 925"/>
                <a:gd name="T1" fmla="*/ 3 h 752"/>
                <a:gd name="T2" fmla="*/ 14 w 925"/>
                <a:gd name="T3" fmla="*/ 5 h 752"/>
                <a:gd name="T4" fmla="*/ 0 w 925"/>
                <a:gd name="T5" fmla="*/ 7 h 752"/>
                <a:gd name="T6" fmla="*/ 2 w 925"/>
                <a:gd name="T7" fmla="*/ 13 h 752"/>
                <a:gd name="T8" fmla="*/ 7 w 925"/>
                <a:gd name="T9" fmla="*/ 15 h 752"/>
                <a:gd name="T10" fmla="*/ 8 w 925"/>
                <a:gd name="T11" fmla="*/ 20 h 752"/>
                <a:gd name="T12" fmla="*/ 16 w 925"/>
                <a:gd name="T13" fmla="*/ 23 h 752"/>
                <a:gd name="T14" fmla="*/ 21 w 925"/>
                <a:gd name="T15" fmla="*/ 27 h 752"/>
                <a:gd name="T16" fmla="*/ 16 w 925"/>
                <a:gd name="T17" fmla="*/ 31 h 752"/>
                <a:gd name="T18" fmla="*/ 23 w 925"/>
                <a:gd name="T19" fmla="*/ 40 h 752"/>
                <a:gd name="T20" fmla="*/ 30 w 925"/>
                <a:gd name="T21" fmla="*/ 66 h 752"/>
                <a:gd name="T22" fmla="*/ 33 w 925"/>
                <a:gd name="T23" fmla="*/ 108 h 752"/>
                <a:gd name="T24" fmla="*/ 78 w 925"/>
                <a:gd name="T25" fmla="*/ 106 h 752"/>
                <a:gd name="T26" fmla="*/ 119 w 925"/>
                <a:gd name="T27" fmla="*/ 102 h 752"/>
                <a:gd name="T28" fmla="*/ 142 w 925"/>
                <a:gd name="T29" fmla="*/ 104 h 752"/>
                <a:gd name="T30" fmla="*/ 137 w 925"/>
                <a:gd name="T31" fmla="*/ 111 h 752"/>
                <a:gd name="T32" fmla="*/ 151 w 925"/>
                <a:gd name="T33" fmla="*/ 113 h 752"/>
                <a:gd name="T34" fmla="*/ 151 w 925"/>
                <a:gd name="T35" fmla="*/ 106 h 752"/>
                <a:gd name="T36" fmla="*/ 152 w 925"/>
                <a:gd name="T37" fmla="*/ 104 h 752"/>
                <a:gd name="T38" fmla="*/ 153 w 925"/>
                <a:gd name="T39" fmla="*/ 99 h 752"/>
                <a:gd name="T40" fmla="*/ 155 w 925"/>
                <a:gd name="T41" fmla="*/ 101 h 752"/>
                <a:gd name="T42" fmla="*/ 157 w 925"/>
                <a:gd name="T43" fmla="*/ 96 h 752"/>
                <a:gd name="T44" fmla="*/ 162 w 925"/>
                <a:gd name="T45" fmla="*/ 92 h 752"/>
                <a:gd name="T46" fmla="*/ 160 w 925"/>
                <a:gd name="T47" fmla="*/ 86 h 752"/>
                <a:gd name="T48" fmla="*/ 157 w 925"/>
                <a:gd name="T49" fmla="*/ 84 h 752"/>
                <a:gd name="T50" fmla="*/ 155 w 925"/>
                <a:gd name="T51" fmla="*/ 85 h 752"/>
                <a:gd name="T52" fmla="*/ 151 w 925"/>
                <a:gd name="T53" fmla="*/ 80 h 752"/>
                <a:gd name="T54" fmla="*/ 151 w 925"/>
                <a:gd name="T55" fmla="*/ 73 h 752"/>
                <a:gd name="T56" fmla="*/ 140 w 925"/>
                <a:gd name="T57" fmla="*/ 63 h 752"/>
                <a:gd name="T58" fmla="*/ 129 w 925"/>
                <a:gd name="T59" fmla="*/ 58 h 752"/>
                <a:gd name="T60" fmla="*/ 132 w 925"/>
                <a:gd name="T61" fmla="*/ 47 h 752"/>
                <a:gd name="T62" fmla="*/ 132 w 925"/>
                <a:gd name="T63" fmla="*/ 42 h 752"/>
                <a:gd name="T64" fmla="*/ 129 w 925"/>
                <a:gd name="T65" fmla="*/ 40 h 752"/>
                <a:gd name="T66" fmla="*/ 122 w 925"/>
                <a:gd name="T67" fmla="*/ 42 h 752"/>
                <a:gd name="T68" fmla="*/ 119 w 925"/>
                <a:gd name="T69" fmla="*/ 39 h 752"/>
                <a:gd name="T70" fmla="*/ 109 w 925"/>
                <a:gd name="T71" fmla="*/ 28 h 752"/>
                <a:gd name="T72" fmla="*/ 101 w 925"/>
                <a:gd name="T73" fmla="*/ 22 h 752"/>
                <a:gd name="T74" fmla="*/ 97 w 925"/>
                <a:gd name="T75" fmla="*/ 6 h 752"/>
                <a:gd name="T76" fmla="*/ 90 w 925"/>
                <a:gd name="T77" fmla="*/ 0 h 75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25" h="752">
                  <a:moveTo>
                    <a:pt x="436" y="7"/>
                  </a:moveTo>
                  <a:lnTo>
                    <a:pt x="323" y="16"/>
                  </a:lnTo>
                  <a:lnTo>
                    <a:pt x="199" y="25"/>
                  </a:lnTo>
                  <a:lnTo>
                    <a:pt x="80" y="30"/>
                  </a:lnTo>
                  <a:lnTo>
                    <a:pt x="0" y="35"/>
                  </a:lnTo>
                  <a:lnTo>
                    <a:pt x="0" y="46"/>
                  </a:lnTo>
                  <a:lnTo>
                    <a:pt x="10" y="49"/>
                  </a:lnTo>
                  <a:lnTo>
                    <a:pt x="15" y="84"/>
                  </a:lnTo>
                  <a:lnTo>
                    <a:pt x="40" y="95"/>
                  </a:lnTo>
                  <a:lnTo>
                    <a:pt x="39" y="103"/>
                  </a:lnTo>
                  <a:lnTo>
                    <a:pt x="50" y="116"/>
                  </a:lnTo>
                  <a:lnTo>
                    <a:pt x="49" y="129"/>
                  </a:lnTo>
                  <a:lnTo>
                    <a:pt x="79" y="149"/>
                  </a:lnTo>
                  <a:lnTo>
                    <a:pt x="90" y="155"/>
                  </a:lnTo>
                  <a:lnTo>
                    <a:pt x="111" y="149"/>
                  </a:lnTo>
                  <a:lnTo>
                    <a:pt x="122" y="175"/>
                  </a:lnTo>
                  <a:lnTo>
                    <a:pt x="109" y="176"/>
                  </a:lnTo>
                  <a:lnTo>
                    <a:pt x="92" y="208"/>
                  </a:lnTo>
                  <a:lnTo>
                    <a:pt x="121" y="235"/>
                  </a:lnTo>
                  <a:lnTo>
                    <a:pt x="132" y="263"/>
                  </a:lnTo>
                  <a:lnTo>
                    <a:pt x="161" y="270"/>
                  </a:lnTo>
                  <a:lnTo>
                    <a:pt x="171" y="436"/>
                  </a:lnTo>
                  <a:lnTo>
                    <a:pt x="183" y="631"/>
                  </a:lnTo>
                  <a:lnTo>
                    <a:pt x="187" y="715"/>
                  </a:lnTo>
                  <a:lnTo>
                    <a:pt x="311" y="706"/>
                  </a:lnTo>
                  <a:lnTo>
                    <a:pt x="444" y="696"/>
                  </a:lnTo>
                  <a:lnTo>
                    <a:pt x="564" y="686"/>
                  </a:lnTo>
                  <a:lnTo>
                    <a:pt x="677" y="676"/>
                  </a:lnTo>
                  <a:lnTo>
                    <a:pt x="789" y="664"/>
                  </a:lnTo>
                  <a:lnTo>
                    <a:pt x="806" y="684"/>
                  </a:lnTo>
                  <a:lnTo>
                    <a:pt x="808" y="700"/>
                  </a:lnTo>
                  <a:lnTo>
                    <a:pt x="779" y="732"/>
                  </a:lnTo>
                  <a:lnTo>
                    <a:pt x="769" y="752"/>
                  </a:lnTo>
                  <a:lnTo>
                    <a:pt x="858" y="742"/>
                  </a:lnTo>
                  <a:lnTo>
                    <a:pt x="873" y="719"/>
                  </a:lnTo>
                  <a:lnTo>
                    <a:pt x="860" y="702"/>
                  </a:lnTo>
                  <a:lnTo>
                    <a:pt x="876" y="697"/>
                  </a:lnTo>
                  <a:lnTo>
                    <a:pt x="866" y="687"/>
                  </a:lnTo>
                  <a:lnTo>
                    <a:pt x="879" y="677"/>
                  </a:lnTo>
                  <a:lnTo>
                    <a:pt x="870" y="650"/>
                  </a:lnTo>
                  <a:lnTo>
                    <a:pt x="879" y="647"/>
                  </a:lnTo>
                  <a:lnTo>
                    <a:pt x="884" y="664"/>
                  </a:lnTo>
                  <a:lnTo>
                    <a:pt x="887" y="655"/>
                  </a:lnTo>
                  <a:lnTo>
                    <a:pt x="895" y="634"/>
                  </a:lnTo>
                  <a:lnTo>
                    <a:pt x="913" y="641"/>
                  </a:lnTo>
                  <a:lnTo>
                    <a:pt x="925" y="605"/>
                  </a:lnTo>
                  <a:lnTo>
                    <a:pt x="923" y="572"/>
                  </a:lnTo>
                  <a:lnTo>
                    <a:pt x="912" y="570"/>
                  </a:lnTo>
                  <a:lnTo>
                    <a:pt x="900" y="554"/>
                  </a:lnTo>
                  <a:lnTo>
                    <a:pt x="895" y="557"/>
                  </a:lnTo>
                  <a:lnTo>
                    <a:pt x="900" y="570"/>
                  </a:lnTo>
                  <a:lnTo>
                    <a:pt x="884" y="563"/>
                  </a:lnTo>
                  <a:lnTo>
                    <a:pt x="870" y="531"/>
                  </a:lnTo>
                  <a:lnTo>
                    <a:pt x="863" y="528"/>
                  </a:lnTo>
                  <a:lnTo>
                    <a:pt x="870" y="502"/>
                  </a:lnTo>
                  <a:lnTo>
                    <a:pt x="857" y="479"/>
                  </a:lnTo>
                  <a:lnTo>
                    <a:pt x="854" y="459"/>
                  </a:lnTo>
                  <a:lnTo>
                    <a:pt x="796" y="420"/>
                  </a:lnTo>
                  <a:lnTo>
                    <a:pt x="781" y="419"/>
                  </a:lnTo>
                  <a:lnTo>
                    <a:pt x="734" y="381"/>
                  </a:lnTo>
                  <a:lnTo>
                    <a:pt x="729" y="360"/>
                  </a:lnTo>
                  <a:lnTo>
                    <a:pt x="749" y="310"/>
                  </a:lnTo>
                  <a:lnTo>
                    <a:pt x="746" y="296"/>
                  </a:lnTo>
                  <a:lnTo>
                    <a:pt x="753" y="280"/>
                  </a:lnTo>
                  <a:lnTo>
                    <a:pt x="753" y="274"/>
                  </a:lnTo>
                  <a:lnTo>
                    <a:pt x="733" y="263"/>
                  </a:lnTo>
                  <a:lnTo>
                    <a:pt x="710" y="258"/>
                  </a:lnTo>
                  <a:lnTo>
                    <a:pt x="697" y="274"/>
                  </a:lnTo>
                  <a:lnTo>
                    <a:pt x="687" y="273"/>
                  </a:lnTo>
                  <a:lnTo>
                    <a:pt x="677" y="260"/>
                  </a:lnTo>
                  <a:lnTo>
                    <a:pt x="659" y="207"/>
                  </a:lnTo>
                  <a:lnTo>
                    <a:pt x="623" y="186"/>
                  </a:lnTo>
                  <a:lnTo>
                    <a:pt x="615" y="172"/>
                  </a:lnTo>
                  <a:lnTo>
                    <a:pt x="576" y="143"/>
                  </a:lnTo>
                  <a:lnTo>
                    <a:pt x="551" y="79"/>
                  </a:lnTo>
                  <a:lnTo>
                    <a:pt x="554" y="38"/>
                  </a:lnTo>
                  <a:lnTo>
                    <a:pt x="522" y="9"/>
                  </a:lnTo>
                  <a:lnTo>
                    <a:pt x="515" y="0"/>
                  </a:lnTo>
                  <a:lnTo>
                    <a:pt x="436" y="7"/>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6" name="Freeform 187"/>
            <p:cNvSpPr>
              <a:spLocks/>
            </p:cNvSpPr>
            <p:nvPr/>
          </p:nvSpPr>
          <p:spPr bwMode="auto">
            <a:xfrm>
              <a:off x="2363415" y="3937450"/>
              <a:ext cx="981204" cy="1185470"/>
            </a:xfrm>
            <a:custGeom>
              <a:avLst/>
              <a:gdLst>
                <a:gd name="T0" fmla="*/ 53 w 873"/>
                <a:gd name="T1" fmla="*/ 3 h 1074"/>
                <a:gd name="T2" fmla="*/ 75 w 873"/>
                <a:gd name="T3" fmla="*/ 5 h 1074"/>
                <a:gd name="T4" fmla="*/ 98 w 873"/>
                <a:gd name="T5" fmla="*/ 8 h 1074"/>
                <a:gd name="T6" fmla="*/ 119 w 873"/>
                <a:gd name="T7" fmla="*/ 11 h 1074"/>
                <a:gd name="T8" fmla="*/ 138 w 873"/>
                <a:gd name="T9" fmla="*/ 12 h 1074"/>
                <a:gd name="T10" fmla="*/ 153 w 873"/>
                <a:gd name="T11" fmla="*/ 14 h 1074"/>
                <a:gd name="T12" fmla="*/ 151 w 873"/>
                <a:gd name="T13" fmla="*/ 38 h 1074"/>
                <a:gd name="T14" fmla="*/ 148 w 873"/>
                <a:gd name="T15" fmla="*/ 63 h 1074"/>
                <a:gd name="T16" fmla="*/ 147 w 873"/>
                <a:gd name="T17" fmla="*/ 86 h 1074"/>
                <a:gd name="T18" fmla="*/ 145 w 873"/>
                <a:gd name="T19" fmla="*/ 109 h 1074"/>
                <a:gd name="T20" fmla="*/ 142 w 873"/>
                <a:gd name="T21" fmla="*/ 133 h 1074"/>
                <a:gd name="T22" fmla="*/ 140 w 873"/>
                <a:gd name="T23" fmla="*/ 163 h 1074"/>
                <a:gd name="T24" fmla="*/ 92 w 873"/>
                <a:gd name="T25" fmla="*/ 160 h 1074"/>
                <a:gd name="T26" fmla="*/ 1 w 873"/>
                <a:gd name="T27" fmla="*/ 117 h 1074"/>
                <a:gd name="T28" fmla="*/ 0 w 873"/>
                <a:gd name="T29" fmla="*/ 114 h 1074"/>
                <a:gd name="T30" fmla="*/ 2 w 873"/>
                <a:gd name="T31" fmla="*/ 112 h 1074"/>
                <a:gd name="T32" fmla="*/ 6 w 873"/>
                <a:gd name="T33" fmla="*/ 113 h 1074"/>
                <a:gd name="T34" fmla="*/ 8 w 873"/>
                <a:gd name="T35" fmla="*/ 109 h 1074"/>
                <a:gd name="T36" fmla="*/ 9 w 873"/>
                <a:gd name="T37" fmla="*/ 106 h 1074"/>
                <a:gd name="T38" fmla="*/ 3 w 873"/>
                <a:gd name="T39" fmla="*/ 102 h 1074"/>
                <a:gd name="T40" fmla="*/ 4 w 873"/>
                <a:gd name="T41" fmla="*/ 99 h 1074"/>
                <a:gd name="T42" fmla="*/ 3 w 873"/>
                <a:gd name="T43" fmla="*/ 97 h 1074"/>
                <a:gd name="T44" fmla="*/ 4 w 873"/>
                <a:gd name="T45" fmla="*/ 94 h 1074"/>
                <a:gd name="T46" fmla="*/ 6 w 873"/>
                <a:gd name="T47" fmla="*/ 94 h 1074"/>
                <a:gd name="T48" fmla="*/ 10 w 873"/>
                <a:gd name="T49" fmla="*/ 90 h 1074"/>
                <a:gd name="T50" fmla="*/ 10 w 873"/>
                <a:gd name="T51" fmla="*/ 87 h 1074"/>
                <a:gd name="T52" fmla="*/ 11 w 873"/>
                <a:gd name="T53" fmla="*/ 86 h 1074"/>
                <a:gd name="T54" fmla="*/ 11 w 873"/>
                <a:gd name="T55" fmla="*/ 79 h 1074"/>
                <a:gd name="T56" fmla="*/ 14 w 873"/>
                <a:gd name="T57" fmla="*/ 78 h 1074"/>
                <a:gd name="T58" fmla="*/ 15 w 873"/>
                <a:gd name="T59" fmla="*/ 76 h 1074"/>
                <a:gd name="T60" fmla="*/ 22 w 873"/>
                <a:gd name="T61" fmla="*/ 73 h 1074"/>
                <a:gd name="T62" fmla="*/ 21 w 873"/>
                <a:gd name="T63" fmla="*/ 67 h 1074"/>
                <a:gd name="T64" fmla="*/ 17 w 873"/>
                <a:gd name="T65" fmla="*/ 65 h 1074"/>
                <a:gd name="T66" fmla="*/ 12 w 873"/>
                <a:gd name="T67" fmla="*/ 54 h 1074"/>
                <a:gd name="T68" fmla="*/ 13 w 873"/>
                <a:gd name="T69" fmla="*/ 52 h 1074"/>
                <a:gd name="T70" fmla="*/ 13 w 873"/>
                <a:gd name="T71" fmla="*/ 48 h 1074"/>
                <a:gd name="T72" fmla="*/ 15 w 873"/>
                <a:gd name="T73" fmla="*/ 47 h 1074"/>
                <a:gd name="T74" fmla="*/ 16 w 873"/>
                <a:gd name="T75" fmla="*/ 42 h 1074"/>
                <a:gd name="T76" fmla="*/ 15 w 873"/>
                <a:gd name="T77" fmla="*/ 32 h 1074"/>
                <a:gd name="T78" fmla="*/ 16 w 873"/>
                <a:gd name="T79" fmla="*/ 28 h 1074"/>
                <a:gd name="T80" fmla="*/ 15 w 873"/>
                <a:gd name="T81" fmla="*/ 26 h 1074"/>
                <a:gd name="T82" fmla="*/ 16 w 873"/>
                <a:gd name="T83" fmla="*/ 23 h 1074"/>
                <a:gd name="T84" fmla="*/ 20 w 873"/>
                <a:gd name="T85" fmla="*/ 21 h 1074"/>
                <a:gd name="T86" fmla="*/ 22 w 873"/>
                <a:gd name="T87" fmla="*/ 22 h 1074"/>
                <a:gd name="T88" fmla="*/ 24 w 873"/>
                <a:gd name="T89" fmla="*/ 22 h 1074"/>
                <a:gd name="T90" fmla="*/ 26 w 873"/>
                <a:gd name="T91" fmla="*/ 25 h 1074"/>
                <a:gd name="T92" fmla="*/ 29 w 873"/>
                <a:gd name="T93" fmla="*/ 26 h 1074"/>
                <a:gd name="T94" fmla="*/ 30 w 873"/>
                <a:gd name="T95" fmla="*/ 25 h 1074"/>
                <a:gd name="T96" fmla="*/ 32 w 873"/>
                <a:gd name="T97" fmla="*/ 21 h 1074"/>
                <a:gd name="T98" fmla="*/ 36 w 873"/>
                <a:gd name="T99" fmla="*/ 0 h 1074"/>
                <a:gd name="T100" fmla="*/ 53 w 873"/>
                <a:gd name="T101" fmla="*/ 3 h 10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73" h="1074">
                  <a:moveTo>
                    <a:pt x="303" y="17"/>
                  </a:moveTo>
                  <a:lnTo>
                    <a:pt x="427" y="35"/>
                  </a:lnTo>
                  <a:lnTo>
                    <a:pt x="557" y="53"/>
                  </a:lnTo>
                  <a:lnTo>
                    <a:pt x="675" y="69"/>
                  </a:lnTo>
                  <a:lnTo>
                    <a:pt x="788" y="82"/>
                  </a:lnTo>
                  <a:lnTo>
                    <a:pt x="873" y="91"/>
                  </a:lnTo>
                  <a:lnTo>
                    <a:pt x="859" y="250"/>
                  </a:lnTo>
                  <a:lnTo>
                    <a:pt x="844" y="417"/>
                  </a:lnTo>
                  <a:lnTo>
                    <a:pt x="833" y="570"/>
                  </a:lnTo>
                  <a:lnTo>
                    <a:pt x="821" y="716"/>
                  </a:lnTo>
                  <a:lnTo>
                    <a:pt x="810" y="876"/>
                  </a:lnTo>
                  <a:lnTo>
                    <a:pt x="797" y="1074"/>
                  </a:lnTo>
                  <a:lnTo>
                    <a:pt x="522" y="1049"/>
                  </a:lnTo>
                  <a:lnTo>
                    <a:pt x="1" y="768"/>
                  </a:lnTo>
                  <a:lnTo>
                    <a:pt x="0" y="750"/>
                  </a:lnTo>
                  <a:lnTo>
                    <a:pt x="14" y="736"/>
                  </a:lnTo>
                  <a:lnTo>
                    <a:pt x="34" y="742"/>
                  </a:lnTo>
                  <a:lnTo>
                    <a:pt x="49" y="719"/>
                  </a:lnTo>
                  <a:lnTo>
                    <a:pt x="50" y="700"/>
                  </a:lnTo>
                  <a:lnTo>
                    <a:pt x="20" y="675"/>
                  </a:lnTo>
                  <a:lnTo>
                    <a:pt x="27" y="652"/>
                  </a:lnTo>
                  <a:lnTo>
                    <a:pt x="20" y="636"/>
                  </a:lnTo>
                  <a:lnTo>
                    <a:pt x="23" y="618"/>
                  </a:lnTo>
                  <a:lnTo>
                    <a:pt x="36" y="618"/>
                  </a:lnTo>
                  <a:lnTo>
                    <a:pt x="55" y="595"/>
                  </a:lnTo>
                  <a:lnTo>
                    <a:pt x="58" y="573"/>
                  </a:lnTo>
                  <a:lnTo>
                    <a:pt x="65" y="567"/>
                  </a:lnTo>
                  <a:lnTo>
                    <a:pt x="65" y="524"/>
                  </a:lnTo>
                  <a:lnTo>
                    <a:pt x="79" y="515"/>
                  </a:lnTo>
                  <a:lnTo>
                    <a:pt x="86" y="501"/>
                  </a:lnTo>
                  <a:lnTo>
                    <a:pt x="128" y="478"/>
                  </a:lnTo>
                  <a:lnTo>
                    <a:pt x="117" y="443"/>
                  </a:lnTo>
                  <a:lnTo>
                    <a:pt x="98" y="426"/>
                  </a:lnTo>
                  <a:lnTo>
                    <a:pt x="72" y="359"/>
                  </a:lnTo>
                  <a:lnTo>
                    <a:pt x="73" y="339"/>
                  </a:lnTo>
                  <a:lnTo>
                    <a:pt x="76" y="316"/>
                  </a:lnTo>
                  <a:lnTo>
                    <a:pt x="85" y="313"/>
                  </a:lnTo>
                  <a:lnTo>
                    <a:pt x="89" y="280"/>
                  </a:lnTo>
                  <a:lnTo>
                    <a:pt x="84" y="209"/>
                  </a:lnTo>
                  <a:lnTo>
                    <a:pt x="91" y="183"/>
                  </a:lnTo>
                  <a:lnTo>
                    <a:pt x="84" y="169"/>
                  </a:lnTo>
                  <a:lnTo>
                    <a:pt x="92" y="156"/>
                  </a:lnTo>
                  <a:lnTo>
                    <a:pt x="114" y="137"/>
                  </a:lnTo>
                  <a:lnTo>
                    <a:pt x="125" y="144"/>
                  </a:lnTo>
                  <a:lnTo>
                    <a:pt x="138" y="144"/>
                  </a:lnTo>
                  <a:lnTo>
                    <a:pt x="150" y="166"/>
                  </a:lnTo>
                  <a:lnTo>
                    <a:pt x="162" y="169"/>
                  </a:lnTo>
                  <a:lnTo>
                    <a:pt x="169" y="164"/>
                  </a:lnTo>
                  <a:lnTo>
                    <a:pt x="183" y="141"/>
                  </a:lnTo>
                  <a:lnTo>
                    <a:pt x="203" y="0"/>
                  </a:lnTo>
                  <a:lnTo>
                    <a:pt x="303" y="17"/>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7" name="Freeform 209"/>
            <p:cNvSpPr>
              <a:spLocks/>
            </p:cNvSpPr>
            <p:nvPr/>
          </p:nvSpPr>
          <p:spPr bwMode="auto">
            <a:xfrm>
              <a:off x="8398369" y="2359864"/>
              <a:ext cx="519782" cy="266274"/>
            </a:xfrm>
            <a:custGeom>
              <a:avLst/>
              <a:gdLst>
                <a:gd name="T0" fmla="*/ 2 w 462"/>
                <a:gd name="T1" fmla="*/ 36 h 245"/>
                <a:gd name="T2" fmla="*/ 1 w 462"/>
                <a:gd name="T3" fmla="*/ 36 h 245"/>
                <a:gd name="T4" fmla="*/ 0 w 462"/>
                <a:gd name="T5" fmla="*/ 18 h 245"/>
                <a:gd name="T6" fmla="*/ 17 w 462"/>
                <a:gd name="T7" fmla="*/ 13 h 245"/>
                <a:gd name="T8" fmla="*/ 41 w 462"/>
                <a:gd name="T9" fmla="*/ 6 h 245"/>
                <a:gd name="T10" fmla="*/ 43 w 462"/>
                <a:gd name="T11" fmla="*/ 3 h 245"/>
                <a:gd name="T12" fmla="*/ 47 w 462"/>
                <a:gd name="T13" fmla="*/ 1 h 245"/>
                <a:gd name="T14" fmla="*/ 49 w 462"/>
                <a:gd name="T15" fmla="*/ 0 h 245"/>
                <a:gd name="T16" fmla="*/ 53 w 462"/>
                <a:gd name="T17" fmla="*/ 4 h 245"/>
                <a:gd name="T18" fmla="*/ 56 w 462"/>
                <a:gd name="T19" fmla="*/ 6 h 245"/>
                <a:gd name="T20" fmla="*/ 54 w 462"/>
                <a:gd name="T21" fmla="*/ 7 h 245"/>
                <a:gd name="T22" fmla="*/ 54 w 462"/>
                <a:gd name="T23" fmla="*/ 10 h 245"/>
                <a:gd name="T24" fmla="*/ 53 w 462"/>
                <a:gd name="T25" fmla="*/ 11 h 245"/>
                <a:gd name="T26" fmla="*/ 53 w 462"/>
                <a:gd name="T27" fmla="*/ 12 h 245"/>
                <a:gd name="T28" fmla="*/ 53 w 462"/>
                <a:gd name="T29" fmla="*/ 14 h 245"/>
                <a:gd name="T30" fmla="*/ 54 w 462"/>
                <a:gd name="T31" fmla="*/ 15 h 245"/>
                <a:gd name="T32" fmla="*/ 58 w 462"/>
                <a:gd name="T33" fmla="*/ 15 h 245"/>
                <a:gd name="T34" fmla="*/ 61 w 462"/>
                <a:gd name="T35" fmla="*/ 16 h 245"/>
                <a:gd name="T36" fmla="*/ 62 w 462"/>
                <a:gd name="T37" fmla="*/ 19 h 245"/>
                <a:gd name="T38" fmla="*/ 64 w 462"/>
                <a:gd name="T39" fmla="*/ 20 h 245"/>
                <a:gd name="T40" fmla="*/ 68 w 462"/>
                <a:gd name="T41" fmla="*/ 23 h 245"/>
                <a:gd name="T42" fmla="*/ 72 w 462"/>
                <a:gd name="T43" fmla="*/ 24 h 245"/>
                <a:gd name="T44" fmla="*/ 76 w 462"/>
                <a:gd name="T45" fmla="*/ 23 h 245"/>
                <a:gd name="T46" fmla="*/ 78 w 462"/>
                <a:gd name="T47" fmla="*/ 22 h 245"/>
                <a:gd name="T48" fmla="*/ 79 w 462"/>
                <a:gd name="T49" fmla="*/ 20 h 245"/>
                <a:gd name="T50" fmla="*/ 77 w 462"/>
                <a:gd name="T51" fmla="*/ 17 h 245"/>
                <a:gd name="T52" fmla="*/ 78 w 462"/>
                <a:gd name="T53" fmla="*/ 16 h 245"/>
                <a:gd name="T54" fmla="*/ 79 w 462"/>
                <a:gd name="T55" fmla="*/ 17 h 245"/>
                <a:gd name="T56" fmla="*/ 81 w 462"/>
                <a:gd name="T57" fmla="*/ 21 h 245"/>
                <a:gd name="T58" fmla="*/ 81 w 462"/>
                <a:gd name="T59" fmla="*/ 22 h 245"/>
                <a:gd name="T60" fmla="*/ 77 w 462"/>
                <a:gd name="T61" fmla="*/ 25 h 245"/>
                <a:gd name="T62" fmla="*/ 76 w 462"/>
                <a:gd name="T63" fmla="*/ 26 h 245"/>
                <a:gd name="T64" fmla="*/ 71 w 462"/>
                <a:gd name="T65" fmla="*/ 29 h 245"/>
                <a:gd name="T66" fmla="*/ 69 w 462"/>
                <a:gd name="T67" fmla="*/ 29 h 245"/>
                <a:gd name="T68" fmla="*/ 67 w 462"/>
                <a:gd name="T69" fmla="*/ 27 h 245"/>
                <a:gd name="T70" fmla="*/ 66 w 462"/>
                <a:gd name="T71" fmla="*/ 27 h 245"/>
                <a:gd name="T72" fmla="*/ 62 w 462"/>
                <a:gd name="T73" fmla="*/ 32 h 245"/>
                <a:gd name="T74" fmla="*/ 59 w 462"/>
                <a:gd name="T75" fmla="*/ 33 h 245"/>
                <a:gd name="T76" fmla="*/ 57 w 462"/>
                <a:gd name="T77" fmla="*/ 34 h 245"/>
                <a:gd name="T78" fmla="*/ 55 w 462"/>
                <a:gd name="T79" fmla="*/ 31 h 245"/>
                <a:gd name="T80" fmla="*/ 53 w 462"/>
                <a:gd name="T81" fmla="*/ 30 h 245"/>
                <a:gd name="T82" fmla="*/ 49 w 462"/>
                <a:gd name="T83" fmla="*/ 29 h 245"/>
                <a:gd name="T84" fmla="*/ 48 w 462"/>
                <a:gd name="T85" fmla="*/ 27 h 245"/>
                <a:gd name="T86" fmla="*/ 48 w 462"/>
                <a:gd name="T87" fmla="*/ 27 h 245"/>
                <a:gd name="T88" fmla="*/ 46 w 462"/>
                <a:gd name="T89" fmla="*/ 24 h 245"/>
                <a:gd name="T90" fmla="*/ 37 w 462"/>
                <a:gd name="T91" fmla="*/ 26 h 245"/>
                <a:gd name="T92" fmla="*/ 17 w 462"/>
                <a:gd name="T93" fmla="*/ 32 h 245"/>
                <a:gd name="T94" fmla="*/ 17 w 462"/>
                <a:gd name="T95" fmla="*/ 33 h 245"/>
                <a:gd name="T96" fmla="*/ 16 w 462"/>
                <a:gd name="T97" fmla="*/ 32 h 245"/>
                <a:gd name="T98" fmla="*/ 2 w 462"/>
                <a:gd name="T99" fmla="*/ 36 h 2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2" h="245">
                  <a:moveTo>
                    <a:pt x="10" y="245"/>
                  </a:moveTo>
                  <a:lnTo>
                    <a:pt x="6" y="245"/>
                  </a:lnTo>
                  <a:lnTo>
                    <a:pt x="0" y="121"/>
                  </a:lnTo>
                  <a:lnTo>
                    <a:pt x="94" y="91"/>
                  </a:lnTo>
                  <a:lnTo>
                    <a:pt x="233" y="43"/>
                  </a:lnTo>
                  <a:lnTo>
                    <a:pt x="246" y="22"/>
                  </a:lnTo>
                  <a:lnTo>
                    <a:pt x="267" y="1"/>
                  </a:lnTo>
                  <a:lnTo>
                    <a:pt x="280" y="0"/>
                  </a:lnTo>
                  <a:lnTo>
                    <a:pt x="300" y="25"/>
                  </a:lnTo>
                  <a:lnTo>
                    <a:pt x="319" y="38"/>
                  </a:lnTo>
                  <a:lnTo>
                    <a:pt x="309" y="46"/>
                  </a:lnTo>
                  <a:lnTo>
                    <a:pt x="309" y="68"/>
                  </a:lnTo>
                  <a:lnTo>
                    <a:pt x="302" y="74"/>
                  </a:lnTo>
                  <a:lnTo>
                    <a:pt x="300" y="84"/>
                  </a:lnTo>
                  <a:lnTo>
                    <a:pt x="302" y="97"/>
                  </a:lnTo>
                  <a:lnTo>
                    <a:pt x="306" y="100"/>
                  </a:lnTo>
                  <a:lnTo>
                    <a:pt x="329" y="103"/>
                  </a:lnTo>
                  <a:lnTo>
                    <a:pt x="342" y="110"/>
                  </a:lnTo>
                  <a:lnTo>
                    <a:pt x="354" y="133"/>
                  </a:lnTo>
                  <a:lnTo>
                    <a:pt x="365" y="136"/>
                  </a:lnTo>
                  <a:lnTo>
                    <a:pt x="384" y="157"/>
                  </a:lnTo>
                  <a:lnTo>
                    <a:pt x="409" y="162"/>
                  </a:lnTo>
                  <a:lnTo>
                    <a:pt x="433" y="160"/>
                  </a:lnTo>
                  <a:lnTo>
                    <a:pt x="446" y="150"/>
                  </a:lnTo>
                  <a:lnTo>
                    <a:pt x="448" y="139"/>
                  </a:lnTo>
                  <a:lnTo>
                    <a:pt x="438" y="114"/>
                  </a:lnTo>
                  <a:lnTo>
                    <a:pt x="443" y="110"/>
                  </a:lnTo>
                  <a:lnTo>
                    <a:pt x="448" y="114"/>
                  </a:lnTo>
                  <a:lnTo>
                    <a:pt x="462" y="143"/>
                  </a:lnTo>
                  <a:lnTo>
                    <a:pt x="461" y="150"/>
                  </a:lnTo>
                  <a:lnTo>
                    <a:pt x="440" y="175"/>
                  </a:lnTo>
                  <a:lnTo>
                    <a:pt x="428" y="178"/>
                  </a:lnTo>
                  <a:lnTo>
                    <a:pt x="404" y="198"/>
                  </a:lnTo>
                  <a:lnTo>
                    <a:pt x="393" y="201"/>
                  </a:lnTo>
                  <a:lnTo>
                    <a:pt x="381" y="186"/>
                  </a:lnTo>
                  <a:lnTo>
                    <a:pt x="373" y="188"/>
                  </a:lnTo>
                  <a:lnTo>
                    <a:pt x="350" y="218"/>
                  </a:lnTo>
                  <a:lnTo>
                    <a:pt x="334" y="228"/>
                  </a:lnTo>
                  <a:lnTo>
                    <a:pt x="325" y="230"/>
                  </a:lnTo>
                  <a:lnTo>
                    <a:pt x="315" y="209"/>
                  </a:lnTo>
                  <a:lnTo>
                    <a:pt x="302" y="206"/>
                  </a:lnTo>
                  <a:lnTo>
                    <a:pt x="279" y="199"/>
                  </a:lnTo>
                  <a:lnTo>
                    <a:pt x="274" y="183"/>
                  </a:lnTo>
                  <a:lnTo>
                    <a:pt x="269" y="185"/>
                  </a:lnTo>
                  <a:lnTo>
                    <a:pt x="260" y="162"/>
                  </a:lnTo>
                  <a:lnTo>
                    <a:pt x="211" y="178"/>
                  </a:lnTo>
                  <a:lnTo>
                    <a:pt x="97" y="217"/>
                  </a:lnTo>
                  <a:lnTo>
                    <a:pt x="95" y="225"/>
                  </a:lnTo>
                  <a:lnTo>
                    <a:pt x="90" y="219"/>
                  </a:lnTo>
                  <a:lnTo>
                    <a:pt x="10" y="245"/>
                  </a:lnTo>
                  <a:close/>
                </a:path>
              </a:pathLst>
            </a:custGeom>
            <a:solidFill>
              <a:sysClr val="window" lastClr="FFFFFF">
                <a:lumMod val="75000"/>
              </a:sysClr>
            </a:solidFill>
            <a:ln w="12700" cmpd="sng">
              <a:solidFill>
                <a:sysClr val="window" lastClr="FFFFFF"/>
              </a:solidFill>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8" name="Freeform 210"/>
            <p:cNvSpPr>
              <a:spLocks/>
            </p:cNvSpPr>
            <p:nvPr/>
          </p:nvSpPr>
          <p:spPr bwMode="auto">
            <a:xfrm>
              <a:off x="8398369" y="2359864"/>
              <a:ext cx="519782" cy="266274"/>
            </a:xfrm>
            <a:custGeom>
              <a:avLst/>
              <a:gdLst>
                <a:gd name="T0" fmla="*/ 2 w 462"/>
                <a:gd name="T1" fmla="*/ 36 h 245"/>
                <a:gd name="T2" fmla="*/ 1 w 462"/>
                <a:gd name="T3" fmla="*/ 36 h 245"/>
                <a:gd name="T4" fmla="*/ 0 w 462"/>
                <a:gd name="T5" fmla="*/ 18 h 245"/>
                <a:gd name="T6" fmla="*/ 17 w 462"/>
                <a:gd name="T7" fmla="*/ 13 h 245"/>
                <a:gd name="T8" fmla="*/ 41 w 462"/>
                <a:gd name="T9" fmla="*/ 6 h 245"/>
                <a:gd name="T10" fmla="*/ 43 w 462"/>
                <a:gd name="T11" fmla="*/ 3 h 245"/>
                <a:gd name="T12" fmla="*/ 47 w 462"/>
                <a:gd name="T13" fmla="*/ 1 h 245"/>
                <a:gd name="T14" fmla="*/ 49 w 462"/>
                <a:gd name="T15" fmla="*/ 0 h 245"/>
                <a:gd name="T16" fmla="*/ 53 w 462"/>
                <a:gd name="T17" fmla="*/ 4 h 245"/>
                <a:gd name="T18" fmla="*/ 56 w 462"/>
                <a:gd name="T19" fmla="*/ 6 h 245"/>
                <a:gd name="T20" fmla="*/ 54 w 462"/>
                <a:gd name="T21" fmla="*/ 7 h 245"/>
                <a:gd name="T22" fmla="*/ 54 w 462"/>
                <a:gd name="T23" fmla="*/ 10 h 245"/>
                <a:gd name="T24" fmla="*/ 53 w 462"/>
                <a:gd name="T25" fmla="*/ 11 h 245"/>
                <a:gd name="T26" fmla="*/ 53 w 462"/>
                <a:gd name="T27" fmla="*/ 12 h 245"/>
                <a:gd name="T28" fmla="*/ 53 w 462"/>
                <a:gd name="T29" fmla="*/ 14 h 245"/>
                <a:gd name="T30" fmla="*/ 54 w 462"/>
                <a:gd name="T31" fmla="*/ 15 h 245"/>
                <a:gd name="T32" fmla="*/ 58 w 462"/>
                <a:gd name="T33" fmla="*/ 15 h 245"/>
                <a:gd name="T34" fmla="*/ 61 w 462"/>
                <a:gd name="T35" fmla="*/ 16 h 245"/>
                <a:gd name="T36" fmla="*/ 62 w 462"/>
                <a:gd name="T37" fmla="*/ 19 h 245"/>
                <a:gd name="T38" fmla="*/ 64 w 462"/>
                <a:gd name="T39" fmla="*/ 20 h 245"/>
                <a:gd name="T40" fmla="*/ 68 w 462"/>
                <a:gd name="T41" fmla="*/ 23 h 245"/>
                <a:gd name="T42" fmla="*/ 72 w 462"/>
                <a:gd name="T43" fmla="*/ 24 h 245"/>
                <a:gd name="T44" fmla="*/ 76 w 462"/>
                <a:gd name="T45" fmla="*/ 23 h 245"/>
                <a:gd name="T46" fmla="*/ 78 w 462"/>
                <a:gd name="T47" fmla="*/ 22 h 245"/>
                <a:gd name="T48" fmla="*/ 79 w 462"/>
                <a:gd name="T49" fmla="*/ 20 h 245"/>
                <a:gd name="T50" fmla="*/ 77 w 462"/>
                <a:gd name="T51" fmla="*/ 17 h 245"/>
                <a:gd name="T52" fmla="*/ 78 w 462"/>
                <a:gd name="T53" fmla="*/ 16 h 245"/>
                <a:gd name="T54" fmla="*/ 79 w 462"/>
                <a:gd name="T55" fmla="*/ 17 h 245"/>
                <a:gd name="T56" fmla="*/ 81 w 462"/>
                <a:gd name="T57" fmla="*/ 21 h 245"/>
                <a:gd name="T58" fmla="*/ 81 w 462"/>
                <a:gd name="T59" fmla="*/ 22 h 245"/>
                <a:gd name="T60" fmla="*/ 77 w 462"/>
                <a:gd name="T61" fmla="*/ 25 h 245"/>
                <a:gd name="T62" fmla="*/ 76 w 462"/>
                <a:gd name="T63" fmla="*/ 26 h 245"/>
                <a:gd name="T64" fmla="*/ 71 w 462"/>
                <a:gd name="T65" fmla="*/ 29 h 245"/>
                <a:gd name="T66" fmla="*/ 69 w 462"/>
                <a:gd name="T67" fmla="*/ 29 h 245"/>
                <a:gd name="T68" fmla="*/ 67 w 462"/>
                <a:gd name="T69" fmla="*/ 27 h 245"/>
                <a:gd name="T70" fmla="*/ 66 w 462"/>
                <a:gd name="T71" fmla="*/ 27 h 245"/>
                <a:gd name="T72" fmla="*/ 62 w 462"/>
                <a:gd name="T73" fmla="*/ 32 h 245"/>
                <a:gd name="T74" fmla="*/ 59 w 462"/>
                <a:gd name="T75" fmla="*/ 33 h 245"/>
                <a:gd name="T76" fmla="*/ 57 w 462"/>
                <a:gd name="T77" fmla="*/ 34 h 245"/>
                <a:gd name="T78" fmla="*/ 55 w 462"/>
                <a:gd name="T79" fmla="*/ 31 h 245"/>
                <a:gd name="T80" fmla="*/ 53 w 462"/>
                <a:gd name="T81" fmla="*/ 30 h 245"/>
                <a:gd name="T82" fmla="*/ 49 w 462"/>
                <a:gd name="T83" fmla="*/ 29 h 245"/>
                <a:gd name="T84" fmla="*/ 48 w 462"/>
                <a:gd name="T85" fmla="*/ 27 h 245"/>
                <a:gd name="T86" fmla="*/ 48 w 462"/>
                <a:gd name="T87" fmla="*/ 27 h 245"/>
                <a:gd name="T88" fmla="*/ 46 w 462"/>
                <a:gd name="T89" fmla="*/ 24 h 245"/>
                <a:gd name="T90" fmla="*/ 37 w 462"/>
                <a:gd name="T91" fmla="*/ 26 h 245"/>
                <a:gd name="T92" fmla="*/ 17 w 462"/>
                <a:gd name="T93" fmla="*/ 32 h 245"/>
                <a:gd name="T94" fmla="*/ 17 w 462"/>
                <a:gd name="T95" fmla="*/ 33 h 245"/>
                <a:gd name="T96" fmla="*/ 16 w 462"/>
                <a:gd name="T97" fmla="*/ 32 h 245"/>
                <a:gd name="T98" fmla="*/ 2 w 462"/>
                <a:gd name="T99" fmla="*/ 36 h 24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2" h="245">
                  <a:moveTo>
                    <a:pt x="10" y="245"/>
                  </a:moveTo>
                  <a:lnTo>
                    <a:pt x="6" y="245"/>
                  </a:lnTo>
                  <a:lnTo>
                    <a:pt x="0" y="121"/>
                  </a:lnTo>
                  <a:lnTo>
                    <a:pt x="94" y="91"/>
                  </a:lnTo>
                  <a:lnTo>
                    <a:pt x="233" y="43"/>
                  </a:lnTo>
                  <a:lnTo>
                    <a:pt x="246" y="22"/>
                  </a:lnTo>
                  <a:lnTo>
                    <a:pt x="267" y="1"/>
                  </a:lnTo>
                  <a:lnTo>
                    <a:pt x="280" y="0"/>
                  </a:lnTo>
                  <a:lnTo>
                    <a:pt x="300" y="25"/>
                  </a:lnTo>
                  <a:lnTo>
                    <a:pt x="319" y="38"/>
                  </a:lnTo>
                  <a:lnTo>
                    <a:pt x="309" y="46"/>
                  </a:lnTo>
                  <a:lnTo>
                    <a:pt x="309" y="68"/>
                  </a:lnTo>
                  <a:lnTo>
                    <a:pt x="302" y="74"/>
                  </a:lnTo>
                  <a:lnTo>
                    <a:pt x="300" y="84"/>
                  </a:lnTo>
                  <a:lnTo>
                    <a:pt x="302" y="97"/>
                  </a:lnTo>
                  <a:lnTo>
                    <a:pt x="306" y="100"/>
                  </a:lnTo>
                  <a:lnTo>
                    <a:pt x="329" y="103"/>
                  </a:lnTo>
                  <a:lnTo>
                    <a:pt x="342" y="110"/>
                  </a:lnTo>
                  <a:lnTo>
                    <a:pt x="354" y="133"/>
                  </a:lnTo>
                  <a:lnTo>
                    <a:pt x="365" y="136"/>
                  </a:lnTo>
                  <a:lnTo>
                    <a:pt x="384" y="157"/>
                  </a:lnTo>
                  <a:lnTo>
                    <a:pt x="409" y="162"/>
                  </a:lnTo>
                  <a:lnTo>
                    <a:pt x="433" y="160"/>
                  </a:lnTo>
                  <a:lnTo>
                    <a:pt x="446" y="150"/>
                  </a:lnTo>
                  <a:lnTo>
                    <a:pt x="448" y="139"/>
                  </a:lnTo>
                  <a:lnTo>
                    <a:pt x="438" y="114"/>
                  </a:lnTo>
                  <a:lnTo>
                    <a:pt x="443" y="110"/>
                  </a:lnTo>
                  <a:lnTo>
                    <a:pt x="448" y="114"/>
                  </a:lnTo>
                  <a:lnTo>
                    <a:pt x="462" y="143"/>
                  </a:lnTo>
                  <a:lnTo>
                    <a:pt x="461" y="150"/>
                  </a:lnTo>
                  <a:lnTo>
                    <a:pt x="440" y="175"/>
                  </a:lnTo>
                  <a:lnTo>
                    <a:pt x="428" y="178"/>
                  </a:lnTo>
                  <a:lnTo>
                    <a:pt x="404" y="198"/>
                  </a:lnTo>
                  <a:lnTo>
                    <a:pt x="393" y="201"/>
                  </a:lnTo>
                  <a:lnTo>
                    <a:pt x="381" y="186"/>
                  </a:lnTo>
                  <a:lnTo>
                    <a:pt x="373" y="188"/>
                  </a:lnTo>
                  <a:lnTo>
                    <a:pt x="350" y="218"/>
                  </a:lnTo>
                  <a:lnTo>
                    <a:pt x="334" y="228"/>
                  </a:lnTo>
                  <a:lnTo>
                    <a:pt x="325" y="230"/>
                  </a:lnTo>
                  <a:lnTo>
                    <a:pt x="315" y="209"/>
                  </a:lnTo>
                  <a:lnTo>
                    <a:pt x="302" y="206"/>
                  </a:lnTo>
                  <a:lnTo>
                    <a:pt x="279" y="199"/>
                  </a:lnTo>
                  <a:lnTo>
                    <a:pt x="274" y="183"/>
                  </a:lnTo>
                  <a:lnTo>
                    <a:pt x="269" y="185"/>
                  </a:lnTo>
                  <a:lnTo>
                    <a:pt x="260" y="162"/>
                  </a:lnTo>
                  <a:lnTo>
                    <a:pt x="211" y="178"/>
                  </a:lnTo>
                  <a:lnTo>
                    <a:pt x="97" y="217"/>
                  </a:lnTo>
                  <a:lnTo>
                    <a:pt x="95" y="225"/>
                  </a:lnTo>
                  <a:lnTo>
                    <a:pt x="90" y="219"/>
                  </a:lnTo>
                  <a:lnTo>
                    <a:pt x="10" y="245"/>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19" name="Freeform 167"/>
            <p:cNvSpPr>
              <a:spLocks/>
            </p:cNvSpPr>
            <p:nvPr/>
          </p:nvSpPr>
          <p:spPr bwMode="auto">
            <a:xfrm>
              <a:off x="2713585" y="1604809"/>
              <a:ext cx="1528344" cy="983027"/>
            </a:xfrm>
            <a:custGeom>
              <a:avLst/>
              <a:gdLst>
                <a:gd name="T0" fmla="*/ 193 w 1357"/>
                <a:gd name="T1" fmla="*/ 132 h 895"/>
                <a:gd name="T2" fmla="*/ 156 w 1357"/>
                <a:gd name="T3" fmla="*/ 129 h 895"/>
                <a:gd name="T4" fmla="*/ 116 w 1357"/>
                <a:gd name="T5" fmla="*/ 124 h 895"/>
                <a:gd name="T6" fmla="*/ 84 w 1357"/>
                <a:gd name="T7" fmla="*/ 120 h 895"/>
                <a:gd name="T8" fmla="*/ 79 w 1357"/>
                <a:gd name="T9" fmla="*/ 130 h 895"/>
                <a:gd name="T10" fmla="*/ 76 w 1357"/>
                <a:gd name="T11" fmla="*/ 126 h 895"/>
                <a:gd name="T12" fmla="*/ 74 w 1357"/>
                <a:gd name="T13" fmla="*/ 128 h 895"/>
                <a:gd name="T14" fmla="*/ 73 w 1357"/>
                <a:gd name="T15" fmla="*/ 131 h 895"/>
                <a:gd name="T16" fmla="*/ 66 w 1357"/>
                <a:gd name="T17" fmla="*/ 130 h 895"/>
                <a:gd name="T18" fmla="*/ 60 w 1357"/>
                <a:gd name="T19" fmla="*/ 129 h 895"/>
                <a:gd name="T20" fmla="*/ 55 w 1357"/>
                <a:gd name="T21" fmla="*/ 128 h 895"/>
                <a:gd name="T22" fmla="*/ 47 w 1357"/>
                <a:gd name="T23" fmla="*/ 128 h 895"/>
                <a:gd name="T24" fmla="*/ 44 w 1357"/>
                <a:gd name="T25" fmla="*/ 129 h 895"/>
                <a:gd name="T26" fmla="*/ 43 w 1357"/>
                <a:gd name="T27" fmla="*/ 131 h 895"/>
                <a:gd name="T28" fmla="*/ 40 w 1357"/>
                <a:gd name="T29" fmla="*/ 126 h 895"/>
                <a:gd name="T30" fmla="*/ 40 w 1357"/>
                <a:gd name="T31" fmla="*/ 123 h 895"/>
                <a:gd name="T32" fmla="*/ 37 w 1357"/>
                <a:gd name="T33" fmla="*/ 118 h 895"/>
                <a:gd name="T34" fmla="*/ 34 w 1357"/>
                <a:gd name="T35" fmla="*/ 116 h 895"/>
                <a:gd name="T36" fmla="*/ 34 w 1357"/>
                <a:gd name="T37" fmla="*/ 113 h 895"/>
                <a:gd name="T38" fmla="*/ 34 w 1357"/>
                <a:gd name="T39" fmla="*/ 109 h 895"/>
                <a:gd name="T40" fmla="*/ 32 w 1357"/>
                <a:gd name="T41" fmla="*/ 107 h 895"/>
                <a:gd name="T42" fmla="*/ 30 w 1357"/>
                <a:gd name="T43" fmla="*/ 101 h 895"/>
                <a:gd name="T44" fmla="*/ 30 w 1357"/>
                <a:gd name="T45" fmla="*/ 98 h 895"/>
                <a:gd name="T46" fmla="*/ 30 w 1357"/>
                <a:gd name="T47" fmla="*/ 96 h 895"/>
                <a:gd name="T48" fmla="*/ 26 w 1357"/>
                <a:gd name="T49" fmla="*/ 94 h 895"/>
                <a:gd name="T50" fmla="*/ 21 w 1357"/>
                <a:gd name="T51" fmla="*/ 96 h 895"/>
                <a:gd name="T52" fmla="*/ 16 w 1357"/>
                <a:gd name="T53" fmla="*/ 94 h 895"/>
                <a:gd name="T54" fmla="*/ 16 w 1357"/>
                <a:gd name="T55" fmla="*/ 90 h 895"/>
                <a:gd name="T56" fmla="*/ 20 w 1357"/>
                <a:gd name="T57" fmla="*/ 86 h 895"/>
                <a:gd name="T58" fmla="*/ 20 w 1357"/>
                <a:gd name="T59" fmla="*/ 83 h 895"/>
                <a:gd name="T60" fmla="*/ 20 w 1357"/>
                <a:gd name="T61" fmla="*/ 80 h 895"/>
                <a:gd name="T62" fmla="*/ 20 w 1357"/>
                <a:gd name="T63" fmla="*/ 78 h 895"/>
                <a:gd name="T64" fmla="*/ 24 w 1357"/>
                <a:gd name="T65" fmla="*/ 72 h 895"/>
                <a:gd name="T66" fmla="*/ 25 w 1357"/>
                <a:gd name="T67" fmla="*/ 70 h 895"/>
                <a:gd name="T68" fmla="*/ 20 w 1357"/>
                <a:gd name="T69" fmla="*/ 66 h 895"/>
                <a:gd name="T70" fmla="*/ 20 w 1357"/>
                <a:gd name="T71" fmla="*/ 64 h 895"/>
                <a:gd name="T72" fmla="*/ 17 w 1357"/>
                <a:gd name="T73" fmla="*/ 63 h 895"/>
                <a:gd name="T74" fmla="*/ 15 w 1357"/>
                <a:gd name="T75" fmla="*/ 60 h 895"/>
                <a:gd name="T76" fmla="*/ 13 w 1357"/>
                <a:gd name="T77" fmla="*/ 55 h 895"/>
                <a:gd name="T78" fmla="*/ 6 w 1357"/>
                <a:gd name="T79" fmla="*/ 46 h 895"/>
                <a:gd name="T80" fmla="*/ 2 w 1357"/>
                <a:gd name="T81" fmla="*/ 41 h 895"/>
                <a:gd name="T82" fmla="*/ 3 w 1357"/>
                <a:gd name="T83" fmla="*/ 38 h 895"/>
                <a:gd name="T84" fmla="*/ 4 w 1357"/>
                <a:gd name="T85" fmla="*/ 34 h 895"/>
                <a:gd name="T86" fmla="*/ 7 w 1357"/>
                <a:gd name="T87" fmla="*/ 0 h 895"/>
                <a:gd name="T88" fmla="*/ 70 w 1357"/>
                <a:gd name="T89" fmla="*/ 12 h 895"/>
                <a:gd name="T90" fmla="*/ 106 w 1357"/>
                <a:gd name="T91" fmla="*/ 19 h 895"/>
                <a:gd name="T92" fmla="*/ 135 w 1357"/>
                <a:gd name="T93" fmla="*/ 23 h 895"/>
                <a:gd name="T94" fmla="*/ 171 w 1357"/>
                <a:gd name="T95" fmla="*/ 27 h 895"/>
                <a:gd name="T96" fmla="*/ 206 w 1357"/>
                <a:gd name="T97" fmla="*/ 30 h 895"/>
                <a:gd name="T98" fmla="*/ 240 w 1357"/>
                <a:gd name="T99" fmla="*/ 34 h 895"/>
                <a:gd name="T100" fmla="*/ 236 w 1357"/>
                <a:gd name="T101" fmla="*/ 81 h 895"/>
                <a:gd name="T102" fmla="*/ 234 w 1357"/>
                <a:gd name="T103" fmla="*/ 111 h 895"/>
                <a:gd name="T104" fmla="*/ 213 w 1357"/>
                <a:gd name="T105" fmla="*/ 133 h 8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357" h="895">
                  <a:moveTo>
                    <a:pt x="1203" y="887"/>
                  </a:moveTo>
                  <a:lnTo>
                    <a:pt x="1087" y="876"/>
                  </a:lnTo>
                  <a:lnTo>
                    <a:pt x="977" y="866"/>
                  </a:lnTo>
                  <a:lnTo>
                    <a:pt x="878" y="855"/>
                  </a:lnTo>
                  <a:lnTo>
                    <a:pt x="772" y="842"/>
                  </a:lnTo>
                  <a:lnTo>
                    <a:pt x="658" y="827"/>
                  </a:lnTo>
                  <a:lnTo>
                    <a:pt x="549" y="810"/>
                  </a:lnTo>
                  <a:lnTo>
                    <a:pt x="474" y="799"/>
                  </a:lnTo>
                  <a:lnTo>
                    <a:pt x="461" y="885"/>
                  </a:lnTo>
                  <a:lnTo>
                    <a:pt x="445" y="866"/>
                  </a:lnTo>
                  <a:lnTo>
                    <a:pt x="436" y="839"/>
                  </a:lnTo>
                  <a:lnTo>
                    <a:pt x="430" y="835"/>
                  </a:lnTo>
                  <a:lnTo>
                    <a:pt x="417" y="840"/>
                  </a:lnTo>
                  <a:lnTo>
                    <a:pt x="417" y="848"/>
                  </a:lnTo>
                  <a:lnTo>
                    <a:pt x="409" y="858"/>
                  </a:lnTo>
                  <a:lnTo>
                    <a:pt x="413" y="868"/>
                  </a:lnTo>
                  <a:lnTo>
                    <a:pt x="388" y="861"/>
                  </a:lnTo>
                  <a:lnTo>
                    <a:pt x="373" y="865"/>
                  </a:lnTo>
                  <a:lnTo>
                    <a:pt x="364" y="856"/>
                  </a:lnTo>
                  <a:lnTo>
                    <a:pt x="339" y="858"/>
                  </a:lnTo>
                  <a:lnTo>
                    <a:pt x="321" y="848"/>
                  </a:lnTo>
                  <a:lnTo>
                    <a:pt x="309" y="852"/>
                  </a:lnTo>
                  <a:lnTo>
                    <a:pt x="302" y="865"/>
                  </a:lnTo>
                  <a:lnTo>
                    <a:pt x="267" y="849"/>
                  </a:lnTo>
                  <a:lnTo>
                    <a:pt x="257" y="850"/>
                  </a:lnTo>
                  <a:lnTo>
                    <a:pt x="247" y="859"/>
                  </a:lnTo>
                  <a:lnTo>
                    <a:pt x="248" y="868"/>
                  </a:lnTo>
                  <a:lnTo>
                    <a:pt x="245" y="869"/>
                  </a:lnTo>
                  <a:lnTo>
                    <a:pt x="228" y="850"/>
                  </a:lnTo>
                  <a:lnTo>
                    <a:pt x="230" y="837"/>
                  </a:lnTo>
                  <a:lnTo>
                    <a:pt x="222" y="825"/>
                  </a:lnTo>
                  <a:lnTo>
                    <a:pt x="228" y="816"/>
                  </a:lnTo>
                  <a:lnTo>
                    <a:pt x="220" y="793"/>
                  </a:lnTo>
                  <a:lnTo>
                    <a:pt x="209" y="783"/>
                  </a:lnTo>
                  <a:lnTo>
                    <a:pt x="198" y="786"/>
                  </a:lnTo>
                  <a:lnTo>
                    <a:pt x="188" y="771"/>
                  </a:lnTo>
                  <a:lnTo>
                    <a:pt x="185" y="758"/>
                  </a:lnTo>
                  <a:lnTo>
                    <a:pt x="191" y="752"/>
                  </a:lnTo>
                  <a:lnTo>
                    <a:pt x="194" y="744"/>
                  </a:lnTo>
                  <a:lnTo>
                    <a:pt x="189" y="725"/>
                  </a:lnTo>
                  <a:lnTo>
                    <a:pt x="182" y="723"/>
                  </a:lnTo>
                  <a:lnTo>
                    <a:pt x="179" y="708"/>
                  </a:lnTo>
                  <a:lnTo>
                    <a:pt x="169" y="687"/>
                  </a:lnTo>
                  <a:lnTo>
                    <a:pt x="172" y="674"/>
                  </a:lnTo>
                  <a:lnTo>
                    <a:pt x="168" y="664"/>
                  </a:lnTo>
                  <a:lnTo>
                    <a:pt x="170" y="653"/>
                  </a:lnTo>
                  <a:lnTo>
                    <a:pt x="165" y="648"/>
                  </a:lnTo>
                  <a:lnTo>
                    <a:pt x="169" y="635"/>
                  </a:lnTo>
                  <a:lnTo>
                    <a:pt x="150" y="614"/>
                  </a:lnTo>
                  <a:lnTo>
                    <a:pt x="147" y="622"/>
                  </a:lnTo>
                  <a:lnTo>
                    <a:pt x="131" y="633"/>
                  </a:lnTo>
                  <a:lnTo>
                    <a:pt x="117" y="635"/>
                  </a:lnTo>
                  <a:lnTo>
                    <a:pt x="105" y="644"/>
                  </a:lnTo>
                  <a:lnTo>
                    <a:pt x="91" y="627"/>
                  </a:lnTo>
                  <a:lnTo>
                    <a:pt x="81" y="622"/>
                  </a:lnTo>
                  <a:lnTo>
                    <a:pt x="92" y="599"/>
                  </a:lnTo>
                  <a:lnTo>
                    <a:pt x="87" y="586"/>
                  </a:lnTo>
                  <a:lnTo>
                    <a:pt x="111" y="572"/>
                  </a:lnTo>
                  <a:lnTo>
                    <a:pt x="108" y="565"/>
                  </a:lnTo>
                  <a:lnTo>
                    <a:pt x="111" y="555"/>
                  </a:lnTo>
                  <a:lnTo>
                    <a:pt x="104" y="550"/>
                  </a:lnTo>
                  <a:lnTo>
                    <a:pt x="110" y="533"/>
                  </a:lnTo>
                  <a:lnTo>
                    <a:pt x="105" y="523"/>
                  </a:lnTo>
                  <a:lnTo>
                    <a:pt x="116" y="520"/>
                  </a:lnTo>
                  <a:lnTo>
                    <a:pt x="116" y="505"/>
                  </a:lnTo>
                  <a:lnTo>
                    <a:pt x="131" y="475"/>
                  </a:lnTo>
                  <a:lnTo>
                    <a:pt x="130" y="465"/>
                  </a:lnTo>
                  <a:lnTo>
                    <a:pt x="139" y="462"/>
                  </a:lnTo>
                  <a:lnTo>
                    <a:pt x="143" y="441"/>
                  </a:lnTo>
                  <a:lnTo>
                    <a:pt x="114" y="438"/>
                  </a:lnTo>
                  <a:lnTo>
                    <a:pt x="108" y="430"/>
                  </a:lnTo>
                  <a:lnTo>
                    <a:pt x="113" y="425"/>
                  </a:lnTo>
                  <a:lnTo>
                    <a:pt x="107" y="417"/>
                  </a:lnTo>
                  <a:lnTo>
                    <a:pt x="95" y="420"/>
                  </a:lnTo>
                  <a:lnTo>
                    <a:pt x="98" y="410"/>
                  </a:lnTo>
                  <a:lnTo>
                    <a:pt x="84" y="396"/>
                  </a:lnTo>
                  <a:lnTo>
                    <a:pt x="85" y="381"/>
                  </a:lnTo>
                  <a:lnTo>
                    <a:pt x="74" y="367"/>
                  </a:lnTo>
                  <a:lnTo>
                    <a:pt x="52" y="314"/>
                  </a:lnTo>
                  <a:lnTo>
                    <a:pt x="35" y="302"/>
                  </a:lnTo>
                  <a:lnTo>
                    <a:pt x="29" y="285"/>
                  </a:lnTo>
                  <a:lnTo>
                    <a:pt x="15" y="272"/>
                  </a:lnTo>
                  <a:lnTo>
                    <a:pt x="26" y="266"/>
                  </a:lnTo>
                  <a:lnTo>
                    <a:pt x="17" y="251"/>
                  </a:lnTo>
                  <a:lnTo>
                    <a:pt x="26" y="244"/>
                  </a:lnTo>
                  <a:lnTo>
                    <a:pt x="25" y="225"/>
                  </a:lnTo>
                  <a:lnTo>
                    <a:pt x="0" y="168"/>
                  </a:lnTo>
                  <a:lnTo>
                    <a:pt x="38" y="0"/>
                  </a:lnTo>
                  <a:lnTo>
                    <a:pt x="254" y="52"/>
                  </a:lnTo>
                  <a:lnTo>
                    <a:pt x="393" y="83"/>
                  </a:lnTo>
                  <a:lnTo>
                    <a:pt x="492" y="103"/>
                  </a:lnTo>
                  <a:lnTo>
                    <a:pt x="599" y="123"/>
                  </a:lnTo>
                  <a:lnTo>
                    <a:pt x="697" y="140"/>
                  </a:lnTo>
                  <a:lnTo>
                    <a:pt x="764" y="150"/>
                  </a:lnTo>
                  <a:lnTo>
                    <a:pt x="869" y="166"/>
                  </a:lnTo>
                  <a:lnTo>
                    <a:pt x="967" y="179"/>
                  </a:lnTo>
                  <a:lnTo>
                    <a:pt x="1060" y="191"/>
                  </a:lnTo>
                  <a:lnTo>
                    <a:pt x="1161" y="202"/>
                  </a:lnTo>
                  <a:lnTo>
                    <a:pt x="1268" y="212"/>
                  </a:lnTo>
                  <a:lnTo>
                    <a:pt x="1357" y="221"/>
                  </a:lnTo>
                  <a:lnTo>
                    <a:pt x="1345" y="377"/>
                  </a:lnTo>
                  <a:lnTo>
                    <a:pt x="1334" y="542"/>
                  </a:lnTo>
                  <a:lnTo>
                    <a:pt x="1324" y="692"/>
                  </a:lnTo>
                  <a:lnTo>
                    <a:pt x="1321" y="735"/>
                  </a:lnTo>
                  <a:lnTo>
                    <a:pt x="1309" y="895"/>
                  </a:lnTo>
                  <a:lnTo>
                    <a:pt x="1203" y="887"/>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0" name="Freeform 180"/>
            <p:cNvSpPr>
              <a:spLocks/>
            </p:cNvSpPr>
            <p:nvPr/>
          </p:nvSpPr>
          <p:spPr bwMode="auto">
            <a:xfrm>
              <a:off x="4201436" y="1848589"/>
              <a:ext cx="981023" cy="589088"/>
            </a:xfrm>
            <a:custGeom>
              <a:avLst/>
              <a:gdLst>
                <a:gd name="T0" fmla="*/ 133 w 878"/>
                <a:gd name="T1" fmla="*/ 4 h 536"/>
                <a:gd name="T2" fmla="*/ 116 w 878"/>
                <a:gd name="T3" fmla="*/ 4 h 536"/>
                <a:gd name="T4" fmla="*/ 100 w 878"/>
                <a:gd name="T5" fmla="*/ 4 h 536"/>
                <a:gd name="T6" fmla="*/ 81 w 878"/>
                <a:gd name="T7" fmla="*/ 3 h 536"/>
                <a:gd name="T8" fmla="*/ 63 w 878"/>
                <a:gd name="T9" fmla="*/ 3 h 536"/>
                <a:gd name="T10" fmla="*/ 57 w 878"/>
                <a:gd name="T11" fmla="*/ 3 h 536"/>
                <a:gd name="T12" fmla="*/ 6 w 878"/>
                <a:gd name="T13" fmla="*/ 0 h 536"/>
                <a:gd name="T14" fmla="*/ 4 w 878"/>
                <a:gd name="T15" fmla="*/ 23 h 536"/>
                <a:gd name="T16" fmla="*/ 2 w 878"/>
                <a:gd name="T17" fmla="*/ 48 h 536"/>
                <a:gd name="T18" fmla="*/ 1 w 878"/>
                <a:gd name="T19" fmla="*/ 71 h 536"/>
                <a:gd name="T20" fmla="*/ 0 w 878"/>
                <a:gd name="T21" fmla="*/ 77 h 536"/>
                <a:gd name="T22" fmla="*/ 13 w 878"/>
                <a:gd name="T23" fmla="*/ 78 h 536"/>
                <a:gd name="T24" fmla="*/ 31 w 878"/>
                <a:gd name="T25" fmla="*/ 79 h 536"/>
                <a:gd name="T26" fmla="*/ 51 w 878"/>
                <a:gd name="T27" fmla="*/ 80 h 536"/>
                <a:gd name="T28" fmla="*/ 69 w 878"/>
                <a:gd name="T29" fmla="*/ 80 h 536"/>
                <a:gd name="T30" fmla="*/ 86 w 878"/>
                <a:gd name="T31" fmla="*/ 80 h 536"/>
                <a:gd name="T32" fmla="*/ 105 w 878"/>
                <a:gd name="T33" fmla="*/ 81 h 536"/>
                <a:gd name="T34" fmla="*/ 124 w 878"/>
                <a:gd name="T35" fmla="*/ 80 h 536"/>
                <a:gd name="T36" fmla="*/ 143 w 878"/>
                <a:gd name="T37" fmla="*/ 80 h 536"/>
                <a:gd name="T38" fmla="*/ 151 w 878"/>
                <a:gd name="T39" fmla="*/ 80 h 536"/>
                <a:gd name="T40" fmla="*/ 151 w 878"/>
                <a:gd name="T41" fmla="*/ 74 h 536"/>
                <a:gd name="T42" fmla="*/ 151 w 878"/>
                <a:gd name="T43" fmla="*/ 70 h 536"/>
                <a:gd name="T44" fmla="*/ 148 w 878"/>
                <a:gd name="T45" fmla="*/ 68 h 536"/>
                <a:gd name="T46" fmla="*/ 146 w 878"/>
                <a:gd name="T47" fmla="*/ 62 h 536"/>
                <a:gd name="T48" fmla="*/ 146 w 878"/>
                <a:gd name="T49" fmla="*/ 55 h 536"/>
                <a:gd name="T50" fmla="*/ 146 w 878"/>
                <a:gd name="T51" fmla="*/ 55 h 536"/>
                <a:gd name="T52" fmla="*/ 146 w 878"/>
                <a:gd name="T53" fmla="*/ 53 h 536"/>
                <a:gd name="T54" fmla="*/ 145 w 878"/>
                <a:gd name="T55" fmla="*/ 38 h 536"/>
                <a:gd name="T56" fmla="*/ 139 w 878"/>
                <a:gd name="T57" fmla="*/ 24 h 536"/>
                <a:gd name="T58" fmla="*/ 138 w 878"/>
                <a:gd name="T59" fmla="*/ 14 h 536"/>
                <a:gd name="T60" fmla="*/ 139 w 878"/>
                <a:gd name="T61" fmla="*/ 11 h 536"/>
                <a:gd name="T62" fmla="*/ 137 w 878"/>
                <a:gd name="T63" fmla="*/ 4 h 536"/>
                <a:gd name="T64" fmla="*/ 137 w 878"/>
                <a:gd name="T65" fmla="*/ 4 h 536"/>
                <a:gd name="T66" fmla="*/ 133 w 878"/>
                <a:gd name="T67" fmla="*/ 4 h 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78" h="536">
                  <a:moveTo>
                    <a:pt x="768" y="25"/>
                  </a:moveTo>
                  <a:lnTo>
                    <a:pt x="674" y="25"/>
                  </a:lnTo>
                  <a:lnTo>
                    <a:pt x="576" y="25"/>
                  </a:lnTo>
                  <a:lnTo>
                    <a:pt x="469" y="22"/>
                  </a:lnTo>
                  <a:lnTo>
                    <a:pt x="367" y="19"/>
                  </a:lnTo>
                  <a:lnTo>
                    <a:pt x="332" y="17"/>
                  </a:lnTo>
                  <a:lnTo>
                    <a:pt x="36" y="0"/>
                  </a:lnTo>
                  <a:lnTo>
                    <a:pt x="24" y="156"/>
                  </a:lnTo>
                  <a:lnTo>
                    <a:pt x="13" y="321"/>
                  </a:lnTo>
                  <a:lnTo>
                    <a:pt x="3" y="471"/>
                  </a:lnTo>
                  <a:lnTo>
                    <a:pt x="0" y="514"/>
                  </a:lnTo>
                  <a:lnTo>
                    <a:pt x="74" y="518"/>
                  </a:lnTo>
                  <a:lnTo>
                    <a:pt x="182" y="524"/>
                  </a:lnTo>
                  <a:lnTo>
                    <a:pt x="296" y="530"/>
                  </a:lnTo>
                  <a:lnTo>
                    <a:pt x="400" y="533"/>
                  </a:lnTo>
                  <a:lnTo>
                    <a:pt x="498" y="534"/>
                  </a:lnTo>
                  <a:lnTo>
                    <a:pt x="606" y="536"/>
                  </a:lnTo>
                  <a:lnTo>
                    <a:pt x="720" y="534"/>
                  </a:lnTo>
                  <a:lnTo>
                    <a:pt x="829" y="533"/>
                  </a:lnTo>
                  <a:lnTo>
                    <a:pt x="878" y="533"/>
                  </a:lnTo>
                  <a:lnTo>
                    <a:pt x="876" y="495"/>
                  </a:lnTo>
                  <a:lnTo>
                    <a:pt x="872" y="468"/>
                  </a:lnTo>
                  <a:lnTo>
                    <a:pt x="857" y="449"/>
                  </a:lnTo>
                  <a:lnTo>
                    <a:pt x="847" y="413"/>
                  </a:lnTo>
                  <a:lnTo>
                    <a:pt x="850" y="368"/>
                  </a:lnTo>
                  <a:lnTo>
                    <a:pt x="846" y="365"/>
                  </a:lnTo>
                  <a:lnTo>
                    <a:pt x="843" y="349"/>
                  </a:lnTo>
                  <a:lnTo>
                    <a:pt x="837" y="254"/>
                  </a:lnTo>
                  <a:lnTo>
                    <a:pt x="804" y="160"/>
                  </a:lnTo>
                  <a:lnTo>
                    <a:pt x="801" y="94"/>
                  </a:lnTo>
                  <a:lnTo>
                    <a:pt x="807" y="75"/>
                  </a:lnTo>
                  <a:lnTo>
                    <a:pt x="791" y="25"/>
                  </a:lnTo>
                  <a:lnTo>
                    <a:pt x="768" y="25"/>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1" name="Freeform 216"/>
            <p:cNvSpPr>
              <a:spLocks/>
            </p:cNvSpPr>
            <p:nvPr/>
          </p:nvSpPr>
          <p:spPr bwMode="auto">
            <a:xfrm>
              <a:off x="8524756" y="1439330"/>
              <a:ext cx="559722" cy="878464"/>
            </a:xfrm>
            <a:custGeom>
              <a:avLst/>
              <a:gdLst>
                <a:gd name="T0" fmla="*/ 0 w 497"/>
                <a:gd name="T1" fmla="*/ 69 h 798"/>
                <a:gd name="T2" fmla="*/ 7 w 497"/>
                <a:gd name="T3" fmla="*/ 67 h 798"/>
                <a:gd name="T4" fmla="*/ 6 w 497"/>
                <a:gd name="T5" fmla="*/ 64 h 798"/>
                <a:gd name="T6" fmla="*/ 10 w 497"/>
                <a:gd name="T7" fmla="*/ 64 h 798"/>
                <a:gd name="T8" fmla="*/ 8 w 497"/>
                <a:gd name="T9" fmla="*/ 61 h 798"/>
                <a:gd name="T10" fmla="*/ 11 w 497"/>
                <a:gd name="T11" fmla="*/ 56 h 798"/>
                <a:gd name="T12" fmla="*/ 7 w 497"/>
                <a:gd name="T13" fmla="*/ 44 h 798"/>
                <a:gd name="T14" fmla="*/ 7 w 497"/>
                <a:gd name="T15" fmla="*/ 38 h 798"/>
                <a:gd name="T16" fmla="*/ 7 w 497"/>
                <a:gd name="T17" fmla="*/ 31 h 798"/>
                <a:gd name="T18" fmla="*/ 8 w 497"/>
                <a:gd name="T19" fmla="*/ 7 h 798"/>
                <a:gd name="T20" fmla="*/ 12 w 497"/>
                <a:gd name="T21" fmla="*/ 5 h 798"/>
                <a:gd name="T22" fmla="*/ 17 w 497"/>
                <a:gd name="T23" fmla="*/ 7 h 798"/>
                <a:gd name="T24" fmla="*/ 24 w 497"/>
                <a:gd name="T25" fmla="*/ 8 h 798"/>
                <a:gd name="T26" fmla="*/ 30 w 497"/>
                <a:gd name="T27" fmla="*/ 1 h 798"/>
                <a:gd name="T28" fmla="*/ 45 w 497"/>
                <a:gd name="T29" fmla="*/ 4 h 798"/>
                <a:gd name="T30" fmla="*/ 61 w 497"/>
                <a:gd name="T31" fmla="*/ 37 h 798"/>
                <a:gd name="T32" fmla="*/ 70 w 497"/>
                <a:gd name="T33" fmla="*/ 43 h 798"/>
                <a:gd name="T34" fmla="*/ 72 w 497"/>
                <a:gd name="T35" fmla="*/ 45 h 798"/>
                <a:gd name="T36" fmla="*/ 80 w 497"/>
                <a:gd name="T37" fmla="*/ 45 h 798"/>
                <a:gd name="T38" fmla="*/ 81 w 497"/>
                <a:gd name="T39" fmla="*/ 43 h 798"/>
                <a:gd name="T40" fmla="*/ 84 w 497"/>
                <a:gd name="T41" fmla="*/ 48 h 798"/>
                <a:gd name="T42" fmla="*/ 84 w 497"/>
                <a:gd name="T43" fmla="*/ 51 h 798"/>
                <a:gd name="T44" fmla="*/ 88 w 497"/>
                <a:gd name="T45" fmla="*/ 52 h 798"/>
                <a:gd name="T46" fmla="*/ 86 w 497"/>
                <a:gd name="T47" fmla="*/ 56 h 798"/>
                <a:gd name="T48" fmla="*/ 83 w 497"/>
                <a:gd name="T49" fmla="*/ 59 h 798"/>
                <a:gd name="T50" fmla="*/ 80 w 497"/>
                <a:gd name="T51" fmla="*/ 62 h 798"/>
                <a:gd name="T52" fmla="*/ 74 w 497"/>
                <a:gd name="T53" fmla="*/ 64 h 798"/>
                <a:gd name="T54" fmla="*/ 72 w 497"/>
                <a:gd name="T55" fmla="*/ 69 h 798"/>
                <a:gd name="T56" fmla="*/ 69 w 497"/>
                <a:gd name="T57" fmla="*/ 72 h 798"/>
                <a:gd name="T58" fmla="*/ 67 w 497"/>
                <a:gd name="T59" fmla="*/ 75 h 798"/>
                <a:gd name="T60" fmla="*/ 61 w 497"/>
                <a:gd name="T61" fmla="*/ 76 h 798"/>
                <a:gd name="T62" fmla="*/ 58 w 497"/>
                <a:gd name="T63" fmla="*/ 74 h 798"/>
                <a:gd name="T64" fmla="*/ 56 w 497"/>
                <a:gd name="T65" fmla="*/ 72 h 798"/>
                <a:gd name="T66" fmla="*/ 53 w 497"/>
                <a:gd name="T67" fmla="*/ 75 h 798"/>
                <a:gd name="T68" fmla="*/ 54 w 497"/>
                <a:gd name="T69" fmla="*/ 81 h 798"/>
                <a:gd name="T70" fmla="*/ 54 w 497"/>
                <a:gd name="T71" fmla="*/ 87 h 798"/>
                <a:gd name="T72" fmla="*/ 51 w 497"/>
                <a:gd name="T73" fmla="*/ 87 h 798"/>
                <a:gd name="T74" fmla="*/ 49 w 497"/>
                <a:gd name="T75" fmla="*/ 92 h 798"/>
                <a:gd name="T76" fmla="*/ 47 w 497"/>
                <a:gd name="T77" fmla="*/ 93 h 798"/>
                <a:gd name="T78" fmla="*/ 44 w 497"/>
                <a:gd name="T79" fmla="*/ 93 h 798"/>
                <a:gd name="T80" fmla="*/ 44 w 497"/>
                <a:gd name="T81" fmla="*/ 97 h 798"/>
                <a:gd name="T82" fmla="*/ 42 w 497"/>
                <a:gd name="T83" fmla="*/ 95 h 798"/>
                <a:gd name="T84" fmla="*/ 37 w 497"/>
                <a:gd name="T85" fmla="*/ 98 h 798"/>
                <a:gd name="T86" fmla="*/ 36 w 497"/>
                <a:gd name="T87" fmla="*/ 105 h 798"/>
                <a:gd name="T88" fmla="*/ 34 w 497"/>
                <a:gd name="T89" fmla="*/ 115 h 798"/>
                <a:gd name="T90" fmla="*/ 27 w 497"/>
                <a:gd name="T91" fmla="*/ 119 h 798"/>
                <a:gd name="T92" fmla="*/ 21 w 497"/>
                <a:gd name="T93" fmla="*/ 113 h 798"/>
                <a:gd name="T94" fmla="*/ 11 w 497"/>
                <a:gd name="T95" fmla="*/ 91 h 79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97" h="798">
                  <a:moveTo>
                    <a:pt x="62" y="605"/>
                  </a:moveTo>
                  <a:lnTo>
                    <a:pt x="0" y="457"/>
                  </a:lnTo>
                  <a:lnTo>
                    <a:pt x="15" y="443"/>
                  </a:lnTo>
                  <a:lnTo>
                    <a:pt x="39" y="444"/>
                  </a:lnTo>
                  <a:lnTo>
                    <a:pt x="35" y="430"/>
                  </a:lnTo>
                  <a:lnTo>
                    <a:pt x="36" y="428"/>
                  </a:lnTo>
                  <a:lnTo>
                    <a:pt x="54" y="428"/>
                  </a:lnTo>
                  <a:lnTo>
                    <a:pt x="54" y="423"/>
                  </a:lnTo>
                  <a:lnTo>
                    <a:pt x="45" y="413"/>
                  </a:lnTo>
                  <a:lnTo>
                    <a:pt x="44" y="401"/>
                  </a:lnTo>
                  <a:lnTo>
                    <a:pt x="48" y="389"/>
                  </a:lnTo>
                  <a:lnTo>
                    <a:pt x="58" y="374"/>
                  </a:lnTo>
                  <a:lnTo>
                    <a:pt x="58" y="366"/>
                  </a:lnTo>
                  <a:lnTo>
                    <a:pt x="38" y="291"/>
                  </a:lnTo>
                  <a:lnTo>
                    <a:pt x="36" y="273"/>
                  </a:lnTo>
                  <a:lnTo>
                    <a:pt x="41" y="254"/>
                  </a:lnTo>
                  <a:lnTo>
                    <a:pt x="38" y="239"/>
                  </a:lnTo>
                  <a:lnTo>
                    <a:pt x="39" y="209"/>
                  </a:lnTo>
                  <a:lnTo>
                    <a:pt x="29" y="158"/>
                  </a:lnTo>
                  <a:lnTo>
                    <a:pt x="48" y="47"/>
                  </a:lnTo>
                  <a:lnTo>
                    <a:pt x="58" y="34"/>
                  </a:lnTo>
                  <a:lnTo>
                    <a:pt x="70" y="31"/>
                  </a:lnTo>
                  <a:lnTo>
                    <a:pt x="88" y="39"/>
                  </a:lnTo>
                  <a:lnTo>
                    <a:pt x="99" y="49"/>
                  </a:lnTo>
                  <a:lnTo>
                    <a:pt x="106" y="56"/>
                  </a:lnTo>
                  <a:lnTo>
                    <a:pt x="135" y="55"/>
                  </a:lnTo>
                  <a:lnTo>
                    <a:pt x="163" y="33"/>
                  </a:lnTo>
                  <a:lnTo>
                    <a:pt x="169" y="5"/>
                  </a:lnTo>
                  <a:lnTo>
                    <a:pt x="184" y="0"/>
                  </a:lnTo>
                  <a:lnTo>
                    <a:pt x="254" y="29"/>
                  </a:lnTo>
                  <a:lnTo>
                    <a:pt x="298" y="131"/>
                  </a:lnTo>
                  <a:lnTo>
                    <a:pt x="344" y="248"/>
                  </a:lnTo>
                  <a:lnTo>
                    <a:pt x="380" y="249"/>
                  </a:lnTo>
                  <a:lnTo>
                    <a:pt x="394" y="283"/>
                  </a:lnTo>
                  <a:lnTo>
                    <a:pt x="400" y="291"/>
                  </a:lnTo>
                  <a:lnTo>
                    <a:pt x="410" y="300"/>
                  </a:lnTo>
                  <a:lnTo>
                    <a:pt x="432" y="304"/>
                  </a:lnTo>
                  <a:lnTo>
                    <a:pt x="451" y="300"/>
                  </a:lnTo>
                  <a:lnTo>
                    <a:pt x="459" y="294"/>
                  </a:lnTo>
                  <a:lnTo>
                    <a:pt x="458" y="287"/>
                  </a:lnTo>
                  <a:lnTo>
                    <a:pt x="465" y="296"/>
                  </a:lnTo>
                  <a:lnTo>
                    <a:pt x="477" y="320"/>
                  </a:lnTo>
                  <a:lnTo>
                    <a:pt x="474" y="335"/>
                  </a:lnTo>
                  <a:lnTo>
                    <a:pt x="475" y="340"/>
                  </a:lnTo>
                  <a:lnTo>
                    <a:pt x="490" y="337"/>
                  </a:lnTo>
                  <a:lnTo>
                    <a:pt x="496" y="346"/>
                  </a:lnTo>
                  <a:lnTo>
                    <a:pt x="497" y="356"/>
                  </a:lnTo>
                  <a:lnTo>
                    <a:pt x="488" y="372"/>
                  </a:lnTo>
                  <a:lnTo>
                    <a:pt x="474" y="381"/>
                  </a:lnTo>
                  <a:lnTo>
                    <a:pt x="470" y="389"/>
                  </a:lnTo>
                  <a:lnTo>
                    <a:pt x="455" y="397"/>
                  </a:lnTo>
                  <a:lnTo>
                    <a:pt x="451" y="408"/>
                  </a:lnTo>
                  <a:lnTo>
                    <a:pt x="444" y="415"/>
                  </a:lnTo>
                  <a:lnTo>
                    <a:pt x="420" y="427"/>
                  </a:lnTo>
                  <a:lnTo>
                    <a:pt x="420" y="443"/>
                  </a:lnTo>
                  <a:lnTo>
                    <a:pt x="410" y="454"/>
                  </a:lnTo>
                  <a:lnTo>
                    <a:pt x="400" y="459"/>
                  </a:lnTo>
                  <a:lnTo>
                    <a:pt x="390" y="478"/>
                  </a:lnTo>
                  <a:lnTo>
                    <a:pt x="389" y="490"/>
                  </a:lnTo>
                  <a:lnTo>
                    <a:pt x="381" y="498"/>
                  </a:lnTo>
                  <a:lnTo>
                    <a:pt x="355" y="490"/>
                  </a:lnTo>
                  <a:lnTo>
                    <a:pt x="347" y="499"/>
                  </a:lnTo>
                  <a:lnTo>
                    <a:pt x="337" y="501"/>
                  </a:lnTo>
                  <a:lnTo>
                    <a:pt x="327" y="490"/>
                  </a:lnTo>
                  <a:lnTo>
                    <a:pt x="319" y="476"/>
                  </a:lnTo>
                  <a:lnTo>
                    <a:pt x="315" y="476"/>
                  </a:lnTo>
                  <a:lnTo>
                    <a:pt x="309" y="482"/>
                  </a:lnTo>
                  <a:lnTo>
                    <a:pt x="302" y="495"/>
                  </a:lnTo>
                  <a:lnTo>
                    <a:pt x="306" y="518"/>
                  </a:lnTo>
                  <a:lnTo>
                    <a:pt x="304" y="535"/>
                  </a:lnTo>
                  <a:lnTo>
                    <a:pt x="308" y="551"/>
                  </a:lnTo>
                  <a:lnTo>
                    <a:pt x="305" y="574"/>
                  </a:lnTo>
                  <a:lnTo>
                    <a:pt x="302" y="577"/>
                  </a:lnTo>
                  <a:lnTo>
                    <a:pt x="286" y="579"/>
                  </a:lnTo>
                  <a:lnTo>
                    <a:pt x="280" y="589"/>
                  </a:lnTo>
                  <a:lnTo>
                    <a:pt x="279" y="607"/>
                  </a:lnTo>
                  <a:lnTo>
                    <a:pt x="270" y="615"/>
                  </a:lnTo>
                  <a:lnTo>
                    <a:pt x="266" y="616"/>
                  </a:lnTo>
                  <a:lnTo>
                    <a:pt x="256" y="609"/>
                  </a:lnTo>
                  <a:lnTo>
                    <a:pt x="252" y="612"/>
                  </a:lnTo>
                  <a:lnTo>
                    <a:pt x="253" y="635"/>
                  </a:lnTo>
                  <a:lnTo>
                    <a:pt x="250" y="646"/>
                  </a:lnTo>
                  <a:lnTo>
                    <a:pt x="246" y="646"/>
                  </a:lnTo>
                  <a:lnTo>
                    <a:pt x="233" y="633"/>
                  </a:lnTo>
                  <a:lnTo>
                    <a:pt x="224" y="633"/>
                  </a:lnTo>
                  <a:lnTo>
                    <a:pt x="210" y="649"/>
                  </a:lnTo>
                  <a:lnTo>
                    <a:pt x="201" y="672"/>
                  </a:lnTo>
                  <a:lnTo>
                    <a:pt x="204" y="697"/>
                  </a:lnTo>
                  <a:lnTo>
                    <a:pt x="197" y="713"/>
                  </a:lnTo>
                  <a:lnTo>
                    <a:pt x="188" y="759"/>
                  </a:lnTo>
                  <a:lnTo>
                    <a:pt x="166" y="798"/>
                  </a:lnTo>
                  <a:lnTo>
                    <a:pt x="152" y="789"/>
                  </a:lnTo>
                  <a:lnTo>
                    <a:pt x="148" y="773"/>
                  </a:lnTo>
                  <a:lnTo>
                    <a:pt x="119" y="750"/>
                  </a:lnTo>
                  <a:lnTo>
                    <a:pt x="113" y="727"/>
                  </a:lnTo>
                  <a:lnTo>
                    <a:pt x="62" y="605"/>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2" name="Freeform 111"/>
            <p:cNvSpPr>
              <a:spLocks/>
            </p:cNvSpPr>
            <p:nvPr/>
          </p:nvSpPr>
          <p:spPr bwMode="auto">
            <a:xfrm>
              <a:off x="8466575" y="1941606"/>
              <a:ext cx="250773" cy="516743"/>
            </a:xfrm>
            <a:custGeom>
              <a:avLst/>
              <a:gdLst>
                <a:gd name="T0" fmla="*/ 39 w 222"/>
                <a:gd name="T1" fmla="*/ 52 h 468"/>
                <a:gd name="T2" fmla="*/ 37 w 222"/>
                <a:gd name="T3" fmla="*/ 51 h 468"/>
                <a:gd name="T4" fmla="*/ 36 w 222"/>
                <a:gd name="T5" fmla="*/ 48 h 468"/>
                <a:gd name="T6" fmla="*/ 31 w 222"/>
                <a:gd name="T7" fmla="*/ 45 h 468"/>
                <a:gd name="T8" fmla="*/ 29 w 222"/>
                <a:gd name="T9" fmla="*/ 41 h 468"/>
                <a:gd name="T10" fmla="*/ 21 w 222"/>
                <a:gd name="T11" fmla="*/ 22 h 468"/>
                <a:gd name="T12" fmla="*/ 10 w 222"/>
                <a:gd name="T13" fmla="*/ 0 h 468"/>
                <a:gd name="T14" fmla="*/ 8 w 222"/>
                <a:gd name="T15" fmla="*/ 1 h 468"/>
                <a:gd name="T16" fmla="*/ 5 w 222"/>
                <a:gd name="T17" fmla="*/ 3 h 468"/>
                <a:gd name="T18" fmla="*/ 3 w 222"/>
                <a:gd name="T19" fmla="*/ 4 h 468"/>
                <a:gd name="T20" fmla="*/ 3 w 222"/>
                <a:gd name="T21" fmla="*/ 10 h 468"/>
                <a:gd name="T22" fmla="*/ 5 w 222"/>
                <a:gd name="T23" fmla="*/ 12 h 468"/>
                <a:gd name="T24" fmla="*/ 3 w 222"/>
                <a:gd name="T25" fmla="*/ 16 h 468"/>
                <a:gd name="T26" fmla="*/ 7 w 222"/>
                <a:gd name="T27" fmla="*/ 19 h 468"/>
                <a:gd name="T28" fmla="*/ 7 w 222"/>
                <a:gd name="T29" fmla="*/ 22 h 468"/>
                <a:gd name="T30" fmla="*/ 3 w 222"/>
                <a:gd name="T31" fmla="*/ 27 h 468"/>
                <a:gd name="T32" fmla="*/ 1 w 222"/>
                <a:gd name="T33" fmla="*/ 30 h 468"/>
                <a:gd name="T34" fmla="*/ 2 w 222"/>
                <a:gd name="T35" fmla="*/ 38 h 468"/>
                <a:gd name="T36" fmla="*/ 0 w 222"/>
                <a:gd name="T37" fmla="*/ 51 h 468"/>
                <a:gd name="T38" fmla="*/ 4 w 222"/>
                <a:gd name="T39" fmla="*/ 65 h 468"/>
                <a:gd name="T40" fmla="*/ 3 w 222"/>
                <a:gd name="T41" fmla="*/ 68 h 468"/>
                <a:gd name="T42" fmla="*/ 6 w 222"/>
                <a:gd name="T43" fmla="*/ 72 h 468"/>
                <a:gd name="T44" fmla="*/ 32 w 222"/>
                <a:gd name="T45" fmla="*/ 64 h 468"/>
                <a:gd name="T46" fmla="*/ 34 w 222"/>
                <a:gd name="T47" fmla="*/ 61 h 468"/>
                <a:gd name="T48" fmla="*/ 37 w 222"/>
                <a:gd name="T49" fmla="*/ 58 h 468"/>
                <a:gd name="T50" fmla="*/ 39 w 222"/>
                <a:gd name="T51" fmla="*/ 57 h 468"/>
                <a:gd name="T52" fmla="*/ 39 w 222"/>
                <a:gd name="T53" fmla="*/ 52 h 46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22" h="468">
                  <a:moveTo>
                    <a:pt x="219" y="341"/>
                  </a:moveTo>
                  <a:lnTo>
                    <a:pt x="205" y="332"/>
                  </a:lnTo>
                  <a:lnTo>
                    <a:pt x="201" y="316"/>
                  </a:lnTo>
                  <a:lnTo>
                    <a:pt x="172" y="293"/>
                  </a:lnTo>
                  <a:lnTo>
                    <a:pt x="166" y="270"/>
                  </a:lnTo>
                  <a:lnTo>
                    <a:pt x="115" y="148"/>
                  </a:lnTo>
                  <a:lnTo>
                    <a:pt x="53" y="0"/>
                  </a:lnTo>
                  <a:lnTo>
                    <a:pt x="48" y="5"/>
                  </a:lnTo>
                  <a:lnTo>
                    <a:pt x="24" y="16"/>
                  </a:lnTo>
                  <a:lnTo>
                    <a:pt x="20" y="28"/>
                  </a:lnTo>
                  <a:lnTo>
                    <a:pt x="19" y="65"/>
                  </a:lnTo>
                  <a:lnTo>
                    <a:pt x="27" y="77"/>
                  </a:lnTo>
                  <a:lnTo>
                    <a:pt x="20" y="106"/>
                  </a:lnTo>
                  <a:lnTo>
                    <a:pt x="39" y="127"/>
                  </a:lnTo>
                  <a:lnTo>
                    <a:pt x="39" y="142"/>
                  </a:lnTo>
                  <a:lnTo>
                    <a:pt x="19" y="179"/>
                  </a:lnTo>
                  <a:lnTo>
                    <a:pt x="1" y="194"/>
                  </a:lnTo>
                  <a:lnTo>
                    <a:pt x="12" y="251"/>
                  </a:lnTo>
                  <a:lnTo>
                    <a:pt x="0" y="332"/>
                  </a:lnTo>
                  <a:lnTo>
                    <a:pt x="22" y="423"/>
                  </a:lnTo>
                  <a:lnTo>
                    <a:pt x="19" y="449"/>
                  </a:lnTo>
                  <a:lnTo>
                    <a:pt x="36" y="468"/>
                  </a:lnTo>
                  <a:lnTo>
                    <a:pt x="175" y="420"/>
                  </a:lnTo>
                  <a:lnTo>
                    <a:pt x="188" y="399"/>
                  </a:lnTo>
                  <a:lnTo>
                    <a:pt x="209" y="378"/>
                  </a:lnTo>
                  <a:lnTo>
                    <a:pt x="222" y="377"/>
                  </a:lnTo>
                  <a:lnTo>
                    <a:pt x="219" y="341"/>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3" name="Freeform 200"/>
            <p:cNvSpPr>
              <a:spLocks/>
            </p:cNvSpPr>
            <p:nvPr/>
          </p:nvSpPr>
          <p:spPr bwMode="auto">
            <a:xfrm>
              <a:off x="7548478" y="2089940"/>
              <a:ext cx="908252" cy="800648"/>
            </a:xfrm>
            <a:custGeom>
              <a:avLst/>
              <a:gdLst>
                <a:gd name="T0" fmla="*/ 78 w 812"/>
                <a:gd name="T1" fmla="*/ 89 h 726"/>
                <a:gd name="T2" fmla="*/ 38 w 812"/>
                <a:gd name="T3" fmla="*/ 98 h 726"/>
                <a:gd name="T4" fmla="*/ 2 w 812"/>
                <a:gd name="T5" fmla="*/ 106 h 726"/>
                <a:gd name="T6" fmla="*/ 5 w 812"/>
                <a:gd name="T7" fmla="*/ 94 h 726"/>
                <a:gd name="T8" fmla="*/ 10 w 812"/>
                <a:gd name="T9" fmla="*/ 90 h 726"/>
                <a:gd name="T10" fmla="*/ 12 w 812"/>
                <a:gd name="T11" fmla="*/ 86 h 726"/>
                <a:gd name="T12" fmla="*/ 13 w 812"/>
                <a:gd name="T13" fmla="*/ 77 h 726"/>
                <a:gd name="T14" fmla="*/ 9 w 812"/>
                <a:gd name="T15" fmla="*/ 72 h 726"/>
                <a:gd name="T16" fmla="*/ 20 w 812"/>
                <a:gd name="T17" fmla="*/ 67 h 726"/>
                <a:gd name="T18" fmla="*/ 30 w 812"/>
                <a:gd name="T19" fmla="*/ 63 h 726"/>
                <a:gd name="T20" fmla="*/ 40 w 812"/>
                <a:gd name="T21" fmla="*/ 65 h 726"/>
                <a:gd name="T22" fmla="*/ 45 w 812"/>
                <a:gd name="T23" fmla="*/ 62 h 726"/>
                <a:gd name="T24" fmla="*/ 55 w 812"/>
                <a:gd name="T25" fmla="*/ 59 h 726"/>
                <a:gd name="T26" fmla="*/ 66 w 812"/>
                <a:gd name="T27" fmla="*/ 51 h 726"/>
                <a:gd name="T28" fmla="*/ 64 w 812"/>
                <a:gd name="T29" fmla="*/ 45 h 726"/>
                <a:gd name="T30" fmla="*/ 61 w 812"/>
                <a:gd name="T31" fmla="*/ 43 h 726"/>
                <a:gd name="T32" fmla="*/ 63 w 812"/>
                <a:gd name="T33" fmla="*/ 42 h 726"/>
                <a:gd name="T34" fmla="*/ 64 w 812"/>
                <a:gd name="T35" fmla="*/ 39 h 726"/>
                <a:gd name="T36" fmla="*/ 60 w 812"/>
                <a:gd name="T37" fmla="*/ 39 h 726"/>
                <a:gd name="T38" fmla="*/ 60 w 812"/>
                <a:gd name="T39" fmla="*/ 35 h 726"/>
                <a:gd name="T40" fmla="*/ 66 w 812"/>
                <a:gd name="T41" fmla="*/ 25 h 726"/>
                <a:gd name="T42" fmla="*/ 66 w 812"/>
                <a:gd name="T43" fmla="*/ 23 h 726"/>
                <a:gd name="T44" fmla="*/ 73 w 812"/>
                <a:gd name="T45" fmla="*/ 15 h 726"/>
                <a:gd name="T46" fmla="*/ 83 w 812"/>
                <a:gd name="T47" fmla="*/ 7 h 726"/>
                <a:gd name="T48" fmla="*/ 111 w 812"/>
                <a:gd name="T49" fmla="*/ 2 h 726"/>
                <a:gd name="T50" fmla="*/ 112 w 812"/>
                <a:gd name="T51" fmla="*/ 5 h 726"/>
                <a:gd name="T52" fmla="*/ 116 w 812"/>
                <a:gd name="T53" fmla="*/ 13 h 726"/>
                <a:gd name="T54" fmla="*/ 117 w 812"/>
                <a:gd name="T55" fmla="*/ 18 h 726"/>
                <a:gd name="T56" fmla="*/ 117 w 812"/>
                <a:gd name="T57" fmla="*/ 23 h 726"/>
                <a:gd name="T58" fmla="*/ 121 w 812"/>
                <a:gd name="T59" fmla="*/ 34 h 726"/>
                <a:gd name="T60" fmla="*/ 123 w 812"/>
                <a:gd name="T61" fmla="*/ 33 h 726"/>
                <a:gd name="T62" fmla="*/ 131 w 812"/>
                <a:gd name="T63" fmla="*/ 53 h 726"/>
                <a:gd name="T64" fmla="*/ 133 w 812"/>
                <a:gd name="T65" fmla="*/ 74 h 726"/>
                <a:gd name="T66" fmla="*/ 139 w 812"/>
                <a:gd name="T67" fmla="*/ 92 h 726"/>
                <a:gd name="T68" fmla="*/ 137 w 812"/>
                <a:gd name="T69" fmla="*/ 98 h 726"/>
                <a:gd name="T70" fmla="*/ 138 w 812"/>
                <a:gd name="T71" fmla="*/ 104 h 726"/>
                <a:gd name="T72" fmla="*/ 134 w 812"/>
                <a:gd name="T73" fmla="*/ 110 h 726"/>
                <a:gd name="T74" fmla="*/ 114 w 812"/>
                <a:gd name="T75" fmla="*/ 97 h 726"/>
                <a:gd name="T76" fmla="*/ 107 w 812"/>
                <a:gd name="T77" fmla="*/ 95 h 726"/>
                <a:gd name="T78" fmla="*/ 103 w 812"/>
                <a:gd name="T79" fmla="*/ 88 h 726"/>
                <a:gd name="T80" fmla="*/ 102 w 812"/>
                <a:gd name="T81" fmla="*/ 88 h 726"/>
                <a:gd name="T82" fmla="*/ 97 w 812"/>
                <a:gd name="T83" fmla="*/ 85 h 7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812" h="726">
                  <a:moveTo>
                    <a:pt x="542" y="561"/>
                  </a:moveTo>
                  <a:lnTo>
                    <a:pt x="449" y="589"/>
                  </a:lnTo>
                  <a:lnTo>
                    <a:pt x="332" y="621"/>
                  </a:lnTo>
                  <a:lnTo>
                    <a:pt x="220" y="650"/>
                  </a:lnTo>
                  <a:lnTo>
                    <a:pt x="119" y="676"/>
                  </a:lnTo>
                  <a:lnTo>
                    <a:pt x="11" y="702"/>
                  </a:lnTo>
                  <a:lnTo>
                    <a:pt x="0" y="657"/>
                  </a:lnTo>
                  <a:lnTo>
                    <a:pt x="31" y="622"/>
                  </a:lnTo>
                  <a:lnTo>
                    <a:pt x="50" y="595"/>
                  </a:lnTo>
                  <a:lnTo>
                    <a:pt x="57" y="592"/>
                  </a:lnTo>
                  <a:lnTo>
                    <a:pt x="64" y="585"/>
                  </a:lnTo>
                  <a:lnTo>
                    <a:pt x="68" y="569"/>
                  </a:lnTo>
                  <a:lnTo>
                    <a:pt x="90" y="537"/>
                  </a:lnTo>
                  <a:lnTo>
                    <a:pt x="77" y="511"/>
                  </a:lnTo>
                  <a:lnTo>
                    <a:pt x="63" y="497"/>
                  </a:lnTo>
                  <a:lnTo>
                    <a:pt x="52" y="476"/>
                  </a:lnTo>
                  <a:lnTo>
                    <a:pt x="70" y="462"/>
                  </a:lnTo>
                  <a:lnTo>
                    <a:pt x="112" y="439"/>
                  </a:lnTo>
                  <a:lnTo>
                    <a:pt x="158" y="421"/>
                  </a:lnTo>
                  <a:lnTo>
                    <a:pt x="172" y="417"/>
                  </a:lnTo>
                  <a:lnTo>
                    <a:pt x="205" y="417"/>
                  </a:lnTo>
                  <a:lnTo>
                    <a:pt x="229" y="426"/>
                  </a:lnTo>
                  <a:lnTo>
                    <a:pt x="250" y="413"/>
                  </a:lnTo>
                  <a:lnTo>
                    <a:pt x="257" y="413"/>
                  </a:lnTo>
                  <a:lnTo>
                    <a:pt x="301" y="400"/>
                  </a:lnTo>
                  <a:lnTo>
                    <a:pt x="318" y="388"/>
                  </a:lnTo>
                  <a:lnTo>
                    <a:pt x="347" y="351"/>
                  </a:lnTo>
                  <a:lnTo>
                    <a:pt x="380" y="333"/>
                  </a:lnTo>
                  <a:lnTo>
                    <a:pt x="380" y="318"/>
                  </a:lnTo>
                  <a:lnTo>
                    <a:pt x="371" y="297"/>
                  </a:lnTo>
                  <a:lnTo>
                    <a:pt x="357" y="287"/>
                  </a:lnTo>
                  <a:lnTo>
                    <a:pt x="354" y="281"/>
                  </a:lnTo>
                  <a:lnTo>
                    <a:pt x="354" y="276"/>
                  </a:lnTo>
                  <a:lnTo>
                    <a:pt x="363" y="274"/>
                  </a:lnTo>
                  <a:lnTo>
                    <a:pt x="370" y="267"/>
                  </a:lnTo>
                  <a:lnTo>
                    <a:pt x="367" y="257"/>
                  </a:lnTo>
                  <a:lnTo>
                    <a:pt x="360" y="251"/>
                  </a:lnTo>
                  <a:lnTo>
                    <a:pt x="344" y="257"/>
                  </a:lnTo>
                  <a:lnTo>
                    <a:pt x="338" y="245"/>
                  </a:lnTo>
                  <a:lnTo>
                    <a:pt x="343" y="228"/>
                  </a:lnTo>
                  <a:lnTo>
                    <a:pt x="379" y="191"/>
                  </a:lnTo>
                  <a:lnTo>
                    <a:pt x="384" y="166"/>
                  </a:lnTo>
                  <a:lnTo>
                    <a:pt x="384" y="152"/>
                  </a:lnTo>
                  <a:lnTo>
                    <a:pt x="387" y="137"/>
                  </a:lnTo>
                  <a:lnTo>
                    <a:pt x="421" y="101"/>
                  </a:lnTo>
                  <a:lnTo>
                    <a:pt x="445" y="59"/>
                  </a:lnTo>
                  <a:lnTo>
                    <a:pt x="475" y="51"/>
                  </a:lnTo>
                  <a:lnTo>
                    <a:pt x="631" y="0"/>
                  </a:lnTo>
                  <a:lnTo>
                    <a:pt x="639" y="12"/>
                  </a:lnTo>
                  <a:lnTo>
                    <a:pt x="637" y="22"/>
                  </a:lnTo>
                  <a:lnTo>
                    <a:pt x="644" y="32"/>
                  </a:lnTo>
                  <a:lnTo>
                    <a:pt x="649" y="61"/>
                  </a:lnTo>
                  <a:lnTo>
                    <a:pt x="667" y="84"/>
                  </a:lnTo>
                  <a:lnTo>
                    <a:pt x="667" y="98"/>
                  </a:lnTo>
                  <a:lnTo>
                    <a:pt x="675" y="117"/>
                  </a:lnTo>
                  <a:lnTo>
                    <a:pt x="670" y="127"/>
                  </a:lnTo>
                  <a:lnTo>
                    <a:pt x="670" y="153"/>
                  </a:lnTo>
                  <a:lnTo>
                    <a:pt x="696" y="202"/>
                  </a:lnTo>
                  <a:lnTo>
                    <a:pt x="695" y="221"/>
                  </a:lnTo>
                  <a:lnTo>
                    <a:pt x="699" y="232"/>
                  </a:lnTo>
                  <a:lnTo>
                    <a:pt x="709" y="219"/>
                  </a:lnTo>
                  <a:lnTo>
                    <a:pt x="721" y="229"/>
                  </a:lnTo>
                  <a:lnTo>
                    <a:pt x="753" y="349"/>
                  </a:lnTo>
                  <a:lnTo>
                    <a:pt x="761" y="362"/>
                  </a:lnTo>
                  <a:lnTo>
                    <a:pt x="767" y="486"/>
                  </a:lnTo>
                  <a:lnTo>
                    <a:pt x="771" y="486"/>
                  </a:lnTo>
                  <a:lnTo>
                    <a:pt x="799" y="608"/>
                  </a:lnTo>
                  <a:lnTo>
                    <a:pt x="812" y="621"/>
                  </a:lnTo>
                  <a:lnTo>
                    <a:pt x="789" y="648"/>
                  </a:lnTo>
                  <a:lnTo>
                    <a:pt x="803" y="660"/>
                  </a:lnTo>
                  <a:lnTo>
                    <a:pt x="796" y="687"/>
                  </a:lnTo>
                  <a:lnTo>
                    <a:pt x="783" y="690"/>
                  </a:lnTo>
                  <a:lnTo>
                    <a:pt x="773" y="726"/>
                  </a:lnTo>
                  <a:lnTo>
                    <a:pt x="774" y="674"/>
                  </a:lnTo>
                  <a:lnTo>
                    <a:pt x="657" y="641"/>
                  </a:lnTo>
                  <a:lnTo>
                    <a:pt x="649" y="632"/>
                  </a:lnTo>
                  <a:lnTo>
                    <a:pt x="615" y="631"/>
                  </a:lnTo>
                  <a:lnTo>
                    <a:pt x="600" y="613"/>
                  </a:lnTo>
                  <a:lnTo>
                    <a:pt x="594" y="586"/>
                  </a:lnTo>
                  <a:lnTo>
                    <a:pt x="587" y="586"/>
                  </a:lnTo>
                  <a:lnTo>
                    <a:pt x="588" y="579"/>
                  </a:lnTo>
                  <a:lnTo>
                    <a:pt x="565" y="577"/>
                  </a:lnTo>
                  <a:lnTo>
                    <a:pt x="559" y="564"/>
                  </a:lnTo>
                  <a:lnTo>
                    <a:pt x="542" y="561"/>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4" name="Freeform 205"/>
            <p:cNvSpPr>
              <a:spLocks/>
            </p:cNvSpPr>
            <p:nvPr/>
          </p:nvSpPr>
          <p:spPr bwMode="auto">
            <a:xfrm>
              <a:off x="7194661" y="3280882"/>
              <a:ext cx="1169055" cy="667511"/>
            </a:xfrm>
            <a:custGeom>
              <a:avLst/>
              <a:gdLst>
                <a:gd name="T0" fmla="*/ 146 w 1039"/>
                <a:gd name="T1" fmla="*/ 65 h 607"/>
                <a:gd name="T2" fmla="*/ 103 w 1039"/>
                <a:gd name="T3" fmla="*/ 74 h 607"/>
                <a:gd name="T4" fmla="*/ 62 w 1039"/>
                <a:gd name="T5" fmla="*/ 81 h 607"/>
                <a:gd name="T6" fmla="*/ 0 w 1039"/>
                <a:gd name="T7" fmla="*/ 92 h 607"/>
                <a:gd name="T8" fmla="*/ 13 w 1039"/>
                <a:gd name="T9" fmla="*/ 85 h 607"/>
                <a:gd name="T10" fmla="*/ 18 w 1039"/>
                <a:gd name="T11" fmla="*/ 80 h 607"/>
                <a:gd name="T12" fmla="*/ 21 w 1039"/>
                <a:gd name="T13" fmla="*/ 77 h 607"/>
                <a:gd name="T14" fmla="*/ 35 w 1039"/>
                <a:gd name="T15" fmla="*/ 63 h 607"/>
                <a:gd name="T16" fmla="*/ 36 w 1039"/>
                <a:gd name="T17" fmla="*/ 64 h 607"/>
                <a:gd name="T18" fmla="*/ 37 w 1039"/>
                <a:gd name="T19" fmla="*/ 66 h 607"/>
                <a:gd name="T20" fmla="*/ 40 w 1039"/>
                <a:gd name="T21" fmla="*/ 69 h 607"/>
                <a:gd name="T22" fmla="*/ 50 w 1039"/>
                <a:gd name="T23" fmla="*/ 68 h 607"/>
                <a:gd name="T24" fmla="*/ 54 w 1039"/>
                <a:gd name="T25" fmla="*/ 68 h 607"/>
                <a:gd name="T26" fmla="*/ 62 w 1039"/>
                <a:gd name="T27" fmla="*/ 64 h 607"/>
                <a:gd name="T28" fmla="*/ 62 w 1039"/>
                <a:gd name="T29" fmla="*/ 62 h 607"/>
                <a:gd name="T30" fmla="*/ 69 w 1039"/>
                <a:gd name="T31" fmla="*/ 60 h 607"/>
                <a:gd name="T32" fmla="*/ 75 w 1039"/>
                <a:gd name="T33" fmla="*/ 57 h 607"/>
                <a:gd name="T34" fmla="*/ 75 w 1039"/>
                <a:gd name="T35" fmla="*/ 54 h 607"/>
                <a:gd name="T36" fmla="*/ 74 w 1039"/>
                <a:gd name="T37" fmla="*/ 49 h 607"/>
                <a:gd name="T38" fmla="*/ 79 w 1039"/>
                <a:gd name="T39" fmla="*/ 39 h 607"/>
                <a:gd name="T40" fmla="*/ 81 w 1039"/>
                <a:gd name="T41" fmla="*/ 35 h 607"/>
                <a:gd name="T42" fmla="*/ 82 w 1039"/>
                <a:gd name="T43" fmla="*/ 28 h 607"/>
                <a:gd name="T44" fmla="*/ 86 w 1039"/>
                <a:gd name="T45" fmla="*/ 30 h 607"/>
                <a:gd name="T46" fmla="*/ 95 w 1039"/>
                <a:gd name="T47" fmla="*/ 19 h 607"/>
                <a:gd name="T48" fmla="*/ 100 w 1039"/>
                <a:gd name="T49" fmla="*/ 15 h 607"/>
                <a:gd name="T50" fmla="*/ 103 w 1039"/>
                <a:gd name="T51" fmla="*/ 13 h 607"/>
                <a:gd name="T52" fmla="*/ 106 w 1039"/>
                <a:gd name="T53" fmla="*/ 0 h 607"/>
                <a:gd name="T54" fmla="*/ 120 w 1039"/>
                <a:gd name="T55" fmla="*/ 1 h 607"/>
                <a:gd name="T56" fmla="*/ 127 w 1039"/>
                <a:gd name="T57" fmla="*/ 2 h 607"/>
                <a:gd name="T58" fmla="*/ 128 w 1039"/>
                <a:gd name="T59" fmla="*/ 5 h 607"/>
                <a:gd name="T60" fmla="*/ 134 w 1039"/>
                <a:gd name="T61" fmla="*/ 6 h 607"/>
                <a:gd name="T62" fmla="*/ 139 w 1039"/>
                <a:gd name="T63" fmla="*/ 7 h 607"/>
                <a:gd name="T64" fmla="*/ 140 w 1039"/>
                <a:gd name="T65" fmla="*/ 9 h 607"/>
                <a:gd name="T66" fmla="*/ 140 w 1039"/>
                <a:gd name="T67" fmla="*/ 12 h 607"/>
                <a:gd name="T68" fmla="*/ 139 w 1039"/>
                <a:gd name="T69" fmla="*/ 15 h 607"/>
                <a:gd name="T70" fmla="*/ 137 w 1039"/>
                <a:gd name="T71" fmla="*/ 19 h 607"/>
                <a:gd name="T72" fmla="*/ 138 w 1039"/>
                <a:gd name="T73" fmla="*/ 21 h 607"/>
                <a:gd name="T74" fmla="*/ 151 w 1039"/>
                <a:gd name="T75" fmla="*/ 25 h 607"/>
                <a:gd name="T76" fmla="*/ 161 w 1039"/>
                <a:gd name="T77" fmla="*/ 26 h 607"/>
                <a:gd name="T78" fmla="*/ 166 w 1039"/>
                <a:gd name="T79" fmla="*/ 30 h 607"/>
                <a:gd name="T80" fmla="*/ 164 w 1039"/>
                <a:gd name="T81" fmla="*/ 36 h 607"/>
                <a:gd name="T82" fmla="*/ 166 w 1039"/>
                <a:gd name="T83" fmla="*/ 38 h 607"/>
                <a:gd name="T84" fmla="*/ 171 w 1039"/>
                <a:gd name="T85" fmla="*/ 42 h 607"/>
                <a:gd name="T86" fmla="*/ 167 w 1039"/>
                <a:gd name="T87" fmla="*/ 43 h 607"/>
                <a:gd name="T88" fmla="*/ 169 w 1039"/>
                <a:gd name="T89" fmla="*/ 47 h 607"/>
                <a:gd name="T90" fmla="*/ 172 w 1039"/>
                <a:gd name="T91" fmla="*/ 49 h 607"/>
                <a:gd name="T92" fmla="*/ 167 w 1039"/>
                <a:gd name="T93" fmla="*/ 51 h 607"/>
                <a:gd name="T94" fmla="*/ 169 w 1039"/>
                <a:gd name="T95" fmla="*/ 54 h 607"/>
                <a:gd name="T96" fmla="*/ 173 w 1039"/>
                <a:gd name="T97" fmla="*/ 52 h 607"/>
                <a:gd name="T98" fmla="*/ 181 w 1039"/>
                <a:gd name="T99" fmla="*/ 52 h 607"/>
                <a:gd name="T100" fmla="*/ 166 w 1039"/>
                <a:gd name="T101" fmla="*/ 61 h 6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39" h="607">
                  <a:moveTo>
                    <a:pt x="935" y="404"/>
                  </a:moveTo>
                  <a:lnTo>
                    <a:pt x="831" y="430"/>
                  </a:lnTo>
                  <a:lnTo>
                    <a:pt x="703" y="462"/>
                  </a:lnTo>
                  <a:lnTo>
                    <a:pt x="581" y="490"/>
                  </a:lnTo>
                  <a:lnTo>
                    <a:pt x="472" y="514"/>
                  </a:lnTo>
                  <a:lnTo>
                    <a:pt x="353" y="539"/>
                  </a:lnTo>
                  <a:lnTo>
                    <a:pt x="270" y="556"/>
                  </a:lnTo>
                  <a:lnTo>
                    <a:pt x="0" y="607"/>
                  </a:lnTo>
                  <a:lnTo>
                    <a:pt x="70" y="582"/>
                  </a:lnTo>
                  <a:lnTo>
                    <a:pt x="76" y="563"/>
                  </a:lnTo>
                  <a:lnTo>
                    <a:pt x="101" y="550"/>
                  </a:lnTo>
                  <a:lnTo>
                    <a:pt x="101" y="534"/>
                  </a:lnTo>
                  <a:lnTo>
                    <a:pt x="117" y="521"/>
                  </a:lnTo>
                  <a:lnTo>
                    <a:pt x="117" y="508"/>
                  </a:lnTo>
                  <a:lnTo>
                    <a:pt x="156" y="477"/>
                  </a:lnTo>
                  <a:lnTo>
                    <a:pt x="200" y="420"/>
                  </a:lnTo>
                  <a:lnTo>
                    <a:pt x="200" y="422"/>
                  </a:lnTo>
                  <a:lnTo>
                    <a:pt x="203" y="425"/>
                  </a:lnTo>
                  <a:lnTo>
                    <a:pt x="199" y="433"/>
                  </a:lnTo>
                  <a:lnTo>
                    <a:pt x="208" y="438"/>
                  </a:lnTo>
                  <a:lnTo>
                    <a:pt x="210" y="448"/>
                  </a:lnTo>
                  <a:lnTo>
                    <a:pt x="225" y="459"/>
                  </a:lnTo>
                  <a:lnTo>
                    <a:pt x="255" y="468"/>
                  </a:lnTo>
                  <a:lnTo>
                    <a:pt x="281" y="451"/>
                  </a:lnTo>
                  <a:lnTo>
                    <a:pt x="287" y="439"/>
                  </a:lnTo>
                  <a:lnTo>
                    <a:pt x="309" y="451"/>
                  </a:lnTo>
                  <a:lnTo>
                    <a:pt x="348" y="429"/>
                  </a:lnTo>
                  <a:lnTo>
                    <a:pt x="352" y="425"/>
                  </a:lnTo>
                  <a:lnTo>
                    <a:pt x="348" y="416"/>
                  </a:lnTo>
                  <a:lnTo>
                    <a:pt x="350" y="410"/>
                  </a:lnTo>
                  <a:lnTo>
                    <a:pt x="366" y="415"/>
                  </a:lnTo>
                  <a:lnTo>
                    <a:pt x="391" y="394"/>
                  </a:lnTo>
                  <a:lnTo>
                    <a:pt x="402" y="399"/>
                  </a:lnTo>
                  <a:lnTo>
                    <a:pt x="423" y="378"/>
                  </a:lnTo>
                  <a:lnTo>
                    <a:pt x="417" y="371"/>
                  </a:lnTo>
                  <a:lnTo>
                    <a:pt x="425" y="360"/>
                  </a:lnTo>
                  <a:lnTo>
                    <a:pt x="415" y="351"/>
                  </a:lnTo>
                  <a:lnTo>
                    <a:pt x="421" y="326"/>
                  </a:lnTo>
                  <a:lnTo>
                    <a:pt x="443" y="289"/>
                  </a:lnTo>
                  <a:lnTo>
                    <a:pt x="446" y="260"/>
                  </a:lnTo>
                  <a:lnTo>
                    <a:pt x="457" y="241"/>
                  </a:lnTo>
                  <a:lnTo>
                    <a:pt x="456" y="233"/>
                  </a:lnTo>
                  <a:lnTo>
                    <a:pt x="464" y="211"/>
                  </a:lnTo>
                  <a:lnTo>
                    <a:pt x="464" y="184"/>
                  </a:lnTo>
                  <a:lnTo>
                    <a:pt x="479" y="184"/>
                  </a:lnTo>
                  <a:lnTo>
                    <a:pt x="488" y="198"/>
                  </a:lnTo>
                  <a:lnTo>
                    <a:pt x="518" y="201"/>
                  </a:lnTo>
                  <a:lnTo>
                    <a:pt x="540" y="122"/>
                  </a:lnTo>
                  <a:lnTo>
                    <a:pt x="558" y="129"/>
                  </a:lnTo>
                  <a:lnTo>
                    <a:pt x="568" y="100"/>
                  </a:lnTo>
                  <a:lnTo>
                    <a:pt x="574" y="101"/>
                  </a:lnTo>
                  <a:lnTo>
                    <a:pt x="584" y="88"/>
                  </a:lnTo>
                  <a:lnTo>
                    <a:pt x="600" y="52"/>
                  </a:lnTo>
                  <a:lnTo>
                    <a:pt x="600" y="0"/>
                  </a:lnTo>
                  <a:lnTo>
                    <a:pt x="675" y="36"/>
                  </a:lnTo>
                  <a:lnTo>
                    <a:pt x="680" y="3"/>
                  </a:lnTo>
                  <a:lnTo>
                    <a:pt x="706" y="2"/>
                  </a:lnTo>
                  <a:lnTo>
                    <a:pt x="720" y="9"/>
                  </a:lnTo>
                  <a:lnTo>
                    <a:pt x="717" y="26"/>
                  </a:lnTo>
                  <a:lnTo>
                    <a:pt x="729" y="35"/>
                  </a:lnTo>
                  <a:lnTo>
                    <a:pt x="752" y="35"/>
                  </a:lnTo>
                  <a:lnTo>
                    <a:pt x="760" y="44"/>
                  </a:lnTo>
                  <a:lnTo>
                    <a:pt x="775" y="46"/>
                  </a:lnTo>
                  <a:lnTo>
                    <a:pt x="785" y="51"/>
                  </a:lnTo>
                  <a:lnTo>
                    <a:pt x="783" y="51"/>
                  </a:lnTo>
                  <a:lnTo>
                    <a:pt x="791" y="57"/>
                  </a:lnTo>
                  <a:lnTo>
                    <a:pt x="792" y="67"/>
                  </a:lnTo>
                  <a:lnTo>
                    <a:pt x="795" y="78"/>
                  </a:lnTo>
                  <a:lnTo>
                    <a:pt x="785" y="85"/>
                  </a:lnTo>
                  <a:lnTo>
                    <a:pt x="786" y="104"/>
                  </a:lnTo>
                  <a:lnTo>
                    <a:pt x="778" y="110"/>
                  </a:lnTo>
                  <a:lnTo>
                    <a:pt x="775" y="127"/>
                  </a:lnTo>
                  <a:lnTo>
                    <a:pt x="778" y="135"/>
                  </a:lnTo>
                  <a:lnTo>
                    <a:pt x="783" y="140"/>
                  </a:lnTo>
                  <a:lnTo>
                    <a:pt x="827" y="149"/>
                  </a:lnTo>
                  <a:lnTo>
                    <a:pt x="854" y="165"/>
                  </a:lnTo>
                  <a:lnTo>
                    <a:pt x="880" y="165"/>
                  </a:lnTo>
                  <a:lnTo>
                    <a:pt x="913" y="172"/>
                  </a:lnTo>
                  <a:lnTo>
                    <a:pt x="931" y="185"/>
                  </a:lnTo>
                  <a:lnTo>
                    <a:pt x="937" y="199"/>
                  </a:lnTo>
                  <a:lnTo>
                    <a:pt x="937" y="231"/>
                  </a:lnTo>
                  <a:lnTo>
                    <a:pt x="928" y="236"/>
                  </a:lnTo>
                  <a:lnTo>
                    <a:pt x="929" y="238"/>
                  </a:lnTo>
                  <a:lnTo>
                    <a:pt x="937" y="256"/>
                  </a:lnTo>
                  <a:lnTo>
                    <a:pt x="950" y="262"/>
                  </a:lnTo>
                  <a:lnTo>
                    <a:pt x="964" y="279"/>
                  </a:lnTo>
                  <a:lnTo>
                    <a:pt x="955" y="280"/>
                  </a:lnTo>
                  <a:lnTo>
                    <a:pt x="947" y="288"/>
                  </a:lnTo>
                  <a:lnTo>
                    <a:pt x="950" y="298"/>
                  </a:lnTo>
                  <a:lnTo>
                    <a:pt x="957" y="311"/>
                  </a:lnTo>
                  <a:lnTo>
                    <a:pt x="971" y="313"/>
                  </a:lnTo>
                  <a:lnTo>
                    <a:pt x="977" y="324"/>
                  </a:lnTo>
                  <a:lnTo>
                    <a:pt x="967" y="331"/>
                  </a:lnTo>
                  <a:lnTo>
                    <a:pt x="944" y="337"/>
                  </a:lnTo>
                  <a:lnTo>
                    <a:pt x="945" y="350"/>
                  </a:lnTo>
                  <a:lnTo>
                    <a:pt x="960" y="355"/>
                  </a:lnTo>
                  <a:lnTo>
                    <a:pt x="975" y="357"/>
                  </a:lnTo>
                  <a:lnTo>
                    <a:pt x="978" y="348"/>
                  </a:lnTo>
                  <a:lnTo>
                    <a:pt x="984" y="347"/>
                  </a:lnTo>
                  <a:lnTo>
                    <a:pt x="1027" y="345"/>
                  </a:lnTo>
                  <a:lnTo>
                    <a:pt x="1039" y="377"/>
                  </a:lnTo>
                  <a:lnTo>
                    <a:pt x="935" y="404"/>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5" name="Freeform 119"/>
            <p:cNvSpPr>
              <a:spLocks/>
            </p:cNvSpPr>
            <p:nvPr/>
          </p:nvSpPr>
          <p:spPr bwMode="auto">
            <a:xfrm>
              <a:off x="8412959" y="2553185"/>
              <a:ext cx="262627" cy="264451"/>
            </a:xfrm>
            <a:custGeom>
              <a:avLst/>
              <a:gdLst>
                <a:gd name="T0" fmla="*/ 6 w 234"/>
                <a:gd name="T1" fmla="*/ 36 h 241"/>
                <a:gd name="T2" fmla="*/ 10 w 234"/>
                <a:gd name="T3" fmla="*/ 34 h 241"/>
                <a:gd name="T4" fmla="*/ 14 w 234"/>
                <a:gd name="T5" fmla="*/ 31 h 241"/>
                <a:gd name="T6" fmla="*/ 17 w 234"/>
                <a:gd name="T7" fmla="*/ 29 h 241"/>
                <a:gd name="T8" fmla="*/ 18 w 234"/>
                <a:gd name="T9" fmla="*/ 26 h 241"/>
                <a:gd name="T10" fmla="*/ 21 w 234"/>
                <a:gd name="T11" fmla="*/ 24 h 241"/>
                <a:gd name="T12" fmla="*/ 27 w 234"/>
                <a:gd name="T13" fmla="*/ 23 h 241"/>
                <a:gd name="T14" fmla="*/ 31 w 234"/>
                <a:gd name="T15" fmla="*/ 21 h 241"/>
                <a:gd name="T16" fmla="*/ 41 w 234"/>
                <a:gd name="T17" fmla="*/ 18 h 241"/>
                <a:gd name="T18" fmla="*/ 40 w 234"/>
                <a:gd name="T19" fmla="*/ 16 h 241"/>
                <a:gd name="T20" fmla="*/ 41 w 234"/>
                <a:gd name="T21" fmla="*/ 15 h 241"/>
                <a:gd name="T22" fmla="*/ 35 w 234"/>
                <a:gd name="T23" fmla="*/ 0 h 241"/>
                <a:gd name="T24" fmla="*/ 15 w 234"/>
                <a:gd name="T25" fmla="*/ 6 h 241"/>
                <a:gd name="T26" fmla="*/ 15 w 234"/>
                <a:gd name="T27" fmla="*/ 7 h 241"/>
                <a:gd name="T28" fmla="*/ 14 w 234"/>
                <a:gd name="T29" fmla="*/ 6 h 241"/>
                <a:gd name="T30" fmla="*/ 0 w 234"/>
                <a:gd name="T31" fmla="*/ 10 h 241"/>
                <a:gd name="T32" fmla="*/ 5 w 234"/>
                <a:gd name="T33" fmla="*/ 28 h 241"/>
                <a:gd name="T34" fmla="*/ 7 w 234"/>
                <a:gd name="T35" fmla="*/ 30 h 241"/>
                <a:gd name="T36" fmla="*/ 3 w 234"/>
                <a:gd name="T37" fmla="*/ 35 h 241"/>
                <a:gd name="T38" fmla="*/ 6 w 234"/>
                <a:gd name="T39" fmla="*/ 36 h 24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4" h="241">
                  <a:moveTo>
                    <a:pt x="32" y="241"/>
                  </a:moveTo>
                  <a:lnTo>
                    <a:pt x="54" y="228"/>
                  </a:lnTo>
                  <a:lnTo>
                    <a:pt x="78" y="205"/>
                  </a:lnTo>
                  <a:lnTo>
                    <a:pt x="100" y="192"/>
                  </a:lnTo>
                  <a:lnTo>
                    <a:pt x="106" y="174"/>
                  </a:lnTo>
                  <a:lnTo>
                    <a:pt x="120" y="161"/>
                  </a:lnTo>
                  <a:lnTo>
                    <a:pt x="152" y="157"/>
                  </a:lnTo>
                  <a:lnTo>
                    <a:pt x="176" y="141"/>
                  </a:lnTo>
                  <a:lnTo>
                    <a:pt x="234" y="119"/>
                  </a:lnTo>
                  <a:lnTo>
                    <a:pt x="230" y="105"/>
                  </a:lnTo>
                  <a:lnTo>
                    <a:pt x="234" y="101"/>
                  </a:lnTo>
                  <a:lnTo>
                    <a:pt x="201" y="0"/>
                  </a:lnTo>
                  <a:lnTo>
                    <a:pt x="87" y="39"/>
                  </a:lnTo>
                  <a:lnTo>
                    <a:pt x="85" y="47"/>
                  </a:lnTo>
                  <a:lnTo>
                    <a:pt x="80" y="41"/>
                  </a:lnTo>
                  <a:lnTo>
                    <a:pt x="0" y="67"/>
                  </a:lnTo>
                  <a:lnTo>
                    <a:pt x="28" y="189"/>
                  </a:lnTo>
                  <a:lnTo>
                    <a:pt x="41" y="202"/>
                  </a:lnTo>
                  <a:lnTo>
                    <a:pt x="18" y="229"/>
                  </a:lnTo>
                  <a:lnTo>
                    <a:pt x="32" y="241"/>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6" name="Freeform 145"/>
            <p:cNvSpPr>
              <a:spLocks/>
            </p:cNvSpPr>
            <p:nvPr/>
          </p:nvSpPr>
          <p:spPr bwMode="auto">
            <a:xfrm>
              <a:off x="7150521" y="3694397"/>
              <a:ext cx="1287968" cy="613891"/>
            </a:xfrm>
            <a:custGeom>
              <a:avLst/>
              <a:gdLst>
                <a:gd name="T0" fmla="*/ 152 w 1150"/>
                <a:gd name="T1" fmla="*/ 8 h 557"/>
                <a:gd name="T2" fmla="*/ 108 w 1150"/>
                <a:gd name="T3" fmla="*/ 17 h 557"/>
                <a:gd name="T4" fmla="*/ 69 w 1150"/>
                <a:gd name="T5" fmla="*/ 25 h 557"/>
                <a:gd name="T6" fmla="*/ 53 w 1150"/>
                <a:gd name="T7" fmla="*/ 31 h 557"/>
                <a:gd name="T8" fmla="*/ 54 w 1150"/>
                <a:gd name="T9" fmla="*/ 35 h 557"/>
                <a:gd name="T10" fmla="*/ 52 w 1150"/>
                <a:gd name="T11" fmla="*/ 36 h 557"/>
                <a:gd name="T12" fmla="*/ 47 w 1150"/>
                <a:gd name="T13" fmla="*/ 43 h 557"/>
                <a:gd name="T14" fmla="*/ 42 w 1150"/>
                <a:gd name="T15" fmla="*/ 43 h 557"/>
                <a:gd name="T16" fmla="*/ 35 w 1150"/>
                <a:gd name="T17" fmla="*/ 46 h 557"/>
                <a:gd name="T18" fmla="*/ 31 w 1150"/>
                <a:gd name="T19" fmla="*/ 50 h 557"/>
                <a:gd name="T20" fmla="*/ 29 w 1150"/>
                <a:gd name="T21" fmla="*/ 52 h 557"/>
                <a:gd name="T22" fmla="*/ 24 w 1150"/>
                <a:gd name="T23" fmla="*/ 56 h 557"/>
                <a:gd name="T24" fmla="*/ 11 w 1150"/>
                <a:gd name="T25" fmla="*/ 63 h 557"/>
                <a:gd name="T26" fmla="*/ 6 w 1150"/>
                <a:gd name="T27" fmla="*/ 68 h 557"/>
                <a:gd name="T28" fmla="*/ 1 w 1150"/>
                <a:gd name="T29" fmla="*/ 72 h 557"/>
                <a:gd name="T30" fmla="*/ 1 w 1150"/>
                <a:gd name="T31" fmla="*/ 79 h 557"/>
                <a:gd name="T32" fmla="*/ 37 w 1150"/>
                <a:gd name="T33" fmla="*/ 71 h 557"/>
                <a:gd name="T34" fmla="*/ 39 w 1150"/>
                <a:gd name="T35" fmla="*/ 70 h 557"/>
                <a:gd name="T36" fmla="*/ 45 w 1150"/>
                <a:gd name="T37" fmla="*/ 67 h 557"/>
                <a:gd name="T38" fmla="*/ 77 w 1150"/>
                <a:gd name="T39" fmla="*/ 63 h 557"/>
                <a:gd name="T40" fmla="*/ 80 w 1150"/>
                <a:gd name="T41" fmla="*/ 63 h 557"/>
                <a:gd name="T42" fmla="*/ 85 w 1150"/>
                <a:gd name="T43" fmla="*/ 70 h 557"/>
                <a:gd name="T44" fmla="*/ 145 w 1150"/>
                <a:gd name="T45" fmla="*/ 84 h 557"/>
                <a:gd name="T46" fmla="*/ 154 w 1150"/>
                <a:gd name="T47" fmla="*/ 81 h 557"/>
                <a:gd name="T48" fmla="*/ 161 w 1150"/>
                <a:gd name="T49" fmla="*/ 74 h 557"/>
                <a:gd name="T50" fmla="*/ 164 w 1150"/>
                <a:gd name="T51" fmla="*/ 70 h 557"/>
                <a:gd name="T52" fmla="*/ 168 w 1150"/>
                <a:gd name="T53" fmla="*/ 63 h 557"/>
                <a:gd name="T54" fmla="*/ 184 w 1150"/>
                <a:gd name="T55" fmla="*/ 56 h 557"/>
                <a:gd name="T56" fmla="*/ 190 w 1150"/>
                <a:gd name="T57" fmla="*/ 49 h 557"/>
                <a:gd name="T58" fmla="*/ 185 w 1150"/>
                <a:gd name="T59" fmla="*/ 46 h 557"/>
                <a:gd name="T60" fmla="*/ 183 w 1150"/>
                <a:gd name="T61" fmla="*/ 48 h 557"/>
                <a:gd name="T62" fmla="*/ 183 w 1150"/>
                <a:gd name="T63" fmla="*/ 45 h 557"/>
                <a:gd name="T64" fmla="*/ 184 w 1150"/>
                <a:gd name="T65" fmla="*/ 41 h 557"/>
                <a:gd name="T66" fmla="*/ 184 w 1150"/>
                <a:gd name="T67" fmla="*/ 37 h 557"/>
                <a:gd name="T68" fmla="*/ 181 w 1150"/>
                <a:gd name="T69" fmla="*/ 36 h 557"/>
                <a:gd name="T70" fmla="*/ 186 w 1150"/>
                <a:gd name="T71" fmla="*/ 35 h 557"/>
                <a:gd name="T72" fmla="*/ 189 w 1150"/>
                <a:gd name="T73" fmla="*/ 36 h 557"/>
                <a:gd name="T74" fmla="*/ 195 w 1150"/>
                <a:gd name="T75" fmla="*/ 33 h 557"/>
                <a:gd name="T76" fmla="*/ 200 w 1150"/>
                <a:gd name="T77" fmla="*/ 26 h 557"/>
                <a:gd name="T78" fmla="*/ 198 w 1150"/>
                <a:gd name="T79" fmla="*/ 21 h 557"/>
                <a:gd name="T80" fmla="*/ 194 w 1150"/>
                <a:gd name="T81" fmla="*/ 21 h 557"/>
                <a:gd name="T82" fmla="*/ 193 w 1150"/>
                <a:gd name="T83" fmla="*/ 25 h 557"/>
                <a:gd name="T84" fmla="*/ 189 w 1150"/>
                <a:gd name="T85" fmla="*/ 19 h 557"/>
                <a:gd name="T86" fmla="*/ 177 w 1150"/>
                <a:gd name="T87" fmla="*/ 23 h 557"/>
                <a:gd name="T88" fmla="*/ 174 w 1150"/>
                <a:gd name="T89" fmla="*/ 15 h 557"/>
                <a:gd name="T90" fmla="*/ 177 w 1150"/>
                <a:gd name="T91" fmla="*/ 19 h 557"/>
                <a:gd name="T92" fmla="*/ 181 w 1150"/>
                <a:gd name="T93" fmla="*/ 19 h 557"/>
                <a:gd name="T94" fmla="*/ 188 w 1150"/>
                <a:gd name="T95" fmla="*/ 14 h 557"/>
                <a:gd name="T96" fmla="*/ 190 w 1150"/>
                <a:gd name="T97" fmla="*/ 13 h 557"/>
                <a:gd name="T98" fmla="*/ 195 w 1150"/>
                <a:gd name="T99" fmla="*/ 15 h 557"/>
                <a:gd name="T100" fmla="*/ 193 w 1150"/>
                <a:gd name="T101" fmla="*/ 12 h 557"/>
                <a:gd name="T102" fmla="*/ 190 w 1150"/>
                <a:gd name="T103" fmla="*/ 7 h 557"/>
                <a:gd name="T104" fmla="*/ 188 w 1150"/>
                <a:gd name="T105" fmla="*/ 0 h 5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50" h="557">
                  <a:moveTo>
                    <a:pt x="977" y="27"/>
                  </a:moveTo>
                  <a:lnTo>
                    <a:pt x="873" y="53"/>
                  </a:lnTo>
                  <a:lnTo>
                    <a:pt x="745" y="85"/>
                  </a:lnTo>
                  <a:lnTo>
                    <a:pt x="623" y="113"/>
                  </a:lnTo>
                  <a:lnTo>
                    <a:pt x="514" y="137"/>
                  </a:lnTo>
                  <a:lnTo>
                    <a:pt x="395" y="162"/>
                  </a:lnTo>
                  <a:lnTo>
                    <a:pt x="312" y="179"/>
                  </a:lnTo>
                  <a:lnTo>
                    <a:pt x="307" y="205"/>
                  </a:lnTo>
                  <a:lnTo>
                    <a:pt x="312" y="211"/>
                  </a:lnTo>
                  <a:lnTo>
                    <a:pt x="309" y="227"/>
                  </a:lnTo>
                  <a:lnTo>
                    <a:pt x="314" y="235"/>
                  </a:lnTo>
                  <a:lnTo>
                    <a:pt x="301" y="235"/>
                  </a:lnTo>
                  <a:lnTo>
                    <a:pt x="290" y="247"/>
                  </a:lnTo>
                  <a:lnTo>
                    <a:pt x="274" y="286"/>
                  </a:lnTo>
                  <a:lnTo>
                    <a:pt x="255" y="279"/>
                  </a:lnTo>
                  <a:lnTo>
                    <a:pt x="244" y="286"/>
                  </a:lnTo>
                  <a:lnTo>
                    <a:pt x="213" y="322"/>
                  </a:lnTo>
                  <a:lnTo>
                    <a:pt x="200" y="306"/>
                  </a:lnTo>
                  <a:lnTo>
                    <a:pt x="185" y="319"/>
                  </a:lnTo>
                  <a:lnTo>
                    <a:pt x="180" y="332"/>
                  </a:lnTo>
                  <a:lnTo>
                    <a:pt x="167" y="332"/>
                  </a:lnTo>
                  <a:lnTo>
                    <a:pt x="169" y="342"/>
                  </a:lnTo>
                  <a:lnTo>
                    <a:pt x="160" y="362"/>
                  </a:lnTo>
                  <a:lnTo>
                    <a:pt x="138" y="370"/>
                  </a:lnTo>
                  <a:lnTo>
                    <a:pt x="99" y="410"/>
                  </a:lnTo>
                  <a:lnTo>
                    <a:pt x="65" y="416"/>
                  </a:lnTo>
                  <a:lnTo>
                    <a:pt x="47" y="427"/>
                  </a:lnTo>
                  <a:lnTo>
                    <a:pt x="33" y="446"/>
                  </a:lnTo>
                  <a:lnTo>
                    <a:pt x="27" y="473"/>
                  </a:lnTo>
                  <a:lnTo>
                    <a:pt x="6" y="476"/>
                  </a:lnTo>
                  <a:lnTo>
                    <a:pt x="0" y="485"/>
                  </a:lnTo>
                  <a:lnTo>
                    <a:pt x="1" y="521"/>
                  </a:lnTo>
                  <a:lnTo>
                    <a:pt x="169" y="492"/>
                  </a:lnTo>
                  <a:lnTo>
                    <a:pt x="211" y="471"/>
                  </a:lnTo>
                  <a:lnTo>
                    <a:pt x="215" y="475"/>
                  </a:lnTo>
                  <a:lnTo>
                    <a:pt x="224" y="462"/>
                  </a:lnTo>
                  <a:lnTo>
                    <a:pt x="254" y="449"/>
                  </a:lnTo>
                  <a:lnTo>
                    <a:pt x="258" y="440"/>
                  </a:lnTo>
                  <a:lnTo>
                    <a:pt x="404" y="420"/>
                  </a:lnTo>
                  <a:lnTo>
                    <a:pt x="443" y="416"/>
                  </a:lnTo>
                  <a:lnTo>
                    <a:pt x="449" y="432"/>
                  </a:lnTo>
                  <a:lnTo>
                    <a:pt x="460" y="419"/>
                  </a:lnTo>
                  <a:lnTo>
                    <a:pt x="486" y="442"/>
                  </a:lnTo>
                  <a:lnTo>
                    <a:pt x="491" y="465"/>
                  </a:lnTo>
                  <a:lnTo>
                    <a:pt x="642" y="433"/>
                  </a:lnTo>
                  <a:lnTo>
                    <a:pt x="831" y="557"/>
                  </a:lnTo>
                  <a:lnTo>
                    <a:pt x="844" y="550"/>
                  </a:lnTo>
                  <a:lnTo>
                    <a:pt x="886" y="536"/>
                  </a:lnTo>
                  <a:lnTo>
                    <a:pt x="928" y="502"/>
                  </a:lnTo>
                  <a:lnTo>
                    <a:pt x="928" y="486"/>
                  </a:lnTo>
                  <a:lnTo>
                    <a:pt x="932" y="475"/>
                  </a:lnTo>
                  <a:lnTo>
                    <a:pt x="944" y="459"/>
                  </a:lnTo>
                  <a:lnTo>
                    <a:pt x="953" y="434"/>
                  </a:lnTo>
                  <a:lnTo>
                    <a:pt x="968" y="416"/>
                  </a:lnTo>
                  <a:lnTo>
                    <a:pt x="1009" y="383"/>
                  </a:lnTo>
                  <a:lnTo>
                    <a:pt x="1059" y="367"/>
                  </a:lnTo>
                  <a:lnTo>
                    <a:pt x="1091" y="333"/>
                  </a:lnTo>
                  <a:lnTo>
                    <a:pt x="1093" y="318"/>
                  </a:lnTo>
                  <a:lnTo>
                    <a:pt x="1087" y="300"/>
                  </a:lnTo>
                  <a:lnTo>
                    <a:pt x="1065" y="302"/>
                  </a:lnTo>
                  <a:lnTo>
                    <a:pt x="1054" y="310"/>
                  </a:lnTo>
                  <a:lnTo>
                    <a:pt x="1052" y="316"/>
                  </a:lnTo>
                  <a:lnTo>
                    <a:pt x="1051" y="310"/>
                  </a:lnTo>
                  <a:lnTo>
                    <a:pt x="1048" y="296"/>
                  </a:lnTo>
                  <a:lnTo>
                    <a:pt x="1056" y="281"/>
                  </a:lnTo>
                  <a:lnTo>
                    <a:pt x="1058" y="270"/>
                  </a:lnTo>
                  <a:lnTo>
                    <a:pt x="1068" y="256"/>
                  </a:lnTo>
                  <a:lnTo>
                    <a:pt x="1056" y="248"/>
                  </a:lnTo>
                  <a:lnTo>
                    <a:pt x="1013" y="241"/>
                  </a:lnTo>
                  <a:lnTo>
                    <a:pt x="1043" y="234"/>
                  </a:lnTo>
                  <a:lnTo>
                    <a:pt x="1056" y="217"/>
                  </a:lnTo>
                  <a:lnTo>
                    <a:pt x="1067" y="231"/>
                  </a:lnTo>
                  <a:lnTo>
                    <a:pt x="1077" y="230"/>
                  </a:lnTo>
                  <a:lnTo>
                    <a:pt x="1087" y="238"/>
                  </a:lnTo>
                  <a:lnTo>
                    <a:pt x="1111" y="232"/>
                  </a:lnTo>
                  <a:lnTo>
                    <a:pt x="1123" y="219"/>
                  </a:lnTo>
                  <a:lnTo>
                    <a:pt x="1139" y="185"/>
                  </a:lnTo>
                  <a:lnTo>
                    <a:pt x="1150" y="172"/>
                  </a:lnTo>
                  <a:lnTo>
                    <a:pt x="1145" y="150"/>
                  </a:lnTo>
                  <a:lnTo>
                    <a:pt x="1137" y="136"/>
                  </a:lnTo>
                  <a:lnTo>
                    <a:pt x="1123" y="121"/>
                  </a:lnTo>
                  <a:lnTo>
                    <a:pt x="1114" y="139"/>
                  </a:lnTo>
                  <a:lnTo>
                    <a:pt x="1108" y="167"/>
                  </a:lnTo>
                  <a:lnTo>
                    <a:pt x="1107" y="167"/>
                  </a:lnTo>
                  <a:lnTo>
                    <a:pt x="1100" y="159"/>
                  </a:lnTo>
                  <a:lnTo>
                    <a:pt x="1088" y="128"/>
                  </a:lnTo>
                  <a:lnTo>
                    <a:pt x="1030" y="154"/>
                  </a:lnTo>
                  <a:lnTo>
                    <a:pt x="1015" y="154"/>
                  </a:lnTo>
                  <a:lnTo>
                    <a:pt x="1006" y="136"/>
                  </a:lnTo>
                  <a:lnTo>
                    <a:pt x="997" y="101"/>
                  </a:lnTo>
                  <a:lnTo>
                    <a:pt x="1002" y="92"/>
                  </a:lnTo>
                  <a:lnTo>
                    <a:pt x="1017" y="124"/>
                  </a:lnTo>
                  <a:lnTo>
                    <a:pt x="1028" y="130"/>
                  </a:lnTo>
                  <a:lnTo>
                    <a:pt x="1041" y="126"/>
                  </a:lnTo>
                  <a:lnTo>
                    <a:pt x="1069" y="95"/>
                  </a:lnTo>
                  <a:lnTo>
                    <a:pt x="1080" y="94"/>
                  </a:lnTo>
                  <a:lnTo>
                    <a:pt x="1078" y="85"/>
                  </a:lnTo>
                  <a:lnTo>
                    <a:pt x="1094" y="87"/>
                  </a:lnTo>
                  <a:lnTo>
                    <a:pt x="1108" y="84"/>
                  </a:lnTo>
                  <a:lnTo>
                    <a:pt x="1121" y="100"/>
                  </a:lnTo>
                  <a:lnTo>
                    <a:pt x="1121" y="98"/>
                  </a:lnTo>
                  <a:lnTo>
                    <a:pt x="1111" y="81"/>
                  </a:lnTo>
                  <a:lnTo>
                    <a:pt x="1100" y="69"/>
                  </a:lnTo>
                  <a:lnTo>
                    <a:pt x="1090" y="48"/>
                  </a:lnTo>
                  <a:lnTo>
                    <a:pt x="1084" y="42"/>
                  </a:lnTo>
                  <a:lnTo>
                    <a:pt x="1081" y="0"/>
                  </a:lnTo>
                  <a:lnTo>
                    <a:pt x="977" y="27"/>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7" name="Freeform 135"/>
            <p:cNvSpPr>
              <a:spLocks/>
            </p:cNvSpPr>
            <p:nvPr/>
          </p:nvSpPr>
          <p:spPr bwMode="auto">
            <a:xfrm>
              <a:off x="5980919" y="2061490"/>
              <a:ext cx="860651" cy="431997"/>
            </a:xfrm>
            <a:custGeom>
              <a:avLst/>
              <a:gdLst>
                <a:gd name="T0" fmla="*/ 4 w 763"/>
                <a:gd name="T1" fmla="*/ 27 h 391"/>
                <a:gd name="T2" fmla="*/ 16 w 763"/>
                <a:gd name="T3" fmla="*/ 20 h 391"/>
                <a:gd name="T4" fmla="*/ 25 w 763"/>
                <a:gd name="T5" fmla="*/ 16 h 391"/>
                <a:gd name="T6" fmla="*/ 33 w 763"/>
                <a:gd name="T7" fmla="*/ 9 h 391"/>
                <a:gd name="T8" fmla="*/ 42 w 763"/>
                <a:gd name="T9" fmla="*/ 2 h 391"/>
                <a:gd name="T10" fmla="*/ 49 w 763"/>
                <a:gd name="T11" fmla="*/ 0 h 391"/>
                <a:gd name="T12" fmla="*/ 50 w 763"/>
                <a:gd name="T13" fmla="*/ 2 h 391"/>
                <a:gd name="T14" fmla="*/ 42 w 763"/>
                <a:gd name="T15" fmla="*/ 11 h 391"/>
                <a:gd name="T16" fmla="*/ 39 w 763"/>
                <a:gd name="T17" fmla="*/ 14 h 391"/>
                <a:gd name="T18" fmla="*/ 39 w 763"/>
                <a:gd name="T19" fmla="*/ 20 h 391"/>
                <a:gd name="T20" fmla="*/ 43 w 763"/>
                <a:gd name="T21" fmla="*/ 18 h 391"/>
                <a:gd name="T22" fmla="*/ 57 w 763"/>
                <a:gd name="T23" fmla="*/ 18 h 391"/>
                <a:gd name="T24" fmla="*/ 64 w 763"/>
                <a:gd name="T25" fmla="*/ 24 h 391"/>
                <a:gd name="T26" fmla="*/ 76 w 763"/>
                <a:gd name="T27" fmla="*/ 24 h 391"/>
                <a:gd name="T28" fmla="*/ 80 w 763"/>
                <a:gd name="T29" fmla="*/ 20 h 391"/>
                <a:gd name="T30" fmla="*/ 87 w 763"/>
                <a:gd name="T31" fmla="*/ 16 h 391"/>
                <a:gd name="T32" fmla="*/ 102 w 763"/>
                <a:gd name="T33" fmla="*/ 13 h 391"/>
                <a:gd name="T34" fmla="*/ 108 w 763"/>
                <a:gd name="T35" fmla="*/ 11 h 391"/>
                <a:gd name="T36" fmla="*/ 110 w 763"/>
                <a:gd name="T37" fmla="*/ 16 h 391"/>
                <a:gd name="T38" fmla="*/ 116 w 763"/>
                <a:gd name="T39" fmla="*/ 17 h 391"/>
                <a:gd name="T40" fmla="*/ 125 w 763"/>
                <a:gd name="T41" fmla="*/ 16 h 391"/>
                <a:gd name="T42" fmla="*/ 127 w 763"/>
                <a:gd name="T43" fmla="*/ 18 h 391"/>
                <a:gd name="T44" fmla="*/ 129 w 763"/>
                <a:gd name="T45" fmla="*/ 23 h 391"/>
                <a:gd name="T46" fmla="*/ 133 w 763"/>
                <a:gd name="T47" fmla="*/ 26 h 391"/>
                <a:gd name="T48" fmla="*/ 136 w 763"/>
                <a:gd name="T49" fmla="*/ 27 h 391"/>
                <a:gd name="T50" fmla="*/ 133 w 763"/>
                <a:gd name="T51" fmla="*/ 27 h 391"/>
                <a:gd name="T52" fmla="*/ 125 w 763"/>
                <a:gd name="T53" fmla="*/ 28 h 391"/>
                <a:gd name="T54" fmla="*/ 121 w 763"/>
                <a:gd name="T55" fmla="*/ 29 h 391"/>
                <a:gd name="T56" fmla="*/ 119 w 763"/>
                <a:gd name="T57" fmla="*/ 32 h 391"/>
                <a:gd name="T58" fmla="*/ 116 w 763"/>
                <a:gd name="T59" fmla="*/ 30 h 391"/>
                <a:gd name="T60" fmla="*/ 107 w 763"/>
                <a:gd name="T61" fmla="*/ 29 h 391"/>
                <a:gd name="T62" fmla="*/ 101 w 763"/>
                <a:gd name="T63" fmla="*/ 34 h 391"/>
                <a:gd name="T64" fmla="*/ 89 w 763"/>
                <a:gd name="T65" fmla="*/ 37 h 391"/>
                <a:gd name="T66" fmla="*/ 82 w 763"/>
                <a:gd name="T67" fmla="*/ 44 h 391"/>
                <a:gd name="T68" fmla="*/ 79 w 763"/>
                <a:gd name="T69" fmla="*/ 40 h 391"/>
                <a:gd name="T70" fmla="*/ 75 w 763"/>
                <a:gd name="T71" fmla="*/ 42 h 391"/>
                <a:gd name="T72" fmla="*/ 65 w 763"/>
                <a:gd name="T73" fmla="*/ 59 h 391"/>
                <a:gd name="T74" fmla="*/ 64 w 763"/>
                <a:gd name="T75" fmla="*/ 59 h 391"/>
                <a:gd name="T76" fmla="*/ 62 w 763"/>
                <a:gd name="T77" fmla="*/ 53 h 391"/>
                <a:gd name="T78" fmla="*/ 57 w 763"/>
                <a:gd name="T79" fmla="*/ 53 h 391"/>
                <a:gd name="T80" fmla="*/ 58 w 763"/>
                <a:gd name="T81" fmla="*/ 50 h 391"/>
                <a:gd name="T82" fmla="*/ 58 w 763"/>
                <a:gd name="T83" fmla="*/ 48 h 391"/>
                <a:gd name="T84" fmla="*/ 57 w 763"/>
                <a:gd name="T85" fmla="*/ 45 h 391"/>
                <a:gd name="T86" fmla="*/ 50 w 763"/>
                <a:gd name="T87" fmla="*/ 43 h 391"/>
                <a:gd name="T88" fmla="*/ 49 w 763"/>
                <a:gd name="T89" fmla="*/ 40 h 391"/>
                <a:gd name="T90" fmla="*/ 39 w 763"/>
                <a:gd name="T91" fmla="*/ 39 h 391"/>
                <a:gd name="T92" fmla="*/ 28 w 763"/>
                <a:gd name="T93" fmla="*/ 36 h 391"/>
                <a:gd name="T94" fmla="*/ 4 w 763"/>
                <a:gd name="T95" fmla="*/ 30 h 391"/>
                <a:gd name="T96" fmla="*/ 1 w 763"/>
                <a:gd name="T97" fmla="*/ 29 h 3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63" h="391">
                  <a:moveTo>
                    <a:pt x="0" y="183"/>
                  </a:moveTo>
                  <a:lnTo>
                    <a:pt x="26" y="179"/>
                  </a:lnTo>
                  <a:lnTo>
                    <a:pt x="64" y="145"/>
                  </a:lnTo>
                  <a:lnTo>
                    <a:pt x="88" y="134"/>
                  </a:lnTo>
                  <a:lnTo>
                    <a:pt x="120" y="124"/>
                  </a:lnTo>
                  <a:lnTo>
                    <a:pt x="140" y="102"/>
                  </a:lnTo>
                  <a:lnTo>
                    <a:pt x="162" y="88"/>
                  </a:lnTo>
                  <a:lnTo>
                    <a:pt x="184" y="56"/>
                  </a:lnTo>
                  <a:lnTo>
                    <a:pt x="211" y="30"/>
                  </a:lnTo>
                  <a:lnTo>
                    <a:pt x="234" y="15"/>
                  </a:lnTo>
                  <a:lnTo>
                    <a:pt x="256" y="4"/>
                  </a:lnTo>
                  <a:lnTo>
                    <a:pt x="277" y="0"/>
                  </a:lnTo>
                  <a:lnTo>
                    <a:pt x="283" y="1"/>
                  </a:lnTo>
                  <a:lnTo>
                    <a:pt x="283" y="11"/>
                  </a:lnTo>
                  <a:lnTo>
                    <a:pt x="266" y="27"/>
                  </a:lnTo>
                  <a:lnTo>
                    <a:pt x="237" y="72"/>
                  </a:lnTo>
                  <a:lnTo>
                    <a:pt x="224" y="80"/>
                  </a:lnTo>
                  <a:lnTo>
                    <a:pt x="217" y="96"/>
                  </a:lnTo>
                  <a:lnTo>
                    <a:pt x="217" y="122"/>
                  </a:lnTo>
                  <a:lnTo>
                    <a:pt x="220" y="129"/>
                  </a:lnTo>
                  <a:lnTo>
                    <a:pt x="234" y="111"/>
                  </a:lnTo>
                  <a:lnTo>
                    <a:pt x="244" y="114"/>
                  </a:lnTo>
                  <a:lnTo>
                    <a:pt x="276" y="102"/>
                  </a:lnTo>
                  <a:lnTo>
                    <a:pt x="318" y="118"/>
                  </a:lnTo>
                  <a:lnTo>
                    <a:pt x="332" y="137"/>
                  </a:lnTo>
                  <a:lnTo>
                    <a:pt x="360" y="157"/>
                  </a:lnTo>
                  <a:lnTo>
                    <a:pt x="379" y="151"/>
                  </a:lnTo>
                  <a:lnTo>
                    <a:pt x="430" y="153"/>
                  </a:lnTo>
                  <a:lnTo>
                    <a:pt x="442" y="148"/>
                  </a:lnTo>
                  <a:lnTo>
                    <a:pt x="454" y="129"/>
                  </a:lnTo>
                  <a:lnTo>
                    <a:pt x="471" y="119"/>
                  </a:lnTo>
                  <a:lnTo>
                    <a:pt x="490" y="103"/>
                  </a:lnTo>
                  <a:lnTo>
                    <a:pt x="555" y="95"/>
                  </a:lnTo>
                  <a:lnTo>
                    <a:pt x="572" y="88"/>
                  </a:lnTo>
                  <a:lnTo>
                    <a:pt x="589" y="73"/>
                  </a:lnTo>
                  <a:lnTo>
                    <a:pt x="608" y="72"/>
                  </a:lnTo>
                  <a:lnTo>
                    <a:pt x="615" y="82"/>
                  </a:lnTo>
                  <a:lnTo>
                    <a:pt x="618" y="105"/>
                  </a:lnTo>
                  <a:lnTo>
                    <a:pt x="640" y="112"/>
                  </a:lnTo>
                  <a:lnTo>
                    <a:pt x="656" y="112"/>
                  </a:lnTo>
                  <a:lnTo>
                    <a:pt x="685" y="103"/>
                  </a:lnTo>
                  <a:lnTo>
                    <a:pt x="702" y="101"/>
                  </a:lnTo>
                  <a:lnTo>
                    <a:pt x="708" y="106"/>
                  </a:lnTo>
                  <a:lnTo>
                    <a:pt x="711" y="116"/>
                  </a:lnTo>
                  <a:lnTo>
                    <a:pt x="718" y="127"/>
                  </a:lnTo>
                  <a:lnTo>
                    <a:pt x="724" y="150"/>
                  </a:lnTo>
                  <a:lnTo>
                    <a:pt x="738" y="155"/>
                  </a:lnTo>
                  <a:lnTo>
                    <a:pt x="748" y="166"/>
                  </a:lnTo>
                  <a:lnTo>
                    <a:pt x="760" y="170"/>
                  </a:lnTo>
                  <a:lnTo>
                    <a:pt x="763" y="176"/>
                  </a:lnTo>
                  <a:lnTo>
                    <a:pt x="761" y="177"/>
                  </a:lnTo>
                  <a:lnTo>
                    <a:pt x="748" y="180"/>
                  </a:lnTo>
                  <a:lnTo>
                    <a:pt x="711" y="197"/>
                  </a:lnTo>
                  <a:lnTo>
                    <a:pt x="700" y="187"/>
                  </a:lnTo>
                  <a:lnTo>
                    <a:pt x="689" y="183"/>
                  </a:lnTo>
                  <a:lnTo>
                    <a:pt x="685" y="193"/>
                  </a:lnTo>
                  <a:lnTo>
                    <a:pt x="686" y="209"/>
                  </a:lnTo>
                  <a:lnTo>
                    <a:pt x="669" y="212"/>
                  </a:lnTo>
                  <a:lnTo>
                    <a:pt x="657" y="202"/>
                  </a:lnTo>
                  <a:lnTo>
                    <a:pt x="651" y="199"/>
                  </a:lnTo>
                  <a:lnTo>
                    <a:pt x="627" y="192"/>
                  </a:lnTo>
                  <a:lnTo>
                    <a:pt x="601" y="189"/>
                  </a:lnTo>
                  <a:lnTo>
                    <a:pt x="576" y="199"/>
                  </a:lnTo>
                  <a:lnTo>
                    <a:pt x="565" y="218"/>
                  </a:lnTo>
                  <a:lnTo>
                    <a:pt x="532" y="228"/>
                  </a:lnTo>
                  <a:lnTo>
                    <a:pt x="504" y="242"/>
                  </a:lnTo>
                  <a:lnTo>
                    <a:pt x="472" y="287"/>
                  </a:lnTo>
                  <a:lnTo>
                    <a:pt x="461" y="290"/>
                  </a:lnTo>
                  <a:lnTo>
                    <a:pt x="456" y="249"/>
                  </a:lnTo>
                  <a:lnTo>
                    <a:pt x="442" y="264"/>
                  </a:lnTo>
                  <a:lnTo>
                    <a:pt x="428" y="274"/>
                  </a:lnTo>
                  <a:lnTo>
                    <a:pt x="420" y="274"/>
                  </a:lnTo>
                  <a:lnTo>
                    <a:pt x="402" y="301"/>
                  </a:lnTo>
                  <a:lnTo>
                    <a:pt x="366" y="389"/>
                  </a:lnTo>
                  <a:lnTo>
                    <a:pt x="360" y="391"/>
                  </a:lnTo>
                  <a:lnTo>
                    <a:pt x="360" y="389"/>
                  </a:lnTo>
                  <a:lnTo>
                    <a:pt x="341" y="378"/>
                  </a:lnTo>
                  <a:lnTo>
                    <a:pt x="347" y="350"/>
                  </a:lnTo>
                  <a:lnTo>
                    <a:pt x="344" y="345"/>
                  </a:lnTo>
                  <a:lnTo>
                    <a:pt x="321" y="350"/>
                  </a:lnTo>
                  <a:lnTo>
                    <a:pt x="319" y="337"/>
                  </a:lnTo>
                  <a:lnTo>
                    <a:pt x="325" y="327"/>
                  </a:lnTo>
                  <a:lnTo>
                    <a:pt x="321" y="316"/>
                  </a:lnTo>
                  <a:lnTo>
                    <a:pt x="325" y="311"/>
                  </a:lnTo>
                  <a:lnTo>
                    <a:pt x="319" y="301"/>
                  </a:lnTo>
                  <a:lnTo>
                    <a:pt x="322" y="297"/>
                  </a:lnTo>
                  <a:lnTo>
                    <a:pt x="308" y="285"/>
                  </a:lnTo>
                  <a:lnTo>
                    <a:pt x="282" y="281"/>
                  </a:lnTo>
                  <a:lnTo>
                    <a:pt x="285" y="269"/>
                  </a:lnTo>
                  <a:lnTo>
                    <a:pt x="280" y="261"/>
                  </a:lnTo>
                  <a:lnTo>
                    <a:pt x="230" y="252"/>
                  </a:lnTo>
                  <a:lnTo>
                    <a:pt x="217" y="256"/>
                  </a:lnTo>
                  <a:lnTo>
                    <a:pt x="194" y="255"/>
                  </a:lnTo>
                  <a:lnTo>
                    <a:pt x="158" y="239"/>
                  </a:lnTo>
                  <a:lnTo>
                    <a:pt x="38" y="220"/>
                  </a:lnTo>
                  <a:lnTo>
                    <a:pt x="23" y="194"/>
                  </a:lnTo>
                  <a:lnTo>
                    <a:pt x="9" y="186"/>
                  </a:lnTo>
                  <a:lnTo>
                    <a:pt x="2" y="189"/>
                  </a:lnTo>
                  <a:lnTo>
                    <a:pt x="0" y="183"/>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8" name="Freeform 137"/>
            <p:cNvSpPr>
              <a:spLocks/>
            </p:cNvSpPr>
            <p:nvPr/>
          </p:nvSpPr>
          <p:spPr bwMode="auto">
            <a:xfrm>
              <a:off x="6570737" y="2326062"/>
              <a:ext cx="585805" cy="762712"/>
            </a:xfrm>
            <a:custGeom>
              <a:avLst/>
              <a:gdLst>
                <a:gd name="T0" fmla="*/ 90 w 523"/>
                <a:gd name="T1" fmla="*/ 58 h 695"/>
                <a:gd name="T2" fmla="*/ 87 w 523"/>
                <a:gd name="T3" fmla="*/ 54 h 695"/>
                <a:gd name="T4" fmla="*/ 83 w 523"/>
                <a:gd name="T5" fmla="*/ 44 h 695"/>
                <a:gd name="T6" fmla="*/ 74 w 523"/>
                <a:gd name="T7" fmla="*/ 35 h 695"/>
                <a:gd name="T8" fmla="*/ 65 w 523"/>
                <a:gd name="T9" fmla="*/ 38 h 695"/>
                <a:gd name="T10" fmla="*/ 63 w 523"/>
                <a:gd name="T11" fmla="*/ 45 h 695"/>
                <a:gd name="T12" fmla="*/ 59 w 523"/>
                <a:gd name="T13" fmla="*/ 48 h 695"/>
                <a:gd name="T14" fmla="*/ 55 w 523"/>
                <a:gd name="T15" fmla="*/ 46 h 695"/>
                <a:gd name="T16" fmla="*/ 56 w 523"/>
                <a:gd name="T17" fmla="*/ 40 h 695"/>
                <a:gd name="T18" fmla="*/ 62 w 523"/>
                <a:gd name="T19" fmla="*/ 32 h 695"/>
                <a:gd name="T20" fmla="*/ 64 w 523"/>
                <a:gd name="T21" fmla="*/ 27 h 695"/>
                <a:gd name="T22" fmla="*/ 60 w 523"/>
                <a:gd name="T23" fmla="*/ 17 h 695"/>
                <a:gd name="T24" fmla="*/ 58 w 523"/>
                <a:gd name="T25" fmla="*/ 13 h 695"/>
                <a:gd name="T26" fmla="*/ 59 w 523"/>
                <a:gd name="T27" fmla="*/ 11 h 695"/>
                <a:gd name="T28" fmla="*/ 53 w 523"/>
                <a:gd name="T29" fmla="*/ 6 h 695"/>
                <a:gd name="T30" fmla="*/ 44 w 523"/>
                <a:gd name="T31" fmla="*/ 3 h 695"/>
                <a:gd name="T32" fmla="*/ 37 w 523"/>
                <a:gd name="T33" fmla="*/ 1 h 695"/>
                <a:gd name="T34" fmla="*/ 32 w 523"/>
                <a:gd name="T35" fmla="*/ 1 h 695"/>
                <a:gd name="T36" fmla="*/ 27 w 523"/>
                <a:gd name="T37" fmla="*/ 0 h 695"/>
                <a:gd name="T38" fmla="*/ 22 w 523"/>
                <a:gd name="T39" fmla="*/ 3 h 695"/>
                <a:gd name="T40" fmla="*/ 23 w 523"/>
                <a:gd name="T41" fmla="*/ 6 h 695"/>
                <a:gd name="T42" fmla="*/ 25 w 523"/>
                <a:gd name="T43" fmla="*/ 10 h 695"/>
                <a:gd name="T44" fmla="*/ 16 w 523"/>
                <a:gd name="T45" fmla="*/ 13 h 695"/>
                <a:gd name="T46" fmla="*/ 17 w 523"/>
                <a:gd name="T47" fmla="*/ 21 h 695"/>
                <a:gd name="T48" fmla="*/ 15 w 523"/>
                <a:gd name="T49" fmla="*/ 24 h 695"/>
                <a:gd name="T50" fmla="*/ 12 w 523"/>
                <a:gd name="T51" fmla="*/ 19 h 695"/>
                <a:gd name="T52" fmla="*/ 9 w 523"/>
                <a:gd name="T53" fmla="*/ 19 h 695"/>
                <a:gd name="T54" fmla="*/ 3 w 523"/>
                <a:gd name="T55" fmla="*/ 24 h 695"/>
                <a:gd name="T56" fmla="*/ 2 w 523"/>
                <a:gd name="T57" fmla="*/ 30 h 695"/>
                <a:gd name="T58" fmla="*/ 2 w 523"/>
                <a:gd name="T59" fmla="*/ 35 h 695"/>
                <a:gd name="T60" fmla="*/ 3 w 523"/>
                <a:gd name="T61" fmla="*/ 40 h 695"/>
                <a:gd name="T62" fmla="*/ 1 w 523"/>
                <a:gd name="T63" fmla="*/ 49 h 695"/>
                <a:gd name="T64" fmla="*/ 4 w 523"/>
                <a:gd name="T65" fmla="*/ 63 h 695"/>
                <a:gd name="T66" fmla="*/ 9 w 523"/>
                <a:gd name="T67" fmla="*/ 69 h 695"/>
                <a:gd name="T68" fmla="*/ 8 w 523"/>
                <a:gd name="T69" fmla="*/ 90 h 695"/>
                <a:gd name="T70" fmla="*/ 5 w 523"/>
                <a:gd name="T71" fmla="*/ 100 h 695"/>
                <a:gd name="T72" fmla="*/ 23 w 523"/>
                <a:gd name="T73" fmla="*/ 101 h 695"/>
                <a:gd name="T74" fmla="*/ 46 w 523"/>
                <a:gd name="T75" fmla="*/ 99 h 695"/>
                <a:gd name="T76" fmla="*/ 78 w 523"/>
                <a:gd name="T77" fmla="*/ 92 h 695"/>
                <a:gd name="T78" fmla="*/ 81 w 523"/>
                <a:gd name="T79" fmla="*/ 83 h 695"/>
                <a:gd name="T80" fmla="*/ 84 w 523"/>
                <a:gd name="T81" fmla="*/ 76 h 695"/>
                <a:gd name="T82" fmla="*/ 84 w 523"/>
                <a:gd name="T83" fmla="*/ 72 h 695"/>
                <a:gd name="T84" fmla="*/ 90 w 523"/>
                <a:gd name="T85" fmla="*/ 69 h 695"/>
                <a:gd name="T86" fmla="*/ 90 w 523"/>
                <a:gd name="T87" fmla="*/ 57 h 6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3" h="695">
                  <a:moveTo>
                    <a:pt x="520" y="381"/>
                  </a:moveTo>
                  <a:lnTo>
                    <a:pt x="517" y="387"/>
                  </a:lnTo>
                  <a:lnTo>
                    <a:pt x="508" y="376"/>
                  </a:lnTo>
                  <a:lnTo>
                    <a:pt x="498" y="359"/>
                  </a:lnTo>
                  <a:lnTo>
                    <a:pt x="482" y="314"/>
                  </a:lnTo>
                  <a:lnTo>
                    <a:pt x="475" y="290"/>
                  </a:lnTo>
                  <a:lnTo>
                    <a:pt x="460" y="265"/>
                  </a:lnTo>
                  <a:lnTo>
                    <a:pt x="426" y="229"/>
                  </a:lnTo>
                  <a:lnTo>
                    <a:pt x="409" y="235"/>
                  </a:lnTo>
                  <a:lnTo>
                    <a:pt x="375" y="257"/>
                  </a:lnTo>
                  <a:lnTo>
                    <a:pt x="372" y="261"/>
                  </a:lnTo>
                  <a:lnTo>
                    <a:pt x="364" y="299"/>
                  </a:lnTo>
                  <a:lnTo>
                    <a:pt x="351" y="313"/>
                  </a:lnTo>
                  <a:lnTo>
                    <a:pt x="338" y="320"/>
                  </a:lnTo>
                  <a:lnTo>
                    <a:pt x="323" y="317"/>
                  </a:lnTo>
                  <a:lnTo>
                    <a:pt x="316" y="309"/>
                  </a:lnTo>
                  <a:lnTo>
                    <a:pt x="318" y="288"/>
                  </a:lnTo>
                  <a:lnTo>
                    <a:pt x="325" y="265"/>
                  </a:lnTo>
                  <a:lnTo>
                    <a:pt x="349" y="235"/>
                  </a:lnTo>
                  <a:lnTo>
                    <a:pt x="355" y="212"/>
                  </a:lnTo>
                  <a:lnTo>
                    <a:pt x="365" y="195"/>
                  </a:lnTo>
                  <a:lnTo>
                    <a:pt x="368" y="180"/>
                  </a:lnTo>
                  <a:lnTo>
                    <a:pt x="364" y="159"/>
                  </a:lnTo>
                  <a:lnTo>
                    <a:pt x="345" y="114"/>
                  </a:lnTo>
                  <a:lnTo>
                    <a:pt x="336" y="102"/>
                  </a:lnTo>
                  <a:lnTo>
                    <a:pt x="332" y="85"/>
                  </a:lnTo>
                  <a:lnTo>
                    <a:pt x="336" y="75"/>
                  </a:lnTo>
                  <a:lnTo>
                    <a:pt x="341" y="73"/>
                  </a:lnTo>
                  <a:lnTo>
                    <a:pt x="320" y="47"/>
                  </a:lnTo>
                  <a:lnTo>
                    <a:pt x="305" y="37"/>
                  </a:lnTo>
                  <a:lnTo>
                    <a:pt x="270" y="30"/>
                  </a:lnTo>
                  <a:lnTo>
                    <a:pt x="254" y="23"/>
                  </a:lnTo>
                  <a:lnTo>
                    <a:pt x="244" y="21"/>
                  </a:lnTo>
                  <a:lnTo>
                    <a:pt x="212" y="4"/>
                  </a:lnTo>
                  <a:lnTo>
                    <a:pt x="199" y="1"/>
                  </a:lnTo>
                  <a:lnTo>
                    <a:pt x="186" y="6"/>
                  </a:lnTo>
                  <a:lnTo>
                    <a:pt x="182" y="3"/>
                  </a:lnTo>
                  <a:lnTo>
                    <a:pt x="156" y="0"/>
                  </a:lnTo>
                  <a:lnTo>
                    <a:pt x="131" y="7"/>
                  </a:lnTo>
                  <a:lnTo>
                    <a:pt x="123" y="21"/>
                  </a:lnTo>
                  <a:lnTo>
                    <a:pt x="124" y="34"/>
                  </a:lnTo>
                  <a:lnTo>
                    <a:pt x="130" y="44"/>
                  </a:lnTo>
                  <a:lnTo>
                    <a:pt x="143" y="57"/>
                  </a:lnTo>
                  <a:lnTo>
                    <a:pt x="139" y="65"/>
                  </a:lnTo>
                  <a:lnTo>
                    <a:pt x="113" y="81"/>
                  </a:lnTo>
                  <a:lnTo>
                    <a:pt x="94" y="88"/>
                  </a:lnTo>
                  <a:lnTo>
                    <a:pt x="98" y="118"/>
                  </a:lnTo>
                  <a:lnTo>
                    <a:pt x="98" y="141"/>
                  </a:lnTo>
                  <a:lnTo>
                    <a:pt x="88" y="154"/>
                  </a:lnTo>
                  <a:lnTo>
                    <a:pt x="82" y="163"/>
                  </a:lnTo>
                  <a:lnTo>
                    <a:pt x="78" y="157"/>
                  </a:lnTo>
                  <a:lnTo>
                    <a:pt x="71" y="128"/>
                  </a:lnTo>
                  <a:lnTo>
                    <a:pt x="64" y="117"/>
                  </a:lnTo>
                  <a:lnTo>
                    <a:pt x="55" y="125"/>
                  </a:lnTo>
                  <a:lnTo>
                    <a:pt x="45" y="140"/>
                  </a:lnTo>
                  <a:lnTo>
                    <a:pt x="20" y="163"/>
                  </a:lnTo>
                  <a:lnTo>
                    <a:pt x="19" y="183"/>
                  </a:lnTo>
                  <a:lnTo>
                    <a:pt x="9" y="199"/>
                  </a:lnTo>
                  <a:lnTo>
                    <a:pt x="13" y="222"/>
                  </a:lnTo>
                  <a:lnTo>
                    <a:pt x="12" y="236"/>
                  </a:lnTo>
                  <a:lnTo>
                    <a:pt x="13" y="264"/>
                  </a:lnTo>
                  <a:lnTo>
                    <a:pt x="17" y="271"/>
                  </a:lnTo>
                  <a:lnTo>
                    <a:pt x="6" y="283"/>
                  </a:lnTo>
                  <a:lnTo>
                    <a:pt x="7" y="325"/>
                  </a:lnTo>
                  <a:lnTo>
                    <a:pt x="3" y="374"/>
                  </a:lnTo>
                  <a:lnTo>
                    <a:pt x="26" y="424"/>
                  </a:lnTo>
                  <a:lnTo>
                    <a:pt x="43" y="443"/>
                  </a:lnTo>
                  <a:lnTo>
                    <a:pt x="53" y="462"/>
                  </a:lnTo>
                  <a:lnTo>
                    <a:pt x="61" y="540"/>
                  </a:lnTo>
                  <a:lnTo>
                    <a:pt x="48" y="600"/>
                  </a:lnTo>
                  <a:lnTo>
                    <a:pt x="30" y="651"/>
                  </a:lnTo>
                  <a:lnTo>
                    <a:pt x="29" y="671"/>
                  </a:lnTo>
                  <a:lnTo>
                    <a:pt x="0" y="695"/>
                  </a:lnTo>
                  <a:lnTo>
                    <a:pt x="134" y="677"/>
                  </a:lnTo>
                  <a:lnTo>
                    <a:pt x="266" y="655"/>
                  </a:lnTo>
                  <a:lnTo>
                    <a:pt x="267" y="664"/>
                  </a:lnTo>
                  <a:lnTo>
                    <a:pt x="439" y="633"/>
                  </a:lnTo>
                  <a:lnTo>
                    <a:pt x="446" y="616"/>
                  </a:lnTo>
                  <a:lnTo>
                    <a:pt x="469" y="579"/>
                  </a:lnTo>
                  <a:lnTo>
                    <a:pt x="466" y="553"/>
                  </a:lnTo>
                  <a:lnTo>
                    <a:pt x="472" y="525"/>
                  </a:lnTo>
                  <a:lnTo>
                    <a:pt x="482" y="511"/>
                  </a:lnTo>
                  <a:lnTo>
                    <a:pt x="479" y="495"/>
                  </a:lnTo>
                  <a:lnTo>
                    <a:pt x="481" y="483"/>
                  </a:lnTo>
                  <a:lnTo>
                    <a:pt x="492" y="466"/>
                  </a:lnTo>
                  <a:lnTo>
                    <a:pt x="518" y="462"/>
                  </a:lnTo>
                  <a:lnTo>
                    <a:pt x="523" y="397"/>
                  </a:lnTo>
                  <a:lnTo>
                    <a:pt x="520" y="381"/>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29" name="Freeform 155"/>
            <p:cNvSpPr>
              <a:spLocks/>
            </p:cNvSpPr>
            <p:nvPr/>
          </p:nvSpPr>
          <p:spPr bwMode="auto">
            <a:xfrm>
              <a:off x="6085791" y="4353275"/>
              <a:ext cx="545315" cy="904604"/>
            </a:xfrm>
            <a:custGeom>
              <a:avLst/>
              <a:gdLst>
                <a:gd name="T0" fmla="*/ 86 w 485"/>
                <a:gd name="T1" fmla="*/ 117 h 820"/>
                <a:gd name="T2" fmla="*/ 70 w 485"/>
                <a:gd name="T3" fmla="*/ 118 h 820"/>
                <a:gd name="T4" fmla="*/ 65 w 485"/>
                <a:gd name="T5" fmla="*/ 122 h 820"/>
                <a:gd name="T6" fmla="*/ 61 w 485"/>
                <a:gd name="T7" fmla="*/ 120 h 820"/>
                <a:gd name="T8" fmla="*/ 56 w 485"/>
                <a:gd name="T9" fmla="*/ 124 h 820"/>
                <a:gd name="T10" fmla="*/ 53 w 485"/>
                <a:gd name="T11" fmla="*/ 119 h 820"/>
                <a:gd name="T12" fmla="*/ 49 w 485"/>
                <a:gd name="T13" fmla="*/ 117 h 820"/>
                <a:gd name="T14" fmla="*/ 48 w 485"/>
                <a:gd name="T15" fmla="*/ 114 h 820"/>
                <a:gd name="T16" fmla="*/ 50 w 485"/>
                <a:gd name="T17" fmla="*/ 106 h 820"/>
                <a:gd name="T18" fmla="*/ 1 w 485"/>
                <a:gd name="T19" fmla="*/ 110 h 820"/>
                <a:gd name="T20" fmla="*/ 1 w 485"/>
                <a:gd name="T21" fmla="*/ 110 h 820"/>
                <a:gd name="T22" fmla="*/ 2 w 485"/>
                <a:gd name="T23" fmla="*/ 108 h 820"/>
                <a:gd name="T24" fmla="*/ 0 w 485"/>
                <a:gd name="T25" fmla="*/ 103 h 820"/>
                <a:gd name="T26" fmla="*/ 3 w 485"/>
                <a:gd name="T27" fmla="*/ 102 h 820"/>
                <a:gd name="T28" fmla="*/ 3 w 485"/>
                <a:gd name="T29" fmla="*/ 99 h 820"/>
                <a:gd name="T30" fmla="*/ 2 w 485"/>
                <a:gd name="T31" fmla="*/ 96 h 820"/>
                <a:gd name="T32" fmla="*/ 4 w 485"/>
                <a:gd name="T33" fmla="*/ 94 h 820"/>
                <a:gd name="T34" fmla="*/ 6 w 485"/>
                <a:gd name="T35" fmla="*/ 88 h 820"/>
                <a:gd name="T36" fmla="*/ 12 w 485"/>
                <a:gd name="T37" fmla="*/ 83 h 820"/>
                <a:gd name="T38" fmla="*/ 11 w 485"/>
                <a:gd name="T39" fmla="*/ 80 h 820"/>
                <a:gd name="T40" fmla="*/ 13 w 485"/>
                <a:gd name="T41" fmla="*/ 79 h 820"/>
                <a:gd name="T42" fmla="*/ 16 w 485"/>
                <a:gd name="T43" fmla="*/ 75 h 820"/>
                <a:gd name="T44" fmla="*/ 11 w 485"/>
                <a:gd name="T45" fmla="*/ 71 h 820"/>
                <a:gd name="T46" fmla="*/ 11 w 485"/>
                <a:gd name="T47" fmla="*/ 69 h 820"/>
                <a:gd name="T48" fmla="*/ 8 w 485"/>
                <a:gd name="T49" fmla="*/ 67 h 820"/>
                <a:gd name="T50" fmla="*/ 11 w 485"/>
                <a:gd name="T51" fmla="*/ 66 h 820"/>
                <a:gd name="T52" fmla="*/ 8 w 485"/>
                <a:gd name="T53" fmla="*/ 64 h 820"/>
                <a:gd name="T54" fmla="*/ 10 w 485"/>
                <a:gd name="T55" fmla="*/ 60 h 820"/>
                <a:gd name="T56" fmla="*/ 7 w 485"/>
                <a:gd name="T57" fmla="*/ 59 h 820"/>
                <a:gd name="T58" fmla="*/ 7 w 485"/>
                <a:gd name="T59" fmla="*/ 58 h 820"/>
                <a:gd name="T60" fmla="*/ 7 w 485"/>
                <a:gd name="T61" fmla="*/ 55 h 820"/>
                <a:gd name="T62" fmla="*/ 8 w 485"/>
                <a:gd name="T63" fmla="*/ 54 h 820"/>
                <a:gd name="T64" fmla="*/ 8 w 485"/>
                <a:gd name="T65" fmla="*/ 51 h 820"/>
                <a:gd name="T66" fmla="*/ 6 w 485"/>
                <a:gd name="T67" fmla="*/ 50 h 820"/>
                <a:gd name="T68" fmla="*/ 7 w 485"/>
                <a:gd name="T69" fmla="*/ 46 h 820"/>
                <a:gd name="T70" fmla="*/ 4 w 485"/>
                <a:gd name="T71" fmla="*/ 44 h 820"/>
                <a:gd name="T72" fmla="*/ 6 w 485"/>
                <a:gd name="T73" fmla="*/ 43 h 820"/>
                <a:gd name="T74" fmla="*/ 6 w 485"/>
                <a:gd name="T75" fmla="*/ 42 h 820"/>
                <a:gd name="T76" fmla="*/ 3 w 485"/>
                <a:gd name="T77" fmla="*/ 41 h 820"/>
                <a:gd name="T78" fmla="*/ 7 w 485"/>
                <a:gd name="T79" fmla="*/ 38 h 820"/>
                <a:gd name="T80" fmla="*/ 8 w 485"/>
                <a:gd name="T81" fmla="*/ 34 h 820"/>
                <a:gd name="T82" fmla="*/ 6 w 485"/>
                <a:gd name="T83" fmla="*/ 33 h 820"/>
                <a:gd name="T84" fmla="*/ 11 w 485"/>
                <a:gd name="T85" fmla="*/ 31 h 820"/>
                <a:gd name="T86" fmla="*/ 11 w 485"/>
                <a:gd name="T87" fmla="*/ 29 h 820"/>
                <a:gd name="T88" fmla="*/ 9 w 485"/>
                <a:gd name="T89" fmla="*/ 29 h 820"/>
                <a:gd name="T90" fmla="*/ 11 w 485"/>
                <a:gd name="T91" fmla="*/ 27 h 820"/>
                <a:gd name="T92" fmla="*/ 12 w 485"/>
                <a:gd name="T93" fmla="*/ 25 h 820"/>
                <a:gd name="T94" fmla="*/ 13 w 485"/>
                <a:gd name="T95" fmla="*/ 25 h 820"/>
                <a:gd name="T96" fmla="*/ 13 w 485"/>
                <a:gd name="T97" fmla="*/ 22 h 820"/>
                <a:gd name="T98" fmla="*/ 17 w 485"/>
                <a:gd name="T99" fmla="*/ 21 h 820"/>
                <a:gd name="T100" fmla="*/ 16 w 485"/>
                <a:gd name="T101" fmla="*/ 15 h 820"/>
                <a:gd name="T102" fmla="*/ 17 w 485"/>
                <a:gd name="T103" fmla="*/ 13 h 820"/>
                <a:gd name="T104" fmla="*/ 20 w 485"/>
                <a:gd name="T105" fmla="*/ 12 h 820"/>
                <a:gd name="T106" fmla="*/ 19 w 485"/>
                <a:gd name="T107" fmla="*/ 11 h 820"/>
                <a:gd name="T108" fmla="*/ 24 w 485"/>
                <a:gd name="T109" fmla="*/ 7 h 820"/>
                <a:gd name="T110" fmla="*/ 22 w 485"/>
                <a:gd name="T111" fmla="*/ 5 h 820"/>
                <a:gd name="T112" fmla="*/ 46 w 485"/>
                <a:gd name="T113" fmla="*/ 3 h 820"/>
                <a:gd name="T114" fmla="*/ 73 w 485"/>
                <a:gd name="T115" fmla="*/ 0 h 820"/>
                <a:gd name="T116" fmla="*/ 76 w 485"/>
                <a:gd name="T117" fmla="*/ 3 h 820"/>
                <a:gd name="T118" fmla="*/ 77 w 485"/>
                <a:gd name="T119" fmla="*/ 37 h 820"/>
                <a:gd name="T120" fmla="*/ 78 w 485"/>
                <a:gd name="T121" fmla="*/ 79 h 820"/>
                <a:gd name="T122" fmla="*/ 86 w 485"/>
                <a:gd name="T123" fmla="*/ 117 h 8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85" h="820">
                  <a:moveTo>
                    <a:pt x="485" y="775"/>
                  </a:moveTo>
                  <a:lnTo>
                    <a:pt x="397" y="781"/>
                  </a:lnTo>
                  <a:lnTo>
                    <a:pt x="368" y="803"/>
                  </a:lnTo>
                  <a:lnTo>
                    <a:pt x="345" y="798"/>
                  </a:lnTo>
                  <a:lnTo>
                    <a:pt x="314" y="820"/>
                  </a:lnTo>
                  <a:lnTo>
                    <a:pt x="299" y="785"/>
                  </a:lnTo>
                  <a:lnTo>
                    <a:pt x="280" y="771"/>
                  </a:lnTo>
                  <a:lnTo>
                    <a:pt x="271" y="752"/>
                  </a:lnTo>
                  <a:lnTo>
                    <a:pt x="281" y="697"/>
                  </a:lnTo>
                  <a:lnTo>
                    <a:pt x="4" y="725"/>
                  </a:lnTo>
                  <a:lnTo>
                    <a:pt x="3" y="726"/>
                  </a:lnTo>
                  <a:lnTo>
                    <a:pt x="14" y="713"/>
                  </a:lnTo>
                  <a:lnTo>
                    <a:pt x="0" y="681"/>
                  </a:lnTo>
                  <a:lnTo>
                    <a:pt x="17" y="674"/>
                  </a:lnTo>
                  <a:lnTo>
                    <a:pt x="20" y="655"/>
                  </a:lnTo>
                  <a:lnTo>
                    <a:pt x="13" y="638"/>
                  </a:lnTo>
                  <a:lnTo>
                    <a:pt x="27" y="625"/>
                  </a:lnTo>
                  <a:lnTo>
                    <a:pt x="33" y="583"/>
                  </a:lnTo>
                  <a:lnTo>
                    <a:pt x="69" y="547"/>
                  </a:lnTo>
                  <a:lnTo>
                    <a:pt x="65" y="527"/>
                  </a:lnTo>
                  <a:lnTo>
                    <a:pt x="75" y="525"/>
                  </a:lnTo>
                  <a:lnTo>
                    <a:pt x="89" y="492"/>
                  </a:lnTo>
                  <a:lnTo>
                    <a:pt x="59" y="472"/>
                  </a:lnTo>
                  <a:lnTo>
                    <a:pt x="58" y="456"/>
                  </a:lnTo>
                  <a:lnTo>
                    <a:pt x="46" y="442"/>
                  </a:lnTo>
                  <a:lnTo>
                    <a:pt x="59" y="433"/>
                  </a:lnTo>
                  <a:lnTo>
                    <a:pt x="46" y="423"/>
                  </a:lnTo>
                  <a:lnTo>
                    <a:pt x="55" y="396"/>
                  </a:lnTo>
                  <a:lnTo>
                    <a:pt x="42" y="388"/>
                  </a:lnTo>
                  <a:lnTo>
                    <a:pt x="43" y="381"/>
                  </a:lnTo>
                  <a:lnTo>
                    <a:pt x="40" y="364"/>
                  </a:lnTo>
                  <a:lnTo>
                    <a:pt x="49" y="354"/>
                  </a:lnTo>
                  <a:lnTo>
                    <a:pt x="45" y="338"/>
                  </a:lnTo>
                  <a:lnTo>
                    <a:pt x="33" y="331"/>
                  </a:lnTo>
                  <a:lnTo>
                    <a:pt x="37" y="303"/>
                  </a:lnTo>
                  <a:lnTo>
                    <a:pt x="23" y="292"/>
                  </a:lnTo>
                  <a:lnTo>
                    <a:pt x="33" y="286"/>
                  </a:lnTo>
                  <a:lnTo>
                    <a:pt x="33" y="279"/>
                  </a:lnTo>
                  <a:lnTo>
                    <a:pt x="20" y="270"/>
                  </a:lnTo>
                  <a:lnTo>
                    <a:pt x="42" y="250"/>
                  </a:lnTo>
                  <a:lnTo>
                    <a:pt x="45" y="224"/>
                  </a:lnTo>
                  <a:lnTo>
                    <a:pt x="36" y="218"/>
                  </a:lnTo>
                  <a:lnTo>
                    <a:pt x="63" y="204"/>
                  </a:lnTo>
                  <a:lnTo>
                    <a:pt x="63" y="195"/>
                  </a:lnTo>
                  <a:lnTo>
                    <a:pt x="50" y="189"/>
                  </a:lnTo>
                  <a:lnTo>
                    <a:pt x="63" y="178"/>
                  </a:lnTo>
                  <a:lnTo>
                    <a:pt x="68" y="165"/>
                  </a:lnTo>
                  <a:lnTo>
                    <a:pt x="75" y="165"/>
                  </a:lnTo>
                  <a:lnTo>
                    <a:pt x="73" y="149"/>
                  </a:lnTo>
                  <a:lnTo>
                    <a:pt x="98" y="137"/>
                  </a:lnTo>
                  <a:lnTo>
                    <a:pt x="92" y="104"/>
                  </a:lnTo>
                  <a:lnTo>
                    <a:pt x="97" y="85"/>
                  </a:lnTo>
                  <a:lnTo>
                    <a:pt x="110" y="82"/>
                  </a:lnTo>
                  <a:lnTo>
                    <a:pt x="108" y="69"/>
                  </a:lnTo>
                  <a:lnTo>
                    <a:pt x="134" y="51"/>
                  </a:lnTo>
                  <a:lnTo>
                    <a:pt x="125" y="35"/>
                  </a:lnTo>
                  <a:lnTo>
                    <a:pt x="260" y="19"/>
                  </a:lnTo>
                  <a:lnTo>
                    <a:pt x="418" y="0"/>
                  </a:lnTo>
                  <a:lnTo>
                    <a:pt x="434" y="16"/>
                  </a:lnTo>
                  <a:lnTo>
                    <a:pt x="439" y="245"/>
                  </a:lnTo>
                  <a:lnTo>
                    <a:pt x="442" y="525"/>
                  </a:lnTo>
                  <a:lnTo>
                    <a:pt x="485" y="775"/>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0" name="Freeform 186"/>
            <p:cNvSpPr>
              <a:spLocks/>
            </p:cNvSpPr>
            <p:nvPr/>
          </p:nvSpPr>
          <p:spPr bwMode="auto">
            <a:xfrm>
              <a:off x="3134148" y="2483152"/>
              <a:ext cx="1053246" cy="859861"/>
            </a:xfrm>
            <a:custGeom>
              <a:avLst/>
              <a:gdLst>
                <a:gd name="T0" fmla="*/ 147 w 934"/>
                <a:gd name="T1" fmla="*/ 13 h 778"/>
                <a:gd name="T2" fmla="*/ 126 w 934"/>
                <a:gd name="T3" fmla="*/ 12 h 778"/>
                <a:gd name="T4" fmla="*/ 107 w 934"/>
                <a:gd name="T5" fmla="*/ 10 h 778"/>
                <a:gd name="T6" fmla="*/ 89 w 934"/>
                <a:gd name="T7" fmla="*/ 9 h 778"/>
                <a:gd name="T8" fmla="*/ 70 w 934"/>
                <a:gd name="T9" fmla="*/ 6 h 778"/>
                <a:gd name="T10" fmla="*/ 50 w 934"/>
                <a:gd name="T11" fmla="*/ 4 h 778"/>
                <a:gd name="T12" fmla="*/ 31 w 934"/>
                <a:gd name="T13" fmla="*/ 2 h 778"/>
                <a:gd name="T14" fmla="*/ 17 w 934"/>
                <a:gd name="T15" fmla="*/ 0 h 778"/>
                <a:gd name="T16" fmla="*/ 15 w 934"/>
                <a:gd name="T17" fmla="*/ 13 h 778"/>
                <a:gd name="T18" fmla="*/ 10 w 934"/>
                <a:gd name="T19" fmla="*/ 44 h 778"/>
                <a:gd name="T20" fmla="*/ 4 w 934"/>
                <a:gd name="T21" fmla="*/ 79 h 778"/>
                <a:gd name="T22" fmla="*/ 0 w 934"/>
                <a:gd name="T23" fmla="*/ 105 h 778"/>
                <a:gd name="T24" fmla="*/ 22 w 934"/>
                <a:gd name="T25" fmla="*/ 108 h 778"/>
                <a:gd name="T26" fmla="*/ 45 w 934"/>
                <a:gd name="T27" fmla="*/ 110 h 778"/>
                <a:gd name="T28" fmla="*/ 60 w 934"/>
                <a:gd name="T29" fmla="*/ 112 h 778"/>
                <a:gd name="T30" fmla="*/ 80 w 934"/>
                <a:gd name="T31" fmla="*/ 113 h 778"/>
                <a:gd name="T32" fmla="*/ 102 w 934"/>
                <a:gd name="T33" fmla="*/ 115 h 778"/>
                <a:gd name="T34" fmla="*/ 123 w 934"/>
                <a:gd name="T35" fmla="*/ 117 h 778"/>
                <a:gd name="T36" fmla="*/ 141 w 934"/>
                <a:gd name="T37" fmla="*/ 118 h 778"/>
                <a:gd name="T38" fmla="*/ 159 w 934"/>
                <a:gd name="T39" fmla="*/ 119 h 778"/>
                <a:gd name="T40" fmla="*/ 161 w 934"/>
                <a:gd name="T41" fmla="*/ 93 h 778"/>
                <a:gd name="T42" fmla="*/ 162 w 934"/>
                <a:gd name="T43" fmla="*/ 67 h 778"/>
                <a:gd name="T44" fmla="*/ 164 w 934"/>
                <a:gd name="T45" fmla="*/ 40 h 778"/>
                <a:gd name="T46" fmla="*/ 166 w 934"/>
                <a:gd name="T47" fmla="*/ 14 h 778"/>
                <a:gd name="T48" fmla="*/ 147 w 934"/>
                <a:gd name="T49" fmla="*/ 13 h 77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34" h="778">
                  <a:moveTo>
                    <a:pt x="828" y="88"/>
                  </a:moveTo>
                  <a:lnTo>
                    <a:pt x="712" y="77"/>
                  </a:lnTo>
                  <a:lnTo>
                    <a:pt x="602" y="67"/>
                  </a:lnTo>
                  <a:lnTo>
                    <a:pt x="503" y="56"/>
                  </a:lnTo>
                  <a:lnTo>
                    <a:pt x="397" y="43"/>
                  </a:lnTo>
                  <a:lnTo>
                    <a:pt x="283" y="28"/>
                  </a:lnTo>
                  <a:lnTo>
                    <a:pt x="174" y="11"/>
                  </a:lnTo>
                  <a:lnTo>
                    <a:pt x="99" y="0"/>
                  </a:lnTo>
                  <a:lnTo>
                    <a:pt x="86" y="86"/>
                  </a:lnTo>
                  <a:lnTo>
                    <a:pt x="55" y="291"/>
                  </a:lnTo>
                  <a:lnTo>
                    <a:pt x="25" y="515"/>
                  </a:lnTo>
                  <a:lnTo>
                    <a:pt x="0" y="688"/>
                  </a:lnTo>
                  <a:lnTo>
                    <a:pt x="123" y="705"/>
                  </a:lnTo>
                  <a:lnTo>
                    <a:pt x="254" y="721"/>
                  </a:lnTo>
                  <a:lnTo>
                    <a:pt x="335" y="731"/>
                  </a:lnTo>
                  <a:lnTo>
                    <a:pt x="452" y="743"/>
                  </a:lnTo>
                  <a:lnTo>
                    <a:pt x="575" y="754"/>
                  </a:lnTo>
                  <a:lnTo>
                    <a:pt x="688" y="763"/>
                  </a:lnTo>
                  <a:lnTo>
                    <a:pt x="794" y="772"/>
                  </a:lnTo>
                  <a:lnTo>
                    <a:pt x="895" y="778"/>
                  </a:lnTo>
                  <a:lnTo>
                    <a:pt x="904" y="604"/>
                  </a:lnTo>
                  <a:lnTo>
                    <a:pt x="914" y="435"/>
                  </a:lnTo>
                  <a:lnTo>
                    <a:pt x="924" y="262"/>
                  </a:lnTo>
                  <a:lnTo>
                    <a:pt x="934" y="96"/>
                  </a:lnTo>
                  <a:lnTo>
                    <a:pt x="828" y="88"/>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1" name="Freeform 171"/>
            <p:cNvSpPr>
              <a:spLocks/>
            </p:cNvSpPr>
            <p:nvPr/>
          </p:nvSpPr>
          <p:spPr bwMode="auto">
            <a:xfrm>
              <a:off x="4143258" y="2964757"/>
              <a:ext cx="1243832" cy="574619"/>
            </a:xfrm>
            <a:custGeom>
              <a:avLst/>
              <a:gdLst>
                <a:gd name="T0" fmla="*/ 115 w 1109"/>
                <a:gd name="T1" fmla="*/ 3 h 522"/>
                <a:gd name="T2" fmla="*/ 95 w 1109"/>
                <a:gd name="T3" fmla="*/ 3 h 522"/>
                <a:gd name="T4" fmla="*/ 77 w 1109"/>
                <a:gd name="T5" fmla="*/ 3 h 522"/>
                <a:gd name="T6" fmla="*/ 58 w 1109"/>
                <a:gd name="T7" fmla="*/ 2 h 522"/>
                <a:gd name="T8" fmla="*/ 37 w 1109"/>
                <a:gd name="T9" fmla="*/ 2 h 522"/>
                <a:gd name="T10" fmla="*/ 17 w 1109"/>
                <a:gd name="T11" fmla="*/ 1 h 522"/>
                <a:gd name="T12" fmla="*/ 3 w 1109"/>
                <a:gd name="T13" fmla="*/ 0 h 522"/>
                <a:gd name="T14" fmla="*/ 2 w 1109"/>
                <a:gd name="T15" fmla="*/ 26 h 522"/>
                <a:gd name="T16" fmla="*/ 0 w 1109"/>
                <a:gd name="T17" fmla="*/ 52 h 522"/>
                <a:gd name="T18" fmla="*/ 22 w 1109"/>
                <a:gd name="T19" fmla="*/ 53 h 522"/>
                <a:gd name="T20" fmla="*/ 45 w 1109"/>
                <a:gd name="T21" fmla="*/ 54 h 522"/>
                <a:gd name="T22" fmla="*/ 44 w 1109"/>
                <a:gd name="T23" fmla="*/ 78 h 522"/>
                <a:gd name="T24" fmla="*/ 65 w 1109"/>
                <a:gd name="T25" fmla="*/ 79 h 522"/>
                <a:gd name="T26" fmla="*/ 87 w 1109"/>
                <a:gd name="T27" fmla="*/ 79 h 522"/>
                <a:gd name="T28" fmla="*/ 107 w 1109"/>
                <a:gd name="T29" fmla="*/ 79 h 522"/>
                <a:gd name="T30" fmla="*/ 126 w 1109"/>
                <a:gd name="T31" fmla="*/ 79 h 522"/>
                <a:gd name="T32" fmla="*/ 146 w 1109"/>
                <a:gd name="T33" fmla="*/ 78 h 522"/>
                <a:gd name="T34" fmla="*/ 168 w 1109"/>
                <a:gd name="T35" fmla="*/ 78 h 522"/>
                <a:gd name="T36" fmla="*/ 189 w 1109"/>
                <a:gd name="T37" fmla="*/ 77 h 522"/>
                <a:gd name="T38" fmla="*/ 193 w 1109"/>
                <a:gd name="T39" fmla="*/ 77 h 522"/>
                <a:gd name="T40" fmla="*/ 194 w 1109"/>
                <a:gd name="T41" fmla="*/ 75 h 522"/>
                <a:gd name="T42" fmla="*/ 192 w 1109"/>
                <a:gd name="T43" fmla="*/ 73 h 522"/>
                <a:gd name="T44" fmla="*/ 192 w 1109"/>
                <a:gd name="T45" fmla="*/ 72 h 522"/>
                <a:gd name="T46" fmla="*/ 187 w 1109"/>
                <a:gd name="T47" fmla="*/ 70 h 522"/>
                <a:gd name="T48" fmla="*/ 187 w 1109"/>
                <a:gd name="T49" fmla="*/ 64 h 522"/>
                <a:gd name="T50" fmla="*/ 185 w 1109"/>
                <a:gd name="T51" fmla="*/ 64 h 522"/>
                <a:gd name="T52" fmla="*/ 185 w 1109"/>
                <a:gd name="T53" fmla="*/ 63 h 522"/>
                <a:gd name="T54" fmla="*/ 184 w 1109"/>
                <a:gd name="T55" fmla="*/ 61 h 522"/>
                <a:gd name="T56" fmla="*/ 182 w 1109"/>
                <a:gd name="T57" fmla="*/ 60 h 522"/>
                <a:gd name="T58" fmla="*/ 183 w 1109"/>
                <a:gd name="T59" fmla="*/ 56 h 522"/>
                <a:gd name="T60" fmla="*/ 182 w 1109"/>
                <a:gd name="T61" fmla="*/ 51 h 522"/>
                <a:gd name="T62" fmla="*/ 182 w 1109"/>
                <a:gd name="T63" fmla="*/ 48 h 522"/>
                <a:gd name="T64" fmla="*/ 181 w 1109"/>
                <a:gd name="T65" fmla="*/ 47 h 522"/>
                <a:gd name="T66" fmla="*/ 182 w 1109"/>
                <a:gd name="T67" fmla="*/ 45 h 522"/>
                <a:gd name="T68" fmla="*/ 179 w 1109"/>
                <a:gd name="T69" fmla="*/ 44 h 522"/>
                <a:gd name="T70" fmla="*/ 181 w 1109"/>
                <a:gd name="T71" fmla="*/ 41 h 522"/>
                <a:gd name="T72" fmla="*/ 178 w 1109"/>
                <a:gd name="T73" fmla="*/ 40 h 522"/>
                <a:gd name="T74" fmla="*/ 178 w 1109"/>
                <a:gd name="T75" fmla="*/ 39 h 522"/>
                <a:gd name="T76" fmla="*/ 177 w 1109"/>
                <a:gd name="T77" fmla="*/ 39 h 522"/>
                <a:gd name="T78" fmla="*/ 176 w 1109"/>
                <a:gd name="T79" fmla="*/ 36 h 522"/>
                <a:gd name="T80" fmla="*/ 177 w 1109"/>
                <a:gd name="T81" fmla="*/ 32 h 522"/>
                <a:gd name="T82" fmla="*/ 175 w 1109"/>
                <a:gd name="T83" fmla="*/ 30 h 522"/>
                <a:gd name="T84" fmla="*/ 175 w 1109"/>
                <a:gd name="T85" fmla="*/ 28 h 522"/>
                <a:gd name="T86" fmla="*/ 172 w 1109"/>
                <a:gd name="T87" fmla="*/ 27 h 522"/>
                <a:gd name="T88" fmla="*/ 172 w 1109"/>
                <a:gd name="T89" fmla="*/ 24 h 522"/>
                <a:gd name="T90" fmla="*/ 171 w 1109"/>
                <a:gd name="T91" fmla="*/ 23 h 522"/>
                <a:gd name="T92" fmla="*/ 171 w 1109"/>
                <a:gd name="T93" fmla="*/ 20 h 522"/>
                <a:gd name="T94" fmla="*/ 168 w 1109"/>
                <a:gd name="T95" fmla="*/ 19 h 522"/>
                <a:gd name="T96" fmla="*/ 169 w 1109"/>
                <a:gd name="T97" fmla="*/ 15 h 522"/>
                <a:gd name="T98" fmla="*/ 167 w 1109"/>
                <a:gd name="T99" fmla="*/ 15 h 522"/>
                <a:gd name="T100" fmla="*/ 164 w 1109"/>
                <a:gd name="T101" fmla="*/ 14 h 522"/>
                <a:gd name="T102" fmla="*/ 162 w 1109"/>
                <a:gd name="T103" fmla="*/ 11 h 522"/>
                <a:gd name="T104" fmla="*/ 153 w 1109"/>
                <a:gd name="T105" fmla="*/ 8 h 522"/>
                <a:gd name="T106" fmla="*/ 150 w 1109"/>
                <a:gd name="T107" fmla="*/ 6 h 522"/>
                <a:gd name="T108" fmla="*/ 137 w 1109"/>
                <a:gd name="T109" fmla="*/ 6 h 522"/>
                <a:gd name="T110" fmla="*/ 135 w 1109"/>
                <a:gd name="T111" fmla="*/ 8 h 522"/>
                <a:gd name="T112" fmla="*/ 134 w 1109"/>
                <a:gd name="T113" fmla="*/ 8 h 522"/>
                <a:gd name="T114" fmla="*/ 125 w 1109"/>
                <a:gd name="T115" fmla="*/ 5 h 522"/>
                <a:gd name="T116" fmla="*/ 123 w 1109"/>
                <a:gd name="T117" fmla="*/ 3 h 522"/>
                <a:gd name="T118" fmla="*/ 123 w 1109"/>
                <a:gd name="T119" fmla="*/ 3 h 522"/>
                <a:gd name="T120" fmla="*/ 115 w 1109"/>
                <a:gd name="T121" fmla="*/ 3 h 52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109" h="522">
                  <a:moveTo>
                    <a:pt x="657" y="19"/>
                  </a:moveTo>
                  <a:lnTo>
                    <a:pt x="543" y="18"/>
                  </a:lnTo>
                  <a:lnTo>
                    <a:pt x="439" y="18"/>
                  </a:lnTo>
                  <a:lnTo>
                    <a:pt x="331" y="15"/>
                  </a:lnTo>
                  <a:lnTo>
                    <a:pt x="211" y="11"/>
                  </a:lnTo>
                  <a:lnTo>
                    <a:pt x="97" y="5"/>
                  </a:lnTo>
                  <a:lnTo>
                    <a:pt x="19" y="0"/>
                  </a:lnTo>
                  <a:lnTo>
                    <a:pt x="9" y="169"/>
                  </a:lnTo>
                  <a:lnTo>
                    <a:pt x="0" y="343"/>
                  </a:lnTo>
                  <a:lnTo>
                    <a:pt x="129" y="348"/>
                  </a:lnTo>
                  <a:lnTo>
                    <a:pt x="256" y="354"/>
                  </a:lnTo>
                  <a:lnTo>
                    <a:pt x="252" y="517"/>
                  </a:lnTo>
                  <a:lnTo>
                    <a:pt x="370" y="520"/>
                  </a:lnTo>
                  <a:lnTo>
                    <a:pt x="496" y="522"/>
                  </a:lnTo>
                  <a:lnTo>
                    <a:pt x="611" y="522"/>
                  </a:lnTo>
                  <a:lnTo>
                    <a:pt x="719" y="522"/>
                  </a:lnTo>
                  <a:lnTo>
                    <a:pt x="838" y="519"/>
                  </a:lnTo>
                  <a:lnTo>
                    <a:pt x="963" y="514"/>
                  </a:lnTo>
                  <a:lnTo>
                    <a:pt x="1082" y="510"/>
                  </a:lnTo>
                  <a:lnTo>
                    <a:pt x="1108" y="509"/>
                  </a:lnTo>
                  <a:lnTo>
                    <a:pt x="1109" y="496"/>
                  </a:lnTo>
                  <a:lnTo>
                    <a:pt x="1098" y="483"/>
                  </a:lnTo>
                  <a:lnTo>
                    <a:pt x="1099" y="475"/>
                  </a:lnTo>
                  <a:lnTo>
                    <a:pt x="1074" y="464"/>
                  </a:lnTo>
                  <a:lnTo>
                    <a:pt x="1069" y="429"/>
                  </a:lnTo>
                  <a:lnTo>
                    <a:pt x="1059" y="426"/>
                  </a:lnTo>
                  <a:lnTo>
                    <a:pt x="1059" y="415"/>
                  </a:lnTo>
                  <a:lnTo>
                    <a:pt x="1056" y="406"/>
                  </a:lnTo>
                  <a:lnTo>
                    <a:pt x="1043" y="395"/>
                  </a:lnTo>
                  <a:lnTo>
                    <a:pt x="1048" y="369"/>
                  </a:lnTo>
                  <a:lnTo>
                    <a:pt x="1041" y="340"/>
                  </a:lnTo>
                  <a:lnTo>
                    <a:pt x="1043" y="318"/>
                  </a:lnTo>
                  <a:lnTo>
                    <a:pt x="1033" y="315"/>
                  </a:lnTo>
                  <a:lnTo>
                    <a:pt x="1040" y="298"/>
                  </a:lnTo>
                  <a:lnTo>
                    <a:pt x="1028" y="292"/>
                  </a:lnTo>
                  <a:lnTo>
                    <a:pt x="1033" y="272"/>
                  </a:lnTo>
                  <a:lnTo>
                    <a:pt x="1022" y="269"/>
                  </a:lnTo>
                  <a:lnTo>
                    <a:pt x="1021" y="257"/>
                  </a:lnTo>
                  <a:lnTo>
                    <a:pt x="1011" y="259"/>
                  </a:lnTo>
                  <a:lnTo>
                    <a:pt x="1007" y="234"/>
                  </a:lnTo>
                  <a:lnTo>
                    <a:pt x="1012" y="216"/>
                  </a:lnTo>
                  <a:lnTo>
                    <a:pt x="999" y="198"/>
                  </a:lnTo>
                  <a:lnTo>
                    <a:pt x="1001" y="185"/>
                  </a:lnTo>
                  <a:lnTo>
                    <a:pt x="986" y="175"/>
                  </a:lnTo>
                  <a:lnTo>
                    <a:pt x="985" y="164"/>
                  </a:lnTo>
                  <a:lnTo>
                    <a:pt x="975" y="152"/>
                  </a:lnTo>
                  <a:lnTo>
                    <a:pt x="975" y="135"/>
                  </a:lnTo>
                  <a:lnTo>
                    <a:pt x="965" y="122"/>
                  </a:lnTo>
                  <a:lnTo>
                    <a:pt x="966" y="99"/>
                  </a:lnTo>
                  <a:lnTo>
                    <a:pt x="955" y="97"/>
                  </a:lnTo>
                  <a:lnTo>
                    <a:pt x="937" y="94"/>
                  </a:lnTo>
                  <a:lnTo>
                    <a:pt x="927" y="70"/>
                  </a:lnTo>
                  <a:lnTo>
                    <a:pt x="874" y="52"/>
                  </a:lnTo>
                  <a:lnTo>
                    <a:pt x="858" y="38"/>
                  </a:lnTo>
                  <a:lnTo>
                    <a:pt x="784" y="41"/>
                  </a:lnTo>
                  <a:lnTo>
                    <a:pt x="774" y="54"/>
                  </a:lnTo>
                  <a:lnTo>
                    <a:pt x="764" y="55"/>
                  </a:lnTo>
                  <a:lnTo>
                    <a:pt x="718" y="34"/>
                  </a:lnTo>
                  <a:lnTo>
                    <a:pt x="703" y="19"/>
                  </a:lnTo>
                  <a:lnTo>
                    <a:pt x="657" y="19"/>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2" name="Freeform 161"/>
            <p:cNvSpPr>
              <a:spLocks/>
            </p:cNvSpPr>
            <p:nvPr/>
          </p:nvSpPr>
          <p:spPr bwMode="auto">
            <a:xfrm>
              <a:off x="2592480" y="2979225"/>
              <a:ext cx="828553" cy="1058290"/>
            </a:xfrm>
            <a:custGeom>
              <a:avLst/>
              <a:gdLst>
                <a:gd name="T0" fmla="*/ 37 w 739"/>
                <a:gd name="T1" fmla="*/ 3 h 960"/>
                <a:gd name="T2" fmla="*/ 58 w 739"/>
                <a:gd name="T3" fmla="*/ 5 h 960"/>
                <a:gd name="T4" fmla="*/ 79 w 739"/>
                <a:gd name="T5" fmla="*/ 9 h 960"/>
                <a:gd name="T6" fmla="*/ 89 w 739"/>
                <a:gd name="T7" fmla="*/ 10 h 960"/>
                <a:gd name="T8" fmla="*/ 84 w 739"/>
                <a:gd name="T9" fmla="*/ 36 h 960"/>
                <a:gd name="T10" fmla="*/ 106 w 739"/>
                <a:gd name="T11" fmla="*/ 39 h 960"/>
                <a:gd name="T12" fmla="*/ 129 w 739"/>
                <a:gd name="T13" fmla="*/ 41 h 960"/>
                <a:gd name="T14" fmla="*/ 126 w 739"/>
                <a:gd name="T15" fmla="*/ 65 h 960"/>
                <a:gd name="T16" fmla="*/ 123 w 739"/>
                <a:gd name="T17" fmla="*/ 91 h 960"/>
                <a:gd name="T18" fmla="*/ 121 w 739"/>
                <a:gd name="T19" fmla="*/ 114 h 960"/>
                <a:gd name="T20" fmla="*/ 118 w 739"/>
                <a:gd name="T21" fmla="*/ 135 h 960"/>
                <a:gd name="T22" fmla="*/ 117 w 739"/>
                <a:gd name="T23" fmla="*/ 146 h 960"/>
                <a:gd name="T24" fmla="*/ 102 w 739"/>
                <a:gd name="T25" fmla="*/ 144 h 960"/>
                <a:gd name="T26" fmla="*/ 83 w 739"/>
                <a:gd name="T27" fmla="*/ 142 h 960"/>
                <a:gd name="T28" fmla="*/ 62 w 739"/>
                <a:gd name="T29" fmla="*/ 140 h 960"/>
                <a:gd name="T30" fmla="*/ 39 w 739"/>
                <a:gd name="T31" fmla="*/ 137 h 960"/>
                <a:gd name="T32" fmla="*/ 17 w 739"/>
                <a:gd name="T33" fmla="*/ 134 h 960"/>
                <a:gd name="T34" fmla="*/ 0 w 739"/>
                <a:gd name="T35" fmla="*/ 132 h 960"/>
                <a:gd name="T36" fmla="*/ 2 w 739"/>
                <a:gd name="T37" fmla="*/ 119 h 960"/>
                <a:gd name="T38" fmla="*/ 6 w 739"/>
                <a:gd name="T39" fmla="*/ 95 h 960"/>
                <a:gd name="T40" fmla="*/ 10 w 739"/>
                <a:gd name="T41" fmla="*/ 73 h 960"/>
                <a:gd name="T42" fmla="*/ 15 w 739"/>
                <a:gd name="T43" fmla="*/ 50 h 960"/>
                <a:gd name="T44" fmla="*/ 19 w 739"/>
                <a:gd name="T45" fmla="*/ 24 h 960"/>
                <a:gd name="T46" fmla="*/ 24 w 739"/>
                <a:gd name="T47" fmla="*/ 0 h 960"/>
                <a:gd name="T48" fmla="*/ 37 w 739"/>
                <a:gd name="T49" fmla="*/ 3 h 9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39" h="960">
                  <a:moveTo>
                    <a:pt x="215" y="16"/>
                  </a:moveTo>
                  <a:lnTo>
                    <a:pt x="330" y="36"/>
                  </a:lnTo>
                  <a:lnTo>
                    <a:pt x="451" y="56"/>
                  </a:lnTo>
                  <a:lnTo>
                    <a:pt x="510" y="65"/>
                  </a:lnTo>
                  <a:lnTo>
                    <a:pt x="485" y="238"/>
                  </a:lnTo>
                  <a:lnTo>
                    <a:pt x="608" y="255"/>
                  </a:lnTo>
                  <a:lnTo>
                    <a:pt x="739" y="271"/>
                  </a:lnTo>
                  <a:lnTo>
                    <a:pt x="722" y="430"/>
                  </a:lnTo>
                  <a:lnTo>
                    <a:pt x="705" y="596"/>
                  </a:lnTo>
                  <a:lnTo>
                    <a:pt x="690" y="749"/>
                  </a:lnTo>
                  <a:lnTo>
                    <a:pt x="676" y="893"/>
                  </a:lnTo>
                  <a:lnTo>
                    <a:pt x="670" y="960"/>
                  </a:lnTo>
                  <a:lnTo>
                    <a:pt x="585" y="951"/>
                  </a:lnTo>
                  <a:lnTo>
                    <a:pt x="472" y="938"/>
                  </a:lnTo>
                  <a:lnTo>
                    <a:pt x="354" y="922"/>
                  </a:lnTo>
                  <a:lnTo>
                    <a:pt x="224" y="904"/>
                  </a:lnTo>
                  <a:lnTo>
                    <a:pt x="100" y="886"/>
                  </a:lnTo>
                  <a:lnTo>
                    <a:pt x="0" y="869"/>
                  </a:lnTo>
                  <a:lnTo>
                    <a:pt x="12" y="787"/>
                  </a:lnTo>
                  <a:lnTo>
                    <a:pt x="35" y="626"/>
                  </a:lnTo>
                  <a:lnTo>
                    <a:pt x="58" y="481"/>
                  </a:lnTo>
                  <a:lnTo>
                    <a:pt x="83" y="328"/>
                  </a:lnTo>
                  <a:lnTo>
                    <a:pt x="110" y="159"/>
                  </a:lnTo>
                  <a:lnTo>
                    <a:pt x="138" y="0"/>
                  </a:lnTo>
                  <a:lnTo>
                    <a:pt x="215" y="16"/>
                  </a:lnTo>
                  <a:close/>
                </a:path>
              </a:pathLst>
            </a:custGeom>
            <a:solidFill>
              <a:srgbClr val="33A6E0"/>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3" name="Freeform 122"/>
            <p:cNvSpPr>
              <a:spLocks noChangeAspect="1"/>
            </p:cNvSpPr>
            <p:nvPr/>
          </p:nvSpPr>
          <p:spPr bwMode="auto">
            <a:xfrm>
              <a:off x="7700723" y="3136809"/>
              <a:ext cx="683959" cy="311542"/>
            </a:xfrm>
            <a:custGeom>
              <a:avLst/>
              <a:gdLst>
                <a:gd name="T0" fmla="*/ 0 w 620"/>
                <a:gd name="T1" fmla="*/ 18 h 286"/>
                <a:gd name="T2" fmla="*/ 3 w 620"/>
                <a:gd name="T3" fmla="*/ 32 h 286"/>
                <a:gd name="T4" fmla="*/ 7 w 620"/>
                <a:gd name="T5" fmla="*/ 28 h 286"/>
                <a:gd name="T6" fmla="*/ 11 w 620"/>
                <a:gd name="T7" fmla="*/ 23 h 286"/>
                <a:gd name="T8" fmla="*/ 16 w 620"/>
                <a:gd name="T9" fmla="*/ 19 h 286"/>
                <a:gd name="T10" fmla="*/ 17 w 620"/>
                <a:gd name="T11" fmla="*/ 18 h 286"/>
                <a:gd name="T12" fmla="*/ 22 w 620"/>
                <a:gd name="T13" fmla="*/ 19 h 286"/>
                <a:gd name="T14" fmla="*/ 24 w 620"/>
                <a:gd name="T15" fmla="*/ 18 h 286"/>
                <a:gd name="T16" fmla="*/ 24 w 620"/>
                <a:gd name="T17" fmla="*/ 17 h 286"/>
                <a:gd name="T18" fmla="*/ 24 w 620"/>
                <a:gd name="T19" fmla="*/ 16 h 286"/>
                <a:gd name="T20" fmla="*/ 29 w 620"/>
                <a:gd name="T21" fmla="*/ 13 h 286"/>
                <a:gd name="T22" fmla="*/ 37 w 620"/>
                <a:gd name="T23" fmla="*/ 13 h 286"/>
                <a:gd name="T24" fmla="*/ 37 w 620"/>
                <a:gd name="T25" fmla="*/ 15 h 286"/>
                <a:gd name="T26" fmla="*/ 38 w 620"/>
                <a:gd name="T27" fmla="*/ 16 h 286"/>
                <a:gd name="T28" fmla="*/ 40 w 620"/>
                <a:gd name="T29" fmla="*/ 16 h 286"/>
                <a:gd name="T30" fmla="*/ 41 w 620"/>
                <a:gd name="T31" fmla="*/ 18 h 286"/>
                <a:gd name="T32" fmla="*/ 46 w 620"/>
                <a:gd name="T33" fmla="*/ 20 h 286"/>
                <a:gd name="T34" fmla="*/ 48 w 620"/>
                <a:gd name="T35" fmla="*/ 24 h 286"/>
                <a:gd name="T36" fmla="*/ 54 w 620"/>
                <a:gd name="T37" fmla="*/ 25 h 286"/>
                <a:gd name="T38" fmla="*/ 58 w 620"/>
                <a:gd name="T39" fmla="*/ 27 h 286"/>
                <a:gd name="T40" fmla="*/ 63 w 620"/>
                <a:gd name="T41" fmla="*/ 27 h 286"/>
                <a:gd name="T42" fmla="*/ 61 w 620"/>
                <a:gd name="T43" fmla="*/ 30 h 286"/>
                <a:gd name="T44" fmla="*/ 60 w 620"/>
                <a:gd name="T45" fmla="*/ 33 h 286"/>
                <a:gd name="T46" fmla="*/ 60 w 620"/>
                <a:gd name="T47" fmla="*/ 37 h 286"/>
                <a:gd name="T48" fmla="*/ 61 w 620"/>
                <a:gd name="T49" fmla="*/ 40 h 286"/>
                <a:gd name="T50" fmla="*/ 69 w 620"/>
                <a:gd name="T51" fmla="*/ 41 h 286"/>
                <a:gd name="T52" fmla="*/ 74 w 620"/>
                <a:gd name="T53" fmla="*/ 42 h 286"/>
                <a:gd name="T54" fmla="*/ 79 w 620"/>
                <a:gd name="T55" fmla="*/ 44 h 286"/>
                <a:gd name="T56" fmla="*/ 79 w 620"/>
                <a:gd name="T57" fmla="*/ 39 h 286"/>
                <a:gd name="T58" fmla="*/ 78 w 620"/>
                <a:gd name="T59" fmla="*/ 36 h 286"/>
                <a:gd name="T60" fmla="*/ 76 w 620"/>
                <a:gd name="T61" fmla="*/ 34 h 286"/>
                <a:gd name="T62" fmla="*/ 73 w 620"/>
                <a:gd name="T63" fmla="*/ 20 h 286"/>
                <a:gd name="T64" fmla="*/ 74 w 620"/>
                <a:gd name="T65" fmla="*/ 15 h 286"/>
                <a:gd name="T66" fmla="*/ 78 w 620"/>
                <a:gd name="T67" fmla="*/ 6 h 286"/>
                <a:gd name="T68" fmla="*/ 80 w 620"/>
                <a:gd name="T69" fmla="*/ 5 h 286"/>
                <a:gd name="T70" fmla="*/ 82 w 620"/>
                <a:gd name="T71" fmla="*/ 6 h 286"/>
                <a:gd name="T72" fmla="*/ 81 w 620"/>
                <a:gd name="T73" fmla="*/ 10 h 286"/>
                <a:gd name="T74" fmla="*/ 78 w 620"/>
                <a:gd name="T75" fmla="*/ 13 h 286"/>
                <a:gd name="T76" fmla="*/ 80 w 620"/>
                <a:gd name="T77" fmla="*/ 17 h 286"/>
                <a:gd name="T78" fmla="*/ 78 w 620"/>
                <a:gd name="T79" fmla="*/ 23 h 286"/>
                <a:gd name="T80" fmla="*/ 82 w 620"/>
                <a:gd name="T81" fmla="*/ 23 h 286"/>
                <a:gd name="T82" fmla="*/ 83 w 620"/>
                <a:gd name="T83" fmla="*/ 26 h 286"/>
                <a:gd name="T84" fmla="*/ 83 w 620"/>
                <a:gd name="T85" fmla="*/ 31 h 286"/>
                <a:gd name="T86" fmla="*/ 82 w 620"/>
                <a:gd name="T87" fmla="*/ 34 h 286"/>
                <a:gd name="T88" fmla="*/ 87 w 620"/>
                <a:gd name="T89" fmla="*/ 38 h 286"/>
                <a:gd name="T90" fmla="*/ 92 w 620"/>
                <a:gd name="T91" fmla="*/ 38 h 286"/>
                <a:gd name="T92" fmla="*/ 96 w 620"/>
                <a:gd name="T93" fmla="*/ 44 h 286"/>
                <a:gd name="T94" fmla="*/ 108 w 620"/>
                <a:gd name="T95" fmla="*/ 40 h 286"/>
                <a:gd name="T96" fmla="*/ 109 w 620"/>
                <a:gd name="T97" fmla="*/ 32 h 286"/>
                <a:gd name="T98" fmla="*/ 93 w 620"/>
                <a:gd name="T99" fmla="*/ 32 h 286"/>
                <a:gd name="T100" fmla="*/ 82 w 620"/>
                <a:gd name="T101" fmla="*/ 0 h 2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0" h="286">
                  <a:moveTo>
                    <a:pt x="467" y="0"/>
                  </a:moveTo>
                  <a:lnTo>
                    <a:pt x="0" y="119"/>
                  </a:lnTo>
                  <a:lnTo>
                    <a:pt x="19" y="204"/>
                  </a:lnTo>
                  <a:lnTo>
                    <a:pt x="41" y="181"/>
                  </a:lnTo>
                  <a:lnTo>
                    <a:pt x="58" y="149"/>
                  </a:lnTo>
                  <a:lnTo>
                    <a:pt x="64" y="145"/>
                  </a:lnTo>
                  <a:lnTo>
                    <a:pt x="77" y="147"/>
                  </a:lnTo>
                  <a:lnTo>
                    <a:pt x="91" y="123"/>
                  </a:lnTo>
                  <a:lnTo>
                    <a:pt x="93" y="110"/>
                  </a:lnTo>
                  <a:lnTo>
                    <a:pt x="98" y="113"/>
                  </a:lnTo>
                  <a:lnTo>
                    <a:pt x="98" y="120"/>
                  </a:lnTo>
                  <a:lnTo>
                    <a:pt x="123" y="123"/>
                  </a:lnTo>
                  <a:lnTo>
                    <a:pt x="136" y="119"/>
                  </a:lnTo>
                  <a:lnTo>
                    <a:pt x="140" y="114"/>
                  </a:lnTo>
                  <a:lnTo>
                    <a:pt x="136" y="110"/>
                  </a:lnTo>
                  <a:lnTo>
                    <a:pt x="142" y="107"/>
                  </a:lnTo>
                  <a:lnTo>
                    <a:pt x="137" y="103"/>
                  </a:lnTo>
                  <a:lnTo>
                    <a:pt x="156" y="97"/>
                  </a:lnTo>
                  <a:lnTo>
                    <a:pt x="165" y="83"/>
                  </a:lnTo>
                  <a:lnTo>
                    <a:pt x="194" y="93"/>
                  </a:lnTo>
                  <a:lnTo>
                    <a:pt x="211" y="87"/>
                  </a:lnTo>
                  <a:lnTo>
                    <a:pt x="214" y="93"/>
                  </a:lnTo>
                  <a:lnTo>
                    <a:pt x="210" y="96"/>
                  </a:lnTo>
                  <a:lnTo>
                    <a:pt x="214" y="103"/>
                  </a:lnTo>
                  <a:lnTo>
                    <a:pt x="217" y="98"/>
                  </a:lnTo>
                  <a:lnTo>
                    <a:pt x="218" y="104"/>
                  </a:lnTo>
                  <a:lnTo>
                    <a:pt x="225" y="103"/>
                  </a:lnTo>
                  <a:lnTo>
                    <a:pt x="223" y="113"/>
                  </a:lnTo>
                  <a:lnTo>
                    <a:pt x="233" y="116"/>
                  </a:lnTo>
                  <a:lnTo>
                    <a:pt x="236" y="130"/>
                  </a:lnTo>
                  <a:lnTo>
                    <a:pt x="262" y="129"/>
                  </a:lnTo>
                  <a:lnTo>
                    <a:pt x="276" y="136"/>
                  </a:lnTo>
                  <a:lnTo>
                    <a:pt x="273" y="153"/>
                  </a:lnTo>
                  <a:lnTo>
                    <a:pt x="285" y="162"/>
                  </a:lnTo>
                  <a:lnTo>
                    <a:pt x="308" y="162"/>
                  </a:lnTo>
                  <a:lnTo>
                    <a:pt x="316" y="171"/>
                  </a:lnTo>
                  <a:lnTo>
                    <a:pt x="331" y="173"/>
                  </a:lnTo>
                  <a:lnTo>
                    <a:pt x="339" y="162"/>
                  </a:lnTo>
                  <a:lnTo>
                    <a:pt x="361" y="175"/>
                  </a:lnTo>
                  <a:lnTo>
                    <a:pt x="348" y="195"/>
                  </a:lnTo>
                  <a:lnTo>
                    <a:pt x="348" y="194"/>
                  </a:lnTo>
                  <a:lnTo>
                    <a:pt x="351" y="205"/>
                  </a:lnTo>
                  <a:lnTo>
                    <a:pt x="341" y="212"/>
                  </a:lnTo>
                  <a:lnTo>
                    <a:pt x="342" y="231"/>
                  </a:lnTo>
                  <a:lnTo>
                    <a:pt x="344" y="237"/>
                  </a:lnTo>
                  <a:lnTo>
                    <a:pt x="341" y="254"/>
                  </a:lnTo>
                  <a:lnTo>
                    <a:pt x="348" y="259"/>
                  </a:lnTo>
                  <a:lnTo>
                    <a:pt x="367" y="257"/>
                  </a:lnTo>
                  <a:lnTo>
                    <a:pt x="396" y="266"/>
                  </a:lnTo>
                  <a:lnTo>
                    <a:pt x="410" y="262"/>
                  </a:lnTo>
                  <a:lnTo>
                    <a:pt x="420" y="269"/>
                  </a:lnTo>
                  <a:lnTo>
                    <a:pt x="439" y="269"/>
                  </a:lnTo>
                  <a:lnTo>
                    <a:pt x="454" y="279"/>
                  </a:lnTo>
                  <a:lnTo>
                    <a:pt x="472" y="283"/>
                  </a:lnTo>
                  <a:lnTo>
                    <a:pt x="454" y="247"/>
                  </a:lnTo>
                  <a:lnTo>
                    <a:pt x="432" y="236"/>
                  </a:lnTo>
                  <a:lnTo>
                    <a:pt x="443" y="231"/>
                  </a:lnTo>
                  <a:lnTo>
                    <a:pt x="443" y="228"/>
                  </a:lnTo>
                  <a:lnTo>
                    <a:pt x="435" y="217"/>
                  </a:lnTo>
                  <a:lnTo>
                    <a:pt x="425" y="189"/>
                  </a:lnTo>
                  <a:lnTo>
                    <a:pt x="415" y="126"/>
                  </a:lnTo>
                  <a:lnTo>
                    <a:pt x="403" y="108"/>
                  </a:lnTo>
                  <a:lnTo>
                    <a:pt x="419" y="94"/>
                  </a:lnTo>
                  <a:lnTo>
                    <a:pt x="442" y="62"/>
                  </a:lnTo>
                  <a:lnTo>
                    <a:pt x="446" y="42"/>
                  </a:lnTo>
                  <a:lnTo>
                    <a:pt x="451" y="31"/>
                  </a:lnTo>
                  <a:lnTo>
                    <a:pt x="456" y="31"/>
                  </a:lnTo>
                  <a:lnTo>
                    <a:pt x="464" y="33"/>
                  </a:lnTo>
                  <a:lnTo>
                    <a:pt x="467" y="38"/>
                  </a:lnTo>
                  <a:lnTo>
                    <a:pt x="465" y="54"/>
                  </a:lnTo>
                  <a:lnTo>
                    <a:pt x="462" y="64"/>
                  </a:lnTo>
                  <a:lnTo>
                    <a:pt x="452" y="72"/>
                  </a:lnTo>
                  <a:lnTo>
                    <a:pt x="446" y="87"/>
                  </a:lnTo>
                  <a:lnTo>
                    <a:pt x="449" y="100"/>
                  </a:lnTo>
                  <a:lnTo>
                    <a:pt x="458" y="111"/>
                  </a:lnTo>
                  <a:lnTo>
                    <a:pt x="458" y="121"/>
                  </a:lnTo>
                  <a:lnTo>
                    <a:pt x="446" y="145"/>
                  </a:lnTo>
                  <a:lnTo>
                    <a:pt x="452" y="150"/>
                  </a:lnTo>
                  <a:lnTo>
                    <a:pt x="465" y="147"/>
                  </a:lnTo>
                  <a:lnTo>
                    <a:pt x="469" y="150"/>
                  </a:lnTo>
                  <a:lnTo>
                    <a:pt x="472" y="168"/>
                  </a:lnTo>
                  <a:lnTo>
                    <a:pt x="480" y="185"/>
                  </a:lnTo>
                  <a:lnTo>
                    <a:pt x="471" y="197"/>
                  </a:lnTo>
                  <a:lnTo>
                    <a:pt x="468" y="205"/>
                  </a:lnTo>
                  <a:lnTo>
                    <a:pt x="469" y="218"/>
                  </a:lnTo>
                  <a:lnTo>
                    <a:pt x="477" y="233"/>
                  </a:lnTo>
                  <a:lnTo>
                    <a:pt x="497" y="246"/>
                  </a:lnTo>
                  <a:lnTo>
                    <a:pt x="516" y="241"/>
                  </a:lnTo>
                  <a:lnTo>
                    <a:pt x="526" y="243"/>
                  </a:lnTo>
                  <a:lnTo>
                    <a:pt x="544" y="266"/>
                  </a:lnTo>
                  <a:lnTo>
                    <a:pt x="549" y="282"/>
                  </a:lnTo>
                  <a:lnTo>
                    <a:pt x="556" y="286"/>
                  </a:lnTo>
                  <a:lnTo>
                    <a:pt x="614" y="257"/>
                  </a:lnTo>
                  <a:lnTo>
                    <a:pt x="607" y="236"/>
                  </a:lnTo>
                  <a:lnTo>
                    <a:pt x="620" y="204"/>
                  </a:lnTo>
                  <a:lnTo>
                    <a:pt x="618" y="182"/>
                  </a:lnTo>
                  <a:lnTo>
                    <a:pt x="533" y="205"/>
                  </a:lnTo>
                  <a:lnTo>
                    <a:pt x="467" y="0"/>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4" name="Freeform 147"/>
            <p:cNvSpPr>
              <a:spLocks/>
            </p:cNvSpPr>
            <p:nvPr/>
          </p:nvSpPr>
          <p:spPr bwMode="auto">
            <a:xfrm>
              <a:off x="7311016" y="4153266"/>
              <a:ext cx="770373" cy="568418"/>
            </a:xfrm>
            <a:custGeom>
              <a:avLst/>
              <a:gdLst>
                <a:gd name="T0" fmla="*/ 73 w 688"/>
                <a:gd name="T1" fmla="*/ 76 h 515"/>
                <a:gd name="T2" fmla="*/ 77 w 688"/>
                <a:gd name="T3" fmla="*/ 73 h 515"/>
                <a:gd name="T4" fmla="*/ 80 w 688"/>
                <a:gd name="T5" fmla="*/ 70 h 515"/>
                <a:gd name="T6" fmla="*/ 76 w 688"/>
                <a:gd name="T7" fmla="*/ 66 h 515"/>
                <a:gd name="T8" fmla="*/ 76 w 688"/>
                <a:gd name="T9" fmla="*/ 64 h 515"/>
                <a:gd name="T10" fmla="*/ 90 w 688"/>
                <a:gd name="T11" fmla="*/ 61 h 515"/>
                <a:gd name="T12" fmla="*/ 100 w 688"/>
                <a:gd name="T13" fmla="*/ 52 h 515"/>
                <a:gd name="T14" fmla="*/ 103 w 688"/>
                <a:gd name="T15" fmla="*/ 50 h 515"/>
                <a:gd name="T16" fmla="*/ 107 w 688"/>
                <a:gd name="T17" fmla="*/ 45 h 515"/>
                <a:gd name="T18" fmla="*/ 109 w 688"/>
                <a:gd name="T19" fmla="*/ 40 h 515"/>
                <a:gd name="T20" fmla="*/ 110 w 688"/>
                <a:gd name="T21" fmla="*/ 36 h 515"/>
                <a:gd name="T22" fmla="*/ 114 w 688"/>
                <a:gd name="T23" fmla="*/ 27 h 515"/>
                <a:gd name="T24" fmla="*/ 119 w 688"/>
                <a:gd name="T25" fmla="*/ 21 h 515"/>
                <a:gd name="T26" fmla="*/ 60 w 688"/>
                <a:gd name="T27" fmla="*/ 7 h 515"/>
                <a:gd name="T28" fmla="*/ 55 w 688"/>
                <a:gd name="T29" fmla="*/ 1 h 515"/>
                <a:gd name="T30" fmla="*/ 52 w 688"/>
                <a:gd name="T31" fmla="*/ 0 h 515"/>
                <a:gd name="T32" fmla="*/ 20 w 688"/>
                <a:gd name="T33" fmla="*/ 4 h 515"/>
                <a:gd name="T34" fmla="*/ 14 w 688"/>
                <a:gd name="T35" fmla="*/ 7 h 515"/>
                <a:gd name="T36" fmla="*/ 12 w 688"/>
                <a:gd name="T37" fmla="*/ 8 h 515"/>
                <a:gd name="T38" fmla="*/ 4 w 688"/>
                <a:gd name="T39" fmla="*/ 12 h 515"/>
                <a:gd name="T40" fmla="*/ 2 w 688"/>
                <a:gd name="T41" fmla="*/ 15 h 515"/>
                <a:gd name="T42" fmla="*/ 5 w 688"/>
                <a:gd name="T43" fmla="*/ 22 h 515"/>
                <a:gd name="T44" fmla="*/ 12 w 688"/>
                <a:gd name="T45" fmla="*/ 24 h 515"/>
                <a:gd name="T46" fmla="*/ 15 w 688"/>
                <a:gd name="T47" fmla="*/ 27 h 515"/>
                <a:gd name="T48" fmla="*/ 22 w 688"/>
                <a:gd name="T49" fmla="*/ 35 h 515"/>
                <a:gd name="T50" fmla="*/ 23 w 688"/>
                <a:gd name="T51" fmla="*/ 36 h 515"/>
                <a:gd name="T52" fmla="*/ 33 w 688"/>
                <a:gd name="T53" fmla="*/ 43 h 515"/>
                <a:gd name="T54" fmla="*/ 41 w 688"/>
                <a:gd name="T55" fmla="*/ 46 h 515"/>
                <a:gd name="T56" fmla="*/ 44 w 688"/>
                <a:gd name="T57" fmla="*/ 50 h 515"/>
                <a:gd name="T58" fmla="*/ 46 w 688"/>
                <a:gd name="T59" fmla="*/ 52 h 515"/>
                <a:gd name="T60" fmla="*/ 54 w 688"/>
                <a:gd name="T61" fmla="*/ 56 h 515"/>
                <a:gd name="T62" fmla="*/ 57 w 688"/>
                <a:gd name="T63" fmla="*/ 62 h 515"/>
                <a:gd name="T64" fmla="*/ 63 w 688"/>
                <a:gd name="T65" fmla="*/ 67 h 515"/>
                <a:gd name="T66" fmla="*/ 68 w 688"/>
                <a:gd name="T67" fmla="*/ 77 h 5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8" h="515">
                  <a:moveTo>
                    <a:pt x="426" y="515"/>
                  </a:moveTo>
                  <a:lnTo>
                    <a:pt x="420" y="502"/>
                  </a:lnTo>
                  <a:lnTo>
                    <a:pt x="423" y="496"/>
                  </a:lnTo>
                  <a:lnTo>
                    <a:pt x="443" y="479"/>
                  </a:lnTo>
                  <a:lnTo>
                    <a:pt x="456" y="476"/>
                  </a:lnTo>
                  <a:lnTo>
                    <a:pt x="462" y="463"/>
                  </a:lnTo>
                  <a:lnTo>
                    <a:pt x="453" y="450"/>
                  </a:lnTo>
                  <a:lnTo>
                    <a:pt x="437" y="434"/>
                  </a:lnTo>
                  <a:lnTo>
                    <a:pt x="434" y="427"/>
                  </a:lnTo>
                  <a:lnTo>
                    <a:pt x="436" y="421"/>
                  </a:lnTo>
                  <a:lnTo>
                    <a:pt x="476" y="410"/>
                  </a:lnTo>
                  <a:lnTo>
                    <a:pt x="516" y="405"/>
                  </a:lnTo>
                  <a:lnTo>
                    <a:pt x="528" y="400"/>
                  </a:lnTo>
                  <a:lnTo>
                    <a:pt x="574" y="339"/>
                  </a:lnTo>
                  <a:lnTo>
                    <a:pt x="580" y="338"/>
                  </a:lnTo>
                  <a:lnTo>
                    <a:pt x="590" y="327"/>
                  </a:lnTo>
                  <a:lnTo>
                    <a:pt x="593" y="309"/>
                  </a:lnTo>
                  <a:lnTo>
                    <a:pt x="613" y="296"/>
                  </a:lnTo>
                  <a:lnTo>
                    <a:pt x="626" y="280"/>
                  </a:lnTo>
                  <a:lnTo>
                    <a:pt x="629" y="262"/>
                  </a:lnTo>
                  <a:lnTo>
                    <a:pt x="620" y="249"/>
                  </a:lnTo>
                  <a:lnTo>
                    <a:pt x="633" y="234"/>
                  </a:lnTo>
                  <a:lnTo>
                    <a:pt x="642" y="203"/>
                  </a:lnTo>
                  <a:lnTo>
                    <a:pt x="657" y="179"/>
                  </a:lnTo>
                  <a:lnTo>
                    <a:pt x="687" y="154"/>
                  </a:lnTo>
                  <a:lnTo>
                    <a:pt x="688" y="141"/>
                  </a:lnTo>
                  <a:lnTo>
                    <a:pt x="499" y="17"/>
                  </a:lnTo>
                  <a:lnTo>
                    <a:pt x="348" y="49"/>
                  </a:lnTo>
                  <a:lnTo>
                    <a:pt x="343" y="26"/>
                  </a:lnTo>
                  <a:lnTo>
                    <a:pt x="317" y="3"/>
                  </a:lnTo>
                  <a:lnTo>
                    <a:pt x="306" y="16"/>
                  </a:lnTo>
                  <a:lnTo>
                    <a:pt x="300" y="0"/>
                  </a:lnTo>
                  <a:lnTo>
                    <a:pt x="261" y="4"/>
                  </a:lnTo>
                  <a:lnTo>
                    <a:pt x="115" y="24"/>
                  </a:lnTo>
                  <a:lnTo>
                    <a:pt x="111" y="33"/>
                  </a:lnTo>
                  <a:lnTo>
                    <a:pt x="81" y="46"/>
                  </a:lnTo>
                  <a:lnTo>
                    <a:pt x="72" y="59"/>
                  </a:lnTo>
                  <a:lnTo>
                    <a:pt x="68" y="55"/>
                  </a:lnTo>
                  <a:lnTo>
                    <a:pt x="26" y="76"/>
                  </a:lnTo>
                  <a:lnTo>
                    <a:pt x="24" y="92"/>
                  </a:lnTo>
                  <a:lnTo>
                    <a:pt x="11" y="102"/>
                  </a:lnTo>
                  <a:lnTo>
                    <a:pt x="0" y="133"/>
                  </a:lnTo>
                  <a:lnTo>
                    <a:pt x="30" y="147"/>
                  </a:lnTo>
                  <a:lnTo>
                    <a:pt x="52" y="163"/>
                  </a:lnTo>
                  <a:lnTo>
                    <a:pt x="72" y="160"/>
                  </a:lnTo>
                  <a:lnTo>
                    <a:pt x="85" y="179"/>
                  </a:lnTo>
                  <a:lnTo>
                    <a:pt x="85" y="177"/>
                  </a:lnTo>
                  <a:lnTo>
                    <a:pt x="102" y="208"/>
                  </a:lnTo>
                  <a:lnTo>
                    <a:pt x="127" y="229"/>
                  </a:lnTo>
                  <a:lnTo>
                    <a:pt x="125" y="229"/>
                  </a:lnTo>
                  <a:lnTo>
                    <a:pt x="133" y="239"/>
                  </a:lnTo>
                  <a:lnTo>
                    <a:pt x="173" y="257"/>
                  </a:lnTo>
                  <a:lnTo>
                    <a:pt x="190" y="280"/>
                  </a:lnTo>
                  <a:lnTo>
                    <a:pt x="192" y="278"/>
                  </a:lnTo>
                  <a:lnTo>
                    <a:pt x="235" y="303"/>
                  </a:lnTo>
                  <a:lnTo>
                    <a:pt x="236" y="322"/>
                  </a:lnTo>
                  <a:lnTo>
                    <a:pt x="251" y="327"/>
                  </a:lnTo>
                  <a:lnTo>
                    <a:pt x="252" y="338"/>
                  </a:lnTo>
                  <a:lnTo>
                    <a:pt x="265" y="343"/>
                  </a:lnTo>
                  <a:lnTo>
                    <a:pt x="268" y="350"/>
                  </a:lnTo>
                  <a:lnTo>
                    <a:pt x="310" y="368"/>
                  </a:lnTo>
                  <a:lnTo>
                    <a:pt x="310" y="378"/>
                  </a:lnTo>
                  <a:lnTo>
                    <a:pt x="330" y="410"/>
                  </a:lnTo>
                  <a:lnTo>
                    <a:pt x="335" y="431"/>
                  </a:lnTo>
                  <a:lnTo>
                    <a:pt x="361" y="441"/>
                  </a:lnTo>
                  <a:lnTo>
                    <a:pt x="382" y="472"/>
                  </a:lnTo>
                  <a:lnTo>
                    <a:pt x="388" y="505"/>
                  </a:lnTo>
                  <a:lnTo>
                    <a:pt x="426" y="515"/>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5" name="Freeform 149"/>
            <p:cNvSpPr>
              <a:spLocks/>
            </p:cNvSpPr>
            <p:nvPr/>
          </p:nvSpPr>
          <p:spPr bwMode="auto">
            <a:xfrm>
              <a:off x="6949902" y="4233877"/>
              <a:ext cx="838584" cy="837125"/>
            </a:xfrm>
            <a:custGeom>
              <a:avLst/>
              <a:gdLst>
                <a:gd name="T0" fmla="*/ 123 w 745"/>
                <a:gd name="T1" fmla="*/ 103 h 758"/>
                <a:gd name="T2" fmla="*/ 122 w 745"/>
                <a:gd name="T3" fmla="*/ 97 h 758"/>
                <a:gd name="T4" fmla="*/ 124 w 745"/>
                <a:gd name="T5" fmla="*/ 92 h 758"/>
                <a:gd name="T6" fmla="*/ 124 w 745"/>
                <a:gd name="T7" fmla="*/ 87 h 758"/>
                <a:gd name="T8" fmla="*/ 125 w 745"/>
                <a:gd name="T9" fmla="*/ 84 h 758"/>
                <a:gd name="T10" fmla="*/ 128 w 745"/>
                <a:gd name="T11" fmla="*/ 72 h 758"/>
                <a:gd name="T12" fmla="*/ 130 w 745"/>
                <a:gd name="T13" fmla="*/ 67 h 758"/>
                <a:gd name="T14" fmla="*/ 132 w 745"/>
                <a:gd name="T15" fmla="*/ 67 h 758"/>
                <a:gd name="T16" fmla="*/ 125 w 745"/>
                <a:gd name="T17" fmla="*/ 65 h 758"/>
                <a:gd name="T18" fmla="*/ 124 w 745"/>
                <a:gd name="T19" fmla="*/ 60 h 758"/>
                <a:gd name="T20" fmla="*/ 120 w 745"/>
                <a:gd name="T21" fmla="*/ 56 h 758"/>
                <a:gd name="T22" fmla="*/ 116 w 745"/>
                <a:gd name="T23" fmla="*/ 54 h 758"/>
                <a:gd name="T24" fmla="*/ 114 w 745"/>
                <a:gd name="T25" fmla="*/ 51 h 758"/>
                <a:gd name="T26" fmla="*/ 111 w 745"/>
                <a:gd name="T27" fmla="*/ 46 h 758"/>
                <a:gd name="T28" fmla="*/ 111 w 745"/>
                <a:gd name="T29" fmla="*/ 44 h 758"/>
                <a:gd name="T30" fmla="*/ 104 w 745"/>
                <a:gd name="T31" fmla="*/ 42 h 758"/>
                <a:gd name="T32" fmla="*/ 103 w 745"/>
                <a:gd name="T33" fmla="*/ 41 h 758"/>
                <a:gd name="T34" fmla="*/ 101 w 745"/>
                <a:gd name="T35" fmla="*/ 40 h 758"/>
                <a:gd name="T36" fmla="*/ 101 w 745"/>
                <a:gd name="T37" fmla="*/ 38 h 758"/>
                <a:gd name="T38" fmla="*/ 98 w 745"/>
                <a:gd name="T39" fmla="*/ 37 h 758"/>
                <a:gd name="T40" fmla="*/ 98 w 745"/>
                <a:gd name="T41" fmla="*/ 35 h 758"/>
                <a:gd name="T42" fmla="*/ 90 w 745"/>
                <a:gd name="T43" fmla="*/ 31 h 758"/>
                <a:gd name="T44" fmla="*/ 90 w 745"/>
                <a:gd name="T45" fmla="*/ 31 h 758"/>
                <a:gd name="T46" fmla="*/ 87 w 745"/>
                <a:gd name="T47" fmla="*/ 28 h 758"/>
                <a:gd name="T48" fmla="*/ 80 w 745"/>
                <a:gd name="T49" fmla="*/ 25 h 758"/>
                <a:gd name="T50" fmla="*/ 79 w 745"/>
                <a:gd name="T51" fmla="*/ 24 h 758"/>
                <a:gd name="T52" fmla="*/ 79 w 745"/>
                <a:gd name="T53" fmla="*/ 24 h 758"/>
                <a:gd name="T54" fmla="*/ 74 w 745"/>
                <a:gd name="T55" fmla="*/ 20 h 758"/>
                <a:gd name="T56" fmla="*/ 71 w 745"/>
                <a:gd name="T57" fmla="*/ 15 h 758"/>
                <a:gd name="T58" fmla="*/ 71 w 745"/>
                <a:gd name="T59" fmla="*/ 15 h 758"/>
                <a:gd name="T60" fmla="*/ 69 w 745"/>
                <a:gd name="T61" fmla="*/ 13 h 758"/>
                <a:gd name="T62" fmla="*/ 66 w 745"/>
                <a:gd name="T63" fmla="*/ 13 h 758"/>
                <a:gd name="T64" fmla="*/ 62 w 745"/>
                <a:gd name="T65" fmla="*/ 11 h 758"/>
                <a:gd name="T66" fmla="*/ 56 w 745"/>
                <a:gd name="T67" fmla="*/ 9 h 758"/>
                <a:gd name="T68" fmla="*/ 58 w 745"/>
                <a:gd name="T69" fmla="*/ 4 h 758"/>
                <a:gd name="T70" fmla="*/ 61 w 745"/>
                <a:gd name="T71" fmla="*/ 3 h 758"/>
                <a:gd name="T72" fmla="*/ 61 w 745"/>
                <a:gd name="T73" fmla="*/ 0 h 758"/>
                <a:gd name="T74" fmla="*/ 61 w 745"/>
                <a:gd name="T75" fmla="*/ 0 h 758"/>
                <a:gd name="T76" fmla="*/ 31 w 745"/>
                <a:gd name="T77" fmla="*/ 4 h 758"/>
                <a:gd name="T78" fmla="*/ 0 w 745"/>
                <a:gd name="T79" fmla="*/ 9 h 758"/>
                <a:gd name="T80" fmla="*/ 10 w 745"/>
                <a:gd name="T81" fmla="*/ 34 h 758"/>
                <a:gd name="T82" fmla="*/ 20 w 745"/>
                <a:gd name="T83" fmla="*/ 59 h 758"/>
                <a:gd name="T84" fmla="*/ 24 w 745"/>
                <a:gd name="T85" fmla="*/ 67 h 758"/>
                <a:gd name="T86" fmla="*/ 28 w 745"/>
                <a:gd name="T87" fmla="*/ 73 h 758"/>
                <a:gd name="T88" fmla="*/ 27 w 745"/>
                <a:gd name="T89" fmla="*/ 75 h 758"/>
                <a:gd name="T90" fmla="*/ 30 w 745"/>
                <a:gd name="T91" fmla="*/ 76 h 758"/>
                <a:gd name="T92" fmla="*/ 27 w 745"/>
                <a:gd name="T93" fmla="*/ 80 h 758"/>
                <a:gd name="T94" fmla="*/ 27 w 745"/>
                <a:gd name="T95" fmla="*/ 86 h 758"/>
                <a:gd name="T96" fmla="*/ 30 w 745"/>
                <a:gd name="T97" fmla="*/ 90 h 758"/>
                <a:gd name="T98" fmla="*/ 30 w 745"/>
                <a:gd name="T99" fmla="*/ 105 h 758"/>
                <a:gd name="T100" fmla="*/ 34 w 745"/>
                <a:gd name="T101" fmla="*/ 109 h 758"/>
                <a:gd name="T102" fmla="*/ 35 w 745"/>
                <a:gd name="T103" fmla="*/ 113 h 758"/>
                <a:gd name="T104" fmla="*/ 38 w 745"/>
                <a:gd name="T105" fmla="*/ 115 h 758"/>
                <a:gd name="T106" fmla="*/ 106 w 745"/>
                <a:gd name="T107" fmla="*/ 110 h 758"/>
                <a:gd name="T108" fmla="*/ 107 w 745"/>
                <a:gd name="T109" fmla="*/ 113 h 758"/>
                <a:gd name="T110" fmla="*/ 109 w 745"/>
                <a:gd name="T111" fmla="*/ 114 h 758"/>
                <a:gd name="T112" fmla="*/ 112 w 745"/>
                <a:gd name="T113" fmla="*/ 114 h 758"/>
                <a:gd name="T114" fmla="*/ 112 w 745"/>
                <a:gd name="T115" fmla="*/ 108 h 758"/>
                <a:gd name="T116" fmla="*/ 110 w 745"/>
                <a:gd name="T117" fmla="*/ 104 h 758"/>
                <a:gd name="T118" fmla="*/ 112 w 745"/>
                <a:gd name="T119" fmla="*/ 102 h 758"/>
                <a:gd name="T120" fmla="*/ 120 w 745"/>
                <a:gd name="T121" fmla="*/ 103 h 758"/>
                <a:gd name="T122" fmla="*/ 123 w 745"/>
                <a:gd name="T123" fmla="*/ 103 h 7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45" h="758">
                  <a:moveTo>
                    <a:pt x="698" y="674"/>
                  </a:moveTo>
                  <a:lnTo>
                    <a:pt x="691" y="632"/>
                  </a:lnTo>
                  <a:lnTo>
                    <a:pt x="701" y="605"/>
                  </a:lnTo>
                  <a:lnTo>
                    <a:pt x="703" y="572"/>
                  </a:lnTo>
                  <a:lnTo>
                    <a:pt x="707" y="549"/>
                  </a:lnTo>
                  <a:lnTo>
                    <a:pt x="724" y="469"/>
                  </a:lnTo>
                  <a:lnTo>
                    <a:pt x="737" y="442"/>
                  </a:lnTo>
                  <a:lnTo>
                    <a:pt x="745" y="439"/>
                  </a:lnTo>
                  <a:lnTo>
                    <a:pt x="707" y="429"/>
                  </a:lnTo>
                  <a:lnTo>
                    <a:pt x="701" y="396"/>
                  </a:lnTo>
                  <a:lnTo>
                    <a:pt x="680" y="365"/>
                  </a:lnTo>
                  <a:lnTo>
                    <a:pt x="654" y="355"/>
                  </a:lnTo>
                  <a:lnTo>
                    <a:pt x="649" y="334"/>
                  </a:lnTo>
                  <a:lnTo>
                    <a:pt x="629" y="302"/>
                  </a:lnTo>
                  <a:lnTo>
                    <a:pt x="629" y="292"/>
                  </a:lnTo>
                  <a:lnTo>
                    <a:pt x="587" y="274"/>
                  </a:lnTo>
                  <a:lnTo>
                    <a:pt x="584" y="267"/>
                  </a:lnTo>
                  <a:lnTo>
                    <a:pt x="571" y="262"/>
                  </a:lnTo>
                  <a:lnTo>
                    <a:pt x="570" y="251"/>
                  </a:lnTo>
                  <a:lnTo>
                    <a:pt x="555" y="246"/>
                  </a:lnTo>
                  <a:lnTo>
                    <a:pt x="554" y="227"/>
                  </a:lnTo>
                  <a:lnTo>
                    <a:pt x="511" y="202"/>
                  </a:lnTo>
                  <a:lnTo>
                    <a:pt x="509" y="204"/>
                  </a:lnTo>
                  <a:lnTo>
                    <a:pt x="492" y="181"/>
                  </a:lnTo>
                  <a:lnTo>
                    <a:pt x="452" y="163"/>
                  </a:lnTo>
                  <a:lnTo>
                    <a:pt x="444" y="153"/>
                  </a:lnTo>
                  <a:lnTo>
                    <a:pt x="446" y="153"/>
                  </a:lnTo>
                  <a:lnTo>
                    <a:pt x="421" y="132"/>
                  </a:lnTo>
                  <a:lnTo>
                    <a:pt x="404" y="101"/>
                  </a:lnTo>
                  <a:lnTo>
                    <a:pt x="404" y="103"/>
                  </a:lnTo>
                  <a:lnTo>
                    <a:pt x="391" y="84"/>
                  </a:lnTo>
                  <a:lnTo>
                    <a:pt x="371" y="87"/>
                  </a:lnTo>
                  <a:lnTo>
                    <a:pt x="349" y="71"/>
                  </a:lnTo>
                  <a:lnTo>
                    <a:pt x="319" y="57"/>
                  </a:lnTo>
                  <a:lnTo>
                    <a:pt x="330" y="26"/>
                  </a:lnTo>
                  <a:lnTo>
                    <a:pt x="343" y="16"/>
                  </a:lnTo>
                  <a:lnTo>
                    <a:pt x="345" y="0"/>
                  </a:lnTo>
                  <a:lnTo>
                    <a:pt x="177" y="29"/>
                  </a:lnTo>
                  <a:lnTo>
                    <a:pt x="0" y="58"/>
                  </a:lnTo>
                  <a:lnTo>
                    <a:pt x="57" y="225"/>
                  </a:lnTo>
                  <a:lnTo>
                    <a:pt x="112" y="384"/>
                  </a:lnTo>
                  <a:lnTo>
                    <a:pt x="132" y="440"/>
                  </a:lnTo>
                  <a:lnTo>
                    <a:pt x="158" y="475"/>
                  </a:lnTo>
                  <a:lnTo>
                    <a:pt x="157" y="490"/>
                  </a:lnTo>
                  <a:lnTo>
                    <a:pt x="173" y="498"/>
                  </a:lnTo>
                  <a:lnTo>
                    <a:pt x="154" y="526"/>
                  </a:lnTo>
                  <a:lnTo>
                    <a:pt x="154" y="565"/>
                  </a:lnTo>
                  <a:lnTo>
                    <a:pt x="167" y="592"/>
                  </a:lnTo>
                  <a:lnTo>
                    <a:pt x="171" y="686"/>
                  </a:lnTo>
                  <a:lnTo>
                    <a:pt x="190" y="713"/>
                  </a:lnTo>
                  <a:lnTo>
                    <a:pt x="202" y="741"/>
                  </a:lnTo>
                  <a:lnTo>
                    <a:pt x="216" y="758"/>
                  </a:lnTo>
                  <a:lnTo>
                    <a:pt x="600" y="719"/>
                  </a:lnTo>
                  <a:lnTo>
                    <a:pt x="607" y="742"/>
                  </a:lnTo>
                  <a:lnTo>
                    <a:pt x="615" y="751"/>
                  </a:lnTo>
                  <a:lnTo>
                    <a:pt x="632" y="745"/>
                  </a:lnTo>
                  <a:lnTo>
                    <a:pt x="632" y="712"/>
                  </a:lnTo>
                  <a:lnTo>
                    <a:pt x="622" y="684"/>
                  </a:lnTo>
                  <a:lnTo>
                    <a:pt x="631" y="670"/>
                  </a:lnTo>
                  <a:lnTo>
                    <a:pt x="678" y="676"/>
                  </a:lnTo>
                  <a:lnTo>
                    <a:pt x="698" y="674"/>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6" name="Freeform 153"/>
            <p:cNvSpPr>
              <a:spLocks/>
            </p:cNvSpPr>
            <p:nvPr/>
          </p:nvSpPr>
          <p:spPr bwMode="auto">
            <a:xfrm>
              <a:off x="6556692" y="4302088"/>
              <a:ext cx="607873" cy="926005"/>
            </a:xfrm>
            <a:custGeom>
              <a:avLst/>
              <a:gdLst>
                <a:gd name="T0" fmla="*/ 12 w 543"/>
                <a:gd name="T1" fmla="*/ 125 h 840"/>
                <a:gd name="T2" fmla="*/ 16 w 543"/>
                <a:gd name="T3" fmla="*/ 125 h 840"/>
                <a:gd name="T4" fmla="*/ 17 w 543"/>
                <a:gd name="T5" fmla="*/ 124 h 840"/>
                <a:gd name="T6" fmla="*/ 20 w 543"/>
                <a:gd name="T7" fmla="*/ 110 h 840"/>
                <a:gd name="T8" fmla="*/ 21 w 543"/>
                <a:gd name="T9" fmla="*/ 113 h 840"/>
                <a:gd name="T10" fmla="*/ 21 w 543"/>
                <a:gd name="T11" fmla="*/ 117 h 840"/>
                <a:gd name="T12" fmla="*/ 23 w 543"/>
                <a:gd name="T13" fmla="*/ 122 h 840"/>
                <a:gd name="T14" fmla="*/ 23 w 543"/>
                <a:gd name="T15" fmla="*/ 123 h 840"/>
                <a:gd name="T16" fmla="*/ 22 w 543"/>
                <a:gd name="T17" fmla="*/ 126 h 840"/>
                <a:gd name="T18" fmla="*/ 23 w 543"/>
                <a:gd name="T19" fmla="*/ 127 h 840"/>
                <a:gd name="T20" fmla="*/ 27 w 543"/>
                <a:gd name="T21" fmla="*/ 126 h 840"/>
                <a:gd name="T22" fmla="*/ 36 w 543"/>
                <a:gd name="T23" fmla="*/ 123 h 840"/>
                <a:gd name="T24" fmla="*/ 35 w 543"/>
                <a:gd name="T25" fmla="*/ 119 h 840"/>
                <a:gd name="T26" fmla="*/ 36 w 543"/>
                <a:gd name="T27" fmla="*/ 116 h 840"/>
                <a:gd name="T28" fmla="*/ 29 w 543"/>
                <a:gd name="T29" fmla="*/ 111 h 840"/>
                <a:gd name="T30" fmla="*/ 29 w 543"/>
                <a:gd name="T31" fmla="*/ 108 h 840"/>
                <a:gd name="T32" fmla="*/ 60 w 543"/>
                <a:gd name="T33" fmla="*/ 104 h 840"/>
                <a:gd name="T34" fmla="*/ 94 w 543"/>
                <a:gd name="T35" fmla="*/ 99 h 840"/>
                <a:gd name="T36" fmla="*/ 91 w 543"/>
                <a:gd name="T37" fmla="*/ 95 h 840"/>
                <a:gd name="T38" fmla="*/ 90 w 543"/>
                <a:gd name="T39" fmla="*/ 81 h 840"/>
                <a:gd name="T40" fmla="*/ 88 w 543"/>
                <a:gd name="T41" fmla="*/ 77 h 840"/>
                <a:gd name="T42" fmla="*/ 88 w 543"/>
                <a:gd name="T43" fmla="*/ 71 h 840"/>
                <a:gd name="T44" fmla="*/ 92 w 543"/>
                <a:gd name="T45" fmla="*/ 67 h 840"/>
                <a:gd name="T46" fmla="*/ 89 w 543"/>
                <a:gd name="T47" fmla="*/ 66 h 840"/>
                <a:gd name="T48" fmla="*/ 89 w 543"/>
                <a:gd name="T49" fmla="*/ 63 h 840"/>
                <a:gd name="T50" fmla="*/ 84 w 543"/>
                <a:gd name="T51" fmla="*/ 58 h 840"/>
                <a:gd name="T52" fmla="*/ 81 w 543"/>
                <a:gd name="T53" fmla="*/ 50 h 840"/>
                <a:gd name="T54" fmla="*/ 71 w 543"/>
                <a:gd name="T55" fmla="*/ 25 h 840"/>
                <a:gd name="T56" fmla="*/ 61 w 543"/>
                <a:gd name="T57" fmla="*/ 0 h 840"/>
                <a:gd name="T58" fmla="*/ 31 w 543"/>
                <a:gd name="T59" fmla="*/ 4 h 840"/>
                <a:gd name="T60" fmla="*/ 0 w 543"/>
                <a:gd name="T61" fmla="*/ 7 h 840"/>
                <a:gd name="T62" fmla="*/ 3 w 543"/>
                <a:gd name="T63" fmla="*/ 10 h 840"/>
                <a:gd name="T64" fmla="*/ 4 w 543"/>
                <a:gd name="T65" fmla="*/ 45 h 840"/>
                <a:gd name="T66" fmla="*/ 4 w 543"/>
                <a:gd name="T67" fmla="*/ 87 h 840"/>
                <a:gd name="T68" fmla="*/ 12 w 543"/>
                <a:gd name="T69" fmla="*/ 125 h 8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43" h="840">
                  <a:moveTo>
                    <a:pt x="67" y="824"/>
                  </a:moveTo>
                  <a:lnTo>
                    <a:pt x="90" y="826"/>
                  </a:lnTo>
                  <a:lnTo>
                    <a:pt x="100" y="818"/>
                  </a:lnTo>
                  <a:lnTo>
                    <a:pt x="112" y="729"/>
                  </a:lnTo>
                  <a:lnTo>
                    <a:pt x="119" y="746"/>
                  </a:lnTo>
                  <a:lnTo>
                    <a:pt x="122" y="769"/>
                  </a:lnTo>
                  <a:lnTo>
                    <a:pt x="133" y="803"/>
                  </a:lnTo>
                  <a:lnTo>
                    <a:pt x="133" y="813"/>
                  </a:lnTo>
                  <a:lnTo>
                    <a:pt x="129" y="831"/>
                  </a:lnTo>
                  <a:lnTo>
                    <a:pt x="133" y="840"/>
                  </a:lnTo>
                  <a:lnTo>
                    <a:pt x="156" y="834"/>
                  </a:lnTo>
                  <a:lnTo>
                    <a:pt x="210" y="810"/>
                  </a:lnTo>
                  <a:lnTo>
                    <a:pt x="203" y="784"/>
                  </a:lnTo>
                  <a:lnTo>
                    <a:pt x="207" y="762"/>
                  </a:lnTo>
                  <a:lnTo>
                    <a:pt x="169" y="732"/>
                  </a:lnTo>
                  <a:lnTo>
                    <a:pt x="169" y="709"/>
                  </a:lnTo>
                  <a:lnTo>
                    <a:pt x="347" y="684"/>
                  </a:lnTo>
                  <a:lnTo>
                    <a:pt x="543" y="655"/>
                  </a:lnTo>
                  <a:lnTo>
                    <a:pt x="524" y="628"/>
                  </a:lnTo>
                  <a:lnTo>
                    <a:pt x="520" y="534"/>
                  </a:lnTo>
                  <a:lnTo>
                    <a:pt x="507" y="507"/>
                  </a:lnTo>
                  <a:lnTo>
                    <a:pt x="507" y="468"/>
                  </a:lnTo>
                  <a:lnTo>
                    <a:pt x="526" y="440"/>
                  </a:lnTo>
                  <a:lnTo>
                    <a:pt x="510" y="432"/>
                  </a:lnTo>
                  <a:lnTo>
                    <a:pt x="511" y="417"/>
                  </a:lnTo>
                  <a:lnTo>
                    <a:pt x="485" y="382"/>
                  </a:lnTo>
                  <a:lnTo>
                    <a:pt x="465" y="326"/>
                  </a:lnTo>
                  <a:lnTo>
                    <a:pt x="410" y="167"/>
                  </a:lnTo>
                  <a:lnTo>
                    <a:pt x="353" y="0"/>
                  </a:lnTo>
                  <a:lnTo>
                    <a:pt x="177" y="26"/>
                  </a:lnTo>
                  <a:lnTo>
                    <a:pt x="0" y="49"/>
                  </a:lnTo>
                  <a:lnTo>
                    <a:pt x="16" y="65"/>
                  </a:lnTo>
                  <a:lnTo>
                    <a:pt x="21" y="294"/>
                  </a:lnTo>
                  <a:lnTo>
                    <a:pt x="24" y="574"/>
                  </a:lnTo>
                  <a:lnTo>
                    <a:pt x="67" y="824"/>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7" name="Freeform 150"/>
            <p:cNvSpPr>
              <a:spLocks/>
            </p:cNvSpPr>
            <p:nvPr/>
          </p:nvSpPr>
          <p:spPr bwMode="auto">
            <a:xfrm>
              <a:off x="6746007" y="4975191"/>
              <a:ext cx="1384264" cy="1021329"/>
            </a:xfrm>
            <a:custGeom>
              <a:avLst/>
              <a:gdLst>
                <a:gd name="T0" fmla="*/ 11 w 1233"/>
                <a:gd name="T1" fmla="*/ 26 h 927"/>
                <a:gd name="T2" fmla="*/ 15 w 1233"/>
                <a:gd name="T3" fmla="*/ 23 h 927"/>
                <a:gd name="T4" fmla="*/ 16 w 1233"/>
                <a:gd name="T5" fmla="*/ 25 h 927"/>
                <a:gd name="T6" fmla="*/ 18 w 1233"/>
                <a:gd name="T7" fmla="*/ 27 h 927"/>
                <a:gd name="T8" fmla="*/ 34 w 1233"/>
                <a:gd name="T9" fmla="*/ 23 h 927"/>
                <a:gd name="T10" fmla="*/ 35 w 1233"/>
                <a:gd name="T11" fmla="*/ 25 h 927"/>
                <a:gd name="T12" fmla="*/ 35 w 1233"/>
                <a:gd name="T13" fmla="*/ 27 h 927"/>
                <a:gd name="T14" fmla="*/ 43 w 1233"/>
                <a:gd name="T15" fmla="*/ 29 h 927"/>
                <a:gd name="T16" fmla="*/ 59 w 1233"/>
                <a:gd name="T17" fmla="*/ 35 h 927"/>
                <a:gd name="T18" fmla="*/ 64 w 1233"/>
                <a:gd name="T19" fmla="*/ 39 h 927"/>
                <a:gd name="T20" fmla="*/ 77 w 1233"/>
                <a:gd name="T21" fmla="*/ 36 h 927"/>
                <a:gd name="T22" fmla="*/ 86 w 1233"/>
                <a:gd name="T23" fmla="*/ 31 h 927"/>
                <a:gd name="T24" fmla="*/ 86 w 1233"/>
                <a:gd name="T25" fmla="*/ 29 h 927"/>
                <a:gd name="T26" fmla="*/ 92 w 1233"/>
                <a:gd name="T27" fmla="*/ 26 h 927"/>
                <a:gd name="T28" fmla="*/ 99 w 1233"/>
                <a:gd name="T29" fmla="*/ 27 h 927"/>
                <a:gd name="T30" fmla="*/ 109 w 1233"/>
                <a:gd name="T31" fmla="*/ 33 h 927"/>
                <a:gd name="T32" fmla="*/ 112 w 1233"/>
                <a:gd name="T33" fmla="*/ 37 h 927"/>
                <a:gd name="T34" fmla="*/ 120 w 1233"/>
                <a:gd name="T35" fmla="*/ 43 h 927"/>
                <a:gd name="T36" fmla="*/ 130 w 1233"/>
                <a:gd name="T37" fmla="*/ 45 h 927"/>
                <a:gd name="T38" fmla="*/ 133 w 1233"/>
                <a:gd name="T39" fmla="*/ 50 h 927"/>
                <a:gd name="T40" fmla="*/ 135 w 1233"/>
                <a:gd name="T41" fmla="*/ 71 h 927"/>
                <a:gd name="T42" fmla="*/ 137 w 1233"/>
                <a:gd name="T43" fmla="*/ 78 h 927"/>
                <a:gd name="T44" fmla="*/ 139 w 1233"/>
                <a:gd name="T45" fmla="*/ 78 h 927"/>
                <a:gd name="T46" fmla="*/ 141 w 1233"/>
                <a:gd name="T47" fmla="*/ 75 h 927"/>
                <a:gd name="T48" fmla="*/ 143 w 1233"/>
                <a:gd name="T49" fmla="*/ 81 h 927"/>
                <a:gd name="T50" fmla="*/ 144 w 1233"/>
                <a:gd name="T51" fmla="*/ 89 h 927"/>
                <a:gd name="T52" fmla="*/ 156 w 1233"/>
                <a:gd name="T53" fmla="*/ 101 h 927"/>
                <a:gd name="T54" fmla="*/ 159 w 1233"/>
                <a:gd name="T55" fmla="*/ 99 h 927"/>
                <a:gd name="T56" fmla="*/ 165 w 1233"/>
                <a:gd name="T57" fmla="*/ 105 h 927"/>
                <a:gd name="T58" fmla="*/ 164 w 1233"/>
                <a:gd name="T59" fmla="*/ 107 h 927"/>
                <a:gd name="T60" fmla="*/ 169 w 1233"/>
                <a:gd name="T61" fmla="*/ 114 h 927"/>
                <a:gd name="T62" fmla="*/ 174 w 1233"/>
                <a:gd name="T63" fmla="*/ 122 h 927"/>
                <a:gd name="T64" fmla="*/ 181 w 1233"/>
                <a:gd name="T65" fmla="*/ 123 h 927"/>
                <a:gd name="T66" fmla="*/ 191 w 1233"/>
                <a:gd name="T67" fmla="*/ 133 h 927"/>
                <a:gd name="T68" fmla="*/ 192 w 1233"/>
                <a:gd name="T69" fmla="*/ 139 h 927"/>
                <a:gd name="T70" fmla="*/ 201 w 1233"/>
                <a:gd name="T71" fmla="*/ 140 h 927"/>
                <a:gd name="T72" fmla="*/ 210 w 1233"/>
                <a:gd name="T73" fmla="*/ 134 h 927"/>
                <a:gd name="T74" fmla="*/ 216 w 1233"/>
                <a:gd name="T75" fmla="*/ 132 h 927"/>
                <a:gd name="T76" fmla="*/ 214 w 1233"/>
                <a:gd name="T77" fmla="*/ 122 h 927"/>
                <a:gd name="T78" fmla="*/ 214 w 1233"/>
                <a:gd name="T79" fmla="*/ 104 h 927"/>
                <a:gd name="T80" fmla="*/ 211 w 1233"/>
                <a:gd name="T81" fmla="*/ 90 h 927"/>
                <a:gd name="T82" fmla="*/ 193 w 1233"/>
                <a:gd name="T83" fmla="*/ 67 h 927"/>
                <a:gd name="T84" fmla="*/ 190 w 1233"/>
                <a:gd name="T85" fmla="*/ 55 h 927"/>
                <a:gd name="T86" fmla="*/ 184 w 1233"/>
                <a:gd name="T87" fmla="*/ 46 h 927"/>
                <a:gd name="T88" fmla="*/ 163 w 1233"/>
                <a:gd name="T89" fmla="*/ 21 h 927"/>
                <a:gd name="T90" fmla="*/ 154 w 1233"/>
                <a:gd name="T91" fmla="*/ 1 h 927"/>
                <a:gd name="T92" fmla="*/ 143 w 1233"/>
                <a:gd name="T93" fmla="*/ 0 h 927"/>
                <a:gd name="T94" fmla="*/ 143 w 1233"/>
                <a:gd name="T95" fmla="*/ 6 h 927"/>
                <a:gd name="T96" fmla="*/ 140 w 1233"/>
                <a:gd name="T97" fmla="*/ 12 h 927"/>
                <a:gd name="T98" fmla="*/ 138 w 1233"/>
                <a:gd name="T99" fmla="*/ 7 h 927"/>
                <a:gd name="T100" fmla="*/ 68 w 1233"/>
                <a:gd name="T101" fmla="*/ 11 h 927"/>
                <a:gd name="T102" fmla="*/ 31 w 1233"/>
                <a:gd name="T103" fmla="*/ 11 h 927"/>
                <a:gd name="T104" fmla="*/ 0 w 1233"/>
                <a:gd name="T105" fmla="*/ 18 h 927"/>
                <a:gd name="T106" fmla="*/ 6 w 1233"/>
                <a:gd name="T107" fmla="*/ 26 h 92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33" h="927">
                  <a:moveTo>
                    <a:pt x="41" y="198"/>
                  </a:moveTo>
                  <a:lnTo>
                    <a:pt x="61" y="173"/>
                  </a:lnTo>
                  <a:lnTo>
                    <a:pt x="74" y="169"/>
                  </a:lnTo>
                  <a:lnTo>
                    <a:pt x="86" y="156"/>
                  </a:lnTo>
                  <a:lnTo>
                    <a:pt x="90" y="156"/>
                  </a:lnTo>
                  <a:lnTo>
                    <a:pt x="91" y="163"/>
                  </a:lnTo>
                  <a:lnTo>
                    <a:pt x="86" y="183"/>
                  </a:lnTo>
                  <a:lnTo>
                    <a:pt x="106" y="180"/>
                  </a:lnTo>
                  <a:lnTo>
                    <a:pt x="161" y="157"/>
                  </a:lnTo>
                  <a:lnTo>
                    <a:pt x="191" y="154"/>
                  </a:lnTo>
                  <a:lnTo>
                    <a:pt x="204" y="157"/>
                  </a:lnTo>
                  <a:lnTo>
                    <a:pt x="202" y="166"/>
                  </a:lnTo>
                  <a:lnTo>
                    <a:pt x="195" y="172"/>
                  </a:lnTo>
                  <a:lnTo>
                    <a:pt x="198" y="175"/>
                  </a:lnTo>
                  <a:lnTo>
                    <a:pt x="217" y="183"/>
                  </a:lnTo>
                  <a:lnTo>
                    <a:pt x="246" y="191"/>
                  </a:lnTo>
                  <a:lnTo>
                    <a:pt x="319" y="218"/>
                  </a:lnTo>
                  <a:lnTo>
                    <a:pt x="334" y="228"/>
                  </a:lnTo>
                  <a:lnTo>
                    <a:pt x="351" y="253"/>
                  </a:lnTo>
                  <a:lnTo>
                    <a:pt x="364" y="260"/>
                  </a:lnTo>
                  <a:lnTo>
                    <a:pt x="400" y="247"/>
                  </a:lnTo>
                  <a:lnTo>
                    <a:pt x="436" y="234"/>
                  </a:lnTo>
                  <a:lnTo>
                    <a:pt x="471" y="209"/>
                  </a:lnTo>
                  <a:lnTo>
                    <a:pt x="487" y="206"/>
                  </a:lnTo>
                  <a:lnTo>
                    <a:pt x="488" y="204"/>
                  </a:lnTo>
                  <a:lnTo>
                    <a:pt x="488" y="191"/>
                  </a:lnTo>
                  <a:lnTo>
                    <a:pt x="501" y="178"/>
                  </a:lnTo>
                  <a:lnTo>
                    <a:pt x="524" y="172"/>
                  </a:lnTo>
                  <a:lnTo>
                    <a:pt x="539" y="172"/>
                  </a:lnTo>
                  <a:lnTo>
                    <a:pt x="566" y="178"/>
                  </a:lnTo>
                  <a:lnTo>
                    <a:pt x="588" y="192"/>
                  </a:lnTo>
                  <a:lnTo>
                    <a:pt x="618" y="219"/>
                  </a:lnTo>
                  <a:lnTo>
                    <a:pt x="633" y="224"/>
                  </a:lnTo>
                  <a:lnTo>
                    <a:pt x="640" y="248"/>
                  </a:lnTo>
                  <a:lnTo>
                    <a:pt x="654" y="253"/>
                  </a:lnTo>
                  <a:lnTo>
                    <a:pt x="687" y="283"/>
                  </a:lnTo>
                  <a:lnTo>
                    <a:pt x="705" y="292"/>
                  </a:lnTo>
                  <a:lnTo>
                    <a:pt x="739" y="299"/>
                  </a:lnTo>
                  <a:lnTo>
                    <a:pt x="747" y="309"/>
                  </a:lnTo>
                  <a:lnTo>
                    <a:pt x="755" y="328"/>
                  </a:lnTo>
                  <a:lnTo>
                    <a:pt x="767" y="377"/>
                  </a:lnTo>
                  <a:lnTo>
                    <a:pt x="770" y="472"/>
                  </a:lnTo>
                  <a:lnTo>
                    <a:pt x="773" y="488"/>
                  </a:lnTo>
                  <a:lnTo>
                    <a:pt x="781" y="515"/>
                  </a:lnTo>
                  <a:lnTo>
                    <a:pt x="783" y="518"/>
                  </a:lnTo>
                  <a:lnTo>
                    <a:pt x="796" y="517"/>
                  </a:lnTo>
                  <a:lnTo>
                    <a:pt x="793" y="491"/>
                  </a:lnTo>
                  <a:lnTo>
                    <a:pt x="806" y="492"/>
                  </a:lnTo>
                  <a:lnTo>
                    <a:pt x="819" y="501"/>
                  </a:lnTo>
                  <a:lnTo>
                    <a:pt x="813" y="537"/>
                  </a:lnTo>
                  <a:lnTo>
                    <a:pt x="813" y="562"/>
                  </a:lnTo>
                  <a:lnTo>
                    <a:pt x="822" y="590"/>
                  </a:lnTo>
                  <a:lnTo>
                    <a:pt x="840" y="616"/>
                  </a:lnTo>
                  <a:lnTo>
                    <a:pt x="887" y="664"/>
                  </a:lnTo>
                  <a:lnTo>
                    <a:pt x="892" y="665"/>
                  </a:lnTo>
                  <a:lnTo>
                    <a:pt x="911" y="654"/>
                  </a:lnTo>
                  <a:lnTo>
                    <a:pt x="926" y="700"/>
                  </a:lnTo>
                  <a:lnTo>
                    <a:pt x="939" y="694"/>
                  </a:lnTo>
                  <a:lnTo>
                    <a:pt x="942" y="696"/>
                  </a:lnTo>
                  <a:lnTo>
                    <a:pt x="936" y="709"/>
                  </a:lnTo>
                  <a:lnTo>
                    <a:pt x="936" y="720"/>
                  </a:lnTo>
                  <a:lnTo>
                    <a:pt x="965" y="751"/>
                  </a:lnTo>
                  <a:lnTo>
                    <a:pt x="981" y="785"/>
                  </a:lnTo>
                  <a:lnTo>
                    <a:pt x="992" y="801"/>
                  </a:lnTo>
                  <a:lnTo>
                    <a:pt x="1008" y="814"/>
                  </a:lnTo>
                  <a:lnTo>
                    <a:pt x="1032" y="811"/>
                  </a:lnTo>
                  <a:lnTo>
                    <a:pt x="1050" y="823"/>
                  </a:lnTo>
                  <a:lnTo>
                    <a:pt x="1089" y="879"/>
                  </a:lnTo>
                  <a:lnTo>
                    <a:pt x="1093" y="914"/>
                  </a:lnTo>
                  <a:lnTo>
                    <a:pt x="1096" y="920"/>
                  </a:lnTo>
                  <a:lnTo>
                    <a:pt x="1109" y="927"/>
                  </a:lnTo>
                  <a:lnTo>
                    <a:pt x="1145" y="921"/>
                  </a:lnTo>
                  <a:lnTo>
                    <a:pt x="1171" y="908"/>
                  </a:lnTo>
                  <a:lnTo>
                    <a:pt x="1201" y="886"/>
                  </a:lnTo>
                  <a:lnTo>
                    <a:pt x="1224" y="892"/>
                  </a:lnTo>
                  <a:lnTo>
                    <a:pt x="1233" y="869"/>
                  </a:lnTo>
                  <a:lnTo>
                    <a:pt x="1219" y="860"/>
                  </a:lnTo>
                  <a:lnTo>
                    <a:pt x="1222" y="804"/>
                  </a:lnTo>
                  <a:lnTo>
                    <a:pt x="1230" y="743"/>
                  </a:lnTo>
                  <a:lnTo>
                    <a:pt x="1224" y="689"/>
                  </a:lnTo>
                  <a:lnTo>
                    <a:pt x="1210" y="634"/>
                  </a:lnTo>
                  <a:lnTo>
                    <a:pt x="1204" y="596"/>
                  </a:lnTo>
                  <a:lnTo>
                    <a:pt x="1135" y="485"/>
                  </a:lnTo>
                  <a:lnTo>
                    <a:pt x="1102" y="443"/>
                  </a:lnTo>
                  <a:lnTo>
                    <a:pt x="1089" y="410"/>
                  </a:lnTo>
                  <a:lnTo>
                    <a:pt x="1083" y="364"/>
                  </a:lnTo>
                  <a:lnTo>
                    <a:pt x="1074" y="341"/>
                  </a:lnTo>
                  <a:lnTo>
                    <a:pt x="1048" y="305"/>
                  </a:lnTo>
                  <a:lnTo>
                    <a:pt x="986" y="238"/>
                  </a:lnTo>
                  <a:lnTo>
                    <a:pt x="930" y="140"/>
                  </a:lnTo>
                  <a:lnTo>
                    <a:pt x="879" y="22"/>
                  </a:lnTo>
                  <a:lnTo>
                    <a:pt x="882" y="4"/>
                  </a:lnTo>
                  <a:lnTo>
                    <a:pt x="862" y="6"/>
                  </a:lnTo>
                  <a:lnTo>
                    <a:pt x="815" y="0"/>
                  </a:lnTo>
                  <a:lnTo>
                    <a:pt x="806" y="14"/>
                  </a:lnTo>
                  <a:lnTo>
                    <a:pt x="816" y="42"/>
                  </a:lnTo>
                  <a:lnTo>
                    <a:pt x="816" y="75"/>
                  </a:lnTo>
                  <a:lnTo>
                    <a:pt x="799" y="81"/>
                  </a:lnTo>
                  <a:lnTo>
                    <a:pt x="791" y="72"/>
                  </a:lnTo>
                  <a:lnTo>
                    <a:pt x="784" y="49"/>
                  </a:lnTo>
                  <a:lnTo>
                    <a:pt x="400" y="88"/>
                  </a:lnTo>
                  <a:lnTo>
                    <a:pt x="386" y="71"/>
                  </a:lnTo>
                  <a:lnTo>
                    <a:pt x="374" y="43"/>
                  </a:lnTo>
                  <a:lnTo>
                    <a:pt x="178" y="72"/>
                  </a:lnTo>
                  <a:lnTo>
                    <a:pt x="0" y="97"/>
                  </a:lnTo>
                  <a:lnTo>
                    <a:pt x="0" y="120"/>
                  </a:lnTo>
                  <a:lnTo>
                    <a:pt x="38" y="150"/>
                  </a:lnTo>
                  <a:lnTo>
                    <a:pt x="34" y="172"/>
                  </a:lnTo>
                  <a:lnTo>
                    <a:pt x="41" y="198"/>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8" name="Freeform 133"/>
            <p:cNvSpPr>
              <a:spLocks/>
            </p:cNvSpPr>
            <p:nvPr/>
          </p:nvSpPr>
          <p:spPr bwMode="auto">
            <a:xfrm>
              <a:off x="5949005" y="2979955"/>
              <a:ext cx="618269" cy="1034095"/>
            </a:xfrm>
            <a:custGeom>
              <a:avLst/>
              <a:gdLst>
                <a:gd name="T0" fmla="*/ 0 w 547"/>
                <a:gd name="T1" fmla="*/ 68 h 939"/>
                <a:gd name="T2" fmla="*/ 11 w 547"/>
                <a:gd name="T3" fmla="*/ 82 h 939"/>
                <a:gd name="T4" fmla="*/ 19 w 547"/>
                <a:gd name="T5" fmla="*/ 87 h 939"/>
                <a:gd name="T6" fmla="*/ 24 w 547"/>
                <a:gd name="T7" fmla="*/ 97 h 939"/>
                <a:gd name="T8" fmla="*/ 29 w 547"/>
                <a:gd name="T9" fmla="*/ 95 h 939"/>
                <a:gd name="T10" fmla="*/ 36 w 547"/>
                <a:gd name="T11" fmla="*/ 97 h 939"/>
                <a:gd name="T12" fmla="*/ 35 w 547"/>
                <a:gd name="T13" fmla="*/ 101 h 939"/>
                <a:gd name="T14" fmla="*/ 32 w 547"/>
                <a:gd name="T15" fmla="*/ 110 h 939"/>
                <a:gd name="T16" fmla="*/ 41 w 547"/>
                <a:gd name="T17" fmla="*/ 120 h 939"/>
                <a:gd name="T18" fmla="*/ 54 w 547"/>
                <a:gd name="T19" fmla="*/ 125 h 939"/>
                <a:gd name="T20" fmla="*/ 57 w 547"/>
                <a:gd name="T21" fmla="*/ 132 h 939"/>
                <a:gd name="T22" fmla="*/ 57 w 547"/>
                <a:gd name="T23" fmla="*/ 137 h 939"/>
                <a:gd name="T24" fmla="*/ 63 w 547"/>
                <a:gd name="T25" fmla="*/ 142 h 939"/>
                <a:gd name="T26" fmla="*/ 63 w 547"/>
                <a:gd name="T27" fmla="*/ 140 h 939"/>
                <a:gd name="T28" fmla="*/ 66 w 547"/>
                <a:gd name="T29" fmla="*/ 142 h 939"/>
                <a:gd name="T30" fmla="*/ 65 w 547"/>
                <a:gd name="T31" fmla="*/ 140 h 939"/>
                <a:gd name="T32" fmla="*/ 80 w 547"/>
                <a:gd name="T33" fmla="*/ 139 h 939"/>
                <a:gd name="T34" fmla="*/ 79 w 547"/>
                <a:gd name="T35" fmla="*/ 133 h 939"/>
                <a:gd name="T36" fmla="*/ 89 w 547"/>
                <a:gd name="T37" fmla="*/ 127 h 939"/>
                <a:gd name="T38" fmla="*/ 89 w 547"/>
                <a:gd name="T39" fmla="*/ 118 h 939"/>
                <a:gd name="T40" fmla="*/ 87 w 547"/>
                <a:gd name="T41" fmla="*/ 118 h 939"/>
                <a:gd name="T42" fmla="*/ 87 w 547"/>
                <a:gd name="T43" fmla="*/ 117 h 939"/>
                <a:gd name="T44" fmla="*/ 88 w 547"/>
                <a:gd name="T45" fmla="*/ 113 h 939"/>
                <a:gd name="T46" fmla="*/ 88 w 547"/>
                <a:gd name="T47" fmla="*/ 112 h 939"/>
                <a:gd name="T48" fmla="*/ 88 w 547"/>
                <a:gd name="T49" fmla="*/ 108 h 939"/>
                <a:gd name="T50" fmla="*/ 91 w 547"/>
                <a:gd name="T51" fmla="*/ 106 h 939"/>
                <a:gd name="T52" fmla="*/ 96 w 547"/>
                <a:gd name="T53" fmla="*/ 100 h 939"/>
                <a:gd name="T54" fmla="*/ 97 w 547"/>
                <a:gd name="T55" fmla="*/ 93 h 939"/>
                <a:gd name="T56" fmla="*/ 96 w 547"/>
                <a:gd name="T57" fmla="*/ 88 h 939"/>
                <a:gd name="T58" fmla="*/ 94 w 547"/>
                <a:gd name="T59" fmla="*/ 82 h 939"/>
                <a:gd name="T60" fmla="*/ 95 w 547"/>
                <a:gd name="T61" fmla="*/ 78 h 939"/>
                <a:gd name="T62" fmla="*/ 85 w 547"/>
                <a:gd name="T63" fmla="*/ 18 h 939"/>
                <a:gd name="T64" fmla="*/ 81 w 547"/>
                <a:gd name="T65" fmla="*/ 12 h 939"/>
                <a:gd name="T66" fmla="*/ 76 w 547"/>
                <a:gd name="T67" fmla="*/ 0 h 939"/>
                <a:gd name="T68" fmla="*/ 14 w 547"/>
                <a:gd name="T69" fmla="*/ 6 h 939"/>
                <a:gd name="T70" fmla="*/ 19 w 547"/>
                <a:gd name="T71" fmla="*/ 12 h 939"/>
                <a:gd name="T72" fmla="*/ 26 w 547"/>
                <a:gd name="T73" fmla="*/ 18 h 939"/>
                <a:gd name="T74" fmla="*/ 23 w 547"/>
                <a:gd name="T75" fmla="*/ 24 h 939"/>
                <a:gd name="T76" fmla="*/ 15 w 547"/>
                <a:gd name="T77" fmla="*/ 32 h 939"/>
                <a:gd name="T78" fmla="*/ 6 w 547"/>
                <a:gd name="T79" fmla="*/ 39 h 939"/>
                <a:gd name="T80" fmla="*/ 11 w 547"/>
                <a:gd name="T81" fmla="*/ 45 h 939"/>
                <a:gd name="T82" fmla="*/ 7 w 547"/>
                <a:gd name="T83" fmla="*/ 53 h 939"/>
                <a:gd name="T84" fmla="*/ 3 w 547"/>
                <a:gd name="T85" fmla="*/ 60 h 9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47" h="939">
                  <a:moveTo>
                    <a:pt x="3" y="405"/>
                  </a:moveTo>
                  <a:lnTo>
                    <a:pt x="0" y="446"/>
                  </a:lnTo>
                  <a:lnTo>
                    <a:pt x="25" y="510"/>
                  </a:lnTo>
                  <a:lnTo>
                    <a:pt x="64" y="539"/>
                  </a:lnTo>
                  <a:lnTo>
                    <a:pt x="72" y="553"/>
                  </a:lnTo>
                  <a:lnTo>
                    <a:pt x="108" y="574"/>
                  </a:lnTo>
                  <a:lnTo>
                    <a:pt x="126" y="627"/>
                  </a:lnTo>
                  <a:lnTo>
                    <a:pt x="136" y="640"/>
                  </a:lnTo>
                  <a:lnTo>
                    <a:pt x="146" y="641"/>
                  </a:lnTo>
                  <a:lnTo>
                    <a:pt x="159" y="625"/>
                  </a:lnTo>
                  <a:lnTo>
                    <a:pt x="182" y="630"/>
                  </a:lnTo>
                  <a:lnTo>
                    <a:pt x="202" y="641"/>
                  </a:lnTo>
                  <a:lnTo>
                    <a:pt x="202" y="647"/>
                  </a:lnTo>
                  <a:lnTo>
                    <a:pt x="195" y="663"/>
                  </a:lnTo>
                  <a:lnTo>
                    <a:pt x="198" y="677"/>
                  </a:lnTo>
                  <a:lnTo>
                    <a:pt x="178" y="727"/>
                  </a:lnTo>
                  <a:lnTo>
                    <a:pt x="183" y="748"/>
                  </a:lnTo>
                  <a:lnTo>
                    <a:pt x="230" y="786"/>
                  </a:lnTo>
                  <a:lnTo>
                    <a:pt x="245" y="787"/>
                  </a:lnTo>
                  <a:lnTo>
                    <a:pt x="303" y="826"/>
                  </a:lnTo>
                  <a:lnTo>
                    <a:pt x="306" y="846"/>
                  </a:lnTo>
                  <a:lnTo>
                    <a:pt x="319" y="869"/>
                  </a:lnTo>
                  <a:lnTo>
                    <a:pt x="312" y="895"/>
                  </a:lnTo>
                  <a:lnTo>
                    <a:pt x="319" y="898"/>
                  </a:lnTo>
                  <a:lnTo>
                    <a:pt x="333" y="930"/>
                  </a:lnTo>
                  <a:lnTo>
                    <a:pt x="349" y="937"/>
                  </a:lnTo>
                  <a:lnTo>
                    <a:pt x="344" y="924"/>
                  </a:lnTo>
                  <a:lnTo>
                    <a:pt x="349" y="921"/>
                  </a:lnTo>
                  <a:lnTo>
                    <a:pt x="361" y="937"/>
                  </a:lnTo>
                  <a:lnTo>
                    <a:pt x="372" y="939"/>
                  </a:lnTo>
                  <a:lnTo>
                    <a:pt x="370" y="937"/>
                  </a:lnTo>
                  <a:lnTo>
                    <a:pt x="362" y="923"/>
                  </a:lnTo>
                  <a:lnTo>
                    <a:pt x="384" y="894"/>
                  </a:lnTo>
                  <a:lnTo>
                    <a:pt x="449" y="914"/>
                  </a:lnTo>
                  <a:lnTo>
                    <a:pt x="460" y="897"/>
                  </a:lnTo>
                  <a:lnTo>
                    <a:pt x="446" y="877"/>
                  </a:lnTo>
                  <a:lnTo>
                    <a:pt x="447" y="858"/>
                  </a:lnTo>
                  <a:lnTo>
                    <a:pt x="499" y="836"/>
                  </a:lnTo>
                  <a:lnTo>
                    <a:pt x="486" y="807"/>
                  </a:lnTo>
                  <a:lnTo>
                    <a:pt x="498" y="781"/>
                  </a:lnTo>
                  <a:lnTo>
                    <a:pt x="497" y="781"/>
                  </a:lnTo>
                  <a:lnTo>
                    <a:pt x="491" y="780"/>
                  </a:lnTo>
                  <a:lnTo>
                    <a:pt x="498" y="776"/>
                  </a:lnTo>
                  <a:lnTo>
                    <a:pt x="486" y="768"/>
                  </a:lnTo>
                  <a:lnTo>
                    <a:pt x="497" y="765"/>
                  </a:lnTo>
                  <a:lnTo>
                    <a:pt x="492" y="742"/>
                  </a:lnTo>
                  <a:lnTo>
                    <a:pt x="501" y="735"/>
                  </a:lnTo>
                  <a:lnTo>
                    <a:pt x="494" y="732"/>
                  </a:lnTo>
                  <a:lnTo>
                    <a:pt x="505" y="724"/>
                  </a:lnTo>
                  <a:lnTo>
                    <a:pt x="495" y="709"/>
                  </a:lnTo>
                  <a:lnTo>
                    <a:pt x="501" y="698"/>
                  </a:lnTo>
                  <a:lnTo>
                    <a:pt x="512" y="698"/>
                  </a:lnTo>
                  <a:lnTo>
                    <a:pt x="521" y="667"/>
                  </a:lnTo>
                  <a:lnTo>
                    <a:pt x="536" y="660"/>
                  </a:lnTo>
                  <a:lnTo>
                    <a:pt x="531" y="649"/>
                  </a:lnTo>
                  <a:lnTo>
                    <a:pt x="547" y="615"/>
                  </a:lnTo>
                  <a:lnTo>
                    <a:pt x="538" y="595"/>
                  </a:lnTo>
                  <a:lnTo>
                    <a:pt x="538" y="581"/>
                  </a:lnTo>
                  <a:lnTo>
                    <a:pt x="518" y="558"/>
                  </a:lnTo>
                  <a:lnTo>
                    <a:pt x="527" y="540"/>
                  </a:lnTo>
                  <a:lnTo>
                    <a:pt x="520" y="524"/>
                  </a:lnTo>
                  <a:lnTo>
                    <a:pt x="530" y="511"/>
                  </a:lnTo>
                  <a:lnTo>
                    <a:pt x="501" y="301"/>
                  </a:lnTo>
                  <a:lnTo>
                    <a:pt x="476" y="120"/>
                  </a:lnTo>
                  <a:lnTo>
                    <a:pt x="468" y="107"/>
                  </a:lnTo>
                  <a:lnTo>
                    <a:pt x="455" y="80"/>
                  </a:lnTo>
                  <a:lnTo>
                    <a:pt x="429" y="32"/>
                  </a:lnTo>
                  <a:lnTo>
                    <a:pt x="424" y="0"/>
                  </a:lnTo>
                  <a:lnTo>
                    <a:pt x="248" y="22"/>
                  </a:lnTo>
                  <a:lnTo>
                    <a:pt x="74" y="42"/>
                  </a:lnTo>
                  <a:lnTo>
                    <a:pt x="101" y="58"/>
                  </a:lnTo>
                  <a:lnTo>
                    <a:pt x="107" y="76"/>
                  </a:lnTo>
                  <a:lnTo>
                    <a:pt x="137" y="94"/>
                  </a:lnTo>
                  <a:lnTo>
                    <a:pt x="144" y="114"/>
                  </a:lnTo>
                  <a:lnTo>
                    <a:pt x="140" y="145"/>
                  </a:lnTo>
                  <a:lnTo>
                    <a:pt x="127" y="159"/>
                  </a:lnTo>
                  <a:lnTo>
                    <a:pt x="124" y="187"/>
                  </a:lnTo>
                  <a:lnTo>
                    <a:pt x="85" y="211"/>
                  </a:lnTo>
                  <a:lnTo>
                    <a:pt x="40" y="226"/>
                  </a:lnTo>
                  <a:lnTo>
                    <a:pt x="36" y="254"/>
                  </a:lnTo>
                  <a:lnTo>
                    <a:pt x="56" y="275"/>
                  </a:lnTo>
                  <a:lnTo>
                    <a:pt x="59" y="298"/>
                  </a:lnTo>
                  <a:lnTo>
                    <a:pt x="43" y="321"/>
                  </a:lnTo>
                  <a:lnTo>
                    <a:pt x="39" y="348"/>
                  </a:lnTo>
                  <a:lnTo>
                    <a:pt x="7" y="369"/>
                  </a:lnTo>
                  <a:lnTo>
                    <a:pt x="14" y="397"/>
                  </a:lnTo>
                  <a:lnTo>
                    <a:pt x="3" y="405"/>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39" name="Freeform 130"/>
            <p:cNvSpPr>
              <a:spLocks/>
            </p:cNvSpPr>
            <p:nvPr/>
          </p:nvSpPr>
          <p:spPr bwMode="auto">
            <a:xfrm>
              <a:off x="6485203" y="3045612"/>
              <a:ext cx="474188" cy="797000"/>
            </a:xfrm>
            <a:custGeom>
              <a:avLst/>
              <a:gdLst>
                <a:gd name="T0" fmla="*/ 4 w 423"/>
                <a:gd name="T1" fmla="*/ 36 h 723"/>
                <a:gd name="T2" fmla="*/ 2 w 423"/>
                <a:gd name="T3" fmla="*/ 10 h 723"/>
                <a:gd name="T4" fmla="*/ 8 w 423"/>
                <a:gd name="T5" fmla="*/ 10 h 723"/>
                <a:gd name="T6" fmla="*/ 37 w 423"/>
                <a:gd name="T7" fmla="*/ 3 h 723"/>
                <a:gd name="T8" fmla="*/ 60 w 423"/>
                <a:gd name="T9" fmla="*/ 2 h 723"/>
                <a:gd name="T10" fmla="*/ 73 w 423"/>
                <a:gd name="T11" fmla="*/ 67 h 723"/>
                <a:gd name="T12" fmla="*/ 71 w 423"/>
                <a:gd name="T13" fmla="*/ 69 h 723"/>
                <a:gd name="T14" fmla="*/ 72 w 423"/>
                <a:gd name="T15" fmla="*/ 73 h 723"/>
                <a:gd name="T16" fmla="*/ 75 w 423"/>
                <a:gd name="T17" fmla="*/ 75 h 723"/>
                <a:gd name="T18" fmla="*/ 66 w 423"/>
                <a:gd name="T19" fmla="*/ 79 h 723"/>
                <a:gd name="T20" fmla="*/ 61 w 423"/>
                <a:gd name="T21" fmla="*/ 79 h 723"/>
                <a:gd name="T22" fmla="*/ 58 w 423"/>
                <a:gd name="T23" fmla="*/ 86 h 723"/>
                <a:gd name="T24" fmla="*/ 53 w 423"/>
                <a:gd name="T25" fmla="*/ 91 h 723"/>
                <a:gd name="T26" fmla="*/ 52 w 423"/>
                <a:gd name="T27" fmla="*/ 98 h 723"/>
                <a:gd name="T28" fmla="*/ 44 w 423"/>
                <a:gd name="T29" fmla="*/ 98 h 723"/>
                <a:gd name="T30" fmla="*/ 41 w 423"/>
                <a:gd name="T31" fmla="*/ 95 h 723"/>
                <a:gd name="T32" fmla="*/ 39 w 423"/>
                <a:gd name="T33" fmla="*/ 97 h 723"/>
                <a:gd name="T34" fmla="*/ 38 w 423"/>
                <a:gd name="T35" fmla="*/ 99 h 723"/>
                <a:gd name="T36" fmla="*/ 37 w 423"/>
                <a:gd name="T37" fmla="*/ 103 h 723"/>
                <a:gd name="T38" fmla="*/ 36 w 423"/>
                <a:gd name="T39" fmla="*/ 104 h 723"/>
                <a:gd name="T40" fmla="*/ 31 w 423"/>
                <a:gd name="T41" fmla="*/ 102 h 723"/>
                <a:gd name="T42" fmla="*/ 25 w 423"/>
                <a:gd name="T43" fmla="*/ 107 h 723"/>
                <a:gd name="T44" fmla="*/ 15 w 423"/>
                <a:gd name="T45" fmla="*/ 106 h 723"/>
                <a:gd name="T46" fmla="*/ 14 w 423"/>
                <a:gd name="T47" fmla="*/ 107 h 723"/>
                <a:gd name="T48" fmla="*/ 12 w 423"/>
                <a:gd name="T49" fmla="*/ 106 h 723"/>
                <a:gd name="T50" fmla="*/ 7 w 423"/>
                <a:gd name="T51" fmla="*/ 106 h 723"/>
                <a:gd name="T52" fmla="*/ 7 w 423"/>
                <a:gd name="T53" fmla="*/ 109 h 723"/>
                <a:gd name="T54" fmla="*/ 4 w 423"/>
                <a:gd name="T55" fmla="*/ 109 h 723"/>
                <a:gd name="T56" fmla="*/ 2 w 423"/>
                <a:gd name="T57" fmla="*/ 109 h 723"/>
                <a:gd name="T58" fmla="*/ 2 w 423"/>
                <a:gd name="T59" fmla="*/ 107 h 723"/>
                <a:gd name="T60" fmla="*/ 3 w 423"/>
                <a:gd name="T61" fmla="*/ 104 h 723"/>
                <a:gd name="T62" fmla="*/ 3 w 423"/>
                <a:gd name="T63" fmla="*/ 102 h 723"/>
                <a:gd name="T64" fmla="*/ 3 w 423"/>
                <a:gd name="T65" fmla="*/ 99 h 723"/>
                <a:gd name="T66" fmla="*/ 6 w 423"/>
                <a:gd name="T67" fmla="*/ 97 h 723"/>
                <a:gd name="T68" fmla="*/ 11 w 423"/>
                <a:gd name="T69" fmla="*/ 91 h 723"/>
                <a:gd name="T70" fmla="*/ 12 w 423"/>
                <a:gd name="T71" fmla="*/ 84 h 723"/>
                <a:gd name="T72" fmla="*/ 11 w 423"/>
                <a:gd name="T73" fmla="*/ 79 h 723"/>
                <a:gd name="T74" fmla="*/ 9 w 423"/>
                <a:gd name="T75" fmla="*/ 73 h 723"/>
                <a:gd name="T76" fmla="*/ 10 w 423"/>
                <a:gd name="T77" fmla="*/ 68 h 72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23" h="723">
                  <a:moveTo>
                    <a:pt x="54" y="450"/>
                  </a:moveTo>
                  <a:lnTo>
                    <a:pt x="25" y="240"/>
                  </a:lnTo>
                  <a:lnTo>
                    <a:pt x="0" y="59"/>
                  </a:lnTo>
                  <a:lnTo>
                    <a:pt x="12" y="62"/>
                  </a:lnTo>
                  <a:lnTo>
                    <a:pt x="28" y="66"/>
                  </a:lnTo>
                  <a:lnTo>
                    <a:pt x="47" y="65"/>
                  </a:lnTo>
                  <a:lnTo>
                    <a:pt x="74" y="40"/>
                  </a:lnTo>
                  <a:lnTo>
                    <a:pt x="208" y="22"/>
                  </a:lnTo>
                  <a:lnTo>
                    <a:pt x="340" y="0"/>
                  </a:lnTo>
                  <a:lnTo>
                    <a:pt x="341" y="9"/>
                  </a:lnTo>
                  <a:lnTo>
                    <a:pt x="376" y="218"/>
                  </a:lnTo>
                  <a:lnTo>
                    <a:pt x="415" y="442"/>
                  </a:lnTo>
                  <a:lnTo>
                    <a:pt x="413" y="443"/>
                  </a:lnTo>
                  <a:lnTo>
                    <a:pt x="406" y="452"/>
                  </a:lnTo>
                  <a:lnTo>
                    <a:pt x="416" y="463"/>
                  </a:lnTo>
                  <a:lnTo>
                    <a:pt x="412" y="475"/>
                  </a:lnTo>
                  <a:lnTo>
                    <a:pt x="423" y="478"/>
                  </a:lnTo>
                  <a:lnTo>
                    <a:pt x="423" y="494"/>
                  </a:lnTo>
                  <a:lnTo>
                    <a:pt x="400" y="498"/>
                  </a:lnTo>
                  <a:lnTo>
                    <a:pt x="377" y="518"/>
                  </a:lnTo>
                  <a:lnTo>
                    <a:pt x="363" y="511"/>
                  </a:lnTo>
                  <a:lnTo>
                    <a:pt x="342" y="518"/>
                  </a:lnTo>
                  <a:lnTo>
                    <a:pt x="350" y="549"/>
                  </a:lnTo>
                  <a:lnTo>
                    <a:pt x="328" y="567"/>
                  </a:lnTo>
                  <a:lnTo>
                    <a:pt x="322" y="593"/>
                  </a:lnTo>
                  <a:lnTo>
                    <a:pt x="302" y="601"/>
                  </a:lnTo>
                  <a:lnTo>
                    <a:pt x="296" y="618"/>
                  </a:lnTo>
                  <a:lnTo>
                    <a:pt x="296" y="641"/>
                  </a:lnTo>
                  <a:lnTo>
                    <a:pt x="282" y="657"/>
                  </a:lnTo>
                  <a:lnTo>
                    <a:pt x="250" y="645"/>
                  </a:lnTo>
                  <a:lnTo>
                    <a:pt x="247" y="632"/>
                  </a:lnTo>
                  <a:lnTo>
                    <a:pt x="234" y="625"/>
                  </a:lnTo>
                  <a:lnTo>
                    <a:pt x="240" y="634"/>
                  </a:lnTo>
                  <a:lnTo>
                    <a:pt x="223" y="638"/>
                  </a:lnTo>
                  <a:lnTo>
                    <a:pt x="228" y="647"/>
                  </a:lnTo>
                  <a:lnTo>
                    <a:pt x="218" y="654"/>
                  </a:lnTo>
                  <a:lnTo>
                    <a:pt x="221" y="670"/>
                  </a:lnTo>
                  <a:lnTo>
                    <a:pt x="211" y="674"/>
                  </a:lnTo>
                  <a:lnTo>
                    <a:pt x="207" y="687"/>
                  </a:lnTo>
                  <a:lnTo>
                    <a:pt x="204" y="679"/>
                  </a:lnTo>
                  <a:lnTo>
                    <a:pt x="191" y="681"/>
                  </a:lnTo>
                  <a:lnTo>
                    <a:pt x="178" y="668"/>
                  </a:lnTo>
                  <a:lnTo>
                    <a:pt x="155" y="684"/>
                  </a:lnTo>
                  <a:lnTo>
                    <a:pt x="145" y="707"/>
                  </a:lnTo>
                  <a:lnTo>
                    <a:pt x="103" y="687"/>
                  </a:lnTo>
                  <a:lnTo>
                    <a:pt x="83" y="694"/>
                  </a:lnTo>
                  <a:lnTo>
                    <a:pt x="78" y="684"/>
                  </a:lnTo>
                  <a:lnTo>
                    <a:pt x="80" y="703"/>
                  </a:lnTo>
                  <a:lnTo>
                    <a:pt x="73" y="710"/>
                  </a:lnTo>
                  <a:lnTo>
                    <a:pt x="67" y="697"/>
                  </a:lnTo>
                  <a:lnTo>
                    <a:pt x="52" y="704"/>
                  </a:lnTo>
                  <a:lnTo>
                    <a:pt x="39" y="697"/>
                  </a:lnTo>
                  <a:lnTo>
                    <a:pt x="34" y="702"/>
                  </a:lnTo>
                  <a:lnTo>
                    <a:pt x="39" y="716"/>
                  </a:lnTo>
                  <a:lnTo>
                    <a:pt x="34" y="723"/>
                  </a:lnTo>
                  <a:lnTo>
                    <a:pt x="22" y="720"/>
                  </a:lnTo>
                  <a:lnTo>
                    <a:pt x="21" y="720"/>
                  </a:lnTo>
                  <a:lnTo>
                    <a:pt x="15" y="719"/>
                  </a:lnTo>
                  <a:lnTo>
                    <a:pt x="22" y="715"/>
                  </a:lnTo>
                  <a:lnTo>
                    <a:pt x="10" y="707"/>
                  </a:lnTo>
                  <a:lnTo>
                    <a:pt x="21" y="704"/>
                  </a:lnTo>
                  <a:lnTo>
                    <a:pt x="16" y="681"/>
                  </a:lnTo>
                  <a:lnTo>
                    <a:pt x="25" y="674"/>
                  </a:lnTo>
                  <a:lnTo>
                    <a:pt x="18" y="671"/>
                  </a:lnTo>
                  <a:lnTo>
                    <a:pt x="29" y="663"/>
                  </a:lnTo>
                  <a:lnTo>
                    <a:pt x="19" y="648"/>
                  </a:lnTo>
                  <a:lnTo>
                    <a:pt x="25" y="637"/>
                  </a:lnTo>
                  <a:lnTo>
                    <a:pt x="36" y="637"/>
                  </a:lnTo>
                  <a:lnTo>
                    <a:pt x="45" y="606"/>
                  </a:lnTo>
                  <a:lnTo>
                    <a:pt x="60" y="599"/>
                  </a:lnTo>
                  <a:lnTo>
                    <a:pt x="55" y="588"/>
                  </a:lnTo>
                  <a:lnTo>
                    <a:pt x="71" y="554"/>
                  </a:lnTo>
                  <a:lnTo>
                    <a:pt x="62" y="534"/>
                  </a:lnTo>
                  <a:lnTo>
                    <a:pt x="62" y="520"/>
                  </a:lnTo>
                  <a:lnTo>
                    <a:pt x="42" y="497"/>
                  </a:lnTo>
                  <a:lnTo>
                    <a:pt x="51" y="479"/>
                  </a:lnTo>
                  <a:lnTo>
                    <a:pt x="44" y="463"/>
                  </a:lnTo>
                  <a:lnTo>
                    <a:pt x="54" y="450"/>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0" name="Freeform 128"/>
            <p:cNvSpPr>
              <a:spLocks/>
            </p:cNvSpPr>
            <p:nvPr/>
          </p:nvSpPr>
          <p:spPr bwMode="auto">
            <a:xfrm>
              <a:off x="6870025" y="2890588"/>
              <a:ext cx="640154" cy="709458"/>
            </a:xfrm>
            <a:custGeom>
              <a:avLst/>
              <a:gdLst>
                <a:gd name="T0" fmla="*/ 6 w 572"/>
                <a:gd name="T1" fmla="*/ 54 h 645"/>
                <a:gd name="T2" fmla="*/ 30 w 572"/>
                <a:gd name="T3" fmla="*/ 18 h 645"/>
                <a:gd name="T4" fmla="*/ 39 w 572"/>
                <a:gd name="T5" fmla="*/ 20 h 645"/>
                <a:gd name="T6" fmla="*/ 44 w 572"/>
                <a:gd name="T7" fmla="*/ 20 h 645"/>
                <a:gd name="T8" fmla="*/ 53 w 572"/>
                <a:gd name="T9" fmla="*/ 21 h 645"/>
                <a:gd name="T10" fmla="*/ 66 w 572"/>
                <a:gd name="T11" fmla="*/ 16 h 645"/>
                <a:gd name="T12" fmla="*/ 85 w 572"/>
                <a:gd name="T13" fmla="*/ 2 h 645"/>
                <a:gd name="T14" fmla="*/ 99 w 572"/>
                <a:gd name="T15" fmla="*/ 33 h 645"/>
                <a:gd name="T16" fmla="*/ 96 w 572"/>
                <a:gd name="T17" fmla="*/ 34 h 645"/>
                <a:gd name="T18" fmla="*/ 98 w 572"/>
                <a:gd name="T19" fmla="*/ 38 h 645"/>
                <a:gd name="T20" fmla="*/ 99 w 572"/>
                <a:gd name="T21" fmla="*/ 41 h 645"/>
                <a:gd name="T22" fmla="*/ 98 w 572"/>
                <a:gd name="T23" fmla="*/ 52 h 645"/>
                <a:gd name="T24" fmla="*/ 98 w 572"/>
                <a:gd name="T25" fmla="*/ 54 h 645"/>
                <a:gd name="T26" fmla="*/ 98 w 572"/>
                <a:gd name="T27" fmla="*/ 57 h 645"/>
                <a:gd name="T28" fmla="*/ 91 w 572"/>
                <a:gd name="T29" fmla="*/ 67 h 645"/>
                <a:gd name="T30" fmla="*/ 86 w 572"/>
                <a:gd name="T31" fmla="*/ 68 h 645"/>
                <a:gd name="T32" fmla="*/ 82 w 572"/>
                <a:gd name="T33" fmla="*/ 72 h 645"/>
                <a:gd name="T34" fmla="*/ 81 w 572"/>
                <a:gd name="T35" fmla="*/ 77 h 645"/>
                <a:gd name="T36" fmla="*/ 82 w 572"/>
                <a:gd name="T37" fmla="*/ 81 h 645"/>
                <a:gd name="T38" fmla="*/ 79 w 572"/>
                <a:gd name="T39" fmla="*/ 82 h 645"/>
                <a:gd name="T40" fmla="*/ 75 w 572"/>
                <a:gd name="T41" fmla="*/ 80 h 645"/>
                <a:gd name="T42" fmla="*/ 74 w 572"/>
                <a:gd name="T43" fmla="*/ 90 h 645"/>
                <a:gd name="T44" fmla="*/ 72 w 572"/>
                <a:gd name="T45" fmla="*/ 95 h 645"/>
                <a:gd name="T46" fmla="*/ 63 w 572"/>
                <a:gd name="T47" fmla="*/ 94 h 645"/>
                <a:gd name="T48" fmla="*/ 57 w 572"/>
                <a:gd name="T49" fmla="*/ 90 h 645"/>
                <a:gd name="T50" fmla="*/ 52 w 572"/>
                <a:gd name="T51" fmla="*/ 94 h 645"/>
                <a:gd name="T52" fmla="*/ 44 w 572"/>
                <a:gd name="T53" fmla="*/ 93 h 645"/>
                <a:gd name="T54" fmla="*/ 41 w 572"/>
                <a:gd name="T55" fmla="*/ 95 h 645"/>
                <a:gd name="T56" fmla="*/ 36 w 572"/>
                <a:gd name="T57" fmla="*/ 93 h 645"/>
                <a:gd name="T58" fmla="*/ 25 w 572"/>
                <a:gd name="T59" fmla="*/ 88 h 645"/>
                <a:gd name="T60" fmla="*/ 17 w 572"/>
                <a:gd name="T61" fmla="*/ 87 h 645"/>
                <a:gd name="T62" fmla="*/ 12 w 572"/>
                <a:gd name="T63" fmla="*/ 88 h 6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72" h="645">
                  <a:moveTo>
                    <a:pt x="74" y="582"/>
                  </a:moveTo>
                  <a:lnTo>
                    <a:pt x="35" y="358"/>
                  </a:lnTo>
                  <a:lnTo>
                    <a:pt x="0" y="149"/>
                  </a:lnTo>
                  <a:lnTo>
                    <a:pt x="172" y="118"/>
                  </a:lnTo>
                  <a:lnTo>
                    <a:pt x="206" y="123"/>
                  </a:lnTo>
                  <a:lnTo>
                    <a:pt x="225" y="134"/>
                  </a:lnTo>
                  <a:lnTo>
                    <a:pt x="238" y="136"/>
                  </a:lnTo>
                  <a:lnTo>
                    <a:pt x="254" y="131"/>
                  </a:lnTo>
                  <a:lnTo>
                    <a:pt x="261" y="139"/>
                  </a:lnTo>
                  <a:lnTo>
                    <a:pt x="305" y="137"/>
                  </a:lnTo>
                  <a:lnTo>
                    <a:pt x="345" y="116"/>
                  </a:lnTo>
                  <a:lnTo>
                    <a:pt x="381" y="107"/>
                  </a:lnTo>
                  <a:lnTo>
                    <a:pt x="450" y="42"/>
                  </a:lnTo>
                  <a:lnTo>
                    <a:pt x="489" y="13"/>
                  </a:lnTo>
                  <a:lnTo>
                    <a:pt x="521" y="0"/>
                  </a:lnTo>
                  <a:lnTo>
                    <a:pt x="570" y="219"/>
                  </a:lnTo>
                  <a:lnTo>
                    <a:pt x="556" y="227"/>
                  </a:lnTo>
                  <a:lnTo>
                    <a:pt x="553" y="234"/>
                  </a:lnTo>
                  <a:lnTo>
                    <a:pt x="566" y="251"/>
                  </a:lnTo>
                  <a:lnTo>
                    <a:pt x="564" y="264"/>
                  </a:lnTo>
                  <a:lnTo>
                    <a:pt x="572" y="277"/>
                  </a:lnTo>
                  <a:lnTo>
                    <a:pt x="563" y="318"/>
                  </a:lnTo>
                  <a:lnTo>
                    <a:pt x="566" y="346"/>
                  </a:lnTo>
                  <a:lnTo>
                    <a:pt x="560" y="348"/>
                  </a:lnTo>
                  <a:lnTo>
                    <a:pt x="563" y="357"/>
                  </a:lnTo>
                  <a:lnTo>
                    <a:pt x="557" y="374"/>
                  </a:lnTo>
                  <a:lnTo>
                    <a:pt x="564" y="383"/>
                  </a:lnTo>
                  <a:lnTo>
                    <a:pt x="562" y="400"/>
                  </a:lnTo>
                  <a:lnTo>
                    <a:pt x="526" y="446"/>
                  </a:lnTo>
                  <a:lnTo>
                    <a:pt x="510" y="458"/>
                  </a:lnTo>
                  <a:lnTo>
                    <a:pt x="495" y="449"/>
                  </a:lnTo>
                  <a:lnTo>
                    <a:pt x="485" y="475"/>
                  </a:lnTo>
                  <a:lnTo>
                    <a:pt x="471" y="481"/>
                  </a:lnTo>
                  <a:lnTo>
                    <a:pt x="465" y="497"/>
                  </a:lnTo>
                  <a:lnTo>
                    <a:pt x="468" y="510"/>
                  </a:lnTo>
                  <a:lnTo>
                    <a:pt x="461" y="515"/>
                  </a:lnTo>
                  <a:lnTo>
                    <a:pt x="472" y="538"/>
                  </a:lnTo>
                  <a:lnTo>
                    <a:pt x="463" y="537"/>
                  </a:lnTo>
                  <a:lnTo>
                    <a:pt x="453" y="550"/>
                  </a:lnTo>
                  <a:lnTo>
                    <a:pt x="448" y="533"/>
                  </a:lnTo>
                  <a:lnTo>
                    <a:pt x="433" y="533"/>
                  </a:lnTo>
                  <a:lnTo>
                    <a:pt x="419" y="575"/>
                  </a:lnTo>
                  <a:lnTo>
                    <a:pt x="429" y="601"/>
                  </a:lnTo>
                  <a:lnTo>
                    <a:pt x="417" y="608"/>
                  </a:lnTo>
                  <a:lnTo>
                    <a:pt x="416" y="632"/>
                  </a:lnTo>
                  <a:lnTo>
                    <a:pt x="383" y="645"/>
                  </a:lnTo>
                  <a:lnTo>
                    <a:pt x="364" y="627"/>
                  </a:lnTo>
                  <a:lnTo>
                    <a:pt x="345" y="622"/>
                  </a:lnTo>
                  <a:lnTo>
                    <a:pt x="331" y="596"/>
                  </a:lnTo>
                  <a:lnTo>
                    <a:pt x="315" y="605"/>
                  </a:lnTo>
                  <a:lnTo>
                    <a:pt x="303" y="624"/>
                  </a:lnTo>
                  <a:lnTo>
                    <a:pt x="284" y="631"/>
                  </a:lnTo>
                  <a:lnTo>
                    <a:pt x="253" y="618"/>
                  </a:lnTo>
                  <a:lnTo>
                    <a:pt x="240" y="625"/>
                  </a:lnTo>
                  <a:lnTo>
                    <a:pt x="237" y="634"/>
                  </a:lnTo>
                  <a:lnTo>
                    <a:pt x="224" y="632"/>
                  </a:lnTo>
                  <a:lnTo>
                    <a:pt x="204" y="616"/>
                  </a:lnTo>
                  <a:lnTo>
                    <a:pt x="159" y="616"/>
                  </a:lnTo>
                  <a:lnTo>
                    <a:pt x="142" y="586"/>
                  </a:lnTo>
                  <a:lnTo>
                    <a:pt x="120" y="573"/>
                  </a:lnTo>
                  <a:lnTo>
                    <a:pt x="100" y="582"/>
                  </a:lnTo>
                  <a:lnTo>
                    <a:pt x="82" y="573"/>
                  </a:lnTo>
                  <a:lnTo>
                    <a:pt x="72" y="583"/>
                  </a:lnTo>
                  <a:lnTo>
                    <a:pt x="74" y="582"/>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1" name="Freeform 139"/>
            <p:cNvSpPr>
              <a:spLocks/>
            </p:cNvSpPr>
            <p:nvPr/>
          </p:nvSpPr>
          <p:spPr bwMode="auto">
            <a:xfrm>
              <a:off x="5671967" y="2206178"/>
              <a:ext cx="786423" cy="820588"/>
            </a:xfrm>
            <a:custGeom>
              <a:avLst/>
              <a:gdLst>
                <a:gd name="T0" fmla="*/ 41 w 699"/>
                <a:gd name="T1" fmla="*/ 7 h 742"/>
                <a:gd name="T2" fmla="*/ 40 w 699"/>
                <a:gd name="T3" fmla="*/ 9 h 742"/>
                <a:gd name="T4" fmla="*/ 40 w 699"/>
                <a:gd name="T5" fmla="*/ 2 h 742"/>
                <a:gd name="T6" fmla="*/ 24 w 699"/>
                <a:gd name="T7" fmla="*/ 9 h 742"/>
                <a:gd name="T8" fmla="*/ 16 w 699"/>
                <a:gd name="T9" fmla="*/ 10 h 742"/>
                <a:gd name="T10" fmla="*/ 12 w 699"/>
                <a:gd name="T11" fmla="*/ 6 h 742"/>
                <a:gd name="T12" fmla="*/ 11 w 699"/>
                <a:gd name="T13" fmla="*/ 9 h 742"/>
                <a:gd name="T14" fmla="*/ 11 w 699"/>
                <a:gd name="T15" fmla="*/ 25 h 742"/>
                <a:gd name="T16" fmla="*/ 2 w 699"/>
                <a:gd name="T17" fmla="*/ 32 h 742"/>
                <a:gd name="T18" fmla="*/ 1 w 699"/>
                <a:gd name="T19" fmla="*/ 37 h 742"/>
                <a:gd name="T20" fmla="*/ 6 w 699"/>
                <a:gd name="T21" fmla="*/ 41 h 742"/>
                <a:gd name="T22" fmla="*/ 4 w 699"/>
                <a:gd name="T23" fmla="*/ 49 h 742"/>
                <a:gd name="T24" fmla="*/ 4 w 699"/>
                <a:gd name="T25" fmla="*/ 54 h 742"/>
                <a:gd name="T26" fmla="*/ 6 w 699"/>
                <a:gd name="T27" fmla="*/ 60 h 742"/>
                <a:gd name="T28" fmla="*/ 13 w 699"/>
                <a:gd name="T29" fmla="*/ 65 h 742"/>
                <a:gd name="T30" fmla="*/ 20 w 699"/>
                <a:gd name="T31" fmla="*/ 66 h 742"/>
                <a:gd name="T32" fmla="*/ 26 w 699"/>
                <a:gd name="T33" fmla="*/ 73 h 742"/>
                <a:gd name="T34" fmla="*/ 39 w 699"/>
                <a:gd name="T35" fmla="*/ 81 h 742"/>
                <a:gd name="T36" fmla="*/ 44 w 699"/>
                <a:gd name="T37" fmla="*/ 103 h 742"/>
                <a:gd name="T38" fmla="*/ 55 w 699"/>
                <a:gd name="T39" fmla="*/ 109 h 742"/>
                <a:gd name="T40" fmla="*/ 57 w 699"/>
                <a:gd name="T41" fmla="*/ 113 h 742"/>
                <a:gd name="T42" fmla="*/ 118 w 699"/>
                <a:gd name="T43" fmla="*/ 108 h 742"/>
                <a:gd name="T44" fmla="*/ 117 w 699"/>
                <a:gd name="T45" fmla="*/ 100 h 742"/>
                <a:gd name="T46" fmla="*/ 114 w 699"/>
                <a:gd name="T47" fmla="*/ 88 h 742"/>
                <a:gd name="T48" fmla="*/ 116 w 699"/>
                <a:gd name="T49" fmla="*/ 76 h 742"/>
                <a:gd name="T50" fmla="*/ 116 w 699"/>
                <a:gd name="T51" fmla="*/ 68 h 742"/>
                <a:gd name="T52" fmla="*/ 117 w 699"/>
                <a:gd name="T53" fmla="*/ 59 h 742"/>
                <a:gd name="T54" fmla="*/ 118 w 699"/>
                <a:gd name="T55" fmla="*/ 50 h 742"/>
                <a:gd name="T56" fmla="*/ 123 w 699"/>
                <a:gd name="T57" fmla="*/ 37 h 742"/>
                <a:gd name="T58" fmla="*/ 117 w 699"/>
                <a:gd name="T59" fmla="*/ 40 h 742"/>
                <a:gd name="T60" fmla="*/ 117 w 699"/>
                <a:gd name="T61" fmla="*/ 46 h 742"/>
                <a:gd name="T62" fmla="*/ 107 w 699"/>
                <a:gd name="T63" fmla="*/ 55 h 742"/>
                <a:gd name="T64" fmla="*/ 108 w 699"/>
                <a:gd name="T65" fmla="*/ 48 h 742"/>
                <a:gd name="T66" fmla="*/ 112 w 699"/>
                <a:gd name="T67" fmla="*/ 44 h 742"/>
                <a:gd name="T68" fmla="*/ 112 w 699"/>
                <a:gd name="T69" fmla="*/ 40 h 742"/>
                <a:gd name="T70" fmla="*/ 109 w 699"/>
                <a:gd name="T71" fmla="*/ 38 h 742"/>
                <a:gd name="T72" fmla="*/ 109 w 699"/>
                <a:gd name="T73" fmla="*/ 33 h 742"/>
                <a:gd name="T74" fmla="*/ 105 w 699"/>
                <a:gd name="T75" fmla="*/ 32 h 742"/>
                <a:gd name="T76" fmla="*/ 105 w 699"/>
                <a:gd name="T77" fmla="*/ 28 h 742"/>
                <a:gd name="T78" fmla="*/ 105 w 699"/>
                <a:gd name="T79" fmla="*/ 26 h 742"/>
                <a:gd name="T80" fmla="*/ 103 w 699"/>
                <a:gd name="T81" fmla="*/ 24 h 742"/>
                <a:gd name="T82" fmla="*/ 99 w 699"/>
                <a:gd name="T83" fmla="*/ 21 h 742"/>
                <a:gd name="T84" fmla="*/ 89 w 699"/>
                <a:gd name="T85" fmla="*/ 18 h 742"/>
                <a:gd name="T86" fmla="*/ 83 w 699"/>
                <a:gd name="T87" fmla="*/ 19 h 742"/>
                <a:gd name="T88" fmla="*/ 56 w 699"/>
                <a:gd name="T89" fmla="*/ 13 h 742"/>
                <a:gd name="T90" fmla="*/ 50 w 699"/>
                <a:gd name="T91" fmla="*/ 9 h 742"/>
                <a:gd name="T92" fmla="*/ 49 w 699"/>
                <a:gd name="T93" fmla="*/ 7 h 74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699" h="742">
                  <a:moveTo>
                    <a:pt x="277" y="51"/>
                  </a:moveTo>
                  <a:lnTo>
                    <a:pt x="234" y="51"/>
                  </a:lnTo>
                  <a:lnTo>
                    <a:pt x="227" y="61"/>
                  </a:lnTo>
                  <a:lnTo>
                    <a:pt x="224" y="55"/>
                  </a:lnTo>
                  <a:lnTo>
                    <a:pt x="227" y="32"/>
                  </a:lnTo>
                  <a:lnTo>
                    <a:pt x="224" y="12"/>
                  </a:lnTo>
                  <a:lnTo>
                    <a:pt x="209" y="0"/>
                  </a:lnTo>
                  <a:lnTo>
                    <a:pt x="137" y="57"/>
                  </a:lnTo>
                  <a:lnTo>
                    <a:pt x="110" y="65"/>
                  </a:lnTo>
                  <a:lnTo>
                    <a:pt x="93" y="64"/>
                  </a:lnTo>
                  <a:lnTo>
                    <a:pt x="82" y="51"/>
                  </a:lnTo>
                  <a:lnTo>
                    <a:pt x="71" y="42"/>
                  </a:lnTo>
                  <a:lnTo>
                    <a:pt x="67" y="58"/>
                  </a:lnTo>
                  <a:lnTo>
                    <a:pt x="58" y="58"/>
                  </a:lnTo>
                  <a:lnTo>
                    <a:pt x="65" y="155"/>
                  </a:lnTo>
                  <a:lnTo>
                    <a:pt x="58" y="165"/>
                  </a:lnTo>
                  <a:lnTo>
                    <a:pt x="20" y="188"/>
                  </a:lnTo>
                  <a:lnTo>
                    <a:pt x="12" y="211"/>
                  </a:lnTo>
                  <a:lnTo>
                    <a:pt x="0" y="223"/>
                  </a:lnTo>
                  <a:lnTo>
                    <a:pt x="2" y="244"/>
                  </a:lnTo>
                  <a:lnTo>
                    <a:pt x="17" y="247"/>
                  </a:lnTo>
                  <a:lnTo>
                    <a:pt x="30" y="269"/>
                  </a:lnTo>
                  <a:lnTo>
                    <a:pt x="20" y="293"/>
                  </a:lnTo>
                  <a:lnTo>
                    <a:pt x="25" y="322"/>
                  </a:lnTo>
                  <a:lnTo>
                    <a:pt x="17" y="329"/>
                  </a:lnTo>
                  <a:lnTo>
                    <a:pt x="26" y="354"/>
                  </a:lnTo>
                  <a:lnTo>
                    <a:pt x="20" y="383"/>
                  </a:lnTo>
                  <a:lnTo>
                    <a:pt x="32" y="397"/>
                  </a:lnTo>
                  <a:lnTo>
                    <a:pt x="59" y="406"/>
                  </a:lnTo>
                  <a:lnTo>
                    <a:pt x="74" y="422"/>
                  </a:lnTo>
                  <a:lnTo>
                    <a:pt x="94" y="419"/>
                  </a:lnTo>
                  <a:lnTo>
                    <a:pt x="114" y="428"/>
                  </a:lnTo>
                  <a:lnTo>
                    <a:pt x="140" y="452"/>
                  </a:lnTo>
                  <a:lnTo>
                    <a:pt x="150" y="474"/>
                  </a:lnTo>
                  <a:lnTo>
                    <a:pt x="209" y="508"/>
                  </a:lnTo>
                  <a:lnTo>
                    <a:pt x="222" y="530"/>
                  </a:lnTo>
                  <a:lnTo>
                    <a:pt x="231" y="576"/>
                  </a:lnTo>
                  <a:lnTo>
                    <a:pt x="251" y="673"/>
                  </a:lnTo>
                  <a:lnTo>
                    <a:pt x="266" y="703"/>
                  </a:lnTo>
                  <a:lnTo>
                    <a:pt x="311" y="713"/>
                  </a:lnTo>
                  <a:lnTo>
                    <a:pt x="321" y="729"/>
                  </a:lnTo>
                  <a:lnTo>
                    <a:pt x="321" y="742"/>
                  </a:lnTo>
                  <a:lnTo>
                    <a:pt x="495" y="722"/>
                  </a:lnTo>
                  <a:lnTo>
                    <a:pt x="671" y="700"/>
                  </a:lnTo>
                  <a:lnTo>
                    <a:pt x="669" y="672"/>
                  </a:lnTo>
                  <a:lnTo>
                    <a:pt x="664" y="653"/>
                  </a:lnTo>
                  <a:lnTo>
                    <a:pt x="651" y="614"/>
                  </a:lnTo>
                  <a:lnTo>
                    <a:pt x="645" y="578"/>
                  </a:lnTo>
                  <a:lnTo>
                    <a:pt x="648" y="546"/>
                  </a:lnTo>
                  <a:lnTo>
                    <a:pt x="660" y="498"/>
                  </a:lnTo>
                  <a:lnTo>
                    <a:pt x="657" y="469"/>
                  </a:lnTo>
                  <a:lnTo>
                    <a:pt x="660" y="445"/>
                  </a:lnTo>
                  <a:lnTo>
                    <a:pt x="667" y="402"/>
                  </a:lnTo>
                  <a:lnTo>
                    <a:pt x="664" y="383"/>
                  </a:lnTo>
                  <a:lnTo>
                    <a:pt x="666" y="353"/>
                  </a:lnTo>
                  <a:lnTo>
                    <a:pt x="673" y="324"/>
                  </a:lnTo>
                  <a:lnTo>
                    <a:pt x="689" y="288"/>
                  </a:lnTo>
                  <a:lnTo>
                    <a:pt x="699" y="244"/>
                  </a:lnTo>
                  <a:lnTo>
                    <a:pt x="692" y="226"/>
                  </a:lnTo>
                  <a:lnTo>
                    <a:pt x="666" y="263"/>
                  </a:lnTo>
                  <a:lnTo>
                    <a:pt x="667" y="283"/>
                  </a:lnTo>
                  <a:lnTo>
                    <a:pt x="664" y="301"/>
                  </a:lnTo>
                  <a:lnTo>
                    <a:pt x="650" y="306"/>
                  </a:lnTo>
                  <a:lnTo>
                    <a:pt x="606" y="358"/>
                  </a:lnTo>
                  <a:lnTo>
                    <a:pt x="605" y="348"/>
                  </a:lnTo>
                  <a:lnTo>
                    <a:pt x="615" y="312"/>
                  </a:lnTo>
                  <a:lnTo>
                    <a:pt x="619" y="301"/>
                  </a:lnTo>
                  <a:lnTo>
                    <a:pt x="632" y="286"/>
                  </a:lnTo>
                  <a:lnTo>
                    <a:pt x="643" y="257"/>
                  </a:lnTo>
                  <a:lnTo>
                    <a:pt x="637" y="259"/>
                  </a:lnTo>
                  <a:lnTo>
                    <a:pt x="637" y="257"/>
                  </a:lnTo>
                  <a:lnTo>
                    <a:pt x="618" y="246"/>
                  </a:lnTo>
                  <a:lnTo>
                    <a:pt x="624" y="218"/>
                  </a:lnTo>
                  <a:lnTo>
                    <a:pt x="621" y="213"/>
                  </a:lnTo>
                  <a:lnTo>
                    <a:pt x="598" y="218"/>
                  </a:lnTo>
                  <a:lnTo>
                    <a:pt x="596" y="205"/>
                  </a:lnTo>
                  <a:lnTo>
                    <a:pt x="602" y="195"/>
                  </a:lnTo>
                  <a:lnTo>
                    <a:pt x="598" y="184"/>
                  </a:lnTo>
                  <a:lnTo>
                    <a:pt x="602" y="179"/>
                  </a:lnTo>
                  <a:lnTo>
                    <a:pt x="596" y="169"/>
                  </a:lnTo>
                  <a:lnTo>
                    <a:pt x="599" y="165"/>
                  </a:lnTo>
                  <a:lnTo>
                    <a:pt x="585" y="153"/>
                  </a:lnTo>
                  <a:lnTo>
                    <a:pt x="559" y="149"/>
                  </a:lnTo>
                  <a:lnTo>
                    <a:pt x="562" y="137"/>
                  </a:lnTo>
                  <a:lnTo>
                    <a:pt x="557" y="129"/>
                  </a:lnTo>
                  <a:lnTo>
                    <a:pt x="507" y="120"/>
                  </a:lnTo>
                  <a:lnTo>
                    <a:pt x="494" y="124"/>
                  </a:lnTo>
                  <a:lnTo>
                    <a:pt x="471" y="123"/>
                  </a:lnTo>
                  <a:lnTo>
                    <a:pt x="435" y="107"/>
                  </a:lnTo>
                  <a:lnTo>
                    <a:pt x="315" y="88"/>
                  </a:lnTo>
                  <a:lnTo>
                    <a:pt x="300" y="62"/>
                  </a:lnTo>
                  <a:lnTo>
                    <a:pt x="286" y="54"/>
                  </a:lnTo>
                  <a:lnTo>
                    <a:pt x="279" y="57"/>
                  </a:lnTo>
                  <a:lnTo>
                    <a:pt x="277" y="51"/>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2" name="Freeform 177"/>
            <p:cNvSpPr>
              <a:spLocks/>
            </p:cNvSpPr>
            <p:nvPr/>
          </p:nvSpPr>
          <p:spPr bwMode="auto">
            <a:xfrm>
              <a:off x="5190484" y="2840739"/>
              <a:ext cx="920836" cy="584955"/>
            </a:xfrm>
            <a:custGeom>
              <a:avLst/>
              <a:gdLst>
                <a:gd name="T0" fmla="*/ 30 w 820"/>
                <a:gd name="T1" fmla="*/ 5 h 529"/>
                <a:gd name="T2" fmla="*/ 69 w 820"/>
                <a:gd name="T3" fmla="*/ 3 h 529"/>
                <a:gd name="T4" fmla="*/ 107 w 820"/>
                <a:gd name="T5" fmla="*/ 1 h 529"/>
                <a:gd name="T6" fmla="*/ 119 w 820"/>
                <a:gd name="T7" fmla="*/ 15 h 529"/>
                <a:gd name="T8" fmla="*/ 130 w 820"/>
                <a:gd name="T9" fmla="*/ 21 h 529"/>
                <a:gd name="T10" fmla="*/ 132 w 820"/>
                <a:gd name="T11" fmla="*/ 26 h 529"/>
                <a:gd name="T12" fmla="*/ 137 w 820"/>
                <a:gd name="T13" fmla="*/ 30 h 529"/>
                <a:gd name="T14" fmla="*/ 144 w 820"/>
                <a:gd name="T15" fmla="*/ 36 h 529"/>
                <a:gd name="T16" fmla="*/ 140 w 820"/>
                <a:gd name="T17" fmla="*/ 43 h 529"/>
                <a:gd name="T18" fmla="*/ 133 w 820"/>
                <a:gd name="T19" fmla="*/ 51 h 529"/>
                <a:gd name="T20" fmla="*/ 125 w 820"/>
                <a:gd name="T21" fmla="*/ 58 h 529"/>
                <a:gd name="T22" fmla="*/ 129 w 820"/>
                <a:gd name="T23" fmla="*/ 65 h 529"/>
                <a:gd name="T24" fmla="*/ 125 w 820"/>
                <a:gd name="T25" fmla="*/ 72 h 529"/>
                <a:gd name="T26" fmla="*/ 121 w 820"/>
                <a:gd name="T27" fmla="*/ 80 h 529"/>
                <a:gd name="T28" fmla="*/ 114 w 820"/>
                <a:gd name="T29" fmla="*/ 77 h 529"/>
                <a:gd name="T30" fmla="*/ 99 w 820"/>
                <a:gd name="T31" fmla="*/ 76 h 529"/>
                <a:gd name="T32" fmla="*/ 57 w 820"/>
                <a:gd name="T33" fmla="*/ 79 h 529"/>
                <a:gd name="T34" fmla="*/ 22 w 820"/>
                <a:gd name="T35" fmla="*/ 80 h 529"/>
                <a:gd name="T36" fmla="*/ 19 w 820"/>
                <a:gd name="T37" fmla="*/ 78 h 529"/>
                <a:gd name="T38" fmla="*/ 19 w 820"/>
                <a:gd name="T39" fmla="*/ 69 h 529"/>
                <a:gd name="T40" fmla="*/ 17 w 820"/>
                <a:gd name="T41" fmla="*/ 65 h 529"/>
                <a:gd name="T42" fmla="*/ 17 w 820"/>
                <a:gd name="T43" fmla="*/ 62 h 529"/>
                <a:gd name="T44" fmla="*/ 15 w 820"/>
                <a:gd name="T45" fmla="*/ 58 h 529"/>
                <a:gd name="T46" fmla="*/ 13 w 820"/>
                <a:gd name="T47" fmla="*/ 57 h 529"/>
                <a:gd name="T48" fmla="*/ 14 w 820"/>
                <a:gd name="T49" fmla="*/ 50 h 529"/>
                <a:gd name="T50" fmla="*/ 12 w 820"/>
                <a:gd name="T51" fmla="*/ 45 h 529"/>
                <a:gd name="T52" fmla="*/ 9 w 820"/>
                <a:gd name="T53" fmla="*/ 42 h 529"/>
                <a:gd name="T54" fmla="*/ 7 w 820"/>
                <a:gd name="T55" fmla="*/ 38 h 529"/>
                <a:gd name="T56" fmla="*/ 6 w 820"/>
                <a:gd name="T57" fmla="*/ 32 h 529"/>
                <a:gd name="T58" fmla="*/ 4 w 820"/>
                <a:gd name="T59" fmla="*/ 30 h 529"/>
                <a:gd name="T60" fmla="*/ 3 w 820"/>
                <a:gd name="T61" fmla="*/ 28 h 529"/>
                <a:gd name="T62" fmla="*/ 2 w 820"/>
                <a:gd name="T63" fmla="*/ 23 h 529"/>
                <a:gd name="T64" fmla="*/ 2 w 820"/>
                <a:gd name="T65" fmla="*/ 19 h 529"/>
                <a:gd name="T66" fmla="*/ 3 w 820"/>
                <a:gd name="T67" fmla="*/ 14 h 529"/>
                <a:gd name="T68" fmla="*/ 2 w 820"/>
                <a:gd name="T69" fmla="*/ 13 h 529"/>
                <a:gd name="T70" fmla="*/ 2 w 820"/>
                <a:gd name="T71" fmla="*/ 11 h 529"/>
                <a:gd name="T72" fmla="*/ 1 w 820"/>
                <a:gd name="T73" fmla="*/ 8 h 529"/>
                <a:gd name="T74" fmla="*/ 3 w 820"/>
                <a:gd name="T75" fmla="*/ 6 h 52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820" h="529">
                  <a:moveTo>
                    <a:pt x="58" y="39"/>
                  </a:moveTo>
                  <a:lnTo>
                    <a:pt x="171" y="35"/>
                  </a:lnTo>
                  <a:lnTo>
                    <a:pt x="289" y="29"/>
                  </a:lnTo>
                  <a:lnTo>
                    <a:pt x="397" y="22"/>
                  </a:lnTo>
                  <a:lnTo>
                    <a:pt x="500" y="15"/>
                  </a:lnTo>
                  <a:lnTo>
                    <a:pt x="612" y="5"/>
                  </a:lnTo>
                  <a:lnTo>
                    <a:pt x="660" y="0"/>
                  </a:lnTo>
                  <a:lnTo>
                    <a:pt x="680" y="97"/>
                  </a:lnTo>
                  <a:lnTo>
                    <a:pt x="695" y="127"/>
                  </a:lnTo>
                  <a:lnTo>
                    <a:pt x="740" y="137"/>
                  </a:lnTo>
                  <a:lnTo>
                    <a:pt x="750" y="153"/>
                  </a:lnTo>
                  <a:lnTo>
                    <a:pt x="750" y="166"/>
                  </a:lnTo>
                  <a:lnTo>
                    <a:pt x="777" y="182"/>
                  </a:lnTo>
                  <a:lnTo>
                    <a:pt x="783" y="200"/>
                  </a:lnTo>
                  <a:lnTo>
                    <a:pt x="813" y="218"/>
                  </a:lnTo>
                  <a:lnTo>
                    <a:pt x="820" y="238"/>
                  </a:lnTo>
                  <a:lnTo>
                    <a:pt x="816" y="269"/>
                  </a:lnTo>
                  <a:lnTo>
                    <a:pt x="803" y="283"/>
                  </a:lnTo>
                  <a:lnTo>
                    <a:pt x="800" y="311"/>
                  </a:lnTo>
                  <a:lnTo>
                    <a:pt x="761" y="335"/>
                  </a:lnTo>
                  <a:lnTo>
                    <a:pt x="716" y="350"/>
                  </a:lnTo>
                  <a:lnTo>
                    <a:pt x="712" y="378"/>
                  </a:lnTo>
                  <a:lnTo>
                    <a:pt x="732" y="399"/>
                  </a:lnTo>
                  <a:lnTo>
                    <a:pt x="735" y="422"/>
                  </a:lnTo>
                  <a:lnTo>
                    <a:pt x="719" y="445"/>
                  </a:lnTo>
                  <a:lnTo>
                    <a:pt x="715" y="472"/>
                  </a:lnTo>
                  <a:lnTo>
                    <a:pt x="683" y="493"/>
                  </a:lnTo>
                  <a:lnTo>
                    <a:pt x="690" y="521"/>
                  </a:lnTo>
                  <a:lnTo>
                    <a:pt x="679" y="529"/>
                  </a:lnTo>
                  <a:lnTo>
                    <a:pt x="647" y="500"/>
                  </a:lnTo>
                  <a:lnTo>
                    <a:pt x="640" y="491"/>
                  </a:lnTo>
                  <a:lnTo>
                    <a:pt x="561" y="498"/>
                  </a:lnTo>
                  <a:lnTo>
                    <a:pt x="448" y="507"/>
                  </a:lnTo>
                  <a:lnTo>
                    <a:pt x="324" y="516"/>
                  </a:lnTo>
                  <a:lnTo>
                    <a:pt x="205" y="521"/>
                  </a:lnTo>
                  <a:lnTo>
                    <a:pt x="125" y="526"/>
                  </a:lnTo>
                  <a:lnTo>
                    <a:pt x="122" y="517"/>
                  </a:lnTo>
                  <a:lnTo>
                    <a:pt x="109" y="506"/>
                  </a:lnTo>
                  <a:lnTo>
                    <a:pt x="114" y="480"/>
                  </a:lnTo>
                  <a:lnTo>
                    <a:pt x="107" y="451"/>
                  </a:lnTo>
                  <a:lnTo>
                    <a:pt x="109" y="429"/>
                  </a:lnTo>
                  <a:lnTo>
                    <a:pt x="99" y="426"/>
                  </a:lnTo>
                  <a:lnTo>
                    <a:pt x="106" y="409"/>
                  </a:lnTo>
                  <a:lnTo>
                    <a:pt x="94" y="403"/>
                  </a:lnTo>
                  <a:lnTo>
                    <a:pt x="99" y="383"/>
                  </a:lnTo>
                  <a:lnTo>
                    <a:pt x="88" y="380"/>
                  </a:lnTo>
                  <a:lnTo>
                    <a:pt x="87" y="368"/>
                  </a:lnTo>
                  <a:lnTo>
                    <a:pt x="77" y="370"/>
                  </a:lnTo>
                  <a:lnTo>
                    <a:pt x="73" y="345"/>
                  </a:lnTo>
                  <a:lnTo>
                    <a:pt x="78" y="327"/>
                  </a:lnTo>
                  <a:lnTo>
                    <a:pt x="65" y="309"/>
                  </a:lnTo>
                  <a:lnTo>
                    <a:pt x="67" y="296"/>
                  </a:lnTo>
                  <a:lnTo>
                    <a:pt x="52" y="286"/>
                  </a:lnTo>
                  <a:lnTo>
                    <a:pt x="51" y="275"/>
                  </a:lnTo>
                  <a:lnTo>
                    <a:pt x="41" y="263"/>
                  </a:lnTo>
                  <a:lnTo>
                    <a:pt x="41" y="246"/>
                  </a:lnTo>
                  <a:lnTo>
                    <a:pt x="31" y="233"/>
                  </a:lnTo>
                  <a:lnTo>
                    <a:pt x="32" y="210"/>
                  </a:lnTo>
                  <a:lnTo>
                    <a:pt x="21" y="208"/>
                  </a:lnTo>
                  <a:lnTo>
                    <a:pt x="21" y="200"/>
                  </a:lnTo>
                  <a:lnTo>
                    <a:pt x="12" y="189"/>
                  </a:lnTo>
                  <a:lnTo>
                    <a:pt x="16" y="185"/>
                  </a:lnTo>
                  <a:lnTo>
                    <a:pt x="0" y="171"/>
                  </a:lnTo>
                  <a:lnTo>
                    <a:pt x="11" y="150"/>
                  </a:lnTo>
                  <a:lnTo>
                    <a:pt x="16" y="126"/>
                  </a:lnTo>
                  <a:lnTo>
                    <a:pt x="15" y="126"/>
                  </a:lnTo>
                  <a:lnTo>
                    <a:pt x="22" y="104"/>
                  </a:lnTo>
                  <a:lnTo>
                    <a:pt x="18" y="90"/>
                  </a:lnTo>
                  <a:lnTo>
                    <a:pt x="6" y="87"/>
                  </a:lnTo>
                  <a:lnTo>
                    <a:pt x="9" y="83"/>
                  </a:lnTo>
                  <a:lnTo>
                    <a:pt x="5" y="77"/>
                  </a:lnTo>
                  <a:lnTo>
                    <a:pt x="11" y="75"/>
                  </a:lnTo>
                  <a:lnTo>
                    <a:pt x="11" y="62"/>
                  </a:lnTo>
                  <a:lnTo>
                    <a:pt x="2" y="52"/>
                  </a:lnTo>
                  <a:lnTo>
                    <a:pt x="2" y="41"/>
                  </a:lnTo>
                  <a:lnTo>
                    <a:pt x="19" y="41"/>
                  </a:lnTo>
                  <a:lnTo>
                    <a:pt x="58" y="39"/>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3" name="Freeform 169"/>
            <p:cNvSpPr>
              <a:spLocks/>
            </p:cNvSpPr>
            <p:nvPr/>
          </p:nvSpPr>
          <p:spPr bwMode="auto">
            <a:xfrm>
              <a:off x="5086162" y="1786581"/>
              <a:ext cx="956947" cy="1101697"/>
            </a:xfrm>
            <a:custGeom>
              <a:avLst/>
              <a:gdLst>
                <a:gd name="T0" fmla="*/ 46 w 852"/>
                <a:gd name="T1" fmla="*/ 151 h 999"/>
                <a:gd name="T2" fmla="*/ 86 w 852"/>
                <a:gd name="T3" fmla="*/ 149 h 999"/>
                <a:gd name="T4" fmla="*/ 124 w 852"/>
                <a:gd name="T5" fmla="*/ 146 h 999"/>
                <a:gd name="T6" fmla="*/ 130 w 852"/>
                <a:gd name="T7" fmla="*/ 139 h 999"/>
                <a:gd name="T8" fmla="*/ 118 w 852"/>
                <a:gd name="T9" fmla="*/ 130 h 999"/>
                <a:gd name="T10" fmla="*/ 111 w 852"/>
                <a:gd name="T11" fmla="*/ 123 h 999"/>
                <a:gd name="T12" fmla="*/ 104 w 852"/>
                <a:gd name="T13" fmla="*/ 122 h 999"/>
                <a:gd name="T14" fmla="*/ 97 w 852"/>
                <a:gd name="T15" fmla="*/ 118 h 999"/>
                <a:gd name="T16" fmla="*/ 96 w 852"/>
                <a:gd name="T17" fmla="*/ 112 h 999"/>
                <a:gd name="T18" fmla="*/ 96 w 852"/>
                <a:gd name="T19" fmla="*/ 107 h 999"/>
                <a:gd name="T20" fmla="*/ 96 w 852"/>
                <a:gd name="T21" fmla="*/ 99 h 999"/>
                <a:gd name="T22" fmla="*/ 92 w 852"/>
                <a:gd name="T23" fmla="*/ 95 h 999"/>
                <a:gd name="T24" fmla="*/ 93 w 852"/>
                <a:gd name="T25" fmla="*/ 90 h 999"/>
                <a:gd name="T26" fmla="*/ 101 w 852"/>
                <a:gd name="T27" fmla="*/ 83 h 999"/>
                <a:gd name="T28" fmla="*/ 101 w 852"/>
                <a:gd name="T29" fmla="*/ 67 h 999"/>
                <a:gd name="T30" fmla="*/ 104 w 852"/>
                <a:gd name="T31" fmla="*/ 65 h 999"/>
                <a:gd name="T32" fmla="*/ 109 w 852"/>
                <a:gd name="T33" fmla="*/ 63 h 999"/>
                <a:gd name="T34" fmla="*/ 135 w 852"/>
                <a:gd name="T35" fmla="*/ 39 h 999"/>
                <a:gd name="T36" fmla="*/ 149 w 852"/>
                <a:gd name="T37" fmla="*/ 29 h 999"/>
                <a:gd name="T38" fmla="*/ 142 w 852"/>
                <a:gd name="T39" fmla="*/ 28 h 999"/>
                <a:gd name="T40" fmla="*/ 127 w 852"/>
                <a:gd name="T41" fmla="*/ 27 h 999"/>
                <a:gd name="T42" fmla="*/ 119 w 852"/>
                <a:gd name="T43" fmla="*/ 30 h 999"/>
                <a:gd name="T44" fmla="*/ 112 w 852"/>
                <a:gd name="T45" fmla="*/ 29 h 999"/>
                <a:gd name="T46" fmla="*/ 105 w 852"/>
                <a:gd name="T47" fmla="*/ 25 h 999"/>
                <a:gd name="T48" fmla="*/ 99 w 852"/>
                <a:gd name="T49" fmla="*/ 23 h 999"/>
                <a:gd name="T50" fmla="*/ 95 w 852"/>
                <a:gd name="T51" fmla="*/ 20 h 999"/>
                <a:gd name="T52" fmla="*/ 87 w 852"/>
                <a:gd name="T53" fmla="*/ 18 h 999"/>
                <a:gd name="T54" fmla="*/ 75 w 852"/>
                <a:gd name="T55" fmla="*/ 19 h 999"/>
                <a:gd name="T56" fmla="*/ 69 w 852"/>
                <a:gd name="T57" fmla="*/ 19 h 999"/>
                <a:gd name="T58" fmla="*/ 68 w 852"/>
                <a:gd name="T59" fmla="*/ 18 h 999"/>
                <a:gd name="T60" fmla="*/ 62 w 852"/>
                <a:gd name="T61" fmla="*/ 17 h 999"/>
                <a:gd name="T62" fmla="*/ 57 w 852"/>
                <a:gd name="T63" fmla="*/ 17 h 999"/>
                <a:gd name="T64" fmla="*/ 53 w 852"/>
                <a:gd name="T65" fmla="*/ 17 h 999"/>
                <a:gd name="T66" fmla="*/ 49 w 852"/>
                <a:gd name="T67" fmla="*/ 10 h 999"/>
                <a:gd name="T68" fmla="*/ 41 w 852"/>
                <a:gd name="T69" fmla="*/ 0 h 999"/>
                <a:gd name="T70" fmla="*/ 41 w 852"/>
                <a:gd name="T71" fmla="*/ 11 h 999"/>
                <a:gd name="T72" fmla="*/ 0 w 852"/>
                <a:gd name="T73" fmla="*/ 12 h 999"/>
                <a:gd name="T74" fmla="*/ 3 w 852"/>
                <a:gd name="T75" fmla="*/ 20 h 999"/>
                <a:gd name="T76" fmla="*/ 2 w 852"/>
                <a:gd name="T77" fmla="*/ 33 h 999"/>
                <a:gd name="T78" fmla="*/ 9 w 852"/>
                <a:gd name="T79" fmla="*/ 61 h 999"/>
                <a:gd name="T80" fmla="*/ 10 w 852"/>
                <a:gd name="T81" fmla="*/ 65 h 999"/>
                <a:gd name="T82" fmla="*/ 12 w 852"/>
                <a:gd name="T83" fmla="*/ 77 h 999"/>
                <a:gd name="T84" fmla="*/ 15 w 852"/>
                <a:gd name="T85" fmla="*/ 84 h 999"/>
                <a:gd name="T86" fmla="*/ 15 w 852"/>
                <a:gd name="T87" fmla="*/ 92 h 999"/>
                <a:gd name="T88" fmla="*/ 13 w 852"/>
                <a:gd name="T89" fmla="*/ 94 h 999"/>
                <a:gd name="T90" fmla="*/ 10 w 852"/>
                <a:gd name="T91" fmla="*/ 99 h 999"/>
                <a:gd name="T92" fmla="*/ 16 w 852"/>
                <a:gd name="T93" fmla="*/ 104 h 999"/>
                <a:gd name="T94" fmla="*/ 19 w 852"/>
                <a:gd name="T95" fmla="*/ 126 h 999"/>
                <a:gd name="T96" fmla="*/ 26 w 852"/>
                <a:gd name="T97" fmla="*/ 152 h 9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52" h="999">
                  <a:moveTo>
                    <a:pt x="150" y="997"/>
                  </a:moveTo>
                  <a:lnTo>
                    <a:pt x="263" y="993"/>
                  </a:lnTo>
                  <a:lnTo>
                    <a:pt x="381" y="987"/>
                  </a:lnTo>
                  <a:lnTo>
                    <a:pt x="489" y="980"/>
                  </a:lnTo>
                  <a:lnTo>
                    <a:pt x="592" y="973"/>
                  </a:lnTo>
                  <a:lnTo>
                    <a:pt x="704" y="963"/>
                  </a:lnTo>
                  <a:lnTo>
                    <a:pt x="752" y="958"/>
                  </a:lnTo>
                  <a:lnTo>
                    <a:pt x="743" y="912"/>
                  </a:lnTo>
                  <a:lnTo>
                    <a:pt x="730" y="890"/>
                  </a:lnTo>
                  <a:lnTo>
                    <a:pt x="671" y="856"/>
                  </a:lnTo>
                  <a:lnTo>
                    <a:pt x="661" y="834"/>
                  </a:lnTo>
                  <a:lnTo>
                    <a:pt x="635" y="810"/>
                  </a:lnTo>
                  <a:lnTo>
                    <a:pt x="615" y="801"/>
                  </a:lnTo>
                  <a:lnTo>
                    <a:pt x="595" y="804"/>
                  </a:lnTo>
                  <a:lnTo>
                    <a:pt x="580" y="788"/>
                  </a:lnTo>
                  <a:lnTo>
                    <a:pt x="553" y="779"/>
                  </a:lnTo>
                  <a:lnTo>
                    <a:pt x="541" y="765"/>
                  </a:lnTo>
                  <a:lnTo>
                    <a:pt x="547" y="736"/>
                  </a:lnTo>
                  <a:lnTo>
                    <a:pt x="538" y="711"/>
                  </a:lnTo>
                  <a:lnTo>
                    <a:pt x="546" y="704"/>
                  </a:lnTo>
                  <a:lnTo>
                    <a:pt x="541" y="675"/>
                  </a:lnTo>
                  <a:lnTo>
                    <a:pt x="551" y="651"/>
                  </a:lnTo>
                  <a:lnTo>
                    <a:pt x="538" y="629"/>
                  </a:lnTo>
                  <a:lnTo>
                    <a:pt x="523" y="626"/>
                  </a:lnTo>
                  <a:lnTo>
                    <a:pt x="521" y="605"/>
                  </a:lnTo>
                  <a:lnTo>
                    <a:pt x="533" y="593"/>
                  </a:lnTo>
                  <a:lnTo>
                    <a:pt x="541" y="570"/>
                  </a:lnTo>
                  <a:lnTo>
                    <a:pt x="579" y="547"/>
                  </a:lnTo>
                  <a:lnTo>
                    <a:pt x="586" y="537"/>
                  </a:lnTo>
                  <a:lnTo>
                    <a:pt x="579" y="440"/>
                  </a:lnTo>
                  <a:lnTo>
                    <a:pt x="588" y="440"/>
                  </a:lnTo>
                  <a:lnTo>
                    <a:pt x="592" y="424"/>
                  </a:lnTo>
                  <a:lnTo>
                    <a:pt x="603" y="433"/>
                  </a:lnTo>
                  <a:lnTo>
                    <a:pt x="618" y="416"/>
                  </a:lnTo>
                  <a:lnTo>
                    <a:pt x="690" y="338"/>
                  </a:lnTo>
                  <a:lnTo>
                    <a:pt x="771" y="258"/>
                  </a:lnTo>
                  <a:lnTo>
                    <a:pt x="810" y="239"/>
                  </a:lnTo>
                  <a:lnTo>
                    <a:pt x="852" y="193"/>
                  </a:lnTo>
                  <a:lnTo>
                    <a:pt x="842" y="193"/>
                  </a:lnTo>
                  <a:lnTo>
                    <a:pt x="811" y="183"/>
                  </a:lnTo>
                  <a:lnTo>
                    <a:pt x="759" y="187"/>
                  </a:lnTo>
                  <a:lnTo>
                    <a:pt x="722" y="177"/>
                  </a:lnTo>
                  <a:lnTo>
                    <a:pt x="703" y="180"/>
                  </a:lnTo>
                  <a:lnTo>
                    <a:pt x="678" y="196"/>
                  </a:lnTo>
                  <a:lnTo>
                    <a:pt x="664" y="199"/>
                  </a:lnTo>
                  <a:lnTo>
                    <a:pt x="640" y="189"/>
                  </a:lnTo>
                  <a:lnTo>
                    <a:pt x="621" y="172"/>
                  </a:lnTo>
                  <a:lnTo>
                    <a:pt x="596" y="166"/>
                  </a:lnTo>
                  <a:lnTo>
                    <a:pt x="580" y="154"/>
                  </a:lnTo>
                  <a:lnTo>
                    <a:pt x="562" y="150"/>
                  </a:lnTo>
                  <a:lnTo>
                    <a:pt x="550" y="146"/>
                  </a:lnTo>
                  <a:lnTo>
                    <a:pt x="538" y="133"/>
                  </a:lnTo>
                  <a:lnTo>
                    <a:pt x="518" y="123"/>
                  </a:lnTo>
                  <a:lnTo>
                    <a:pt x="498" y="117"/>
                  </a:lnTo>
                  <a:lnTo>
                    <a:pt x="445" y="115"/>
                  </a:lnTo>
                  <a:lnTo>
                    <a:pt x="429" y="127"/>
                  </a:lnTo>
                  <a:lnTo>
                    <a:pt x="407" y="130"/>
                  </a:lnTo>
                  <a:lnTo>
                    <a:pt x="393" y="125"/>
                  </a:lnTo>
                  <a:lnTo>
                    <a:pt x="393" y="124"/>
                  </a:lnTo>
                  <a:lnTo>
                    <a:pt x="387" y="120"/>
                  </a:lnTo>
                  <a:lnTo>
                    <a:pt x="362" y="112"/>
                  </a:lnTo>
                  <a:lnTo>
                    <a:pt x="351" y="108"/>
                  </a:lnTo>
                  <a:lnTo>
                    <a:pt x="331" y="112"/>
                  </a:lnTo>
                  <a:lnTo>
                    <a:pt x="322" y="112"/>
                  </a:lnTo>
                  <a:lnTo>
                    <a:pt x="319" y="110"/>
                  </a:lnTo>
                  <a:lnTo>
                    <a:pt x="303" y="112"/>
                  </a:lnTo>
                  <a:lnTo>
                    <a:pt x="283" y="69"/>
                  </a:lnTo>
                  <a:lnTo>
                    <a:pt x="279" y="66"/>
                  </a:lnTo>
                  <a:lnTo>
                    <a:pt x="253" y="3"/>
                  </a:lnTo>
                  <a:lnTo>
                    <a:pt x="238" y="0"/>
                  </a:lnTo>
                  <a:lnTo>
                    <a:pt x="230" y="0"/>
                  </a:lnTo>
                  <a:lnTo>
                    <a:pt x="232" y="73"/>
                  </a:lnTo>
                  <a:lnTo>
                    <a:pt x="111" y="78"/>
                  </a:lnTo>
                  <a:lnTo>
                    <a:pt x="0" y="81"/>
                  </a:lnTo>
                  <a:lnTo>
                    <a:pt x="16" y="131"/>
                  </a:lnTo>
                  <a:lnTo>
                    <a:pt x="10" y="150"/>
                  </a:lnTo>
                  <a:lnTo>
                    <a:pt x="13" y="216"/>
                  </a:lnTo>
                  <a:lnTo>
                    <a:pt x="46" y="310"/>
                  </a:lnTo>
                  <a:lnTo>
                    <a:pt x="52" y="405"/>
                  </a:lnTo>
                  <a:lnTo>
                    <a:pt x="55" y="421"/>
                  </a:lnTo>
                  <a:lnTo>
                    <a:pt x="59" y="424"/>
                  </a:lnTo>
                  <a:lnTo>
                    <a:pt x="56" y="469"/>
                  </a:lnTo>
                  <a:lnTo>
                    <a:pt x="66" y="505"/>
                  </a:lnTo>
                  <a:lnTo>
                    <a:pt x="81" y="524"/>
                  </a:lnTo>
                  <a:lnTo>
                    <a:pt x="85" y="551"/>
                  </a:lnTo>
                  <a:lnTo>
                    <a:pt x="87" y="589"/>
                  </a:lnTo>
                  <a:lnTo>
                    <a:pt x="85" y="605"/>
                  </a:lnTo>
                  <a:lnTo>
                    <a:pt x="77" y="622"/>
                  </a:lnTo>
                  <a:lnTo>
                    <a:pt x="56" y="638"/>
                  </a:lnTo>
                  <a:lnTo>
                    <a:pt x="53" y="648"/>
                  </a:lnTo>
                  <a:lnTo>
                    <a:pt x="74" y="678"/>
                  </a:lnTo>
                  <a:lnTo>
                    <a:pt x="92" y="684"/>
                  </a:lnTo>
                  <a:lnTo>
                    <a:pt x="103" y="696"/>
                  </a:lnTo>
                  <a:lnTo>
                    <a:pt x="107" y="831"/>
                  </a:lnTo>
                  <a:lnTo>
                    <a:pt x="111" y="999"/>
                  </a:lnTo>
                  <a:lnTo>
                    <a:pt x="150" y="997"/>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4" name="Freeform 179"/>
            <p:cNvSpPr>
              <a:spLocks/>
            </p:cNvSpPr>
            <p:nvPr/>
          </p:nvSpPr>
          <p:spPr bwMode="auto">
            <a:xfrm>
              <a:off x="4161312" y="2414942"/>
              <a:ext cx="1053246" cy="657297"/>
            </a:xfrm>
            <a:custGeom>
              <a:avLst/>
              <a:gdLst>
                <a:gd name="T0" fmla="*/ 151 w 937"/>
                <a:gd name="T1" fmla="*/ 3 h 596"/>
                <a:gd name="T2" fmla="*/ 132 w 937"/>
                <a:gd name="T3" fmla="*/ 3 h 596"/>
                <a:gd name="T4" fmla="*/ 112 w 937"/>
                <a:gd name="T5" fmla="*/ 3 h 596"/>
                <a:gd name="T6" fmla="*/ 93 w 937"/>
                <a:gd name="T7" fmla="*/ 3 h 596"/>
                <a:gd name="T8" fmla="*/ 76 w 937"/>
                <a:gd name="T9" fmla="*/ 3 h 596"/>
                <a:gd name="T10" fmla="*/ 58 w 937"/>
                <a:gd name="T11" fmla="*/ 3 h 596"/>
                <a:gd name="T12" fmla="*/ 38 w 937"/>
                <a:gd name="T13" fmla="*/ 2 h 596"/>
                <a:gd name="T14" fmla="*/ 18 w 937"/>
                <a:gd name="T15" fmla="*/ 1 h 596"/>
                <a:gd name="T16" fmla="*/ 6 w 937"/>
                <a:gd name="T17" fmla="*/ 0 h 596"/>
                <a:gd name="T18" fmla="*/ 3 w 937"/>
                <a:gd name="T19" fmla="*/ 24 h 596"/>
                <a:gd name="T20" fmla="*/ 2 w 937"/>
                <a:gd name="T21" fmla="*/ 50 h 596"/>
                <a:gd name="T22" fmla="*/ 0 w 937"/>
                <a:gd name="T23" fmla="*/ 76 h 596"/>
                <a:gd name="T24" fmla="*/ 14 w 937"/>
                <a:gd name="T25" fmla="*/ 77 h 596"/>
                <a:gd name="T26" fmla="*/ 34 w 937"/>
                <a:gd name="T27" fmla="*/ 77 h 596"/>
                <a:gd name="T28" fmla="*/ 55 w 937"/>
                <a:gd name="T29" fmla="*/ 78 h 596"/>
                <a:gd name="T30" fmla="*/ 74 w 937"/>
                <a:gd name="T31" fmla="*/ 78 h 596"/>
                <a:gd name="T32" fmla="*/ 92 w 937"/>
                <a:gd name="T33" fmla="*/ 78 h 596"/>
                <a:gd name="T34" fmla="*/ 112 w 937"/>
                <a:gd name="T35" fmla="*/ 78 h 596"/>
                <a:gd name="T36" fmla="*/ 120 w 937"/>
                <a:gd name="T37" fmla="*/ 78 h 596"/>
                <a:gd name="T38" fmla="*/ 120 w 937"/>
                <a:gd name="T39" fmla="*/ 78 h 596"/>
                <a:gd name="T40" fmla="*/ 123 w 937"/>
                <a:gd name="T41" fmla="*/ 81 h 596"/>
                <a:gd name="T42" fmla="*/ 131 w 937"/>
                <a:gd name="T43" fmla="*/ 84 h 596"/>
                <a:gd name="T44" fmla="*/ 133 w 937"/>
                <a:gd name="T45" fmla="*/ 84 h 596"/>
                <a:gd name="T46" fmla="*/ 134 w 937"/>
                <a:gd name="T47" fmla="*/ 82 h 596"/>
                <a:gd name="T48" fmla="*/ 147 w 937"/>
                <a:gd name="T49" fmla="*/ 82 h 596"/>
                <a:gd name="T50" fmla="*/ 150 w 937"/>
                <a:gd name="T51" fmla="*/ 84 h 596"/>
                <a:gd name="T52" fmla="*/ 160 w 937"/>
                <a:gd name="T53" fmla="*/ 86 h 596"/>
                <a:gd name="T54" fmla="*/ 161 w 937"/>
                <a:gd name="T55" fmla="*/ 90 h 596"/>
                <a:gd name="T56" fmla="*/ 165 w 937"/>
                <a:gd name="T57" fmla="*/ 91 h 596"/>
                <a:gd name="T58" fmla="*/ 165 w 937"/>
                <a:gd name="T59" fmla="*/ 90 h 596"/>
                <a:gd name="T60" fmla="*/ 163 w 937"/>
                <a:gd name="T61" fmla="*/ 88 h 596"/>
                <a:gd name="T62" fmla="*/ 164 w 937"/>
                <a:gd name="T63" fmla="*/ 87 h 596"/>
                <a:gd name="T64" fmla="*/ 161 w 937"/>
                <a:gd name="T65" fmla="*/ 85 h 596"/>
                <a:gd name="T66" fmla="*/ 163 w 937"/>
                <a:gd name="T67" fmla="*/ 82 h 596"/>
                <a:gd name="T68" fmla="*/ 164 w 937"/>
                <a:gd name="T69" fmla="*/ 78 h 596"/>
                <a:gd name="T70" fmla="*/ 164 w 937"/>
                <a:gd name="T71" fmla="*/ 78 h 596"/>
                <a:gd name="T72" fmla="*/ 165 w 937"/>
                <a:gd name="T73" fmla="*/ 75 h 596"/>
                <a:gd name="T74" fmla="*/ 164 w 937"/>
                <a:gd name="T75" fmla="*/ 73 h 596"/>
                <a:gd name="T76" fmla="*/ 162 w 937"/>
                <a:gd name="T77" fmla="*/ 72 h 596"/>
                <a:gd name="T78" fmla="*/ 162 w 937"/>
                <a:gd name="T79" fmla="*/ 71 h 596"/>
                <a:gd name="T80" fmla="*/ 162 w 937"/>
                <a:gd name="T81" fmla="*/ 70 h 596"/>
                <a:gd name="T82" fmla="*/ 163 w 937"/>
                <a:gd name="T83" fmla="*/ 70 h 596"/>
                <a:gd name="T84" fmla="*/ 163 w 937"/>
                <a:gd name="T85" fmla="*/ 68 h 596"/>
                <a:gd name="T86" fmla="*/ 161 w 937"/>
                <a:gd name="T87" fmla="*/ 67 h 596"/>
                <a:gd name="T88" fmla="*/ 161 w 937"/>
                <a:gd name="T89" fmla="*/ 65 h 596"/>
                <a:gd name="T90" fmla="*/ 164 w 937"/>
                <a:gd name="T91" fmla="*/ 65 h 596"/>
                <a:gd name="T92" fmla="*/ 164 w 937"/>
                <a:gd name="T93" fmla="*/ 39 h 596"/>
                <a:gd name="T94" fmla="*/ 163 w 937"/>
                <a:gd name="T95" fmla="*/ 19 h 596"/>
                <a:gd name="T96" fmla="*/ 161 w 937"/>
                <a:gd name="T97" fmla="*/ 18 h 596"/>
                <a:gd name="T98" fmla="*/ 158 w 937"/>
                <a:gd name="T99" fmla="*/ 17 h 596"/>
                <a:gd name="T100" fmla="*/ 154 w 937"/>
                <a:gd name="T101" fmla="*/ 12 h 596"/>
                <a:gd name="T102" fmla="*/ 155 w 937"/>
                <a:gd name="T103" fmla="*/ 10 h 596"/>
                <a:gd name="T104" fmla="*/ 158 w 937"/>
                <a:gd name="T105" fmla="*/ 8 h 596"/>
                <a:gd name="T106" fmla="*/ 160 w 937"/>
                <a:gd name="T107" fmla="*/ 5 h 596"/>
                <a:gd name="T108" fmla="*/ 160 w 937"/>
                <a:gd name="T109" fmla="*/ 5 h 596"/>
                <a:gd name="T110" fmla="*/ 160 w 937"/>
                <a:gd name="T111" fmla="*/ 3 h 596"/>
                <a:gd name="T112" fmla="*/ 151 w 937"/>
                <a:gd name="T113" fmla="*/ 3 h 5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37" h="596">
                  <a:moveTo>
                    <a:pt x="861" y="19"/>
                  </a:moveTo>
                  <a:lnTo>
                    <a:pt x="752" y="20"/>
                  </a:lnTo>
                  <a:lnTo>
                    <a:pt x="638" y="22"/>
                  </a:lnTo>
                  <a:lnTo>
                    <a:pt x="530" y="20"/>
                  </a:lnTo>
                  <a:lnTo>
                    <a:pt x="432" y="19"/>
                  </a:lnTo>
                  <a:lnTo>
                    <a:pt x="328" y="16"/>
                  </a:lnTo>
                  <a:lnTo>
                    <a:pt x="214" y="10"/>
                  </a:lnTo>
                  <a:lnTo>
                    <a:pt x="106" y="4"/>
                  </a:lnTo>
                  <a:lnTo>
                    <a:pt x="32" y="0"/>
                  </a:lnTo>
                  <a:lnTo>
                    <a:pt x="20" y="160"/>
                  </a:lnTo>
                  <a:lnTo>
                    <a:pt x="10" y="326"/>
                  </a:lnTo>
                  <a:lnTo>
                    <a:pt x="0" y="499"/>
                  </a:lnTo>
                  <a:lnTo>
                    <a:pt x="78" y="504"/>
                  </a:lnTo>
                  <a:lnTo>
                    <a:pt x="192" y="510"/>
                  </a:lnTo>
                  <a:lnTo>
                    <a:pt x="312" y="514"/>
                  </a:lnTo>
                  <a:lnTo>
                    <a:pt x="420" y="517"/>
                  </a:lnTo>
                  <a:lnTo>
                    <a:pt x="524" y="517"/>
                  </a:lnTo>
                  <a:lnTo>
                    <a:pt x="638" y="518"/>
                  </a:lnTo>
                  <a:lnTo>
                    <a:pt x="684" y="518"/>
                  </a:lnTo>
                  <a:lnTo>
                    <a:pt x="699" y="533"/>
                  </a:lnTo>
                  <a:lnTo>
                    <a:pt x="745" y="554"/>
                  </a:lnTo>
                  <a:lnTo>
                    <a:pt x="755" y="553"/>
                  </a:lnTo>
                  <a:lnTo>
                    <a:pt x="765" y="540"/>
                  </a:lnTo>
                  <a:lnTo>
                    <a:pt x="839" y="537"/>
                  </a:lnTo>
                  <a:lnTo>
                    <a:pt x="855" y="551"/>
                  </a:lnTo>
                  <a:lnTo>
                    <a:pt x="908" y="569"/>
                  </a:lnTo>
                  <a:lnTo>
                    <a:pt x="918" y="593"/>
                  </a:lnTo>
                  <a:lnTo>
                    <a:pt x="936" y="596"/>
                  </a:lnTo>
                  <a:lnTo>
                    <a:pt x="936" y="588"/>
                  </a:lnTo>
                  <a:lnTo>
                    <a:pt x="927" y="577"/>
                  </a:lnTo>
                  <a:lnTo>
                    <a:pt x="931" y="573"/>
                  </a:lnTo>
                  <a:lnTo>
                    <a:pt x="915" y="559"/>
                  </a:lnTo>
                  <a:lnTo>
                    <a:pt x="926" y="538"/>
                  </a:lnTo>
                  <a:lnTo>
                    <a:pt x="931" y="514"/>
                  </a:lnTo>
                  <a:lnTo>
                    <a:pt x="930" y="514"/>
                  </a:lnTo>
                  <a:lnTo>
                    <a:pt x="937" y="492"/>
                  </a:lnTo>
                  <a:lnTo>
                    <a:pt x="933" y="478"/>
                  </a:lnTo>
                  <a:lnTo>
                    <a:pt x="921" y="475"/>
                  </a:lnTo>
                  <a:lnTo>
                    <a:pt x="924" y="471"/>
                  </a:lnTo>
                  <a:lnTo>
                    <a:pt x="920" y="465"/>
                  </a:lnTo>
                  <a:lnTo>
                    <a:pt x="926" y="463"/>
                  </a:lnTo>
                  <a:lnTo>
                    <a:pt x="926" y="450"/>
                  </a:lnTo>
                  <a:lnTo>
                    <a:pt x="917" y="440"/>
                  </a:lnTo>
                  <a:lnTo>
                    <a:pt x="917" y="429"/>
                  </a:lnTo>
                  <a:lnTo>
                    <a:pt x="934" y="429"/>
                  </a:lnTo>
                  <a:lnTo>
                    <a:pt x="930" y="261"/>
                  </a:lnTo>
                  <a:lnTo>
                    <a:pt x="926" y="126"/>
                  </a:lnTo>
                  <a:lnTo>
                    <a:pt x="915" y="114"/>
                  </a:lnTo>
                  <a:lnTo>
                    <a:pt x="897" y="108"/>
                  </a:lnTo>
                  <a:lnTo>
                    <a:pt x="876" y="78"/>
                  </a:lnTo>
                  <a:lnTo>
                    <a:pt x="879" y="68"/>
                  </a:lnTo>
                  <a:lnTo>
                    <a:pt x="900" y="52"/>
                  </a:lnTo>
                  <a:lnTo>
                    <a:pt x="908" y="35"/>
                  </a:lnTo>
                  <a:lnTo>
                    <a:pt x="910" y="19"/>
                  </a:lnTo>
                  <a:lnTo>
                    <a:pt x="861" y="19"/>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5" name="Freeform 184"/>
            <p:cNvSpPr>
              <a:spLocks/>
            </p:cNvSpPr>
            <p:nvPr/>
          </p:nvSpPr>
          <p:spPr bwMode="auto">
            <a:xfrm>
              <a:off x="3344798" y="3281005"/>
              <a:ext cx="1083338" cy="822656"/>
            </a:xfrm>
            <a:custGeom>
              <a:avLst/>
              <a:gdLst>
                <a:gd name="T0" fmla="*/ 117 w 966"/>
                <a:gd name="T1" fmla="*/ 111 h 747"/>
                <a:gd name="T2" fmla="*/ 97 w 966"/>
                <a:gd name="T3" fmla="*/ 110 h 747"/>
                <a:gd name="T4" fmla="*/ 76 w 966"/>
                <a:gd name="T5" fmla="*/ 110 h 747"/>
                <a:gd name="T6" fmla="*/ 53 w 966"/>
                <a:gd name="T7" fmla="*/ 108 h 747"/>
                <a:gd name="T8" fmla="*/ 25 w 966"/>
                <a:gd name="T9" fmla="*/ 106 h 747"/>
                <a:gd name="T10" fmla="*/ 0 w 966"/>
                <a:gd name="T11" fmla="*/ 104 h 747"/>
                <a:gd name="T12" fmla="*/ 1 w 966"/>
                <a:gd name="T13" fmla="*/ 94 h 747"/>
                <a:gd name="T14" fmla="*/ 3 w 966"/>
                <a:gd name="T15" fmla="*/ 72 h 747"/>
                <a:gd name="T16" fmla="*/ 6 w 966"/>
                <a:gd name="T17" fmla="*/ 49 h 747"/>
                <a:gd name="T18" fmla="*/ 9 w 966"/>
                <a:gd name="T19" fmla="*/ 24 h 747"/>
                <a:gd name="T20" fmla="*/ 12 w 966"/>
                <a:gd name="T21" fmla="*/ 0 h 747"/>
                <a:gd name="T22" fmla="*/ 26 w 966"/>
                <a:gd name="T23" fmla="*/ 2 h 747"/>
                <a:gd name="T24" fmla="*/ 46 w 966"/>
                <a:gd name="T25" fmla="*/ 3 h 747"/>
                <a:gd name="T26" fmla="*/ 68 w 966"/>
                <a:gd name="T27" fmla="*/ 5 h 747"/>
                <a:gd name="T28" fmla="*/ 88 w 966"/>
                <a:gd name="T29" fmla="*/ 6 h 747"/>
                <a:gd name="T30" fmla="*/ 106 w 966"/>
                <a:gd name="T31" fmla="*/ 7 h 747"/>
                <a:gd name="T32" fmla="*/ 124 w 966"/>
                <a:gd name="T33" fmla="*/ 9 h 747"/>
                <a:gd name="T34" fmla="*/ 146 w 966"/>
                <a:gd name="T35" fmla="*/ 10 h 747"/>
                <a:gd name="T36" fmla="*/ 169 w 966"/>
                <a:gd name="T37" fmla="*/ 10 h 747"/>
                <a:gd name="T38" fmla="*/ 168 w 966"/>
                <a:gd name="T39" fmla="*/ 35 h 747"/>
                <a:gd name="T40" fmla="*/ 167 w 966"/>
                <a:gd name="T41" fmla="*/ 59 h 747"/>
                <a:gd name="T42" fmla="*/ 167 w 966"/>
                <a:gd name="T43" fmla="*/ 84 h 747"/>
                <a:gd name="T44" fmla="*/ 166 w 966"/>
                <a:gd name="T45" fmla="*/ 107 h 747"/>
                <a:gd name="T46" fmla="*/ 166 w 966"/>
                <a:gd name="T47" fmla="*/ 113 h 747"/>
                <a:gd name="T48" fmla="*/ 143 w 966"/>
                <a:gd name="T49" fmla="*/ 112 h 747"/>
                <a:gd name="T50" fmla="*/ 117 w 966"/>
                <a:gd name="T51" fmla="*/ 111 h 7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966" h="747">
                  <a:moveTo>
                    <a:pt x="669" y="736"/>
                  </a:moveTo>
                  <a:lnTo>
                    <a:pt x="556" y="731"/>
                  </a:lnTo>
                  <a:lnTo>
                    <a:pt x="436" y="725"/>
                  </a:lnTo>
                  <a:lnTo>
                    <a:pt x="305" y="715"/>
                  </a:lnTo>
                  <a:lnTo>
                    <a:pt x="139" y="702"/>
                  </a:lnTo>
                  <a:lnTo>
                    <a:pt x="0" y="689"/>
                  </a:lnTo>
                  <a:lnTo>
                    <a:pt x="6" y="622"/>
                  </a:lnTo>
                  <a:lnTo>
                    <a:pt x="20" y="478"/>
                  </a:lnTo>
                  <a:lnTo>
                    <a:pt x="35" y="325"/>
                  </a:lnTo>
                  <a:lnTo>
                    <a:pt x="52" y="159"/>
                  </a:lnTo>
                  <a:lnTo>
                    <a:pt x="69" y="0"/>
                  </a:lnTo>
                  <a:lnTo>
                    <a:pt x="150" y="10"/>
                  </a:lnTo>
                  <a:lnTo>
                    <a:pt x="267" y="22"/>
                  </a:lnTo>
                  <a:lnTo>
                    <a:pt x="390" y="33"/>
                  </a:lnTo>
                  <a:lnTo>
                    <a:pt x="503" y="42"/>
                  </a:lnTo>
                  <a:lnTo>
                    <a:pt x="609" y="51"/>
                  </a:lnTo>
                  <a:lnTo>
                    <a:pt x="710" y="57"/>
                  </a:lnTo>
                  <a:lnTo>
                    <a:pt x="839" y="62"/>
                  </a:lnTo>
                  <a:lnTo>
                    <a:pt x="966" y="68"/>
                  </a:lnTo>
                  <a:lnTo>
                    <a:pt x="962" y="231"/>
                  </a:lnTo>
                  <a:lnTo>
                    <a:pt x="957" y="387"/>
                  </a:lnTo>
                  <a:lnTo>
                    <a:pt x="953" y="552"/>
                  </a:lnTo>
                  <a:lnTo>
                    <a:pt x="950" y="703"/>
                  </a:lnTo>
                  <a:lnTo>
                    <a:pt x="950" y="747"/>
                  </a:lnTo>
                  <a:lnTo>
                    <a:pt x="817" y="744"/>
                  </a:lnTo>
                  <a:lnTo>
                    <a:pt x="669" y="736"/>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6" name="Freeform 182"/>
            <p:cNvSpPr>
              <a:spLocks/>
            </p:cNvSpPr>
            <p:nvPr/>
          </p:nvSpPr>
          <p:spPr bwMode="auto">
            <a:xfrm>
              <a:off x="3258532" y="4037516"/>
              <a:ext cx="1003090" cy="1093428"/>
            </a:xfrm>
            <a:custGeom>
              <a:avLst/>
              <a:gdLst>
                <a:gd name="T0" fmla="*/ 63 w 893"/>
                <a:gd name="T1" fmla="*/ 140 h 991"/>
                <a:gd name="T2" fmla="*/ 62 w 893"/>
                <a:gd name="T3" fmla="*/ 136 h 991"/>
                <a:gd name="T4" fmla="*/ 75 w 893"/>
                <a:gd name="T5" fmla="*/ 136 h 991"/>
                <a:gd name="T6" fmla="*/ 98 w 893"/>
                <a:gd name="T7" fmla="*/ 137 h 991"/>
                <a:gd name="T8" fmla="*/ 122 w 893"/>
                <a:gd name="T9" fmla="*/ 138 h 991"/>
                <a:gd name="T10" fmla="*/ 144 w 893"/>
                <a:gd name="T11" fmla="*/ 138 h 991"/>
                <a:gd name="T12" fmla="*/ 153 w 893"/>
                <a:gd name="T13" fmla="*/ 138 h 991"/>
                <a:gd name="T14" fmla="*/ 153 w 893"/>
                <a:gd name="T15" fmla="*/ 114 h 991"/>
                <a:gd name="T16" fmla="*/ 153 w 893"/>
                <a:gd name="T17" fmla="*/ 91 h 991"/>
                <a:gd name="T18" fmla="*/ 153 w 893"/>
                <a:gd name="T19" fmla="*/ 66 h 991"/>
                <a:gd name="T20" fmla="*/ 155 w 893"/>
                <a:gd name="T21" fmla="*/ 42 h 991"/>
                <a:gd name="T22" fmla="*/ 155 w 893"/>
                <a:gd name="T23" fmla="*/ 21 h 991"/>
                <a:gd name="T24" fmla="*/ 156 w 893"/>
                <a:gd name="T25" fmla="*/ 21 h 991"/>
                <a:gd name="T26" fmla="*/ 157 w 893"/>
                <a:gd name="T27" fmla="*/ 8 h 991"/>
                <a:gd name="T28" fmla="*/ 130 w 893"/>
                <a:gd name="T29" fmla="*/ 7 h 991"/>
                <a:gd name="T30" fmla="*/ 111 w 893"/>
                <a:gd name="T31" fmla="*/ 6 h 991"/>
                <a:gd name="T32" fmla="*/ 90 w 893"/>
                <a:gd name="T33" fmla="*/ 5 h 991"/>
                <a:gd name="T34" fmla="*/ 67 w 893"/>
                <a:gd name="T35" fmla="*/ 4 h 991"/>
                <a:gd name="T36" fmla="*/ 38 w 893"/>
                <a:gd name="T37" fmla="*/ 2 h 991"/>
                <a:gd name="T38" fmla="*/ 13 w 893"/>
                <a:gd name="T39" fmla="*/ 0 h 991"/>
                <a:gd name="T40" fmla="*/ 11 w 893"/>
                <a:gd name="T41" fmla="*/ 24 h 991"/>
                <a:gd name="T42" fmla="*/ 8 w 893"/>
                <a:gd name="T43" fmla="*/ 50 h 991"/>
                <a:gd name="T44" fmla="*/ 6 w 893"/>
                <a:gd name="T45" fmla="*/ 73 h 991"/>
                <a:gd name="T46" fmla="*/ 4 w 893"/>
                <a:gd name="T47" fmla="*/ 95 h 991"/>
                <a:gd name="T48" fmla="*/ 2 w 893"/>
                <a:gd name="T49" fmla="*/ 120 h 991"/>
                <a:gd name="T50" fmla="*/ 0 w 893"/>
                <a:gd name="T51" fmla="*/ 149 h 991"/>
                <a:gd name="T52" fmla="*/ 21 w 893"/>
                <a:gd name="T53" fmla="*/ 151 h 991"/>
                <a:gd name="T54" fmla="*/ 21 w 893"/>
                <a:gd name="T55" fmla="*/ 138 h 991"/>
                <a:gd name="T56" fmla="*/ 63 w 893"/>
                <a:gd name="T57" fmla="*/ 140 h 99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93" h="991">
                  <a:moveTo>
                    <a:pt x="358" y="922"/>
                  </a:moveTo>
                  <a:lnTo>
                    <a:pt x="350" y="892"/>
                  </a:lnTo>
                  <a:lnTo>
                    <a:pt x="426" y="896"/>
                  </a:lnTo>
                  <a:lnTo>
                    <a:pt x="557" y="902"/>
                  </a:lnTo>
                  <a:lnTo>
                    <a:pt x="695" y="906"/>
                  </a:lnTo>
                  <a:lnTo>
                    <a:pt x="823" y="909"/>
                  </a:lnTo>
                  <a:lnTo>
                    <a:pt x="869" y="909"/>
                  </a:lnTo>
                  <a:lnTo>
                    <a:pt x="870" y="748"/>
                  </a:lnTo>
                  <a:lnTo>
                    <a:pt x="873" y="596"/>
                  </a:lnTo>
                  <a:lnTo>
                    <a:pt x="876" y="430"/>
                  </a:lnTo>
                  <a:lnTo>
                    <a:pt x="880" y="274"/>
                  </a:lnTo>
                  <a:lnTo>
                    <a:pt x="883" y="141"/>
                  </a:lnTo>
                  <a:lnTo>
                    <a:pt x="890" y="141"/>
                  </a:lnTo>
                  <a:lnTo>
                    <a:pt x="893" y="55"/>
                  </a:lnTo>
                  <a:lnTo>
                    <a:pt x="745" y="47"/>
                  </a:lnTo>
                  <a:lnTo>
                    <a:pt x="632" y="42"/>
                  </a:lnTo>
                  <a:lnTo>
                    <a:pt x="512" y="36"/>
                  </a:lnTo>
                  <a:lnTo>
                    <a:pt x="381" y="26"/>
                  </a:lnTo>
                  <a:lnTo>
                    <a:pt x="215" y="13"/>
                  </a:lnTo>
                  <a:lnTo>
                    <a:pt x="76" y="0"/>
                  </a:lnTo>
                  <a:lnTo>
                    <a:pt x="62" y="159"/>
                  </a:lnTo>
                  <a:lnTo>
                    <a:pt x="47" y="326"/>
                  </a:lnTo>
                  <a:lnTo>
                    <a:pt x="36" y="479"/>
                  </a:lnTo>
                  <a:lnTo>
                    <a:pt x="24" y="625"/>
                  </a:lnTo>
                  <a:lnTo>
                    <a:pt x="13" y="785"/>
                  </a:lnTo>
                  <a:lnTo>
                    <a:pt x="0" y="983"/>
                  </a:lnTo>
                  <a:lnTo>
                    <a:pt x="117" y="991"/>
                  </a:lnTo>
                  <a:lnTo>
                    <a:pt x="121" y="909"/>
                  </a:lnTo>
                  <a:lnTo>
                    <a:pt x="358" y="922"/>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7" name="Freeform 175"/>
            <p:cNvSpPr>
              <a:spLocks/>
            </p:cNvSpPr>
            <p:nvPr/>
          </p:nvSpPr>
          <p:spPr bwMode="auto">
            <a:xfrm>
              <a:off x="4258344" y="4076057"/>
              <a:ext cx="1338669" cy="631035"/>
            </a:xfrm>
            <a:custGeom>
              <a:avLst/>
              <a:gdLst>
                <a:gd name="T0" fmla="*/ 35 w 1193"/>
                <a:gd name="T1" fmla="*/ 17 h 572"/>
                <a:gd name="T2" fmla="*/ 72 w 1193"/>
                <a:gd name="T3" fmla="*/ 17 h 572"/>
                <a:gd name="T4" fmla="*/ 75 w 1193"/>
                <a:gd name="T5" fmla="*/ 67 h 572"/>
                <a:gd name="T6" fmla="*/ 83 w 1193"/>
                <a:gd name="T7" fmla="*/ 70 h 572"/>
                <a:gd name="T8" fmla="*/ 88 w 1193"/>
                <a:gd name="T9" fmla="*/ 69 h 572"/>
                <a:gd name="T10" fmla="*/ 93 w 1193"/>
                <a:gd name="T11" fmla="*/ 75 h 572"/>
                <a:gd name="T12" fmla="*/ 104 w 1193"/>
                <a:gd name="T13" fmla="*/ 77 h 572"/>
                <a:gd name="T14" fmla="*/ 110 w 1193"/>
                <a:gd name="T15" fmla="*/ 79 h 572"/>
                <a:gd name="T16" fmla="*/ 119 w 1193"/>
                <a:gd name="T17" fmla="*/ 76 h 572"/>
                <a:gd name="T18" fmla="*/ 123 w 1193"/>
                <a:gd name="T19" fmla="*/ 81 h 572"/>
                <a:gd name="T20" fmla="*/ 125 w 1193"/>
                <a:gd name="T21" fmla="*/ 84 h 572"/>
                <a:gd name="T22" fmla="*/ 132 w 1193"/>
                <a:gd name="T23" fmla="*/ 81 h 572"/>
                <a:gd name="T24" fmla="*/ 135 w 1193"/>
                <a:gd name="T25" fmla="*/ 83 h 572"/>
                <a:gd name="T26" fmla="*/ 142 w 1193"/>
                <a:gd name="T27" fmla="*/ 83 h 572"/>
                <a:gd name="T28" fmla="*/ 143 w 1193"/>
                <a:gd name="T29" fmla="*/ 87 h 572"/>
                <a:gd name="T30" fmla="*/ 144 w 1193"/>
                <a:gd name="T31" fmla="*/ 83 h 572"/>
                <a:gd name="T32" fmla="*/ 154 w 1193"/>
                <a:gd name="T33" fmla="*/ 83 h 572"/>
                <a:gd name="T34" fmla="*/ 164 w 1193"/>
                <a:gd name="T35" fmla="*/ 86 h 572"/>
                <a:gd name="T36" fmla="*/ 166 w 1193"/>
                <a:gd name="T37" fmla="*/ 85 h 572"/>
                <a:gd name="T38" fmla="*/ 172 w 1193"/>
                <a:gd name="T39" fmla="*/ 81 h 572"/>
                <a:gd name="T40" fmla="*/ 177 w 1193"/>
                <a:gd name="T41" fmla="*/ 81 h 572"/>
                <a:gd name="T42" fmla="*/ 183 w 1193"/>
                <a:gd name="T43" fmla="*/ 81 h 572"/>
                <a:gd name="T44" fmla="*/ 190 w 1193"/>
                <a:gd name="T45" fmla="*/ 78 h 572"/>
                <a:gd name="T46" fmla="*/ 199 w 1193"/>
                <a:gd name="T47" fmla="*/ 83 h 572"/>
                <a:gd name="T48" fmla="*/ 206 w 1193"/>
                <a:gd name="T49" fmla="*/ 42 h 572"/>
                <a:gd name="T50" fmla="*/ 200 w 1193"/>
                <a:gd name="T51" fmla="*/ 0 h 572"/>
                <a:gd name="T52" fmla="*/ 157 w 1193"/>
                <a:gd name="T53" fmla="*/ 2 h 572"/>
                <a:gd name="T54" fmla="*/ 113 w 1193"/>
                <a:gd name="T55" fmla="*/ 3 h 572"/>
                <a:gd name="T56" fmla="*/ 72 w 1193"/>
                <a:gd name="T57" fmla="*/ 3 h 572"/>
                <a:gd name="T58" fmla="*/ 27 w 1193"/>
                <a:gd name="T59" fmla="*/ 3 h 572"/>
                <a:gd name="T60" fmla="*/ 1 w 1193"/>
                <a:gd name="T61" fmla="*/ 3 h 572"/>
                <a:gd name="T62" fmla="*/ 13 w 1193"/>
                <a:gd name="T63" fmla="*/ 16 h 5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93" h="572">
                  <a:moveTo>
                    <a:pt x="75" y="107"/>
                  </a:moveTo>
                  <a:lnTo>
                    <a:pt x="200" y="110"/>
                  </a:lnTo>
                  <a:lnTo>
                    <a:pt x="332" y="110"/>
                  </a:lnTo>
                  <a:lnTo>
                    <a:pt x="409" y="110"/>
                  </a:lnTo>
                  <a:lnTo>
                    <a:pt x="410" y="439"/>
                  </a:lnTo>
                  <a:lnTo>
                    <a:pt x="429" y="439"/>
                  </a:lnTo>
                  <a:lnTo>
                    <a:pt x="462" y="469"/>
                  </a:lnTo>
                  <a:lnTo>
                    <a:pt x="475" y="463"/>
                  </a:lnTo>
                  <a:lnTo>
                    <a:pt x="494" y="469"/>
                  </a:lnTo>
                  <a:lnTo>
                    <a:pt x="501" y="455"/>
                  </a:lnTo>
                  <a:lnTo>
                    <a:pt x="524" y="476"/>
                  </a:lnTo>
                  <a:lnTo>
                    <a:pt x="529" y="496"/>
                  </a:lnTo>
                  <a:lnTo>
                    <a:pt x="556" y="495"/>
                  </a:lnTo>
                  <a:lnTo>
                    <a:pt x="589" y="508"/>
                  </a:lnTo>
                  <a:lnTo>
                    <a:pt x="610" y="504"/>
                  </a:lnTo>
                  <a:lnTo>
                    <a:pt x="628" y="520"/>
                  </a:lnTo>
                  <a:lnTo>
                    <a:pt x="643" y="507"/>
                  </a:lnTo>
                  <a:lnTo>
                    <a:pt x="679" y="505"/>
                  </a:lnTo>
                  <a:lnTo>
                    <a:pt x="682" y="525"/>
                  </a:lnTo>
                  <a:lnTo>
                    <a:pt x="700" y="531"/>
                  </a:lnTo>
                  <a:lnTo>
                    <a:pt x="699" y="547"/>
                  </a:lnTo>
                  <a:lnTo>
                    <a:pt x="712" y="553"/>
                  </a:lnTo>
                  <a:lnTo>
                    <a:pt x="744" y="530"/>
                  </a:lnTo>
                  <a:lnTo>
                    <a:pt x="751" y="533"/>
                  </a:lnTo>
                  <a:lnTo>
                    <a:pt x="752" y="544"/>
                  </a:lnTo>
                  <a:lnTo>
                    <a:pt x="768" y="544"/>
                  </a:lnTo>
                  <a:lnTo>
                    <a:pt x="774" y="557"/>
                  </a:lnTo>
                  <a:lnTo>
                    <a:pt x="807" y="543"/>
                  </a:lnTo>
                  <a:lnTo>
                    <a:pt x="806" y="560"/>
                  </a:lnTo>
                  <a:lnTo>
                    <a:pt x="817" y="572"/>
                  </a:lnTo>
                  <a:lnTo>
                    <a:pt x="828" y="556"/>
                  </a:lnTo>
                  <a:lnTo>
                    <a:pt x="823" y="548"/>
                  </a:lnTo>
                  <a:lnTo>
                    <a:pt x="865" y="535"/>
                  </a:lnTo>
                  <a:lnTo>
                    <a:pt x="879" y="547"/>
                  </a:lnTo>
                  <a:lnTo>
                    <a:pt x="918" y="557"/>
                  </a:lnTo>
                  <a:lnTo>
                    <a:pt x="931" y="570"/>
                  </a:lnTo>
                  <a:lnTo>
                    <a:pt x="934" y="560"/>
                  </a:lnTo>
                  <a:lnTo>
                    <a:pt x="947" y="560"/>
                  </a:lnTo>
                  <a:lnTo>
                    <a:pt x="956" y="548"/>
                  </a:lnTo>
                  <a:lnTo>
                    <a:pt x="983" y="535"/>
                  </a:lnTo>
                  <a:lnTo>
                    <a:pt x="1007" y="541"/>
                  </a:lnTo>
                  <a:lnTo>
                    <a:pt x="1007" y="534"/>
                  </a:lnTo>
                  <a:lnTo>
                    <a:pt x="1032" y="524"/>
                  </a:lnTo>
                  <a:lnTo>
                    <a:pt x="1040" y="534"/>
                  </a:lnTo>
                  <a:lnTo>
                    <a:pt x="1067" y="535"/>
                  </a:lnTo>
                  <a:lnTo>
                    <a:pt x="1083" y="518"/>
                  </a:lnTo>
                  <a:lnTo>
                    <a:pt x="1119" y="533"/>
                  </a:lnTo>
                  <a:lnTo>
                    <a:pt x="1134" y="550"/>
                  </a:lnTo>
                  <a:lnTo>
                    <a:pt x="1193" y="566"/>
                  </a:lnTo>
                  <a:lnTo>
                    <a:pt x="1174" y="273"/>
                  </a:lnTo>
                  <a:lnTo>
                    <a:pt x="1142" y="84"/>
                  </a:lnTo>
                  <a:lnTo>
                    <a:pt x="1138" y="0"/>
                  </a:lnTo>
                  <a:lnTo>
                    <a:pt x="1020" y="7"/>
                  </a:lnTo>
                  <a:lnTo>
                    <a:pt x="895" y="13"/>
                  </a:lnTo>
                  <a:lnTo>
                    <a:pt x="765" y="17"/>
                  </a:lnTo>
                  <a:lnTo>
                    <a:pt x="641" y="22"/>
                  </a:lnTo>
                  <a:lnTo>
                    <a:pt x="527" y="23"/>
                  </a:lnTo>
                  <a:lnTo>
                    <a:pt x="409" y="23"/>
                  </a:lnTo>
                  <a:lnTo>
                    <a:pt x="278" y="23"/>
                  </a:lnTo>
                  <a:lnTo>
                    <a:pt x="153" y="22"/>
                  </a:lnTo>
                  <a:lnTo>
                    <a:pt x="136" y="22"/>
                  </a:lnTo>
                  <a:lnTo>
                    <a:pt x="3" y="19"/>
                  </a:lnTo>
                  <a:lnTo>
                    <a:pt x="0" y="105"/>
                  </a:lnTo>
                  <a:lnTo>
                    <a:pt x="75" y="107"/>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8" name="Freeform 196"/>
            <p:cNvSpPr>
              <a:spLocks/>
            </p:cNvSpPr>
            <p:nvPr/>
          </p:nvSpPr>
          <p:spPr bwMode="auto">
            <a:xfrm>
              <a:off x="3651017" y="4192782"/>
              <a:ext cx="2137494" cy="1980646"/>
            </a:xfrm>
            <a:custGeom>
              <a:avLst/>
              <a:gdLst>
                <a:gd name="T0" fmla="*/ 11 w 1900"/>
                <a:gd name="T1" fmla="*/ 128 h 1795"/>
                <a:gd name="T2" fmla="*/ 43 w 1900"/>
                <a:gd name="T3" fmla="*/ 152 h 1795"/>
                <a:gd name="T4" fmla="*/ 76 w 1900"/>
                <a:gd name="T5" fmla="*/ 194 h 1795"/>
                <a:gd name="T6" fmla="*/ 105 w 1900"/>
                <a:gd name="T7" fmla="*/ 173 h 1795"/>
                <a:gd name="T8" fmla="*/ 143 w 1900"/>
                <a:gd name="T9" fmla="*/ 184 h 1795"/>
                <a:gd name="T10" fmla="*/ 169 w 1900"/>
                <a:gd name="T11" fmla="*/ 218 h 1795"/>
                <a:gd name="T12" fmla="*/ 198 w 1900"/>
                <a:gd name="T13" fmla="*/ 260 h 1795"/>
                <a:gd name="T14" fmla="*/ 234 w 1900"/>
                <a:gd name="T15" fmla="*/ 269 h 1795"/>
                <a:gd name="T16" fmla="*/ 251 w 1900"/>
                <a:gd name="T17" fmla="*/ 271 h 1795"/>
                <a:gd name="T18" fmla="*/ 242 w 1900"/>
                <a:gd name="T19" fmla="*/ 251 h 1795"/>
                <a:gd name="T20" fmla="*/ 243 w 1900"/>
                <a:gd name="T21" fmla="*/ 240 h 1795"/>
                <a:gd name="T22" fmla="*/ 243 w 1900"/>
                <a:gd name="T23" fmla="*/ 237 h 1795"/>
                <a:gd name="T24" fmla="*/ 247 w 1900"/>
                <a:gd name="T25" fmla="*/ 228 h 1795"/>
                <a:gd name="T26" fmla="*/ 252 w 1900"/>
                <a:gd name="T27" fmla="*/ 218 h 1795"/>
                <a:gd name="T28" fmla="*/ 256 w 1900"/>
                <a:gd name="T29" fmla="*/ 214 h 1795"/>
                <a:gd name="T30" fmla="*/ 265 w 1900"/>
                <a:gd name="T31" fmla="*/ 208 h 1795"/>
                <a:gd name="T32" fmla="*/ 263 w 1900"/>
                <a:gd name="T33" fmla="*/ 201 h 1795"/>
                <a:gd name="T34" fmla="*/ 268 w 1900"/>
                <a:gd name="T35" fmla="*/ 202 h 1795"/>
                <a:gd name="T36" fmla="*/ 271 w 1900"/>
                <a:gd name="T37" fmla="*/ 201 h 1795"/>
                <a:gd name="T38" fmla="*/ 275 w 1900"/>
                <a:gd name="T39" fmla="*/ 198 h 1795"/>
                <a:gd name="T40" fmla="*/ 284 w 1900"/>
                <a:gd name="T41" fmla="*/ 200 h 1795"/>
                <a:gd name="T42" fmla="*/ 273 w 1900"/>
                <a:gd name="T43" fmla="*/ 206 h 1795"/>
                <a:gd name="T44" fmla="*/ 291 w 1900"/>
                <a:gd name="T45" fmla="*/ 197 h 1795"/>
                <a:gd name="T46" fmla="*/ 300 w 1900"/>
                <a:gd name="T47" fmla="*/ 171 h 1795"/>
                <a:gd name="T48" fmla="*/ 305 w 1900"/>
                <a:gd name="T49" fmla="*/ 174 h 1795"/>
                <a:gd name="T50" fmla="*/ 307 w 1900"/>
                <a:gd name="T51" fmla="*/ 177 h 1795"/>
                <a:gd name="T52" fmla="*/ 326 w 1900"/>
                <a:gd name="T53" fmla="*/ 167 h 1795"/>
                <a:gd name="T54" fmla="*/ 332 w 1900"/>
                <a:gd name="T55" fmla="*/ 158 h 1795"/>
                <a:gd name="T56" fmla="*/ 330 w 1900"/>
                <a:gd name="T57" fmla="*/ 148 h 1795"/>
                <a:gd name="T58" fmla="*/ 334 w 1900"/>
                <a:gd name="T59" fmla="*/ 136 h 1795"/>
                <a:gd name="T60" fmla="*/ 333 w 1900"/>
                <a:gd name="T61" fmla="*/ 131 h 1795"/>
                <a:gd name="T62" fmla="*/ 331 w 1900"/>
                <a:gd name="T63" fmla="*/ 126 h 1795"/>
                <a:gd name="T64" fmla="*/ 326 w 1900"/>
                <a:gd name="T65" fmla="*/ 118 h 1795"/>
                <a:gd name="T66" fmla="*/ 316 w 1900"/>
                <a:gd name="T67" fmla="*/ 72 h 1795"/>
                <a:gd name="T68" fmla="*/ 295 w 1900"/>
                <a:gd name="T69" fmla="*/ 67 h 1795"/>
                <a:gd name="T70" fmla="*/ 279 w 1900"/>
                <a:gd name="T71" fmla="*/ 65 h 1795"/>
                <a:gd name="T72" fmla="*/ 268 w 1900"/>
                <a:gd name="T73" fmla="*/ 65 h 1795"/>
                <a:gd name="T74" fmla="*/ 259 w 1900"/>
                <a:gd name="T75" fmla="*/ 70 h 1795"/>
                <a:gd name="T76" fmla="*/ 240 w 1900"/>
                <a:gd name="T77" fmla="*/ 67 h 1795"/>
                <a:gd name="T78" fmla="*/ 237 w 1900"/>
                <a:gd name="T79" fmla="*/ 67 h 1795"/>
                <a:gd name="T80" fmla="*/ 228 w 1900"/>
                <a:gd name="T81" fmla="*/ 65 h 1795"/>
                <a:gd name="T82" fmla="*/ 219 w 1900"/>
                <a:gd name="T83" fmla="*/ 65 h 1795"/>
                <a:gd name="T84" fmla="*/ 206 w 1900"/>
                <a:gd name="T85" fmla="*/ 63 h 1795"/>
                <a:gd name="T86" fmla="*/ 188 w 1900"/>
                <a:gd name="T87" fmla="*/ 60 h 1795"/>
                <a:gd name="T88" fmla="*/ 179 w 1900"/>
                <a:gd name="T89" fmla="*/ 54 h 1795"/>
                <a:gd name="T90" fmla="*/ 167 w 1900"/>
                <a:gd name="T91" fmla="*/ 1 h 1795"/>
                <a:gd name="T92" fmla="*/ 95 w 1900"/>
                <a:gd name="T93" fmla="*/ 0 h 1795"/>
                <a:gd name="T94" fmla="*/ 92 w 1900"/>
                <a:gd name="T95" fmla="*/ 69 h 1795"/>
                <a:gd name="T96" fmla="*/ 61 w 1900"/>
                <a:gd name="T97" fmla="*/ 116 h 1795"/>
                <a:gd name="T98" fmla="*/ 1 w 1900"/>
                <a:gd name="T99" fmla="*/ 119 h 179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00" h="1795">
                  <a:moveTo>
                    <a:pt x="8" y="781"/>
                  </a:moveTo>
                  <a:lnTo>
                    <a:pt x="35" y="799"/>
                  </a:lnTo>
                  <a:lnTo>
                    <a:pt x="45" y="804"/>
                  </a:lnTo>
                  <a:lnTo>
                    <a:pt x="63" y="839"/>
                  </a:lnTo>
                  <a:lnTo>
                    <a:pt x="96" y="856"/>
                  </a:lnTo>
                  <a:lnTo>
                    <a:pt x="117" y="891"/>
                  </a:lnTo>
                  <a:lnTo>
                    <a:pt x="168" y="941"/>
                  </a:lnTo>
                  <a:lnTo>
                    <a:pt x="243" y="996"/>
                  </a:lnTo>
                  <a:lnTo>
                    <a:pt x="279" y="1133"/>
                  </a:lnTo>
                  <a:lnTo>
                    <a:pt x="317" y="1187"/>
                  </a:lnTo>
                  <a:lnTo>
                    <a:pt x="364" y="1230"/>
                  </a:lnTo>
                  <a:lnTo>
                    <a:pt x="431" y="1276"/>
                  </a:lnTo>
                  <a:lnTo>
                    <a:pt x="493" y="1288"/>
                  </a:lnTo>
                  <a:lnTo>
                    <a:pt x="556" y="1161"/>
                  </a:lnTo>
                  <a:lnTo>
                    <a:pt x="565" y="1151"/>
                  </a:lnTo>
                  <a:lnTo>
                    <a:pt x="595" y="1141"/>
                  </a:lnTo>
                  <a:lnTo>
                    <a:pt x="626" y="1148"/>
                  </a:lnTo>
                  <a:lnTo>
                    <a:pt x="744" y="1143"/>
                  </a:lnTo>
                  <a:lnTo>
                    <a:pt x="766" y="1168"/>
                  </a:lnTo>
                  <a:lnTo>
                    <a:pt x="812" y="1211"/>
                  </a:lnTo>
                  <a:lnTo>
                    <a:pt x="829" y="1240"/>
                  </a:lnTo>
                  <a:lnTo>
                    <a:pt x="858" y="1260"/>
                  </a:lnTo>
                  <a:lnTo>
                    <a:pt x="913" y="1386"/>
                  </a:lnTo>
                  <a:lnTo>
                    <a:pt x="959" y="1432"/>
                  </a:lnTo>
                  <a:lnTo>
                    <a:pt x="985" y="1483"/>
                  </a:lnTo>
                  <a:lnTo>
                    <a:pt x="1033" y="1514"/>
                  </a:lnTo>
                  <a:lnTo>
                    <a:pt x="1077" y="1646"/>
                  </a:lnTo>
                  <a:lnTo>
                    <a:pt x="1128" y="1715"/>
                  </a:lnTo>
                  <a:lnTo>
                    <a:pt x="1174" y="1744"/>
                  </a:lnTo>
                  <a:lnTo>
                    <a:pt x="1214" y="1747"/>
                  </a:lnTo>
                  <a:lnTo>
                    <a:pt x="1256" y="1769"/>
                  </a:lnTo>
                  <a:lnTo>
                    <a:pt x="1330" y="1770"/>
                  </a:lnTo>
                  <a:lnTo>
                    <a:pt x="1383" y="1793"/>
                  </a:lnTo>
                  <a:lnTo>
                    <a:pt x="1431" y="1795"/>
                  </a:lnTo>
                  <a:lnTo>
                    <a:pt x="1434" y="1789"/>
                  </a:lnTo>
                  <a:lnTo>
                    <a:pt x="1421" y="1780"/>
                  </a:lnTo>
                  <a:lnTo>
                    <a:pt x="1406" y="1751"/>
                  </a:lnTo>
                  <a:lnTo>
                    <a:pt x="1401" y="1731"/>
                  </a:lnTo>
                  <a:lnTo>
                    <a:pt x="1396" y="1725"/>
                  </a:lnTo>
                  <a:lnTo>
                    <a:pt x="1376" y="1654"/>
                  </a:lnTo>
                  <a:lnTo>
                    <a:pt x="1372" y="1627"/>
                  </a:lnTo>
                  <a:lnTo>
                    <a:pt x="1385" y="1618"/>
                  </a:lnTo>
                  <a:lnTo>
                    <a:pt x="1383" y="1585"/>
                  </a:lnTo>
                  <a:lnTo>
                    <a:pt x="1381" y="1581"/>
                  </a:lnTo>
                  <a:lnTo>
                    <a:pt x="1363" y="1578"/>
                  </a:lnTo>
                  <a:lnTo>
                    <a:pt x="1355" y="1574"/>
                  </a:lnTo>
                  <a:lnTo>
                    <a:pt x="1357" y="1562"/>
                  </a:lnTo>
                  <a:lnTo>
                    <a:pt x="1378" y="1561"/>
                  </a:lnTo>
                  <a:lnTo>
                    <a:pt x="1385" y="1568"/>
                  </a:lnTo>
                  <a:lnTo>
                    <a:pt x="1398" y="1559"/>
                  </a:lnTo>
                  <a:lnTo>
                    <a:pt x="1401" y="1538"/>
                  </a:lnTo>
                  <a:lnTo>
                    <a:pt x="1401" y="1501"/>
                  </a:lnTo>
                  <a:lnTo>
                    <a:pt x="1383" y="1475"/>
                  </a:lnTo>
                  <a:lnTo>
                    <a:pt x="1422" y="1467"/>
                  </a:lnTo>
                  <a:lnTo>
                    <a:pt x="1435" y="1438"/>
                  </a:lnTo>
                  <a:lnTo>
                    <a:pt x="1432" y="1432"/>
                  </a:lnTo>
                  <a:lnTo>
                    <a:pt x="1417" y="1437"/>
                  </a:lnTo>
                  <a:lnTo>
                    <a:pt x="1418" y="1424"/>
                  </a:lnTo>
                  <a:lnTo>
                    <a:pt x="1443" y="1406"/>
                  </a:lnTo>
                  <a:lnTo>
                    <a:pt x="1453" y="1408"/>
                  </a:lnTo>
                  <a:lnTo>
                    <a:pt x="1467" y="1389"/>
                  </a:lnTo>
                  <a:lnTo>
                    <a:pt x="1470" y="1379"/>
                  </a:lnTo>
                  <a:lnTo>
                    <a:pt x="1474" y="1372"/>
                  </a:lnTo>
                  <a:lnTo>
                    <a:pt x="1502" y="1369"/>
                  </a:lnTo>
                  <a:lnTo>
                    <a:pt x="1512" y="1361"/>
                  </a:lnTo>
                  <a:lnTo>
                    <a:pt x="1512" y="1350"/>
                  </a:lnTo>
                  <a:lnTo>
                    <a:pt x="1496" y="1337"/>
                  </a:lnTo>
                  <a:lnTo>
                    <a:pt x="1496" y="1324"/>
                  </a:lnTo>
                  <a:lnTo>
                    <a:pt x="1499" y="1317"/>
                  </a:lnTo>
                  <a:lnTo>
                    <a:pt x="1513" y="1321"/>
                  </a:lnTo>
                  <a:lnTo>
                    <a:pt x="1522" y="1328"/>
                  </a:lnTo>
                  <a:lnTo>
                    <a:pt x="1525" y="1327"/>
                  </a:lnTo>
                  <a:lnTo>
                    <a:pt x="1523" y="1315"/>
                  </a:lnTo>
                  <a:lnTo>
                    <a:pt x="1526" y="1309"/>
                  </a:lnTo>
                  <a:lnTo>
                    <a:pt x="1534" y="1311"/>
                  </a:lnTo>
                  <a:lnTo>
                    <a:pt x="1542" y="1324"/>
                  </a:lnTo>
                  <a:lnTo>
                    <a:pt x="1545" y="1324"/>
                  </a:lnTo>
                  <a:lnTo>
                    <a:pt x="1554" y="1320"/>
                  </a:lnTo>
                  <a:lnTo>
                    <a:pt x="1557" y="1307"/>
                  </a:lnTo>
                  <a:lnTo>
                    <a:pt x="1561" y="1304"/>
                  </a:lnTo>
                  <a:lnTo>
                    <a:pt x="1568" y="1327"/>
                  </a:lnTo>
                  <a:lnTo>
                    <a:pt x="1610" y="1309"/>
                  </a:lnTo>
                  <a:lnTo>
                    <a:pt x="1616" y="1311"/>
                  </a:lnTo>
                  <a:lnTo>
                    <a:pt x="1614" y="1315"/>
                  </a:lnTo>
                  <a:lnTo>
                    <a:pt x="1604" y="1322"/>
                  </a:lnTo>
                  <a:lnTo>
                    <a:pt x="1577" y="1334"/>
                  </a:lnTo>
                  <a:lnTo>
                    <a:pt x="1555" y="1347"/>
                  </a:lnTo>
                  <a:lnTo>
                    <a:pt x="1551" y="1354"/>
                  </a:lnTo>
                  <a:lnTo>
                    <a:pt x="1557" y="1356"/>
                  </a:lnTo>
                  <a:lnTo>
                    <a:pt x="1601" y="1337"/>
                  </a:lnTo>
                  <a:lnTo>
                    <a:pt x="1640" y="1312"/>
                  </a:lnTo>
                  <a:lnTo>
                    <a:pt x="1656" y="1297"/>
                  </a:lnTo>
                  <a:lnTo>
                    <a:pt x="1692" y="1268"/>
                  </a:lnTo>
                  <a:lnTo>
                    <a:pt x="1700" y="1255"/>
                  </a:lnTo>
                  <a:lnTo>
                    <a:pt x="1711" y="1211"/>
                  </a:lnTo>
                  <a:lnTo>
                    <a:pt x="1708" y="1125"/>
                  </a:lnTo>
                  <a:lnTo>
                    <a:pt x="1717" y="1116"/>
                  </a:lnTo>
                  <a:lnTo>
                    <a:pt x="1724" y="1112"/>
                  </a:lnTo>
                  <a:lnTo>
                    <a:pt x="1731" y="1112"/>
                  </a:lnTo>
                  <a:lnTo>
                    <a:pt x="1734" y="1143"/>
                  </a:lnTo>
                  <a:lnTo>
                    <a:pt x="1754" y="1142"/>
                  </a:lnTo>
                  <a:lnTo>
                    <a:pt x="1750" y="1154"/>
                  </a:lnTo>
                  <a:lnTo>
                    <a:pt x="1734" y="1162"/>
                  </a:lnTo>
                  <a:lnTo>
                    <a:pt x="1740" y="1165"/>
                  </a:lnTo>
                  <a:lnTo>
                    <a:pt x="1790" y="1141"/>
                  </a:lnTo>
                  <a:lnTo>
                    <a:pt x="1821" y="1120"/>
                  </a:lnTo>
                  <a:lnTo>
                    <a:pt x="1868" y="1115"/>
                  </a:lnTo>
                  <a:lnTo>
                    <a:pt x="1853" y="1099"/>
                  </a:lnTo>
                  <a:lnTo>
                    <a:pt x="1866" y="1084"/>
                  </a:lnTo>
                  <a:lnTo>
                    <a:pt x="1873" y="1066"/>
                  </a:lnTo>
                  <a:lnTo>
                    <a:pt x="1881" y="1053"/>
                  </a:lnTo>
                  <a:lnTo>
                    <a:pt x="1884" y="1040"/>
                  </a:lnTo>
                  <a:lnTo>
                    <a:pt x="1880" y="1016"/>
                  </a:lnTo>
                  <a:lnTo>
                    <a:pt x="1874" y="1006"/>
                  </a:lnTo>
                  <a:lnTo>
                    <a:pt x="1880" y="988"/>
                  </a:lnTo>
                  <a:lnTo>
                    <a:pt x="1874" y="972"/>
                  </a:lnTo>
                  <a:lnTo>
                    <a:pt x="1894" y="924"/>
                  </a:lnTo>
                  <a:lnTo>
                    <a:pt x="1893" y="913"/>
                  </a:lnTo>
                  <a:lnTo>
                    <a:pt x="1899" y="904"/>
                  </a:lnTo>
                  <a:lnTo>
                    <a:pt x="1892" y="894"/>
                  </a:lnTo>
                  <a:lnTo>
                    <a:pt x="1900" y="888"/>
                  </a:lnTo>
                  <a:lnTo>
                    <a:pt x="1893" y="879"/>
                  </a:lnTo>
                  <a:lnTo>
                    <a:pt x="1894" y="863"/>
                  </a:lnTo>
                  <a:lnTo>
                    <a:pt x="1890" y="862"/>
                  </a:lnTo>
                  <a:lnTo>
                    <a:pt x="1886" y="862"/>
                  </a:lnTo>
                  <a:lnTo>
                    <a:pt x="1873" y="842"/>
                  </a:lnTo>
                  <a:lnTo>
                    <a:pt x="1876" y="833"/>
                  </a:lnTo>
                  <a:lnTo>
                    <a:pt x="1861" y="816"/>
                  </a:lnTo>
                  <a:lnTo>
                    <a:pt x="1864" y="810"/>
                  </a:lnTo>
                  <a:lnTo>
                    <a:pt x="1847" y="797"/>
                  </a:lnTo>
                  <a:lnTo>
                    <a:pt x="1848" y="778"/>
                  </a:lnTo>
                  <a:lnTo>
                    <a:pt x="1844" y="765"/>
                  </a:lnTo>
                  <a:lnTo>
                    <a:pt x="1811" y="732"/>
                  </a:lnTo>
                  <a:lnTo>
                    <a:pt x="1799" y="562"/>
                  </a:lnTo>
                  <a:lnTo>
                    <a:pt x="1793" y="471"/>
                  </a:lnTo>
                  <a:lnTo>
                    <a:pt x="1773" y="467"/>
                  </a:lnTo>
                  <a:lnTo>
                    <a:pt x="1744" y="474"/>
                  </a:lnTo>
                  <a:lnTo>
                    <a:pt x="1733" y="461"/>
                  </a:lnTo>
                  <a:lnTo>
                    <a:pt x="1674" y="445"/>
                  </a:lnTo>
                  <a:lnTo>
                    <a:pt x="1659" y="428"/>
                  </a:lnTo>
                  <a:lnTo>
                    <a:pt x="1623" y="413"/>
                  </a:lnTo>
                  <a:lnTo>
                    <a:pt x="1607" y="430"/>
                  </a:lnTo>
                  <a:lnTo>
                    <a:pt x="1580" y="429"/>
                  </a:lnTo>
                  <a:lnTo>
                    <a:pt x="1572" y="419"/>
                  </a:lnTo>
                  <a:lnTo>
                    <a:pt x="1547" y="429"/>
                  </a:lnTo>
                  <a:lnTo>
                    <a:pt x="1547" y="436"/>
                  </a:lnTo>
                  <a:lnTo>
                    <a:pt x="1523" y="430"/>
                  </a:lnTo>
                  <a:lnTo>
                    <a:pt x="1496" y="443"/>
                  </a:lnTo>
                  <a:lnTo>
                    <a:pt x="1487" y="455"/>
                  </a:lnTo>
                  <a:lnTo>
                    <a:pt x="1474" y="455"/>
                  </a:lnTo>
                  <a:lnTo>
                    <a:pt x="1471" y="465"/>
                  </a:lnTo>
                  <a:lnTo>
                    <a:pt x="1458" y="452"/>
                  </a:lnTo>
                  <a:lnTo>
                    <a:pt x="1419" y="442"/>
                  </a:lnTo>
                  <a:lnTo>
                    <a:pt x="1405" y="430"/>
                  </a:lnTo>
                  <a:lnTo>
                    <a:pt x="1363" y="443"/>
                  </a:lnTo>
                  <a:lnTo>
                    <a:pt x="1368" y="451"/>
                  </a:lnTo>
                  <a:lnTo>
                    <a:pt x="1357" y="467"/>
                  </a:lnTo>
                  <a:lnTo>
                    <a:pt x="1346" y="455"/>
                  </a:lnTo>
                  <a:lnTo>
                    <a:pt x="1347" y="438"/>
                  </a:lnTo>
                  <a:lnTo>
                    <a:pt x="1314" y="452"/>
                  </a:lnTo>
                  <a:lnTo>
                    <a:pt x="1308" y="439"/>
                  </a:lnTo>
                  <a:lnTo>
                    <a:pt x="1292" y="439"/>
                  </a:lnTo>
                  <a:lnTo>
                    <a:pt x="1291" y="428"/>
                  </a:lnTo>
                  <a:lnTo>
                    <a:pt x="1284" y="425"/>
                  </a:lnTo>
                  <a:lnTo>
                    <a:pt x="1252" y="448"/>
                  </a:lnTo>
                  <a:lnTo>
                    <a:pt x="1239" y="442"/>
                  </a:lnTo>
                  <a:lnTo>
                    <a:pt x="1240" y="426"/>
                  </a:lnTo>
                  <a:lnTo>
                    <a:pt x="1222" y="420"/>
                  </a:lnTo>
                  <a:lnTo>
                    <a:pt x="1219" y="400"/>
                  </a:lnTo>
                  <a:lnTo>
                    <a:pt x="1183" y="402"/>
                  </a:lnTo>
                  <a:lnTo>
                    <a:pt x="1168" y="415"/>
                  </a:lnTo>
                  <a:lnTo>
                    <a:pt x="1150" y="399"/>
                  </a:lnTo>
                  <a:lnTo>
                    <a:pt x="1129" y="403"/>
                  </a:lnTo>
                  <a:lnTo>
                    <a:pt x="1096" y="390"/>
                  </a:lnTo>
                  <a:lnTo>
                    <a:pt x="1069" y="391"/>
                  </a:lnTo>
                  <a:lnTo>
                    <a:pt x="1064" y="371"/>
                  </a:lnTo>
                  <a:lnTo>
                    <a:pt x="1041" y="350"/>
                  </a:lnTo>
                  <a:lnTo>
                    <a:pt x="1034" y="364"/>
                  </a:lnTo>
                  <a:lnTo>
                    <a:pt x="1015" y="358"/>
                  </a:lnTo>
                  <a:lnTo>
                    <a:pt x="1002" y="364"/>
                  </a:lnTo>
                  <a:lnTo>
                    <a:pt x="969" y="334"/>
                  </a:lnTo>
                  <a:lnTo>
                    <a:pt x="950" y="334"/>
                  </a:lnTo>
                  <a:lnTo>
                    <a:pt x="949" y="5"/>
                  </a:lnTo>
                  <a:lnTo>
                    <a:pt x="872" y="5"/>
                  </a:lnTo>
                  <a:lnTo>
                    <a:pt x="740" y="5"/>
                  </a:lnTo>
                  <a:lnTo>
                    <a:pt x="615" y="2"/>
                  </a:lnTo>
                  <a:lnTo>
                    <a:pt x="540" y="0"/>
                  </a:lnTo>
                  <a:lnTo>
                    <a:pt x="533" y="0"/>
                  </a:lnTo>
                  <a:lnTo>
                    <a:pt x="530" y="133"/>
                  </a:lnTo>
                  <a:lnTo>
                    <a:pt x="526" y="289"/>
                  </a:lnTo>
                  <a:lnTo>
                    <a:pt x="523" y="455"/>
                  </a:lnTo>
                  <a:lnTo>
                    <a:pt x="520" y="607"/>
                  </a:lnTo>
                  <a:lnTo>
                    <a:pt x="519" y="768"/>
                  </a:lnTo>
                  <a:lnTo>
                    <a:pt x="473" y="768"/>
                  </a:lnTo>
                  <a:lnTo>
                    <a:pt x="345" y="765"/>
                  </a:lnTo>
                  <a:lnTo>
                    <a:pt x="207" y="761"/>
                  </a:lnTo>
                  <a:lnTo>
                    <a:pt x="76" y="755"/>
                  </a:lnTo>
                  <a:lnTo>
                    <a:pt x="0" y="751"/>
                  </a:lnTo>
                  <a:lnTo>
                    <a:pt x="8" y="781"/>
                  </a:lnTo>
                  <a:close/>
                </a:path>
              </a:pathLst>
            </a:custGeom>
            <a:solidFill>
              <a:srgbClr val="F48B36"/>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49" name="Freeform 194"/>
            <p:cNvSpPr>
              <a:spLocks/>
            </p:cNvSpPr>
            <p:nvPr/>
          </p:nvSpPr>
          <p:spPr bwMode="auto">
            <a:xfrm>
              <a:off x="1785996" y="2789063"/>
              <a:ext cx="960960" cy="1523359"/>
            </a:xfrm>
            <a:custGeom>
              <a:avLst/>
              <a:gdLst>
                <a:gd name="T0" fmla="*/ 83 w 855"/>
                <a:gd name="T1" fmla="*/ 186 h 1383"/>
                <a:gd name="T2" fmla="*/ 68 w 855"/>
                <a:gd name="T3" fmla="*/ 168 h 1383"/>
                <a:gd name="T4" fmla="*/ 53 w 855"/>
                <a:gd name="T5" fmla="*/ 150 h 1383"/>
                <a:gd name="T6" fmla="*/ 40 w 855"/>
                <a:gd name="T7" fmla="*/ 134 h 1383"/>
                <a:gd name="T8" fmla="*/ 27 w 855"/>
                <a:gd name="T9" fmla="*/ 117 h 1383"/>
                <a:gd name="T10" fmla="*/ 13 w 855"/>
                <a:gd name="T11" fmla="*/ 98 h 1383"/>
                <a:gd name="T12" fmla="*/ 0 w 855"/>
                <a:gd name="T13" fmla="*/ 79 h 1383"/>
                <a:gd name="T14" fmla="*/ 7 w 855"/>
                <a:gd name="T15" fmla="*/ 53 h 1383"/>
                <a:gd name="T16" fmla="*/ 14 w 855"/>
                <a:gd name="T17" fmla="*/ 28 h 1383"/>
                <a:gd name="T18" fmla="*/ 21 w 855"/>
                <a:gd name="T19" fmla="*/ 0 h 1383"/>
                <a:gd name="T20" fmla="*/ 35 w 855"/>
                <a:gd name="T21" fmla="*/ 3 h 1383"/>
                <a:gd name="T22" fmla="*/ 54 w 855"/>
                <a:gd name="T23" fmla="*/ 8 h 1383"/>
                <a:gd name="T24" fmla="*/ 76 w 855"/>
                <a:gd name="T25" fmla="*/ 12 h 1383"/>
                <a:gd name="T26" fmla="*/ 85 w 855"/>
                <a:gd name="T27" fmla="*/ 14 h 1383"/>
                <a:gd name="T28" fmla="*/ 100 w 855"/>
                <a:gd name="T29" fmla="*/ 18 h 1383"/>
                <a:gd name="T30" fmla="*/ 119 w 855"/>
                <a:gd name="T31" fmla="*/ 21 h 1383"/>
                <a:gd name="T32" fmla="*/ 140 w 855"/>
                <a:gd name="T33" fmla="*/ 25 h 1383"/>
                <a:gd name="T34" fmla="*/ 150 w 855"/>
                <a:gd name="T35" fmla="*/ 27 h 1383"/>
                <a:gd name="T36" fmla="*/ 145 w 855"/>
                <a:gd name="T37" fmla="*/ 51 h 1383"/>
                <a:gd name="T38" fmla="*/ 141 w 855"/>
                <a:gd name="T39" fmla="*/ 76 h 1383"/>
                <a:gd name="T40" fmla="*/ 136 w 855"/>
                <a:gd name="T41" fmla="*/ 100 h 1383"/>
                <a:gd name="T42" fmla="*/ 132 w 855"/>
                <a:gd name="T43" fmla="*/ 122 h 1383"/>
                <a:gd name="T44" fmla="*/ 128 w 855"/>
                <a:gd name="T45" fmla="*/ 145 h 1383"/>
                <a:gd name="T46" fmla="*/ 126 w 855"/>
                <a:gd name="T47" fmla="*/ 158 h 1383"/>
                <a:gd name="T48" fmla="*/ 122 w 855"/>
                <a:gd name="T49" fmla="*/ 179 h 1383"/>
                <a:gd name="T50" fmla="*/ 120 w 855"/>
                <a:gd name="T51" fmla="*/ 183 h 1383"/>
                <a:gd name="T52" fmla="*/ 119 w 855"/>
                <a:gd name="T53" fmla="*/ 183 h 1383"/>
                <a:gd name="T54" fmla="*/ 117 w 855"/>
                <a:gd name="T55" fmla="*/ 183 h 1383"/>
                <a:gd name="T56" fmla="*/ 114 w 855"/>
                <a:gd name="T57" fmla="*/ 180 h 1383"/>
                <a:gd name="T58" fmla="*/ 113 w 855"/>
                <a:gd name="T59" fmla="*/ 180 h 1383"/>
                <a:gd name="T60" fmla="*/ 110 w 855"/>
                <a:gd name="T61" fmla="*/ 179 h 1383"/>
                <a:gd name="T62" fmla="*/ 106 w 855"/>
                <a:gd name="T63" fmla="*/ 182 h 1383"/>
                <a:gd name="T64" fmla="*/ 105 w 855"/>
                <a:gd name="T65" fmla="*/ 183 h 1383"/>
                <a:gd name="T66" fmla="*/ 106 w 855"/>
                <a:gd name="T67" fmla="*/ 186 h 1383"/>
                <a:gd name="T68" fmla="*/ 105 w 855"/>
                <a:gd name="T69" fmla="*/ 190 h 1383"/>
                <a:gd name="T70" fmla="*/ 106 w 855"/>
                <a:gd name="T71" fmla="*/ 200 h 1383"/>
                <a:gd name="T72" fmla="*/ 105 w 855"/>
                <a:gd name="T73" fmla="*/ 205 h 1383"/>
                <a:gd name="T74" fmla="*/ 104 w 855"/>
                <a:gd name="T75" fmla="*/ 206 h 1383"/>
                <a:gd name="T76" fmla="*/ 103 w 855"/>
                <a:gd name="T77" fmla="*/ 209 h 1383"/>
                <a:gd name="T78" fmla="*/ 83 w 855"/>
                <a:gd name="T79" fmla="*/ 186 h 138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855" h="1383">
                  <a:moveTo>
                    <a:pt x="475" y="1230"/>
                  </a:moveTo>
                  <a:lnTo>
                    <a:pt x="387" y="1109"/>
                  </a:lnTo>
                  <a:lnTo>
                    <a:pt x="303" y="992"/>
                  </a:lnTo>
                  <a:lnTo>
                    <a:pt x="231" y="885"/>
                  </a:lnTo>
                  <a:lnTo>
                    <a:pt x="154" y="771"/>
                  </a:lnTo>
                  <a:lnTo>
                    <a:pt x="74" y="644"/>
                  </a:lnTo>
                  <a:lnTo>
                    <a:pt x="0" y="523"/>
                  </a:lnTo>
                  <a:lnTo>
                    <a:pt x="39" y="347"/>
                  </a:lnTo>
                  <a:lnTo>
                    <a:pt x="78" y="182"/>
                  </a:lnTo>
                  <a:lnTo>
                    <a:pt x="121" y="0"/>
                  </a:lnTo>
                  <a:lnTo>
                    <a:pt x="199" y="22"/>
                  </a:lnTo>
                  <a:lnTo>
                    <a:pt x="310" y="52"/>
                  </a:lnTo>
                  <a:lnTo>
                    <a:pt x="430" y="83"/>
                  </a:lnTo>
                  <a:lnTo>
                    <a:pt x="486" y="95"/>
                  </a:lnTo>
                  <a:lnTo>
                    <a:pt x="566" y="114"/>
                  </a:lnTo>
                  <a:lnTo>
                    <a:pt x="678" y="140"/>
                  </a:lnTo>
                  <a:lnTo>
                    <a:pt x="798" y="165"/>
                  </a:lnTo>
                  <a:lnTo>
                    <a:pt x="855" y="175"/>
                  </a:lnTo>
                  <a:lnTo>
                    <a:pt x="827" y="334"/>
                  </a:lnTo>
                  <a:lnTo>
                    <a:pt x="800" y="503"/>
                  </a:lnTo>
                  <a:lnTo>
                    <a:pt x="775" y="656"/>
                  </a:lnTo>
                  <a:lnTo>
                    <a:pt x="752" y="801"/>
                  </a:lnTo>
                  <a:lnTo>
                    <a:pt x="729" y="962"/>
                  </a:lnTo>
                  <a:lnTo>
                    <a:pt x="717" y="1044"/>
                  </a:lnTo>
                  <a:lnTo>
                    <a:pt x="697" y="1185"/>
                  </a:lnTo>
                  <a:lnTo>
                    <a:pt x="683" y="1208"/>
                  </a:lnTo>
                  <a:lnTo>
                    <a:pt x="676" y="1213"/>
                  </a:lnTo>
                  <a:lnTo>
                    <a:pt x="664" y="1210"/>
                  </a:lnTo>
                  <a:lnTo>
                    <a:pt x="652" y="1188"/>
                  </a:lnTo>
                  <a:lnTo>
                    <a:pt x="639" y="1188"/>
                  </a:lnTo>
                  <a:lnTo>
                    <a:pt x="628" y="1181"/>
                  </a:lnTo>
                  <a:lnTo>
                    <a:pt x="606" y="1200"/>
                  </a:lnTo>
                  <a:lnTo>
                    <a:pt x="598" y="1213"/>
                  </a:lnTo>
                  <a:lnTo>
                    <a:pt x="605" y="1227"/>
                  </a:lnTo>
                  <a:lnTo>
                    <a:pt x="598" y="1253"/>
                  </a:lnTo>
                  <a:lnTo>
                    <a:pt x="603" y="1324"/>
                  </a:lnTo>
                  <a:lnTo>
                    <a:pt x="599" y="1357"/>
                  </a:lnTo>
                  <a:lnTo>
                    <a:pt x="590" y="1360"/>
                  </a:lnTo>
                  <a:lnTo>
                    <a:pt x="587" y="1383"/>
                  </a:lnTo>
                  <a:lnTo>
                    <a:pt x="475" y="1230"/>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0" name="Freeform 192"/>
            <p:cNvSpPr>
              <a:spLocks/>
            </p:cNvSpPr>
            <p:nvPr/>
          </p:nvSpPr>
          <p:spPr bwMode="auto">
            <a:xfrm>
              <a:off x="1362693" y="1832055"/>
              <a:ext cx="1195683" cy="1062425"/>
            </a:xfrm>
            <a:custGeom>
              <a:avLst/>
              <a:gdLst>
                <a:gd name="T0" fmla="*/ 67 w 1066"/>
                <a:gd name="T1" fmla="*/ 127 h 961"/>
                <a:gd name="T2" fmla="*/ 20 w 1066"/>
                <a:gd name="T3" fmla="*/ 114 h 961"/>
                <a:gd name="T4" fmla="*/ 1 w 1066"/>
                <a:gd name="T5" fmla="*/ 106 h 961"/>
                <a:gd name="T6" fmla="*/ 2 w 1066"/>
                <a:gd name="T7" fmla="*/ 89 h 961"/>
                <a:gd name="T8" fmla="*/ 8 w 1066"/>
                <a:gd name="T9" fmla="*/ 74 h 961"/>
                <a:gd name="T10" fmla="*/ 15 w 1066"/>
                <a:gd name="T11" fmla="*/ 71 h 961"/>
                <a:gd name="T12" fmla="*/ 15 w 1066"/>
                <a:gd name="T13" fmla="*/ 67 h 961"/>
                <a:gd name="T14" fmla="*/ 16 w 1066"/>
                <a:gd name="T15" fmla="*/ 64 h 961"/>
                <a:gd name="T16" fmla="*/ 23 w 1066"/>
                <a:gd name="T17" fmla="*/ 51 h 961"/>
                <a:gd name="T18" fmla="*/ 30 w 1066"/>
                <a:gd name="T19" fmla="*/ 34 h 961"/>
                <a:gd name="T20" fmla="*/ 37 w 1066"/>
                <a:gd name="T21" fmla="*/ 19 h 961"/>
                <a:gd name="T22" fmla="*/ 41 w 1066"/>
                <a:gd name="T23" fmla="*/ 12 h 961"/>
                <a:gd name="T24" fmla="*/ 41 w 1066"/>
                <a:gd name="T25" fmla="*/ 10 h 961"/>
                <a:gd name="T26" fmla="*/ 44 w 1066"/>
                <a:gd name="T27" fmla="*/ 2 h 961"/>
                <a:gd name="T28" fmla="*/ 46 w 1066"/>
                <a:gd name="T29" fmla="*/ 0 h 961"/>
                <a:gd name="T30" fmla="*/ 58 w 1066"/>
                <a:gd name="T31" fmla="*/ 4 h 961"/>
                <a:gd name="T32" fmla="*/ 63 w 1066"/>
                <a:gd name="T33" fmla="*/ 9 h 961"/>
                <a:gd name="T34" fmla="*/ 62 w 1066"/>
                <a:gd name="T35" fmla="*/ 20 h 961"/>
                <a:gd name="T36" fmla="*/ 76 w 1066"/>
                <a:gd name="T37" fmla="*/ 26 h 961"/>
                <a:gd name="T38" fmla="*/ 91 w 1066"/>
                <a:gd name="T39" fmla="*/ 27 h 961"/>
                <a:gd name="T40" fmla="*/ 104 w 1066"/>
                <a:gd name="T41" fmla="*/ 30 h 961"/>
                <a:gd name="T42" fmla="*/ 112 w 1066"/>
                <a:gd name="T43" fmla="*/ 33 h 961"/>
                <a:gd name="T44" fmla="*/ 124 w 1066"/>
                <a:gd name="T45" fmla="*/ 32 h 961"/>
                <a:gd name="T46" fmla="*/ 136 w 1066"/>
                <a:gd name="T47" fmla="*/ 33 h 961"/>
                <a:gd name="T48" fmla="*/ 181 w 1066"/>
                <a:gd name="T49" fmla="*/ 42 h 961"/>
                <a:gd name="T50" fmla="*/ 186 w 1066"/>
                <a:gd name="T51" fmla="*/ 50 h 961"/>
                <a:gd name="T52" fmla="*/ 181 w 1066"/>
                <a:gd name="T53" fmla="*/ 60 h 961"/>
                <a:gd name="T54" fmla="*/ 175 w 1066"/>
                <a:gd name="T55" fmla="*/ 68 h 961"/>
                <a:gd name="T56" fmla="*/ 172 w 1066"/>
                <a:gd name="T57" fmla="*/ 73 h 961"/>
                <a:gd name="T58" fmla="*/ 163 w 1066"/>
                <a:gd name="T59" fmla="*/ 81 h 961"/>
                <a:gd name="T60" fmla="*/ 167 w 1066"/>
                <a:gd name="T61" fmla="*/ 88 h 961"/>
                <a:gd name="T62" fmla="*/ 165 w 1066"/>
                <a:gd name="T63" fmla="*/ 92 h 961"/>
                <a:gd name="T64" fmla="*/ 163 w 1066"/>
                <a:gd name="T65" fmla="*/ 99 h 961"/>
                <a:gd name="T66" fmla="*/ 141 w 1066"/>
                <a:gd name="T67" fmla="*/ 145 h 961"/>
                <a:gd name="T68" fmla="*/ 101 w 1066"/>
                <a:gd name="T69" fmla="*/ 136 h 96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66" h="961">
                  <a:moveTo>
                    <a:pt x="499" y="866"/>
                  </a:moveTo>
                  <a:lnTo>
                    <a:pt x="384" y="832"/>
                  </a:lnTo>
                  <a:lnTo>
                    <a:pt x="267" y="794"/>
                  </a:lnTo>
                  <a:lnTo>
                    <a:pt x="117" y="745"/>
                  </a:lnTo>
                  <a:lnTo>
                    <a:pt x="3" y="705"/>
                  </a:lnTo>
                  <a:lnTo>
                    <a:pt x="3" y="693"/>
                  </a:lnTo>
                  <a:lnTo>
                    <a:pt x="0" y="641"/>
                  </a:lnTo>
                  <a:lnTo>
                    <a:pt x="14" y="579"/>
                  </a:lnTo>
                  <a:lnTo>
                    <a:pt x="18" y="541"/>
                  </a:lnTo>
                  <a:lnTo>
                    <a:pt x="49" y="484"/>
                  </a:lnTo>
                  <a:lnTo>
                    <a:pt x="68" y="465"/>
                  </a:lnTo>
                  <a:lnTo>
                    <a:pt x="83" y="459"/>
                  </a:lnTo>
                  <a:lnTo>
                    <a:pt x="86" y="442"/>
                  </a:lnTo>
                  <a:lnTo>
                    <a:pt x="82" y="440"/>
                  </a:lnTo>
                  <a:lnTo>
                    <a:pt x="83" y="436"/>
                  </a:lnTo>
                  <a:lnTo>
                    <a:pt x="91" y="419"/>
                  </a:lnTo>
                  <a:lnTo>
                    <a:pt x="121" y="365"/>
                  </a:lnTo>
                  <a:lnTo>
                    <a:pt x="131" y="336"/>
                  </a:lnTo>
                  <a:lnTo>
                    <a:pt x="143" y="316"/>
                  </a:lnTo>
                  <a:lnTo>
                    <a:pt x="171" y="220"/>
                  </a:lnTo>
                  <a:lnTo>
                    <a:pt x="189" y="194"/>
                  </a:lnTo>
                  <a:lnTo>
                    <a:pt x="213" y="123"/>
                  </a:lnTo>
                  <a:lnTo>
                    <a:pt x="226" y="107"/>
                  </a:lnTo>
                  <a:lnTo>
                    <a:pt x="232" y="81"/>
                  </a:lnTo>
                  <a:lnTo>
                    <a:pt x="241" y="69"/>
                  </a:lnTo>
                  <a:lnTo>
                    <a:pt x="236" y="61"/>
                  </a:lnTo>
                  <a:lnTo>
                    <a:pt x="239" y="46"/>
                  </a:lnTo>
                  <a:lnTo>
                    <a:pt x="252" y="13"/>
                  </a:lnTo>
                  <a:lnTo>
                    <a:pt x="260" y="3"/>
                  </a:lnTo>
                  <a:lnTo>
                    <a:pt x="267" y="0"/>
                  </a:lnTo>
                  <a:lnTo>
                    <a:pt x="309" y="10"/>
                  </a:lnTo>
                  <a:lnTo>
                    <a:pt x="329" y="28"/>
                  </a:lnTo>
                  <a:lnTo>
                    <a:pt x="333" y="22"/>
                  </a:lnTo>
                  <a:lnTo>
                    <a:pt x="358" y="55"/>
                  </a:lnTo>
                  <a:lnTo>
                    <a:pt x="361" y="75"/>
                  </a:lnTo>
                  <a:lnTo>
                    <a:pt x="352" y="131"/>
                  </a:lnTo>
                  <a:lnTo>
                    <a:pt x="400" y="165"/>
                  </a:lnTo>
                  <a:lnTo>
                    <a:pt x="436" y="166"/>
                  </a:lnTo>
                  <a:lnTo>
                    <a:pt x="462" y="157"/>
                  </a:lnTo>
                  <a:lnTo>
                    <a:pt x="517" y="178"/>
                  </a:lnTo>
                  <a:lnTo>
                    <a:pt x="529" y="199"/>
                  </a:lnTo>
                  <a:lnTo>
                    <a:pt x="596" y="196"/>
                  </a:lnTo>
                  <a:lnTo>
                    <a:pt x="612" y="209"/>
                  </a:lnTo>
                  <a:lnTo>
                    <a:pt x="641" y="214"/>
                  </a:lnTo>
                  <a:lnTo>
                    <a:pt x="677" y="207"/>
                  </a:lnTo>
                  <a:lnTo>
                    <a:pt x="710" y="211"/>
                  </a:lnTo>
                  <a:lnTo>
                    <a:pt x="723" y="202"/>
                  </a:lnTo>
                  <a:lnTo>
                    <a:pt x="778" y="217"/>
                  </a:lnTo>
                  <a:lnTo>
                    <a:pt x="792" y="211"/>
                  </a:lnTo>
                  <a:lnTo>
                    <a:pt x="1032" y="276"/>
                  </a:lnTo>
                  <a:lnTo>
                    <a:pt x="1041" y="309"/>
                  </a:lnTo>
                  <a:lnTo>
                    <a:pt x="1062" y="328"/>
                  </a:lnTo>
                  <a:lnTo>
                    <a:pt x="1066" y="357"/>
                  </a:lnTo>
                  <a:lnTo>
                    <a:pt x="1033" y="394"/>
                  </a:lnTo>
                  <a:lnTo>
                    <a:pt x="1020" y="425"/>
                  </a:lnTo>
                  <a:lnTo>
                    <a:pt x="1000" y="445"/>
                  </a:lnTo>
                  <a:lnTo>
                    <a:pt x="996" y="462"/>
                  </a:lnTo>
                  <a:lnTo>
                    <a:pt x="986" y="476"/>
                  </a:lnTo>
                  <a:lnTo>
                    <a:pt x="967" y="488"/>
                  </a:lnTo>
                  <a:lnTo>
                    <a:pt x="935" y="527"/>
                  </a:lnTo>
                  <a:lnTo>
                    <a:pt x="929" y="562"/>
                  </a:lnTo>
                  <a:lnTo>
                    <a:pt x="954" y="572"/>
                  </a:lnTo>
                  <a:lnTo>
                    <a:pt x="961" y="591"/>
                  </a:lnTo>
                  <a:lnTo>
                    <a:pt x="948" y="602"/>
                  </a:lnTo>
                  <a:lnTo>
                    <a:pt x="950" y="617"/>
                  </a:lnTo>
                  <a:lnTo>
                    <a:pt x="932" y="645"/>
                  </a:lnTo>
                  <a:lnTo>
                    <a:pt x="864" y="961"/>
                  </a:lnTo>
                  <a:lnTo>
                    <a:pt x="808" y="949"/>
                  </a:lnTo>
                  <a:lnTo>
                    <a:pt x="688" y="918"/>
                  </a:lnTo>
                  <a:lnTo>
                    <a:pt x="577" y="888"/>
                  </a:lnTo>
                  <a:lnTo>
                    <a:pt x="499" y="866"/>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1" name="Freeform 166"/>
            <p:cNvSpPr>
              <a:spLocks/>
            </p:cNvSpPr>
            <p:nvPr/>
          </p:nvSpPr>
          <p:spPr bwMode="auto">
            <a:xfrm>
              <a:off x="1651582" y="1356651"/>
              <a:ext cx="987040" cy="779250"/>
            </a:xfrm>
            <a:custGeom>
              <a:avLst/>
              <a:gdLst>
                <a:gd name="T0" fmla="*/ 86 w 879"/>
                <a:gd name="T1" fmla="*/ 12 h 709"/>
                <a:gd name="T2" fmla="*/ 120 w 879"/>
                <a:gd name="T3" fmla="*/ 21 h 709"/>
                <a:gd name="T4" fmla="*/ 154 w 879"/>
                <a:gd name="T5" fmla="*/ 30 h 709"/>
                <a:gd name="T6" fmla="*/ 136 w 879"/>
                <a:gd name="T7" fmla="*/ 95 h 709"/>
                <a:gd name="T8" fmla="*/ 136 w 879"/>
                <a:gd name="T9" fmla="*/ 102 h 709"/>
                <a:gd name="T10" fmla="*/ 135 w 879"/>
                <a:gd name="T11" fmla="*/ 106 h 709"/>
                <a:gd name="T12" fmla="*/ 91 w 879"/>
                <a:gd name="T13" fmla="*/ 98 h 709"/>
                <a:gd name="T14" fmla="*/ 79 w 879"/>
                <a:gd name="T15" fmla="*/ 97 h 709"/>
                <a:gd name="T16" fmla="*/ 67 w 879"/>
                <a:gd name="T17" fmla="*/ 97 h 709"/>
                <a:gd name="T18" fmla="*/ 59 w 879"/>
                <a:gd name="T19" fmla="*/ 95 h 709"/>
                <a:gd name="T20" fmla="*/ 45 w 879"/>
                <a:gd name="T21" fmla="*/ 92 h 709"/>
                <a:gd name="T22" fmla="*/ 31 w 879"/>
                <a:gd name="T23" fmla="*/ 90 h 709"/>
                <a:gd name="T24" fmla="*/ 16 w 879"/>
                <a:gd name="T25" fmla="*/ 85 h 709"/>
                <a:gd name="T26" fmla="*/ 17 w 879"/>
                <a:gd name="T27" fmla="*/ 73 h 709"/>
                <a:gd name="T28" fmla="*/ 11 w 879"/>
                <a:gd name="T29" fmla="*/ 66 h 709"/>
                <a:gd name="T30" fmla="*/ 2 w 879"/>
                <a:gd name="T31" fmla="*/ 61 h 709"/>
                <a:gd name="T32" fmla="*/ 1 w 879"/>
                <a:gd name="T33" fmla="*/ 56 h 709"/>
                <a:gd name="T34" fmla="*/ 3 w 879"/>
                <a:gd name="T35" fmla="*/ 53 h 709"/>
                <a:gd name="T36" fmla="*/ 3 w 879"/>
                <a:gd name="T37" fmla="*/ 57 h 709"/>
                <a:gd name="T38" fmla="*/ 5 w 879"/>
                <a:gd name="T39" fmla="*/ 53 h 709"/>
                <a:gd name="T40" fmla="*/ 6 w 879"/>
                <a:gd name="T41" fmla="*/ 50 h 709"/>
                <a:gd name="T42" fmla="*/ 3 w 879"/>
                <a:gd name="T43" fmla="*/ 48 h 709"/>
                <a:gd name="T44" fmla="*/ 4 w 879"/>
                <a:gd name="T45" fmla="*/ 46 h 709"/>
                <a:gd name="T46" fmla="*/ 7 w 879"/>
                <a:gd name="T47" fmla="*/ 42 h 709"/>
                <a:gd name="T48" fmla="*/ 4 w 879"/>
                <a:gd name="T49" fmla="*/ 41 h 709"/>
                <a:gd name="T50" fmla="*/ 4 w 879"/>
                <a:gd name="T51" fmla="*/ 37 h 709"/>
                <a:gd name="T52" fmla="*/ 6 w 879"/>
                <a:gd name="T53" fmla="*/ 20 h 709"/>
                <a:gd name="T54" fmla="*/ 4 w 879"/>
                <a:gd name="T55" fmla="*/ 13 h 709"/>
                <a:gd name="T56" fmla="*/ 6 w 879"/>
                <a:gd name="T57" fmla="*/ 7 h 709"/>
                <a:gd name="T58" fmla="*/ 10 w 879"/>
                <a:gd name="T59" fmla="*/ 3 h 709"/>
                <a:gd name="T60" fmla="*/ 21 w 879"/>
                <a:gd name="T61" fmla="*/ 13 h 709"/>
                <a:gd name="T62" fmla="*/ 28 w 879"/>
                <a:gd name="T63" fmla="*/ 16 h 709"/>
                <a:gd name="T64" fmla="*/ 38 w 879"/>
                <a:gd name="T65" fmla="*/ 21 h 709"/>
                <a:gd name="T66" fmla="*/ 41 w 879"/>
                <a:gd name="T67" fmla="*/ 25 h 709"/>
                <a:gd name="T68" fmla="*/ 39 w 879"/>
                <a:gd name="T69" fmla="*/ 28 h 709"/>
                <a:gd name="T70" fmla="*/ 35 w 879"/>
                <a:gd name="T71" fmla="*/ 29 h 709"/>
                <a:gd name="T72" fmla="*/ 29 w 879"/>
                <a:gd name="T73" fmla="*/ 38 h 709"/>
                <a:gd name="T74" fmla="*/ 32 w 879"/>
                <a:gd name="T75" fmla="*/ 37 h 709"/>
                <a:gd name="T76" fmla="*/ 33 w 879"/>
                <a:gd name="T77" fmla="*/ 35 h 709"/>
                <a:gd name="T78" fmla="*/ 41 w 879"/>
                <a:gd name="T79" fmla="*/ 30 h 709"/>
                <a:gd name="T80" fmla="*/ 45 w 879"/>
                <a:gd name="T81" fmla="*/ 30 h 709"/>
                <a:gd name="T82" fmla="*/ 45 w 879"/>
                <a:gd name="T83" fmla="*/ 33 h 709"/>
                <a:gd name="T84" fmla="*/ 49 w 879"/>
                <a:gd name="T85" fmla="*/ 24 h 709"/>
                <a:gd name="T86" fmla="*/ 49 w 879"/>
                <a:gd name="T87" fmla="*/ 18 h 709"/>
                <a:gd name="T88" fmla="*/ 46 w 879"/>
                <a:gd name="T89" fmla="*/ 14 h 709"/>
                <a:gd name="T90" fmla="*/ 49 w 879"/>
                <a:gd name="T91" fmla="*/ 14 h 709"/>
                <a:gd name="T92" fmla="*/ 51 w 879"/>
                <a:gd name="T93" fmla="*/ 9 h 709"/>
                <a:gd name="T94" fmla="*/ 54 w 879"/>
                <a:gd name="T95" fmla="*/ 10 h 709"/>
                <a:gd name="T96" fmla="*/ 54 w 879"/>
                <a:gd name="T97" fmla="*/ 8 h 709"/>
                <a:gd name="T98" fmla="*/ 49 w 879"/>
                <a:gd name="T99" fmla="*/ 6 h 709"/>
                <a:gd name="T100" fmla="*/ 48 w 879"/>
                <a:gd name="T101" fmla="*/ 0 h 7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879" h="709">
                  <a:moveTo>
                    <a:pt x="392" y="45"/>
                  </a:moveTo>
                  <a:lnTo>
                    <a:pt x="490" y="78"/>
                  </a:lnTo>
                  <a:lnTo>
                    <a:pt x="593" y="113"/>
                  </a:lnTo>
                  <a:lnTo>
                    <a:pt x="687" y="142"/>
                  </a:lnTo>
                  <a:lnTo>
                    <a:pt x="776" y="169"/>
                  </a:lnTo>
                  <a:lnTo>
                    <a:pt x="879" y="198"/>
                  </a:lnTo>
                  <a:lnTo>
                    <a:pt x="825" y="416"/>
                  </a:lnTo>
                  <a:lnTo>
                    <a:pt x="775" y="629"/>
                  </a:lnTo>
                  <a:lnTo>
                    <a:pt x="769" y="641"/>
                  </a:lnTo>
                  <a:lnTo>
                    <a:pt x="776" y="680"/>
                  </a:lnTo>
                  <a:lnTo>
                    <a:pt x="766" y="692"/>
                  </a:lnTo>
                  <a:lnTo>
                    <a:pt x="772" y="709"/>
                  </a:lnTo>
                  <a:lnTo>
                    <a:pt x="532" y="644"/>
                  </a:lnTo>
                  <a:lnTo>
                    <a:pt x="518" y="650"/>
                  </a:lnTo>
                  <a:lnTo>
                    <a:pt x="463" y="635"/>
                  </a:lnTo>
                  <a:lnTo>
                    <a:pt x="450" y="644"/>
                  </a:lnTo>
                  <a:lnTo>
                    <a:pt x="417" y="640"/>
                  </a:lnTo>
                  <a:lnTo>
                    <a:pt x="381" y="647"/>
                  </a:lnTo>
                  <a:lnTo>
                    <a:pt x="352" y="642"/>
                  </a:lnTo>
                  <a:lnTo>
                    <a:pt x="336" y="629"/>
                  </a:lnTo>
                  <a:lnTo>
                    <a:pt x="269" y="632"/>
                  </a:lnTo>
                  <a:lnTo>
                    <a:pt x="257" y="611"/>
                  </a:lnTo>
                  <a:lnTo>
                    <a:pt x="202" y="590"/>
                  </a:lnTo>
                  <a:lnTo>
                    <a:pt x="176" y="599"/>
                  </a:lnTo>
                  <a:lnTo>
                    <a:pt x="140" y="598"/>
                  </a:lnTo>
                  <a:lnTo>
                    <a:pt x="92" y="564"/>
                  </a:lnTo>
                  <a:lnTo>
                    <a:pt x="101" y="508"/>
                  </a:lnTo>
                  <a:lnTo>
                    <a:pt x="98" y="488"/>
                  </a:lnTo>
                  <a:lnTo>
                    <a:pt x="73" y="455"/>
                  </a:lnTo>
                  <a:lnTo>
                    <a:pt x="62" y="442"/>
                  </a:lnTo>
                  <a:lnTo>
                    <a:pt x="54" y="424"/>
                  </a:lnTo>
                  <a:lnTo>
                    <a:pt x="10" y="409"/>
                  </a:lnTo>
                  <a:lnTo>
                    <a:pt x="0" y="393"/>
                  </a:lnTo>
                  <a:lnTo>
                    <a:pt x="1" y="375"/>
                  </a:lnTo>
                  <a:lnTo>
                    <a:pt x="13" y="345"/>
                  </a:lnTo>
                  <a:lnTo>
                    <a:pt x="18" y="355"/>
                  </a:lnTo>
                  <a:lnTo>
                    <a:pt x="11" y="378"/>
                  </a:lnTo>
                  <a:lnTo>
                    <a:pt x="18" y="383"/>
                  </a:lnTo>
                  <a:lnTo>
                    <a:pt x="23" y="377"/>
                  </a:lnTo>
                  <a:lnTo>
                    <a:pt x="28" y="352"/>
                  </a:lnTo>
                  <a:lnTo>
                    <a:pt x="34" y="335"/>
                  </a:lnTo>
                  <a:lnTo>
                    <a:pt x="34" y="331"/>
                  </a:lnTo>
                  <a:lnTo>
                    <a:pt x="26" y="329"/>
                  </a:lnTo>
                  <a:lnTo>
                    <a:pt x="20" y="323"/>
                  </a:lnTo>
                  <a:lnTo>
                    <a:pt x="18" y="316"/>
                  </a:lnTo>
                  <a:lnTo>
                    <a:pt x="23" y="302"/>
                  </a:lnTo>
                  <a:lnTo>
                    <a:pt x="34" y="292"/>
                  </a:lnTo>
                  <a:lnTo>
                    <a:pt x="41" y="280"/>
                  </a:lnTo>
                  <a:lnTo>
                    <a:pt x="37" y="267"/>
                  </a:lnTo>
                  <a:lnTo>
                    <a:pt x="24" y="277"/>
                  </a:lnTo>
                  <a:lnTo>
                    <a:pt x="23" y="274"/>
                  </a:lnTo>
                  <a:lnTo>
                    <a:pt x="24" y="244"/>
                  </a:lnTo>
                  <a:lnTo>
                    <a:pt x="34" y="169"/>
                  </a:lnTo>
                  <a:lnTo>
                    <a:pt x="33" y="130"/>
                  </a:lnTo>
                  <a:lnTo>
                    <a:pt x="24" y="103"/>
                  </a:lnTo>
                  <a:lnTo>
                    <a:pt x="21" y="84"/>
                  </a:lnTo>
                  <a:lnTo>
                    <a:pt x="24" y="66"/>
                  </a:lnTo>
                  <a:lnTo>
                    <a:pt x="31" y="46"/>
                  </a:lnTo>
                  <a:lnTo>
                    <a:pt x="44" y="30"/>
                  </a:lnTo>
                  <a:lnTo>
                    <a:pt x="56" y="22"/>
                  </a:lnTo>
                  <a:lnTo>
                    <a:pt x="72" y="43"/>
                  </a:lnTo>
                  <a:lnTo>
                    <a:pt x="121" y="87"/>
                  </a:lnTo>
                  <a:lnTo>
                    <a:pt x="140" y="94"/>
                  </a:lnTo>
                  <a:lnTo>
                    <a:pt x="161" y="110"/>
                  </a:lnTo>
                  <a:lnTo>
                    <a:pt x="190" y="117"/>
                  </a:lnTo>
                  <a:lnTo>
                    <a:pt x="212" y="140"/>
                  </a:lnTo>
                  <a:lnTo>
                    <a:pt x="235" y="146"/>
                  </a:lnTo>
                  <a:lnTo>
                    <a:pt x="235" y="165"/>
                  </a:lnTo>
                  <a:lnTo>
                    <a:pt x="226" y="182"/>
                  </a:lnTo>
                  <a:lnTo>
                    <a:pt x="222" y="186"/>
                  </a:lnTo>
                  <a:lnTo>
                    <a:pt x="210" y="189"/>
                  </a:lnTo>
                  <a:lnTo>
                    <a:pt x="202" y="194"/>
                  </a:lnTo>
                  <a:lnTo>
                    <a:pt x="171" y="230"/>
                  </a:lnTo>
                  <a:lnTo>
                    <a:pt x="164" y="256"/>
                  </a:lnTo>
                  <a:lnTo>
                    <a:pt x="179" y="260"/>
                  </a:lnTo>
                  <a:lnTo>
                    <a:pt x="186" y="247"/>
                  </a:lnTo>
                  <a:lnTo>
                    <a:pt x="180" y="243"/>
                  </a:lnTo>
                  <a:lnTo>
                    <a:pt x="189" y="234"/>
                  </a:lnTo>
                  <a:lnTo>
                    <a:pt x="212" y="225"/>
                  </a:lnTo>
                  <a:lnTo>
                    <a:pt x="238" y="199"/>
                  </a:lnTo>
                  <a:lnTo>
                    <a:pt x="251" y="199"/>
                  </a:lnTo>
                  <a:lnTo>
                    <a:pt x="255" y="202"/>
                  </a:lnTo>
                  <a:lnTo>
                    <a:pt x="257" y="220"/>
                  </a:lnTo>
                  <a:lnTo>
                    <a:pt x="259" y="221"/>
                  </a:lnTo>
                  <a:lnTo>
                    <a:pt x="271" y="194"/>
                  </a:lnTo>
                  <a:lnTo>
                    <a:pt x="281" y="162"/>
                  </a:lnTo>
                  <a:lnTo>
                    <a:pt x="282" y="124"/>
                  </a:lnTo>
                  <a:lnTo>
                    <a:pt x="281" y="116"/>
                  </a:lnTo>
                  <a:lnTo>
                    <a:pt x="274" y="107"/>
                  </a:lnTo>
                  <a:lnTo>
                    <a:pt x="267" y="92"/>
                  </a:lnTo>
                  <a:lnTo>
                    <a:pt x="267" y="90"/>
                  </a:lnTo>
                  <a:lnTo>
                    <a:pt x="277" y="90"/>
                  </a:lnTo>
                  <a:lnTo>
                    <a:pt x="288" y="79"/>
                  </a:lnTo>
                  <a:lnTo>
                    <a:pt x="295" y="61"/>
                  </a:lnTo>
                  <a:lnTo>
                    <a:pt x="303" y="59"/>
                  </a:lnTo>
                  <a:lnTo>
                    <a:pt x="308" y="68"/>
                  </a:lnTo>
                  <a:lnTo>
                    <a:pt x="311" y="65"/>
                  </a:lnTo>
                  <a:lnTo>
                    <a:pt x="308" y="55"/>
                  </a:lnTo>
                  <a:lnTo>
                    <a:pt x="294" y="43"/>
                  </a:lnTo>
                  <a:lnTo>
                    <a:pt x="280" y="38"/>
                  </a:lnTo>
                  <a:lnTo>
                    <a:pt x="274" y="20"/>
                  </a:lnTo>
                  <a:lnTo>
                    <a:pt x="272" y="0"/>
                  </a:lnTo>
                  <a:lnTo>
                    <a:pt x="392" y="45"/>
                  </a:lnTo>
                  <a:close/>
                </a:path>
              </a:pathLst>
            </a:custGeom>
            <a:solidFill>
              <a:srgbClr val="0E4A81"/>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2" name="Freeform 190"/>
            <p:cNvSpPr>
              <a:spLocks/>
            </p:cNvSpPr>
            <p:nvPr/>
          </p:nvSpPr>
          <p:spPr bwMode="auto">
            <a:xfrm>
              <a:off x="2333684" y="1575750"/>
              <a:ext cx="898768" cy="1475819"/>
            </a:xfrm>
            <a:custGeom>
              <a:avLst/>
              <a:gdLst>
                <a:gd name="T0" fmla="*/ 34 w 802"/>
                <a:gd name="T1" fmla="*/ 187 h 1341"/>
                <a:gd name="T2" fmla="*/ 64 w 802"/>
                <a:gd name="T3" fmla="*/ 193 h 1341"/>
                <a:gd name="T4" fmla="*/ 98 w 802"/>
                <a:gd name="T5" fmla="*/ 198 h 1341"/>
                <a:gd name="T6" fmla="*/ 129 w 802"/>
                <a:gd name="T7" fmla="*/ 202 h 1341"/>
                <a:gd name="T8" fmla="*/ 140 w 802"/>
                <a:gd name="T9" fmla="*/ 138 h 1341"/>
                <a:gd name="T10" fmla="*/ 135 w 802"/>
                <a:gd name="T11" fmla="*/ 130 h 1341"/>
                <a:gd name="T12" fmla="*/ 132 w 802"/>
                <a:gd name="T13" fmla="*/ 131 h 1341"/>
                <a:gd name="T14" fmla="*/ 131 w 802"/>
                <a:gd name="T15" fmla="*/ 134 h 1341"/>
                <a:gd name="T16" fmla="*/ 127 w 802"/>
                <a:gd name="T17" fmla="*/ 134 h 1341"/>
                <a:gd name="T18" fmla="*/ 123 w 802"/>
                <a:gd name="T19" fmla="*/ 133 h 1341"/>
                <a:gd name="T20" fmla="*/ 116 w 802"/>
                <a:gd name="T21" fmla="*/ 132 h 1341"/>
                <a:gd name="T22" fmla="*/ 112 w 802"/>
                <a:gd name="T23" fmla="*/ 135 h 1341"/>
                <a:gd name="T24" fmla="*/ 104 w 802"/>
                <a:gd name="T25" fmla="*/ 133 h 1341"/>
                <a:gd name="T26" fmla="*/ 103 w 802"/>
                <a:gd name="T27" fmla="*/ 135 h 1341"/>
                <a:gd name="T28" fmla="*/ 99 w 802"/>
                <a:gd name="T29" fmla="*/ 133 h 1341"/>
                <a:gd name="T30" fmla="*/ 98 w 802"/>
                <a:gd name="T31" fmla="*/ 129 h 1341"/>
                <a:gd name="T32" fmla="*/ 98 w 802"/>
                <a:gd name="T33" fmla="*/ 124 h 1341"/>
                <a:gd name="T34" fmla="*/ 94 w 802"/>
                <a:gd name="T35" fmla="*/ 123 h 1341"/>
                <a:gd name="T36" fmla="*/ 92 w 802"/>
                <a:gd name="T37" fmla="*/ 119 h 1341"/>
                <a:gd name="T38" fmla="*/ 93 w 802"/>
                <a:gd name="T39" fmla="*/ 117 h 1341"/>
                <a:gd name="T40" fmla="*/ 91 w 802"/>
                <a:gd name="T41" fmla="*/ 113 h 1341"/>
                <a:gd name="T42" fmla="*/ 89 w 802"/>
                <a:gd name="T43" fmla="*/ 108 h 1341"/>
                <a:gd name="T44" fmla="*/ 89 w 802"/>
                <a:gd name="T45" fmla="*/ 104 h 1341"/>
                <a:gd name="T46" fmla="*/ 88 w 802"/>
                <a:gd name="T47" fmla="*/ 102 h 1341"/>
                <a:gd name="T48" fmla="*/ 85 w 802"/>
                <a:gd name="T49" fmla="*/ 97 h 1341"/>
                <a:gd name="T50" fmla="*/ 82 w 802"/>
                <a:gd name="T51" fmla="*/ 100 h 1341"/>
                <a:gd name="T52" fmla="*/ 78 w 802"/>
                <a:gd name="T53" fmla="*/ 101 h 1341"/>
                <a:gd name="T54" fmla="*/ 74 w 802"/>
                <a:gd name="T55" fmla="*/ 98 h 1341"/>
                <a:gd name="T56" fmla="*/ 75 w 802"/>
                <a:gd name="T57" fmla="*/ 93 h 1341"/>
                <a:gd name="T58" fmla="*/ 78 w 802"/>
                <a:gd name="T59" fmla="*/ 89 h 1341"/>
                <a:gd name="T60" fmla="*/ 78 w 802"/>
                <a:gd name="T61" fmla="*/ 87 h 1341"/>
                <a:gd name="T62" fmla="*/ 78 w 802"/>
                <a:gd name="T63" fmla="*/ 83 h 1341"/>
                <a:gd name="T64" fmla="*/ 79 w 802"/>
                <a:gd name="T65" fmla="*/ 80 h 1341"/>
                <a:gd name="T66" fmla="*/ 82 w 802"/>
                <a:gd name="T67" fmla="*/ 74 h 1341"/>
                <a:gd name="T68" fmla="*/ 84 w 802"/>
                <a:gd name="T69" fmla="*/ 71 h 1341"/>
                <a:gd name="T70" fmla="*/ 78 w 802"/>
                <a:gd name="T71" fmla="*/ 69 h 1341"/>
                <a:gd name="T72" fmla="*/ 78 w 802"/>
                <a:gd name="T73" fmla="*/ 67 h 1341"/>
                <a:gd name="T74" fmla="*/ 77 w 802"/>
                <a:gd name="T75" fmla="*/ 66 h 1341"/>
                <a:gd name="T76" fmla="*/ 74 w 802"/>
                <a:gd name="T77" fmla="*/ 62 h 1341"/>
                <a:gd name="T78" fmla="*/ 69 w 802"/>
                <a:gd name="T79" fmla="*/ 52 h 1341"/>
                <a:gd name="T80" fmla="*/ 65 w 802"/>
                <a:gd name="T81" fmla="*/ 47 h 1341"/>
                <a:gd name="T82" fmla="*/ 64 w 802"/>
                <a:gd name="T83" fmla="*/ 44 h 1341"/>
                <a:gd name="T84" fmla="*/ 64 w 802"/>
                <a:gd name="T85" fmla="*/ 41 h 1341"/>
                <a:gd name="T86" fmla="*/ 59 w 802"/>
                <a:gd name="T87" fmla="*/ 29 h 1341"/>
                <a:gd name="T88" fmla="*/ 48 w 802"/>
                <a:gd name="T89" fmla="*/ 0 h 1341"/>
                <a:gd name="T90" fmla="*/ 30 w 802"/>
                <a:gd name="T91" fmla="*/ 65 h 1341"/>
                <a:gd name="T92" fmla="*/ 30 w 802"/>
                <a:gd name="T93" fmla="*/ 73 h 1341"/>
                <a:gd name="T94" fmla="*/ 30 w 802"/>
                <a:gd name="T95" fmla="*/ 77 h 1341"/>
                <a:gd name="T96" fmla="*/ 35 w 802"/>
                <a:gd name="T97" fmla="*/ 85 h 1341"/>
                <a:gd name="T98" fmla="*/ 30 w 802"/>
                <a:gd name="T99" fmla="*/ 95 h 1341"/>
                <a:gd name="T100" fmla="*/ 23 w 802"/>
                <a:gd name="T101" fmla="*/ 103 h 1341"/>
                <a:gd name="T102" fmla="*/ 21 w 802"/>
                <a:gd name="T103" fmla="*/ 108 h 1341"/>
                <a:gd name="T104" fmla="*/ 12 w 802"/>
                <a:gd name="T105" fmla="*/ 115 h 1341"/>
                <a:gd name="T106" fmla="*/ 16 w 802"/>
                <a:gd name="T107" fmla="*/ 122 h 1341"/>
                <a:gd name="T108" fmla="*/ 15 w 802"/>
                <a:gd name="T109" fmla="*/ 126 h 1341"/>
                <a:gd name="T110" fmla="*/ 12 w 802"/>
                <a:gd name="T111" fmla="*/ 133 h 1341"/>
                <a:gd name="T112" fmla="*/ 14 w 802"/>
                <a:gd name="T113" fmla="*/ 183 h 13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02" h="1341">
                  <a:moveTo>
                    <a:pt x="80" y="1215"/>
                  </a:moveTo>
                  <a:lnTo>
                    <a:pt x="192" y="1241"/>
                  </a:lnTo>
                  <a:lnTo>
                    <a:pt x="312" y="1266"/>
                  </a:lnTo>
                  <a:lnTo>
                    <a:pt x="369" y="1276"/>
                  </a:lnTo>
                  <a:lnTo>
                    <a:pt x="446" y="1292"/>
                  </a:lnTo>
                  <a:lnTo>
                    <a:pt x="561" y="1312"/>
                  </a:lnTo>
                  <a:lnTo>
                    <a:pt x="682" y="1332"/>
                  </a:lnTo>
                  <a:lnTo>
                    <a:pt x="741" y="1341"/>
                  </a:lnTo>
                  <a:lnTo>
                    <a:pt x="771" y="1117"/>
                  </a:lnTo>
                  <a:lnTo>
                    <a:pt x="802" y="912"/>
                  </a:lnTo>
                  <a:lnTo>
                    <a:pt x="786" y="893"/>
                  </a:lnTo>
                  <a:lnTo>
                    <a:pt x="777" y="866"/>
                  </a:lnTo>
                  <a:lnTo>
                    <a:pt x="771" y="862"/>
                  </a:lnTo>
                  <a:lnTo>
                    <a:pt x="758" y="867"/>
                  </a:lnTo>
                  <a:lnTo>
                    <a:pt x="758" y="875"/>
                  </a:lnTo>
                  <a:lnTo>
                    <a:pt x="750" y="885"/>
                  </a:lnTo>
                  <a:lnTo>
                    <a:pt x="754" y="895"/>
                  </a:lnTo>
                  <a:lnTo>
                    <a:pt x="729" y="888"/>
                  </a:lnTo>
                  <a:lnTo>
                    <a:pt x="714" y="892"/>
                  </a:lnTo>
                  <a:lnTo>
                    <a:pt x="705" y="883"/>
                  </a:lnTo>
                  <a:lnTo>
                    <a:pt x="680" y="885"/>
                  </a:lnTo>
                  <a:lnTo>
                    <a:pt x="662" y="875"/>
                  </a:lnTo>
                  <a:lnTo>
                    <a:pt x="650" y="879"/>
                  </a:lnTo>
                  <a:lnTo>
                    <a:pt x="643" y="892"/>
                  </a:lnTo>
                  <a:lnTo>
                    <a:pt x="608" y="876"/>
                  </a:lnTo>
                  <a:lnTo>
                    <a:pt x="598" y="877"/>
                  </a:lnTo>
                  <a:lnTo>
                    <a:pt x="588" y="886"/>
                  </a:lnTo>
                  <a:lnTo>
                    <a:pt x="589" y="895"/>
                  </a:lnTo>
                  <a:lnTo>
                    <a:pt x="586" y="896"/>
                  </a:lnTo>
                  <a:lnTo>
                    <a:pt x="569" y="877"/>
                  </a:lnTo>
                  <a:lnTo>
                    <a:pt x="571" y="864"/>
                  </a:lnTo>
                  <a:lnTo>
                    <a:pt x="563" y="852"/>
                  </a:lnTo>
                  <a:lnTo>
                    <a:pt x="569" y="843"/>
                  </a:lnTo>
                  <a:lnTo>
                    <a:pt x="561" y="820"/>
                  </a:lnTo>
                  <a:lnTo>
                    <a:pt x="550" y="810"/>
                  </a:lnTo>
                  <a:lnTo>
                    <a:pt x="539" y="813"/>
                  </a:lnTo>
                  <a:lnTo>
                    <a:pt x="529" y="798"/>
                  </a:lnTo>
                  <a:lnTo>
                    <a:pt x="526" y="785"/>
                  </a:lnTo>
                  <a:lnTo>
                    <a:pt x="532" y="779"/>
                  </a:lnTo>
                  <a:lnTo>
                    <a:pt x="535" y="771"/>
                  </a:lnTo>
                  <a:lnTo>
                    <a:pt x="530" y="752"/>
                  </a:lnTo>
                  <a:lnTo>
                    <a:pt x="523" y="750"/>
                  </a:lnTo>
                  <a:lnTo>
                    <a:pt x="520" y="735"/>
                  </a:lnTo>
                  <a:lnTo>
                    <a:pt x="510" y="714"/>
                  </a:lnTo>
                  <a:lnTo>
                    <a:pt x="513" y="701"/>
                  </a:lnTo>
                  <a:lnTo>
                    <a:pt x="509" y="691"/>
                  </a:lnTo>
                  <a:lnTo>
                    <a:pt x="511" y="680"/>
                  </a:lnTo>
                  <a:lnTo>
                    <a:pt x="506" y="675"/>
                  </a:lnTo>
                  <a:lnTo>
                    <a:pt x="510" y="662"/>
                  </a:lnTo>
                  <a:lnTo>
                    <a:pt x="491" y="641"/>
                  </a:lnTo>
                  <a:lnTo>
                    <a:pt x="488" y="649"/>
                  </a:lnTo>
                  <a:lnTo>
                    <a:pt x="472" y="660"/>
                  </a:lnTo>
                  <a:lnTo>
                    <a:pt x="458" y="662"/>
                  </a:lnTo>
                  <a:lnTo>
                    <a:pt x="446" y="671"/>
                  </a:lnTo>
                  <a:lnTo>
                    <a:pt x="432" y="654"/>
                  </a:lnTo>
                  <a:lnTo>
                    <a:pt x="422" y="649"/>
                  </a:lnTo>
                  <a:lnTo>
                    <a:pt x="433" y="626"/>
                  </a:lnTo>
                  <a:lnTo>
                    <a:pt x="428" y="613"/>
                  </a:lnTo>
                  <a:lnTo>
                    <a:pt x="452" y="599"/>
                  </a:lnTo>
                  <a:lnTo>
                    <a:pt x="449" y="592"/>
                  </a:lnTo>
                  <a:lnTo>
                    <a:pt x="452" y="582"/>
                  </a:lnTo>
                  <a:lnTo>
                    <a:pt x="445" y="577"/>
                  </a:lnTo>
                  <a:lnTo>
                    <a:pt x="451" y="560"/>
                  </a:lnTo>
                  <a:lnTo>
                    <a:pt x="446" y="550"/>
                  </a:lnTo>
                  <a:lnTo>
                    <a:pt x="457" y="547"/>
                  </a:lnTo>
                  <a:lnTo>
                    <a:pt x="457" y="532"/>
                  </a:lnTo>
                  <a:lnTo>
                    <a:pt x="472" y="502"/>
                  </a:lnTo>
                  <a:lnTo>
                    <a:pt x="471" y="492"/>
                  </a:lnTo>
                  <a:lnTo>
                    <a:pt x="480" y="489"/>
                  </a:lnTo>
                  <a:lnTo>
                    <a:pt x="484" y="468"/>
                  </a:lnTo>
                  <a:lnTo>
                    <a:pt x="455" y="465"/>
                  </a:lnTo>
                  <a:lnTo>
                    <a:pt x="449" y="457"/>
                  </a:lnTo>
                  <a:lnTo>
                    <a:pt x="454" y="452"/>
                  </a:lnTo>
                  <a:lnTo>
                    <a:pt x="448" y="444"/>
                  </a:lnTo>
                  <a:lnTo>
                    <a:pt x="436" y="447"/>
                  </a:lnTo>
                  <a:lnTo>
                    <a:pt x="439" y="437"/>
                  </a:lnTo>
                  <a:lnTo>
                    <a:pt x="425" y="423"/>
                  </a:lnTo>
                  <a:lnTo>
                    <a:pt x="426" y="408"/>
                  </a:lnTo>
                  <a:lnTo>
                    <a:pt x="415" y="394"/>
                  </a:lnTo>
                  <a:lnTo>
                    <a:pt x="393" y="341"/>
                  </a:lnTo>
                  <a:lnTo>
                    <a:pt x="376" y="329"/>
                  </a:lnTo>
                  <a:lnTo>
                    <a:pt x="370" y="312"/>
                  </a:lnTo>
                  <a:lnTo>
                    <a:pt x="356" y="299"/>
                  </a:lnTo>
                  <a:lnTo>
                    <a:pt x="367" y="293"/>
                  </a:lnTo>
                  <a:lnTo>
                    <a:pt x="358" y="278"/>
                  </a:lnTo>
                  <a:lnTo>
                    <a:pt x="367" y="271"/>
                  </a:lnTo>
                  <a:lnTo>
                    <a:pt x="366" y="252"/>
                  </a:lnTo>
                  <a:lnTo>
                    <a:pt x="341" y="195"/>
                  </a:lnTo>
                  <a:lnTo>
                    <a:pt x="379" y="27"/>
                  </a:lnTo>
                  <a:lnTo>
                    <a:pt x="275" y="0"/>
                  </a:lnTo>
                  <a:lnTo>
                    <a:pt x="221" y="218"/>
                  </a:lnTo>
                  <a:lnTo>
                    <a:pt x="171" y="431"/>
                  </a:lnTo>
                  <a:lnTo>
                    <a:pt x="165" y="443"/>
                  </a:lnTo>
                  <a:lnTo>
                    <a:pt x="172" y="482"/>
                  </a:lnTo>
                  <a:lnTo>
                    <a:pt x="162" y="494"/>
                  </a:lnTo>
                  <a:lnTo>
                    <a:pt x="168" y="511"/>
                  </a:lnTo>
                  <a:lnTo>
                    <a:pt x="177" y="544"/>
                  </a:lnTo>
                  <a:lnTo>
                    <a:pt x="198" y="563"/>
                  </a:lnTo>
                  <a:lnTo>
                    <a:pt x="202" y="592"/>
                  </a:lnTo>
                  <a:lnTo>
                    <a:pt x="169" y="629"/>
                  </a:lnTo>
                  <a:lnTo>
                    <a:pt x="156" y="660"/>
                  </a:lnTo>
                  <a:lnTo>
                    <a:pt x="136" y="680"/>
                  </a:lnTo>
                  <a:lnTo>
                    <a:pt x="132" y="697"/>
                  </a:lnTo>
                  <a:lnTo>
                    <a:pt x="122" y="711"/>
                  </a:lnTo>
                  <a:lnTo>
                    <a:pt x="103" y="723"/>
                  </a:lnTo>
                  <a:lnTo>
                    <a:pt x="71" y="762"/>
                  </a:lnTo>
                  <a:lnTo>
                    <a:pt x="65" y="797"/>
                  </a:lnTo>
                  <a:lnTo>
                    <a:pt x="90" y="807"/>
                  </a:lnTo>
                  <a:lnTo>
                    <a:pt x="97" y="826"/>
                  </a:lnTo>
                  <a:lnTo>
                    <a:pt x="84" y="837"/>
                  </a:lnTo>
                  <a:lnTo>
                    <a:pt x="86" y="852"/>
                  </a:lnTo>
                  <a:lnTo>
                    <a:pt x="68" y="880"/>
                  </a:lnTo>
                  <a:lnTo>
                    <a:pt x="0" y="1196"/>
                  </a:lnTo>
                  <a:lnTo>
                    <a:pt x="80" y="1215"/>
                  </a:lnTo>
                  <a:close/>
                </a:path>
              </a:pathLst>
            </a:custGeom>
            <a:solidFill>
              <a:srgbClr val="F48B36"/>
            </a:solidFill>
            <a:ln w="12700"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3" name="Freeform 158"/>
            <p:cNvSpPr>
              <a:spLocks/>
            </p:cNvSpPr>
            <p:nvPr/>
          </p:nvSpPr>
          <p:spPr bwMode="auto">
            <a:xfrm>
              <a:off x="5542298" y="4114358"/>
              <a:ext cx="764172" cy="698515"/>
            </a:xfrm>
            <a:custGeom>
              <a:avLst/>
              <a:gdLst>
                <a:gd name="T0" fmla="*/ 85 w 682"/>
                <a:gd name="T1" fmla="*/ 2 h 634"/>
                <a:gd name="T2" fmla="*/ 66 w 682"/>
                <a:gd name="T3" fmla="*/ 3 h 634"/>
                <a:gd name="T4" fmla="*/ 45 w 682"/>
                <a:gd name="T5" fmla="*/ 5 h 634"/>
                <a:gd name="T6" fmla="*/ 22 w 682"/>
                <a:gd name="T7" fmla="*/ 6 h 634"/>
                <a:gd name="T8" fmla="*/ 0 w 682"/>
                <a:gd name="T9" fmla="*/ 7 h 634"/>
                <a:gd name="T10" fmla="*/ 6 w 682"/>
                <a:gd name="T11" fmla="*/ 36 h 634"/>
                <a:gd name="T12" fmla="*/ 9 w 682"/>
                <a:gd name="T13" fmla="*/ 81 h 634"/>
                <a:gd name="T14" fmla="*/ 11 w 682"/>
                <a:gd name="T15" fmla="*/ 83 h 634"/>
                <a:gd name="T16" fmla="*/ 16 w 682"/>
                <a:gd name="T17" fmla="*/ 82 h 634"/>
                <a:gd name="T18" fmla="*/ 20 w 682"/>
                <a:gd name="T19" fmla="*/ 82 h 634"/>
                <a:gd name="T20" fmla="*/ 20 w 682"/>
                <a:gd name="T21" fmla="*/ 96 h 634"/>
                <a:gd name="T22" fmla="*/ 55 w 682"/>
                <a:gd name="T23" fmla="*/ 93 h 634"/>
                <a:gd name="T24" fmla="*/ 92 w 682"/>
                <a:gd name="T25" fmla="*/ 91 h 634"/>
                <a:gd name="T26" fmla="*/ 92 w 682"/>
                <a:gd name="T27" fmla="*/ 88 h 634"/>
                <a:gd name="T28" fmla="*/ 93 w 682"/>
                <a:gd name="T29" fmla="*/ 87 h 634"/>
                <a:gd name="T30" fmla="*/ 92 w 682"/>
                <a:gd name="T31" fmla="*/ 84 h 634"/>
                <a:gd name="T32" fmla="*/ 90 w 682"/>
                <a:gd name="T33" fmla="*/ 83 h 634"/>
                <a:gd name="T34" fmla="*/ 91 w 682"/>
                <a:gd name="T35" fmla="*/ 79 h 634"/>
                <a:gd name="T36" fmla="*/ 88 w 682"/>
                <a:gd name="T37" fmla="*/ 77 h 634"/>
                <a:gd name="T38" fmla="*/ 90 w 682"/>
                <a:gd name="T39" fmla="*/ 76 h 634"/>
                <a:gd name="T40" fmla="*/ 90 w 682"/>
                <a:gd name="T41" fmla="*/ 75 h 634"/>
                <a:gd name="T42" fmla="*/ 88 w 682"/>
                <a:gd name="T43" fmla="*/ 74 h 634"/>
                <a:gd name="T44" fmla="*/ 92 w 682"/>
                <a:gd name="T45" fmla="*/ 71 h 634"/>
                <a:gd name="T46" fmla="*/ 92 w 682"/>
                <a:gd name="T47" fmla="*/ 67 h 634"/>
                <a:gd name="T48" fmla="*/ 91 w 682"/>
                <a:gd name="T49" fmla="*/ 66 h 634"/>
                <a:gd name="T50" fmla="*/ 96 w 682"/>
                <a:gd name="T51" fmla="*/ 64 h 634"/>
                <a:gd name="T52" fmla="*/ 96 w 682"/>
                <a:gd name="T53" fmla="*/ 62 h 634"/>
                <a:gd name="T54" fmla="*/ 93 w 682"/>
                <a:gd name="T55" fmla="*/ 62 h 634"/>
                <a:gd name="T56" fmla="*/ 96 w 682"/>
                <a:gd name="T57" fmla="*/ 60 h 634"/>
                <a:gd name="T58" fmla="*/ 96 w 682"/>
                <a:gd name="T59" fmla="*/ 58 h 634"/>
                <a:gd name="T60" fmla="*/ 97 w 682"/>
                <a:gd name="T61" fmla="*/ 58 h 634"/>
                <a:gd name="T62" fmla="*/ 97 w 682"/>
                <a:gd name="T63" fmla="*/ 55 h 634"/>
                <a:gd name="T64" fmla="*/ 102 w 682"/>
                <a:gd name="T65" fmla="*/ 54 h 634"/>
                <a:gd name="T66" fmla="*/ 101 w 682"/>
                <a:gd name="T67" fmla="*/ 49 h 634"/>
                <a:gd name="T68" fmla="*/ 102 w 682"/>
                <a:gd name="T69" fmla="*/ 46 h 634"/>
                <a:gd name="T70" fmla="*/ 103 w 682"/>
                <a:gd name="T71" fmla="*/ 45 h 634"/>
                <a:gd name="T72" fmla="*/ 103 w 682"/>
                <a:gd name="T73" fmla="*/ 44 h 634"/>
                <a:gd name="T74" fmla="*/ 108 w 682"/>
                <a:gd name="T75" fmla="*/ 41 h 634"/>
                <a:gd name="T76" fmla="*/ 106 w 682"/>
                <a:gd name="T77" fmla="*/ 38 h 634"/>
                <a:gd name="T78" fmla="*/ 108 w 682"/>
                <a:gd name="T79" fmla="*/ 37 h 634"/>
                <a:gd name="T80" fmla="*/ 109 w 682"/>
                <a:gd name="T81" fmla="*/ 35 h 634"/>
                <a:gd name="T82" fmla="*/ 111 w 682"/>
                <a:gd name="T83" fmla="*/ 35 h 634"/>
                <a:gd name="T84" fmla="*/ 110 w 682"/>
                <a:gd name="T85" fmla="*/ 29 h 634"/>
                <a:gd name="T86" fmla="*/ 112 w 682"/>
                <a:gd name="T87" fmla="*/ 25 h 634"/>
                <a:gd name="T88" fmla="*/ 114 w 682"/>
                <a:gd name="T89" fmla="*/ 24 h 634"/>
                <a:gd name="T90" fmla="*/ 113 w 682"/>
                <a:gd name="T91" fmla="*/ 23 h 634"/>
                <a:gd name="T92" fmla="*/ 114 w 682"/>
                <a:gd name="T93" fmla="*/ 22 h 634"/>
                <a:gd name="T94" fmla="*/ 113 w 682"/>
                <a:gd name="T95" fmla="*/ 20 h 634"/>
                <a:gd name="T96" fmla="*/ 117 w 682"/>
                <a:gd name="T97" fmla="*/ 17 h 634"/>
                <a:gd name="T98" fmla="*/ 118 w 682"/>
                <a:gd name="T99" fmla="*/ 16 h 634"/>
                <a:gd name="T100" fmla="*/ 116 w 682"/>
                <a:gd name="T101" fmla="*/ 15 h 634"/>
                <a:gd name="T102" fmla="*/ 119 w 682"/>
                <a:gd name="T103" fmla="*/ 14 h 634"/>
                <a:gd name="T104" fmla="*/ 117 w 682"/>
                <a:gd name="T105" fmla="*/ 12 h 634"/>
                <a:gd name="T106" fmla="*/ 102 w 682"/>
                <a:gd name="T107" fmla="*/ 13 h 634"/>
                <a:gd name="T108" fmla="*/ 103 w 682"/>
                <a:gd name="T109" fmla="*/ 10 h 634"/>
                <a:gd name="T110" fmla="*/ 108 w 682"/>
                <a:gd name="T111" fmla="*/ 5 h 634"/>
                <a:gd name="T112" fmla="*/ 108 w 682"/>
                <a:gd name="T113" fmla="*/ 3 h 634"/>
                <a:gd name="T114" fmla="*/ 105 w 682"/>
                <a:gd name="T115" fmla="*/ 0 h 634"/>
                <a:gd name="T116" fmla="*/ 85 w 682"/>
                <a:gd name="T117" fmla="*/ 2 h 6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2" h="634">
                  <a:moveTo>
                    <a:pt x="490" y="12"/>
                  </a:moveTo>
                  <a:lnTo>
                    <a:pt x="377" y="22"/>
                  </a:lnTo>
                  <a:lnTo>
                    <a:pt x="257" y="32"/>
                  </a:lnTo>
                  <a:lnTo>
                    <a:pt x="124" y="42"/>
                  </a:lnTo>
                  <a:lnTo>
                    <a:pt x="0" y="51"/>
                  </a:lnTo>
                  <a:lnTo>
                    <a:pt x="32" y="240"/>
                  </a:lnTo>
                  <a:lnTo>
                    <a:pt x="51" y="533"/>
                  </a:lnTo>
                  <a:lnTo>
                    <a:pt x="62" y="546"/>
                  </a:lnTo>
                  <a:lnTo>
                    <a:pt x="91" y="539"/>
                  </a:lnTo>
                  <a:lnTo>
                    <a:pt x="111" y="543"/>
                  </a:lnTo>
                  <a:lnTo>
                    <a:pt x="117" y="634"/>
                  </a:lnTo>
                  <a:lnTo>
                    <a:pt x="319" y="618"/>
                  </a:lnTo>
                  <a:lnTo>
                    <a:pt x="527" y="599"/>
                  </a:lnTo>
                  <a:lnTo>
                    <a:pt x="524" y="582"/>
                  </a:lnTo>
                  <a:lnTo>
                    <a:pt x="533" y="572"/>
                  </a:lnTo>
                  <a:lnTo>
                    <a:pt x="529" y="556"/>
                  </a:lnTo>
                  <a:lnTo>
                    <a:pt x="517" y="549"/>
                  </a:lnTo>
                  <a:lnTo>
                    <a:pt x="521" y="521"/>
                  </a:lnTo>
                  <a:lnTo>
                    <a:pt x="507" y="510"/>
                  </a:lnTo>
                  <a:lnTo>
                    <a:pt x="517" y="504"/>
                  </a:lnTo>
                  <a:lnTo>
                    <a:pt x="517" y="497"/>
                  </a:lnTo>
                  <a:lnTo>
                    <a:pt x="504" y="488"/>
                  </a:lnTo>
                  <a:lnTo>
                    <a:pt x="526" y="468"/>
                  </a:lnTo>
                  <a:lnTo>
                    <a:pt x="529" y="442"/>
                  </a:lnTo>
                  <a:lnTo>
                    <a:pt x="520" y="436"/>
                  </a:lnTo>
                  <a:lnTo>
                    <a:pt x="547" y="422"/>
                  </a:lnTo>
                  <a:lnTo>
                    <a:pt x="547" y="413"/>
                  </a:lnTo>
                  <a:lnTo>
                    <a:pt x="534" y="407"/>
                  </a:lnTo>
                  <a:lnTo>
                    <a:pt x="547" y="396"/>
                  </a:lnTo>
                  <a:lnTo>
                    <a:pt x="552" y="383"/>
                  </a:lnTo>
                  <a:lnTo>
                    <a:pt x="559" y="383"/>
                  </a:lnTo>
                  <a:lnTo>
                    <a:pt x="557" y="367"/>
                  </a:lnTo>
                  <a:lnTo>
                    <a:pt x="582" y="355"/>
                  </a:lnTo>
                  <a:lnTo>
                    <a:pt x="576" y="322"/>
                  </a:lnTo>
                  <a:lnTo>
                    <a:pt x="581" y="303"/>
                  </a:lnTo>
                  <a:lnTo>
                    <a:pt x="594" y="300"/>
                  </a:lnTo>
                  <a:lnTo>
                    <a:pt x="592" y="287"/>
                  </a:lnTo>
                  <a:lnTo>
                    <a:pt x="618" y="269"/>
                  </a:lnTo>
                  <a:lnTo>
                    <a:pt x="609" y="253"/>
                  </a:lnTo>
                  <a:lnTo>
                    <a:pt x="622" y="244"/>
                  </a:lnTo>
                  <a:lnTo>
                    <a:pt x="627" y="232"/>
                  </a:lnTo>
                  <a:lnTo>
                    <a:pt x="637" y="230"/>
                  </a:lnTo>
                  <a:lnTo>
                    <a:pt x="630" y="194"/>
                  </a:lnTo>
                  <a:lnTo>
                    <a:pt x="643" y="165"/>
                  </a:lnTo>
                  <a:lnTo>
                    <a:pt x="654" y="160"/>
                  </a:lnTo>
                  <a:lnTo>
                    <a:pt x="648" y="150"/>
                  </a:lnTo>
                  <a:lnTo>
                    <a:pt x="656" y="143"/>
                  </a:lnTo>
                  <a:lnTo>
                    <a:pt x="647" y="129"/>
                  </a:lnTo>
                  <a:lnTo>
                    <a:pt x="673" y="111"/>
                  </a:lnTo>
                  <a:lnTo>
                    <a:pt x="676" y="105"/>
                  </a:lnTo>
                  <a:lnTo>
                    <a:pt x="667" y="98"/>
                  </a:lnTo>
                  <a:lnTo>
                    <a:pt x="682" y="94"/>
                  </a:lnTo>
                  <a:lnTo>
                    <a:pt x="671" y="78"/>
                  </a:lnTo>
                  <a:lnTo>
                    <a:pt x="582" y="88"/>
                  </a:lnTo>
                  <a:lnTo>
                    <a:pt x="592" y="68"/>
                  </a:lnTo>
                  <a:lnTo>
                    <a:pt x="621" y="36"/>
                  </a:lnTo>
                  <a:lnTo>
                    <a:pt x="619" y="20"/>
                  </a:lnTo>
                  <a:lnTo>
                    <a:pt x="602" y="0"/>
                  </a:lnTo>
                  <a:lnTo>
                    <a:pt x="490" y="12"/>
                  </a:lnTo>
                  <a:close/>
                </a:path>
              </a:pathLst>
            </a:custGeom>
            <a:solidFill>
              <a:srgbClr val="0E4A81"/>
            </a:solidFill>
            <a:ln w="12700" cmpd="sng">
              <a:solidFill>
                <a:sysClr val="window" lastClr="FFFFFF"/>
              </a:solidFill>
              <a:prstDash val="solid"/>
              <a:round/>
              <a:headEnd/>
              <a:tailEnd/>
            </a:ln>
          </p:spPr>
          <p:txBody>
            <a:bodyPr lIns="101882" tIns="50941" rIns="101882" bIns="50941"/>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grpSp>
          <p:nvGrpSpPr>
            <p:cNvPr id="254" name="Group 253"/>
            <p:cNvGrpSpPr/>
            <p:nvPr/>
          </p:nvGrpSpPr>
          <p:grpSpPr>
            <a:xfrm>
              <a:off x="487553" y="5035770"/>
              <a:ext cx="1727562" cy="1230520"/>
              <a:chOff x="717128" y="5059475"/>
              <a:chExt cx="1313266" cy="935421"/>
            </a:xfrm>
            <a:solidFill>
              <a:srgbClr val="0E4A81"/>
            </a:solidFill>
          </p:grpSpPr>
          <p:sp>
            <p:nvSpPr>
              <p:cNvPr id="255" name="Freeform 32"/>
              <p:cNvSpPr>
                <a:spLocks noChangeAspect="1"/>
              </p:cNvSpPr>
              <p:nvPr/>
            </p:nvSpPr>
            <p:spPr bwMode="gray">
              <a:xfrm rot="19149350">
                <a:off x="831869" y="5059475"/>
                <a:ext cx="994211" cy="935421"/>
              </a:xfrm>
              <a:custGeom>
                <a:avLst/>
                <a:gdLst>
                  <a:gd name="T0" fmla="*/ 35 w 3308"/>
                  <a:gd name="T1" fmla="*/ 44 h 3023"/>
                  <a:gd name="T2" fmla="*/ 34 w 3308"/>
                  <a:gd name="T3" fmla="*/ 42 h 3023"/>
                  <a:gd name="T4" fmla="*/ 43 w 3308"/>
                  <a:gd name="T5" fmla="*/ 30 h 3023"/>
                  <a:gd name="T6" fmla="*/ 51 w 3308"/>
                  <a:gd name="T7" fmla="*/ 20 h 3023"/>
                  <a:gd name="T8" fmla="*/ 48 w 3308"/>
                  <a:gd name="T9" fmla="*/ 15 h 3023"/>
                  <a:gd name="T10" fmla="*/ 46 w 3308"/>
                  <a:gd name="T11" fmla="*/ 10 h 3023"/>
                  <a:gd name="T12" fmla="*/ 45 w 3308"/>
                  <a:gd name="T13" fmla="*/ 8 h 3023"/>
                  <a:gd name="T14" fmla="*/ 45 w 3308"/>
                  <a:gd name="T15" fmla="*/ 7 h 3023"/>
                  <a:gd name="T16" fmla="*/ 45 w 3308"/>
                  <a:gd name="T17" fmla="*/ 5 h 3023"/>
                  <a:gd name="T18" fmla="*/ 43 w 3308"/>
                  <a:gd name="T19" fmla="*/ 4 h 3023"/>
                  <a:gd name="T20" fmla="*/ 41 w 3308"/>
                  <a:gd name="T21" fmla="*/ 4 h 3023"/>
                  <a:gd name="T22" fmla="*/ 40 w 3308"/>
                  <a:gd name="T23" fmla="*/ 2 h 3023"/>
                  <a:gd name="T24" fmla="*/ 37 w 3308"/>
                  <a:gd name="T25" fmla="*/ 2 h 3023"/>
                  <a:gd name="T26" fmla="*/ 32 w 3308"/>
                  <a:gd name="T27" fmla="*/ 4 h 3023"/>
                  <a:gd name="T28" fmla="*/ 32 w 3308"/>
                  <a:gd name="T29" fmla="*/ 7 h 3023"/>
                  <a:gd name="T30" fmla="*/ 32 w 3308"/>
                  <a:gd name="T31" fmla="*/ 10 h 3023"/>
                  <a:gd name="T32" fmla="*/ 30 w 3308"/>
                  <a:gd name="T33" fmla="*/ 8 h 3023"/>
                  <a:gd name="T34" fmla="*/ 29 w 3308"/>
                  <a:gd name="T35" fmla="*/ 8 h 3023"/>
                  <a:gd name="T36" fmla="*/ 30 w 3308"/>
                  <a:gd name="T37" fmla="*/ 4 h 3023"/>
                  <a:gd name="T38" fmla="*/ 26 w 3308"/>
                  <a:gd name="T39" fmla="*/ 1 h 3023"/>
                  <a:gd name="T40" fmla="*/ 24 w 3308"/>
                  <a:gd name="T41" fmla="*/ 5 h 3023"/>
                  <a:gd name="T42" fmla="*/ 25 w 3308"/>
                  <a:gd name="T43" fmla="*/ 9 h 3023"/>
                  <a:gd name="T44" fmla="*/ 27 w 3308"/>
                  <a:gd name="T45" fmla="*/ 11 h 3023"/>
                  <a:gd name="T46" fmla="*/ 24 w 3308"/>
                  <a:gd name="T47" fmla="*/ 13 h 3023"/>
                  <a:gd name="T48" fmla="*/ 20 w 3308"/>
                  <a:gd name="T49" fmla="*/ 10 h 3023"/>
                  <a:gd name="T50" fmla="*/ 16 w 3308"/>
                  <a:gd name="T51" fmla="*/ 9 h 3023"/>
                  <a:gd name="T52" fmla="*/ 15 w 3308"/>
                  <a:gd name="T53" fmla="*/ 10 h 3023"/>
                  <a:gd name="T54" fmla="*/ 14 w 3308"/>
                  <a:gd name="T55" fmla="*/ 12 h 3023"/>
                  <a:gd name="T56" fmla="*/ 13 w 3308"/>
                  <a:gd name="T57" fmla="*/ 14 h 3023"/>
                  <a:gd name="T58" fmla="*/ 15 w 3308"/>
                  <a:gd name="T59" fmla="*/ 16 h 3023"/>
                  <a:gd name="T60" fmla="*/ 11 w 3308"/>
                  <a:gd name="T61" fmla="*/ 19 h 3023"/>
                  <a:gd name="T62" fmla="*/ 12 w 3308"/>
                  <a:gd name="T63" fmla="*/ 21 h 3023"/>
                  <a:gd name="T64" fmla="*/ 14 w 3308"/>
                  <a:gd name="T65" fmla="*/ 24 h 3023"/>
                  <a:gd name="T66" fmla="*/ 13 w 3308"/>
                  <a:gd name="T67" fmla="*/ 26 h 3023"/>
                  <a:gd name="T68" fmla="*/ 8 w 3308"/>
                  <a:gd name="T69" fmla="*/ 27 h 3023"/>
                  <a:gd name="T70" fmla="*/ 5 w 3308"/>
                  <a:gd name="T71" fmla="*/ 25 h 3023"/>
                  <a:gd name="T72" fmla="*/ 0 w 3308"/>
                  <a:gd name="T73" fmla="*/ 24 h 3023"/>
                  <a:gd name="T74" fmla="*/ 3 w 3308"/>
                  <a:gd name="T75" fmla="*/ 25 h 3023"/>
                  <a:gd name="T76" fmla="*/ 5 w 3308"/>
                  <a:gd name="T77" fmla="*/ 28 h 3023"/>
                  <a:gd name="T78" fmla="*/ 8 w 3308"/>
                  <a:gd name="T79" fmla="*/ 28 h 3023"/>
                  <a:gd name="T80" fmla="*/ 10 w 3308"/>
                  <a:gd name="T81" fmla="*/ 29 h 3023"/>
                  <a:gd name="T82" fmla="*/ 13 w 3308"/>
                  <a:gd name="T83" fmla="*/ 30 h 3023"/>
                  <a:gd name="T84" fmla="*/ 18 w 3308"/>
                  <a:gd name="T85" fmla="*/ 31 h 3023"/>
                  <a:gd name="T86" fmla="*/ 20 w 3308"/>
                  <a:gd name="T87" fmla="*/ 29 h 3023"/>
                  <a:gd name="T88" fmla="*/ 22 w 3308"/>
                  <a:gd name="T89" fmla="*/ 29 h 3023"/>
                  <a:gd name="T90" fmla="*/ 27 w 3308"/>
                  <a:gd name="T91" fmla="*/ 29 h 3023"/>
                  <a:gd name="T92" fmla="*/ 26 w 3308"/>
                  <a:gd name="T93" fmla="*/ 30 h 3023"/>
                  <a:gd name="T94" fmla="*/ 23 w 3308"/>
                  <a:gd name="T95" fmla="*/ 30 h 3023"/>
                  <a:gd name="T96" fmla="*/ 21 w 3308"/>
                  <a:gd name="T97" fmla="*/ 31 h 3023"/>
                  <a:gd name="T98" fmla="*/ 22 w 3308"/>
                  <a:gd name="T99" fmla="*/ 33 h 3023"/>
                  <a:gd name="T100" fmla="*/ 24 w 3308"/>
                  <a:gd name="T101" fmla="*/ 33 h 3023"/>
                  <a:gd name="T102" fmla="*/ 26 w 3308"/>
                  <a:gd name="T103" fmla="*/ 33 h 3023"/>
                  <a:gd name="T104" fmla="*/ 27 w 3308"/>
                  <a:gd name="T105" fmla="*/ 32 h 3023"/>
                  <a:gd name="T106" fmla="*/ 28 w 3308"/>
                  <a:gd name="T107" fmla="*/ 33 h 3023"/>
                  <a:gd name="T108" fmla="*/ 28 w 3308"/>
                  <a:gd name="T109" fmla="*/ 35 h 3023"/>
                  <a:gd name="T110" fmla="*/ 29 w 3308"/>
                  <a:gd name="T111" fmla="*/ 39 h 3023"/>
                  <a:gd name="T112" fmla="*/ 33 w 3308"/>
                  <a:gd name="T113" fmla="*/ 43 h 3023"/>
                  <a:gd name="T114" fmla="*/ 34 w 3308"/>
                  <a:gd name="T115" fmla="*/ 44 h 302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308" h="3023">
                    <a:moveTo>
                      <a:pt x="2252" y="2996"/>
                    </a:moveTo>
                    <a:lnTo>
                      <a:pt x="2253" y="2987"/>
                    </a:lnTo>
                    <a:lnTo>
                      <a:pt x="2252" y="2908"/>
                    </a:lnTo>
                    <a:lnTo>
                      <a:pt x="2256" y="2886"/>
                    </a:lnTo>
                    <a:lnTo>
                      <a:pt x="2251" y="2855"/>
                    </a:lnTo>
                    <a:lnTo>
                      <a:pt x="2248" y="2840"/>
                    </a:lnTo>
                    <a:lnTo>
                      <a:pt x="2253" y="2843"/>
                    </a:lnTo>
                    <a:lnTo>
                      <a:pt x="2259" y="2837"/>
                    </a:lnTo>
                    <a:lnTo>
                      <a:pt x="2284" y="2804"/>
                    </a:lnTo>
                    <a:lnTo>
                      <a:pt x="2239" y="2767"/>
                    </a:lnTo>
                    <a:lnTo>
                      <a:pt x="2207" y="2776"/>
                    </a:lnTo>
                    <a:lnTo>
                      <a:pt x="2201" y="2766"/>
                    </a:lnTo>
                    <a:lnTo>
                      <a:pt x="2193" y="2733"/>
                    </a:lnTo>
                    <a:lnTo>
                      <a:pt x="2164" y="2733"/>
                    </a:lnTo>
                    <a:lnTo>
                      <a:pt x="2152" y="2692"/>
                    </a:lnTo>
                    <a:lnTo>
                      <a:pt x="2190" y="2643"/>
                    </a:lnTo>
                    <a:lnTo>
                      <a:pt x="2307" y="2497"/>
                    </a:lnTo>
                    <a:lnTo>
                      <a:pt x="2417" y="2360"/>
                    </a:lnTo>
                    <a:lnTo>
                      <a:pt x="2519" y="2235"/>
                    </a:lnTo>
                    <a:lnTo>
                      <a:pt x="2628" y="2105"/>
                    </a:lnTo>
                    <a:lnTo>
                      <a:pt x="2746" y="1963"/>
                    </a:lnTo>
                    <a:lnTo>
                      <a:pt x="2859" y="1831"/>
                    </a:lnTo>
                    <a:lnTo>
                      <a:pt x="2963" y="1710"/>
                    </a:lnTo>
                    <a:lnTo>
                      <a:pt x="3072" y="1584"/>
                    </a:lnTo>
                    <a:lnTo>
                      <a:pt x="3193" y="1446"/>
                    </a:lnTo>
                    <a:lnTo>
                      <a:pt x="3308" y="1316"/>
                    </a:lnTo>
                    <a:lnTo>
                      <a:pt x="3305" y="1308"/>
                    </a:lnTo>
                    <a:lnTo>
                      <a:pt x="3286" y="1318"/>
                    </a:lnTo>
                    <a:lnTo>
                      <a:pt x="3262" y="1164"/>
                    </a:lnTo>
                    <a:lnTo>
                      <a:pt x="3248" y="1151"/>
                    </a:lnTo>
                    <a:lnTo>
                      <a:pt x="3234" y="1165"/>
                    </a:lnTo>
                    <a:lnTo>
                      <a:pt x="3235" y="1140"/>
                    </a:lnTo>
                    <a:lnTo>
                      <a:pt x="3153" y="1084"/>
                    </a:lnTo>
                    <a:lnTo>
                      <a:pt x="3145" y="1025"/>
                    </a:lnTo>
                    <a:lnTo>
                      <a:pt x="3103" y="982"/>
                    </a:lnTo>
                    <a:lnTo>
                      <a:pt x="3059" y="825"/>
                    </a:lnTo>
                    <a:lnTo>
                      <a:pt x="3005" y="784"/>
                    </a:lnTo>
                    <a:lnTo>
                      <a:pt x="3018" y="788"/>
                    </a:lnTo>
                    <a:lnTo>
                      <a:pt x="3021" y="773"/>
                    </a:lnTo>
                    <a:lnTo>
                      <a:pt x="2963" y="706"/>
                    </a:lnTo>
                    <a:lnTo>
                      <a:pt x="2983" y="705"/>
                    </a:lnTo>
                    <a:lnTo>
                      <a:pt x="2973" y="680"/>
                    </a:lnTo>
                    <a:lnTo>
                      <a:pt x="2974" y="656"/>
                    </a:lnTo>
                    <a:lnTo>
                      <a:pt x="3004" y="644"/>
                    </a:lnTo>
                    <a:lnTo>
                      <a:pt x="2988" y="607"/>
                    </a:lnTo>
                    <a:lnTo>
                      <a:pt x="2975" y="619"/>
                    </a:lnTo>
                    <a:lnTo>
                      <a:pt x="2969" y="611"/>
                    </a:lnTo>
                    <a:lnTo>
                      <a:pt x="2981" y="575"/>
                    </a:lnTo>
                    <a:lnTo>
                      <a:pt x="2928" y="538"/>
                    </a:lnTo>
                    <a:lnTo>
                      <a:pt x="2925" y="508"/>
                    </a:lnTo>
                    <a:lnTo>
                      <a:pt x="2935" y="508"/>
                    </a:lnTo>
                    <a:lnTo>
                      <a:pt x="2951" y="482"/>
                    </a:lnTo>
                    <a:lnTo>
                      <a:pt x="2947" y="461"/>
                    </a:lnTo>
                    <a:lnTo>
                      <a:pt x="2918" y="454"/>
                    </a:lnTo>
                    <a:lnTo>
                      <a:pt x="2904" y="461"/>
                    </a:lnTo>
                    <a:lnTo>
                      <a:pt x="2880" y="491"/>
                    </a:lnTo>
                    <a:lnTo>
                      <a:pt x="2875" y="481"/>
                    </a:lnTo>
                    <a:lnTo>
                      <a:pt x="2886" y="464"/>
                    </a:lnTo>
                    <a:lnTo>
                      <a:pt x="2864" y="422"/>
                    </a:lnTo>
                    <a:lnTo>
                      <a:pt x="2885" y="417"/>
                    </a:lnTo>
                    <a:lnTo>
                      <a:pt x="2921" y="441"/>
                    </a:lnTo>
                    <a:lnTo>
                      <a:pt x="2936" y="432"/>
                    </a:lnTo>
                    <a:lnTo>
                      <a:pt x="2931" y="353"/>
                    </a:lnTo>
                    <a:lnTo>
                      <a:pt x="2901" y="349"/>
                    </a:lnTo>
                    <a:lnTo>
                      <a:pt x="2892" y="357"/>
                    </a:lnTo>
                    <a:lnTo>
                      <a:pt x="2813" y="334"/>
                    </a:lnTo>
                    <a:lnTo>
                      <a:pt x="2771" y="271"/>
                    </a:lnTo>
                    <a:lnTo>
                      <a:pt x="2768" y="278"/>
                    </a:lnTo>
                    <a:lnTo>
                      <a:pt x="2759" y="272"/>
                    </a:lnTo>
                    <a:lnTo>
                      <a:pt x="2748" y="280"/>
                    </a:lnTo>
                    <a:lnTo>
                      <a:pt x="2750" y="257"/>
                    </a:lnTo>
                    <a:lnTo>
                      <a:pt x="2793" y="269"/>
                    </a:lnTo>
                    <a:lnTo>
                      <a:pt x="2742" y="236"/>
                    </a:lnTo>
                    <a:lnTo>
                      <a:pt x="2720" y="233"/>
                    </a:lnTo>
                    <a:lnTo>
                      <a:pt x="2715" y="280"/>
                    </a:lnTo>
                    <a:lnTo>
                      <a:pt x="2699" y="262"/>
                    </a:lnTo>
                    <a:lnTo>
                      <a:pt x="2657" y="277"/>
                    </a:lnTo>
                    <a:lnTo>
                      <a:pt x="2674" y="261"/>
                    </a:lnTo>
                    <a:lnTo>
                      <a:pt x="2663" y="255"/>
                    </a:lnTo>
                    <a:lnTo>
                      <a:pt x="2699" y="250"/>
                    </a:lnTo>
                    <a:lnTo>
                      <a:pt x="2705" y="231"/>
                    </a:lnTo>
                    <a:lnTo>
                      <a:pt x="2581" y="170"/>
                    </a:lnTo>
                    <a:lnTo>
                      <a:pt x="2611" y="168"/>
                    </a:lnTo>
                    <a:lnTo>
                      <a:pt x="2607" y="156"/>
                    </a:lnTo>
                    <a:lnTo>
                      <a:pt x="2563" y="161"/>
                    </a:lnTo>
                    <a:lnTo>
                      <a:pt x="2552" y="151"/>
                    </a:lnTo>
                    <a:lnTo>
                      <a:pt x="2500" y="141"/>
                    </a:lnTo>
                    <a:lnTo>
                      <a:pt x="2486" y="142"/>
                    </a:lnTo>
                    <a:lnTo>
                      <a:pt x="2425" y="162"/>
                    </a:lnTo>
                    <a:lnTo>
                      <a:pt x="2436" y="151"/>
                    </a:lnTo>
                    <a:lnTo>
                      <a:pt x="2372" y="156"/>
                    </a:lnTo>
                    <a:lnTo>
                      <a:pt x="2334" y="140"/>
                    </a:lnTo>
                    <a:lnTo>
                      <a:pt x="2257" y="3"/>
                    </a:lnTo>
                    <a:lnTo>
                      <a:pt x="2191" y="26"/>
                    </a:lnTo>
                    <a:lnTo>
                      <a:pt x="2196" y="37"/>
                    </a:lnTo>
                    <a:lnTo>
                      <a:pt x="2153" y="0"/>
                    </a:lnTo>
                    <a:lnTo>
                      <a:pt x="2105" y="222"/>
                    </a:lnTo>
                    <a:lnTo>
                      <a:pt x="2084" y="267"/>
                    </a:lnTo>
                    <a:lnTo>
                      <a:pt x="2024" y="318"/>
                    </a:lnTo>
                    <a:lnTo>
                      <a:pt x="2027" y="389"/>
                    </a:lnTo>
                    <a:lnTo>
                      <a:pt x="2050" y="382"/>
                    </a:lnTo>
                    <a:lnTo>
                      <a:pt x="2066" y="398"/>
                    </a:lnTo>
                    <a:lnTo>
                      <a:pt x="2039" y="405"/>
                    </a:lnTo>
                    <a:lnTo>
                      <a:pt x="2035" y="413"/>
                    </a:lnTo>
                    <a:lnTo>
                      <a:pt x="2071" y="465"/>
                    </a:lnTo>
                    <a:lnTo>
                      <a:pt x="2066" y="480"/>
                    </a:lnTo>
                    <a:lnTo>
                      <a:pt x="2022" y="474"/>
                    </a:lnTo>
                    <a:lnTo>
                      <a:pt x="2002" y="531"/>
                    </a:lnTo>
                    <a:lnTo>
                      <a:pt x="2032" y="524"/>
                    </a:lnTo>
                    <a:lnTo>
                      <a:pt x="2019" y="535"/>
                    </a:lnTo>
                    <a:lnTo>
                      <a:pt x="2035" y="581"/>
                    </a:lnTo>
                    <a:lnTo>
                      <a:pt x="2088" y="639"/>
                    </a:lnTo>
                    <a:lnTo>
                      <a:pt x="2071" y="655"/>
                    </a:lnTo>
                    <a:lnTo>
                      <a:pt x="1997" y="596"/>
                    </a:lnTo>
                    <a:lnTo>
                      <a:pt x="2007" y="542"/>
                    </a:lnTo>
                    <a:lnTo>
                      <a:pt x="1980" y="510"/>
                    </a:lnTo>
                    <a:lnTo>
                      <a:pt x="2001" y="468"/>
                    </a:lnTo>
                    <a:lnTo>
                      <a:pt x="1975" y="501"/>
                    </a:lnTo>
                    <a:lnTo>
                      <a:pt x="1946" y="509"/>
                    </a:lnTo>
                    <a:lnTo>
                      <a:pt x="1947" y="521"/>
                    </a:lnTo>
                    <a:lnTo>
                      <a:pt x="1967" y="514"/>
                    </a:lnTo>
                    <a:lnTo>
                      <a:pt x="1973" y="584"/>
                    </a:lnTo>
                    <a:lnTo>
                      <a:pt x="1944" y="585"/>
                    </a:lnTo>
                    <a:lnTo>
                      <a:pt x="1958" y="575"/>
                    </a:lnTo>
                    <a:lnTo>
                      <a:pt x="1955" y="543"/>
                    </a:lnTo>
                    <a:lnTo>
                      <a:pt x="1892" y="551"/>
                    </a:lnTo>
                    <a:lnTo>
                      <a:pt x="1902" y="521"/>
                    </a:lnTo>
                    <a:lnTo>
                      <a:pt x="1850" y="409"/>
                    </a:lnTo>
                    <a:lnTo>
                      <a:pt x="1859" y="365"/>
                    </a:lnTo>
                    <a:lnTo>
                      <a:pt x="1885" y="378"/>
                    </a:lnTo>
                    <a:lnTo>
                      <a:pt x="1924" y="356"/>
                    </a:lnTo>
                    <a:lnTo>
                      <a:pt x="1941" y="362"/>
                    </a:lnTo>
                    <a:lnTo>
                      <a:pt x="1907" y="289"/>
                    </a:lnTo>
                    <a:lnTo>
                      <a:pt x="1819" y="233"/>
                    </a:lnTo>
                    <a:lnTo>
                      <a:pt x="1805" y="263"/>
                    </a:lnTo>
                    <a:lnTo>
                      <a:pt x="1788" y="207"/>
                    </a:lnTo>
                    <a:lnTo>
                      <a:pt x="1721" y="174"/>
                    </a:lnTo>
                    <a:lnTo>
                      <a:pt x="1701" y="142"/>
                    </a:lnTo>
                    <a:lnTo>
                      <a:pt x="1683" y="147"/>
                    </a:lnTo>
                    <a:lnTo>
                      <a:pt x="1657" y="103"/>
                    </a:lnTo>
                    <a:lnTo>
                      <a:pt x="1624" y="185"/>
                    </a:lnTo>
                    <a:lnTo>
                      <a:pt x="1641" y="283"/>
                    </a:lnTo>
                    <a:lnTo>
                      <a:pt x="1601" y="260"/>
                    </a:lnTo>
                    <a:lnTo>
                      <a:pt x="1617" y="234"/>
                    </a:lnTo>
                    <a:lnTo>
                      <a:pt x="1603" y="235"/>
                    </a:lnTo>
                    <a:lnTo>
                      <a:pt x="1568" y="290"/>
                    </a:lnTo>
                    <a:lnTo>
                      <a:pt x="1533" y="302"/>
                    </a:lnTo>
                    <a:lnTo>
                      <a:pt x="1516" y="343"/>
                    </a:lnTo>
                    <a:lnTo>
                      <a:pt x="1535" y="457"/>
                    </a:lnTo>
                    <a:lnTo>
                      <a:pt x="1598" y="541"/>
                    </a:lnTo>
                    <a:lnTo>
                      <a:pt x="1587" y="596"/>
                    </a:lnTo>
                    <a:lnTo>
                      <a:pt x="1608" y="591"/>
                    </a:lnTo>
                    <a:lnTo>
                      <a:pt x="1614" y="556"/>
                    </a:lnTo>
                    <a:lnTo>
                      <a:pt x="1625" y="575"/>
                    </a:lnTo>
                    <a:lnTo>
                      <a:pt x="1614" y="607"/>
                    </a:lnTo>
                    <a:lnTo>
                      <a:pt x="1581" y="639"/>
                    </a:lnTo>
                    <a:lnTo>
                      <a:pt x="1631" y="636"/>
                    </a:lnTo>
                    <a:lnTo>
                      <a:pt x="1704" y="662"/>
                    </a:lnTo>
                    <a:lnTo>
                      <a:pt x="1711" y="695"/>
                    </a:lnTo>
                    <a:lnTo>
                      <a:pt x="1743" y="707"/>
                    </a:lnTo>
                    <a:lnTo>
                      <a:pt x="1733" y="742"/>
                    </a:lnTo>
                    <a:lnTo>
                      <a:pt x="1684" y="753"/>
                    </a:lnTo>
                    <a:lnTo>
                      <a:pt x="1664" y="712"/>
                    </a:lnTo>
                    <a:lnTo>
                      <a:pt x="1642" y="728"/>
                    </a:lnTo>
                    <a:lnTo>
                      <a:pt x="1653" y="746"/>
                    </a:lnTo>
                    <a:lnTo>
                      <a:pt x="1592" y="821"/>
                    </a:lnTo>
                    <a:lnTo>
                      <a:pt x="1565" y="838"/>
                    </a:lnTo>
                    <a:lnTo>
                      <a:pt x="1519" y="837"/>
                    </a:lnTo>
                    <a:lnTo>
                      <a:pt x="1450" y="762"/>
                    </a:lnTo>
                    <a:lnTo>
                      <a:pt x="1470" y="764"/>
                    </a:lnTo>
                    <a:lnTo>
                      <a:pt x="1465" y="746"/>
                    </a:lnTo>
                    <a:lnTo>
                      <a:pt x="1366" y="726"/>
                    </a:lnTo>
                    <a:lnTo>
                      <a:pt x="1356" y="685"/>
                    </a:lnTo>
                    <a:lnTo>
                      <a:pt x="1329" y="672"/>
                    </a:lnTo>
                    <a:lnTo>
                      <a:pt x="1298" y="650"/>
                    </a:lnTo>
                    <a:lnTo>
                      <a:pt x="1269" y="666"/>
                    </a:lnTo>
                    <a:lnTo>
                      <a:pt x="1251" y="622"/>
                    </a:lnTo>
                    <a:lnTo>
                      <a:pt x="1158" y="579"/>
                    </a:lnTo>
                    <a:lnTo>
                      <a:pt x="1103" y="580"/>
                    </a:lnTo>
                    <a:lnTo>
                      <a:pt x="1068" y="597"/>
                    </a:lnTo>
                    <a:lnTo>
                      <a:pt x="1043" y="569"/>
                    </a:lnTo>
                    <a:lnTo>
                      <a:pt x="1029" y="597"/>
                    </a:lnTo>
                    <a:lnTo>
                      <a:pt x="1011" y="580"/>
                    </a:lnTo>
                    <a:lnTo>
                      <a:pt x="988" y="586"/>
                    </a:lnTo>
                    <a:lnTo>
                      <a:pt x="1035" y="658"/>
                    </a:lnTo>
                    <a:lnTo>
                      <a:pt x="1033" y="668"/>
                    </a:lnTo>
                    <a:lnTo>
                      <a:pt x="1003" y="625"/>
                    </a:lnTo>
                    <a:lnTo>
                      <a:pt x="979" y="624"/>
                    </a:lnTo>
                    <a:lnTo>
                      <a:pt x="975" y="653"/>
                    </a:lnTo>
                    <a:lnTo>
                      <a:pt x="999" y="677"/>
                    </a:lnTo>
                    <a:lnTo>
                      <a:pt x="974" y="678"/>
                    </a:lnTo>
                    <a:lnTo>
                      <a:pt x="936" y="720"/>
                    </a:lnTo>
                    <a:lnTo>
                      <a:pt x="967" y="740"/>
                    </a:lnTo>
                    <a:lnTo>
                      <a:pt x="955" y="756"/>
                    </a:lnTo>
                    <a:lnTo>
                      <a:pt x="967" y="778"/>
                    </a:lnTo>
                    <a:lnTo>
                      <a:pt x="937" y="776"/>
                    </a:lnTo>
                    <a:lnTo>
                      <a:pt x="937" y="800"/>
                    </a:lnTo>
                    <a:lnTo>
                      <a:pt x="969" y="869"/>
                    </a:lnTo>
                    <a:lnTo>
                      <a:pt x="956" y="882"/>
                    </a:lnTo>
                    <a:lnTo>
                      <a:pt x="920" y="858"/>
                    </a:lnTo>
                    <a:lnTo>
                      <a:pt x="838" y="852"/>
                    </a:lnTo>
                    <a:lnTo>
                      <a:pt x="804" y="890"/>
                    </a:lnTo>
                    <a:lnTo>
                      <a:pt x="826" y="919"/>
                    </a:lnTo>
                    <a:lnTo>
                      <a:pt x="809" y="927"/>
                    </a:lnTo>
                    <a:lnTo>
                      <a:pt x="792" y="920"/>
                    </a:lnTo>
                    <a:lnTo>
                      <a:pt x="776" y="965"/>
                    </a:lnTo>
                    <a:lnTo>
                      <a:pt x="798" y="1045"/>
                    </a:lnTo>
                    <a:lnTo>
                      <a:pt x="908" y="1057"/>
                    </a:lnTo>
                    <a:lnTo>
                      <a:pt x="930" y="1018"/>
                    </a:lnTo>
                    <a:lnTo>
                      <a:pt x="985" y="1020"/>
                    </a:lnTo>
                    <a:lnTo>
                      <a:pt x="1059" y="1066"/>
                    </a:lnTo>
                    <a:lnTo>
                      <a:pt x="931" y="1038"/>
                    </a:lnTo>
                    <a:lnTo>
                      <a:pt x="836" y="1178"/>
                    </a:lnTo>
                    <a:lnTo>
                      <a:pt x="772" y="1183"/>
                    </a:lnTo>
                    <a:lnTo>
                      <a:pt x="754" y="1206"/>
                    </a:lnTo>
                    <a:lnTo>
                      <a:pt x="770" y="1236"/>
                    </a:lnTo>
                    <a:lnTo>
                      <a:pt x="745" y="1228"/>
                    </a:lnTo>
                    <a:lnTo>
                      <a:pt x="722" y="1247"/>
                    </a:lnTo>
                    <a:lnTo>
                      <a:pt x="723" y="1265"/>
                    </a:lnTo>
                    <a:lnTo>
                      <a:pt x="669" y="1233"/>
                    </a:lnTo>
                    <a:lnTo>
                      <a:pt x="680" y="1269"/>
                    </a:lnTo>
                    <a:lnTo>
                      <a:pt x="778" y="1327"/>
                    </a:lnTo>
                    <a:lnTo>
                      <a:pt x="859" y="1334"/>
                    </a:lnTo>
                    <a:lnTo>
                      <a:pt x="804" y="1370"/>
                    </a:lnTo>
                    <a:lnTo>
                      <a:pt x="800" y="1418"/>
                    </a:lnTo>
                    <a:lnTo>
                      <a:pt x="832" y="1440"/>
                    </a:lnTo>
                    <a:lnTo>
                      <a:pt x="782" y="1549"/>
                    </a:lnTo>
                    <a:lnTo>
                      <a:pt x="809" y="1557"/>
                    </a:lnTo>
                    <a:lnTo>
                      <a:pt x="843" y="1519"/>
                    </a:lnTo>
                    <a:lnTo>
                      <a:pt x="899" y="1522"/>
                    </a:lnTo>
                    <a:lnTo>
                      <a:pt x="896" y="1535"/>
                    </a:lnTo>
                    <a:lnTo>
                      <a:pt x="871" y="1543"/>
                    </a:lnTo>
                    <a:lnTo>
                      <a:pt x="868" y="1604"/>
                    </a:lnTo>
                    <a:lnTo>
                      <a:pt x="1005" y="1671"/>
                    </a:lnTo>
                    <a:lnTo>
                      <a:pt x="939" y="1670"/>
                    </a:lnTo>
                    <a:lnTo>
                      <a:pt x="937" y="1681"/>
                    </a:lnTo>
                    <a:lnTo>
                      <a:pt x="891" y="1671"/>
                    </a:lnTo>
                    <a:lnTo>
                      <a:pt x="846" y="1693"/>
                    </a:lnTo>
                    <a:lnTo>
                      <a:pt x="854" y="1711"/>
                    </a:lnTo>
                    <a:lnTo>
                      <a:pt x="817" y="1707"/>
                    </a:lnTo>
                    <a:lnTo>
                      <a:pt x="729" y="1754"/>
                    </a:lnTo>
                    <a:lnTo>
                      <a:pt x="663" y="1760"/>
                    </a:lnTo>
                    <a:lnTo>
                      <a:pt x="658" y="1743"/>
                    </a:lnTo>
                    <a:lnTo>
                      <a:pt x="602" y="1741"/>
                    </a:lnTo>
                    <a:lnTo>
                      <a:pt x="548" y="1757"/>
                    </a:lnTo>
                    <a:lnTo>
                      <a:pt x="537" y="1729"/>
                    </a:lnTo>
                    <a:lnTo>
                      <a:pt x="396" y="1665"/>
                    </a:lnTo>
                    <a:lnTo>
                      <a:pt x="308" y="1678"/>
                    </a:lnTo>
                    <a:lnTo>
                      <a:pt x="298" y="1669"/>
                    </a:lnTo>
                    <a:lnTo>
                      <a:pt x="280" y="1670"/>
                    </a:lnTo>
                    <a:lnTo>
                      <a:pt x="287" y="1639"/>
                    </a:lnTo>
                    <a:lnTo>
                      <a:pt x="307" y="1634"/>
                    </a:lnTo>
                    <a:lnTo>
                      <a:pt x="286" y="1593"/>
                    </a:lnTo>
                    <a:lnTo>
                      <a:pt x="203" y="1538"/>
                    </a:lnTo>
                    <a:lnTo>
                      <a:pt x="72" y="1515"/>
                    </a:lnTo>
                    <a:lnTo>
                      <a:pt x="40" y="1477"/>
                    </a:lnTo>
                    <a:lnTo>
                      <a:pt x="28" y="1468"/>
                    </a:lnTo>
                    <a:lnTo>
                      <a:pt x="0" y="1517"/>
                    </a:lnTo>
                    <a:lnTo>
                      <a:pt x="24" y="1522"/>
                    </a:lnTo>
                    <a:lnTo>
                      <a:pt x="45" y="1502"/>
                    </a:lnTo>
                    <a:lnTo>
                      <a:pt x="34" y="1546"/>
                    </a:lnTo>
                    <a:lnTo>
                      <a:pt x="62" y="1571"/>
                    </a:lnTo>
                    <a:lnTo>
                      <a:pt x="97" y="1541"/>
                    </a:lnTo>
                    <a:lnTo>
                      <a:pt x="74" y="1576"/>
                    </a:lnTo>
                    <a:lnTo>
                      <a:pt x="99" y="1615"/>
                    </a:lnTo>
                    <a:lnTo>
                      <a:pt x="208" y="1610"/>
                    </a:lnTo>
                    <a:lnTo>
                      <a:pt x="216" y="1623"/>
                    </a:lnTo>
                    <a:lnTo>
                      <a:pt x="171" y="1647"/>
                    </a:lnTo>
                    <a:lnTo>
                      <a:pt x="229" y="1714"/>
                    </a:lnTo>
                    <a:lnTo>
                      <a:pt x="252" y="1707"/>
                    </a:lnTo>
                    <a:lnTo>
                      <a:pt x="247" y="1726"/>
                    </a:lnTo>
                    <a:lnTo>
                      <a:pt x="333" y="1760"/>
                    </a:lnTo>
                    <a:lnTo>
                      <a:pt x="332" y="1786"/>
                    </a:lnTo>
                    <a:lnTo>
                      <a:pt x="300" y="1809"/>
                    </a:lnTo>
                    <a:lnTo>
                      <a:pt x="363" y="1790"/>
                    </a:lnTo>
                    <a:lnTo>
                      <a:pt x="389" y="1833"/>
                    </a:lnTo>
                    <a:lnTo>
                      <a:pt x="432" y="1853"/>
                    </a:lnTo>
                    <a:lnTo>
                      <a:pt x="458" y="1831"/>
                    </a:lnTo>
                    <a:lnTo>
                      <a:pt x="469" y="1820"/>
                    </a:lnTo>
                    <a:lnTo>
                      <a:pt x="504" y="1829"/>
                    </a:lnTo>
                    <a:lnTo>
                      <a:pt x="541" y="1874"/>
                    </a:lnTo>
                    <a:lnTo>
                      <a:pt x="556" y="1869"/>
                    </a:lnTo>
                    <a:lnTo>
                      <a:pt x="542" y="1850"/>
                    </a:lnTo>
                    <a:lnTo>
                      <a:pt x="579" y="1863"/>
                    </a:lnTo>
                    <a:lnTo>
                      <a:pt x="585" y="1892"/>
                    </a:lnTo>
                    <a:lnTo>
                      <a:pt x="614" y="1869"/>
                    </a:lnTo>
                    <a:lnTo>
                      <a:pt x="630" y="1901"/>
                    </a:lnTo>
                    <a:lnTo>
                      <a:pt x="711" y="1933"/>
                    </a:lnTo>
                    <a:lnTo>
                      <a:pt x="750" y="1916"/>
                    </a:lnTo>
                    <a:lnTo>
                      <a:pt x="792" y="1921"/>
                    </a:lnTo>
                    <a:lnTo>
                      <a:pt x="815" y="1912"/>
                    </a:lnTo>
                    <a:lnTo>
                      <a:pt x="827" y="1934"/>
                    </a:lnTo>
                    <a:lnTo>
                      <a:pt x="860" y="1919"/>
                    </a:lnTo>
                    <a:lnTo>
                      <a:pt x="869" y="1950"/>
                    </a:lnTo>
                    <a:lnTo>
                      <a:pt x="934" y="1951"/>
                    </a:lnTo>
                    <a:lnTo>
                      <a:pt x="1015" y="2004"/>
                    </a:lnTo>
                    <a:lnTo>
                      <a:pt x="1029" y="1977"/>
                    </a:lnTo>
                    <a:lnTo>
                      <a:pt x="1046" y="1987"/>
                    </a:lnTo>
                    <a:lnTo>
                      <a:pt x="1066" y="1967"/>
                    </a:lnTo>
                    <a:lnTo>
                      <a:pt x="1122" y="1994"/>
                    </a:lnTo>
                    <a:lnTo>
                      <a:pt x="1152" y="1988"/>
                    </a:lnTo>
                    <a:lnTo>
                      <a:pt x="1164" y="1930"/>
                    </a:lnTo>
                    <a:lnTo>
                      <a:pt x="1134" y="1886"/>
                    </a:lnTo>
                    <a:lnTo>
                      <a:pt x="1193" y="1857"/>
                    </a:lnTo>
                    <a:lnTo>
                      <a:pt x="1225" y="1878"/>
                    </a:lnTo>
                    <a:lnTo>
                      <a:pt x="1246" y="1874"/>
                    </a:lnTo>
                    <a:lnTo>
                      <a:pt x="1265" y="1853"/>
                    </a:lnTo>
                    <a:lnTo>
                      <a:pt x="1292" y="1892"/>
                    </a:lnTo>
                    <a:lnTo>
                      <a:pt x="1317" y="1885"/>
                    </a:lnTo>
                    <a:lnTo>
                      <a:pt x="1312" y="1869"/>
                    </a:lnTo>
                    <a:lnTo>
                      <a:pt x="1366" y="1894"/>
                    </a:lnTo>
                    <a:lnTo>
                      <a:pt x="1382" y="1875"/>
                    </a:lnTo>
                    <a:lnTo>
                      <a:pt x="1384" y="1825"/>
                    </a:lnTo>
                    <a:lnTo>
                      <a:pt x="1403" y="1869"/>
                    </a:lnTo>
                    <a:lnTo>
                      <a:pt x="1444" y="1874"/>
                    </a:lnTo>
                    <a:lnTo>
                      <a:pt x="1547" y="1847"/>
                    </a:lnTo>
                    <a:lnTo>
                      <a:pt x="1661" y="1878"/>
                    </a:lnTo>
                    <a:lnTo>
                      <a:pt x="1696" y="1846"/>
                    </a:lnTo>
                    <a:lnTo>
                      <a:pt x="1791" y="1814"/>
                    </a:lnTo>
                    <a:lnTo>
                      <a:pt x="1831" y="1786"/>
                    </a:lnTo>
                    <a:lnTo>
                      <a:pt x="1822" y="1807"/>
                    </a:lnTo>
                    <a:lnTo>
                      <a:pt x="1767" y="1847"/>
                    </a:lnTo>
                    <a:lnTo>
                      <a:pt x="1705" y="1864"/>
                    </a:lnTo>
                    <a:lnTo>
                      <a:pt x="1669" y="1888"/>
                    </a:lnTo>
                    <a:lnTo>
                      <a:pt x="1691" y="1928"/>
                    </a:lnTo>
                    <a:lnTo>
                      <a:pt x="1773" y="1951"/>
                    </a:lnTo>
                    <a:lnTo>
                      <a:pt x="1751" y="1960"/>
                    </a:lnTo>
                    <a:lnTo>
                      <a:pt x="1686" y="1941"/>
                    </a:lnTo>
                    <a:lnTo>
                      <a:pt x="1674" y="1955"/>
                    </a:lnTo>
                    <a:lnTo>
                      <a:pt x="1702" y="2055"/>
                    </a:lnTo>
                    <a:lnTo>
                      <a:pt x="1679" y="2059"/>
                    </a:lnTo>
                    <a:lnTo>
                      <a:pt x="1639" y="1976"/>
                    </a:lnTo>
                    <a:lnTo>
                      <a:pt x="1641" y="1940"/>
                    </a:lnTo>
                    <a:lnTo>
                      <a:pt x="1551" y="1905"/>
                    </a:lnTo>
                    <a:lnTo>
                      <a:pt x="1536" y="1907"/>
                    </a:lnTo>
                    <a:lnTo>
                      <a:pt x="1480" y="1962"/>
                    </a:lnTo>
                    <a:lnTo>
                      <a:pt x="1377" y="1993"/>
                    </a:lnTo>
                    <a:lnTo>
                      <a:pt x="1377" y="2032"/>
                    </a:lnTo>
                    <a:lnTo>
                      <a:pt x="1429" y="2058"/>
                    </a:lnTo>
                    <a:lnTo>
                      <a:pt x="1393" y="2069"/>
                    </a:lnTo>
                    <a:lnTo>
                      <a:pt x="1371" y="2058"/>
                    </a:lnTo>
                    <a:lnTo>
                      <a:pt x="1363" y="2072"/>
                    </a:lnTo>
                    <a:lnTo>
                      <a:pt x="1339" y="2034"/>
                    </a:lnTo>
                    <a:lnTo>
                      <a:pt x="1300" y="2050"/>
                    </a:lnTo>
                    <a:lnTo>
                      <a:pt x="1301" y="2078"/>
                    </a:lnTo>
                    <a:lnTo>
                      <a:pt x="1338" y="2111"/>
                    </a:lnTo>
                    <a:lnTo>
                      <a:pt x="1356" y="2098"/>
                    </a:lnTo>
                    <a:lnTo>
                      <a:pt x="1361" y="2127"/>
                    </a:lnTo>
                    <a:lnTo>
                      <a:pt x="1421" y="2120"/>
                    </a:lnTo>
                    <a:lnTo>
                      <a:pt x="1440" y="2133"/>
                    </a:lnTo>
                    <a:lnTo>
                      <a:pt x="1407" y="2158"/>
                    </a:lnTo>
                    <a:lnTo>
                      <a:pt x="1462" y="2136"/>
                    </a:lnTo>
                    <a:lnTo>
                      <a:pt x="1487" y="2157"/>
                    </a:lnTo>
                    <a:lnTo>
                      <a:pt x="1530" y="2131"/>
                    </a:lnTo>
                    <a:lnTo>
                      <a:pt x="1503" y="2171"/>
                    </a:lnTo>
                    <a:lnTo>
                      <a:pt x="1568" y="2132"/>
                    </a:lnTo>
                    <a:lnTo>
                      <a:pt x="1556" y="2153"/>
                    </a:lnTo>
                    <a:lnTo>
                      <a:pt x="1611" y="2210"/>
                    </a:lnTo>
                    <a:lnTo>
                      <a:pt x="1634" y="2197"/>
                    </a:lnTo>
                    <a:lnTo>
                      <a:pt x="1663" y="2206"/>
                    </a:lnTo>
                    <a:lnTo>
                      <a:pt x="1653" y="2186"/>
                    </a:lnTo>
                    <a:lnTo>
                      <a:pt x="1713" y="2175"/>
                    </a:lnTo>
                    <a:lnTo>
                      <a:pt x="1717" y="2160"/>
                    </a:lnTo>
                    <a:lnTo>
                      <a:pt x="1671" y="2142"/>
                    </a:lnTo>
                    <a:lnTo>
                      <a:pt x="1679" y="2129"/>
                    </a:lnTo>
                    <a:lnTo>
                      <a:pt x="1713" y="2142"/>
                    </a:lnTo>
                    <a:lnTo>
                      <a:pt x="1726" y="2131"/>
                    </a:lnTo>
                    <a:lnTo>
                      <a:pt x="1711" y="2096"/>
                    </a:lnTo>
                    <a:lnTo>
                      <a:pt x="1742" y="2103"/>
                    </a:lnTo>
                    <a:lnTo>
                      <a:pt x="1761" y="2097"/>
                    </a:lnTo>
                    <a:lnTo>
                      <a:pt x="1751" y="2081"/>
                    </a:lnTo>
                    <a:lnTo>
                      <a:pt x="1776" y="2080"/>
                    </a:lnTo>
                    <a:lnTo>
                      <a:pt x="1782" y="2099"/>
                    </a:lnTo>
                    <a:lnTo>
                      <a:pt x="1827" y="2092"/>
                    </a:lnTo>
                    <a:lnTo>
                      <a:pt x="1767" y="2120"/>
                    </a:lnTo>
                    <a:lnTo>
                      <a:pt x="1767" y="2135"/>
                    </a:lnTo>
                    <a:lnTo>
                      <a:pt x="1787" y="2143"/>
                    </a:lnTo>
                    <a:lnTo>
                      <a:pt x="1821" y="2114"/>
                    </a:lnTo>
                    <a:lnTo>
                      <a:pt x="1799" y="2146"/>
                    </a:lnTo>
                    <a:lnTo>
                      <a:pt x="1808" y="2155"/>
                    </a:lnTo>
                    <a:lnTo>
                      <a:pt x="1873" y="2201"/>
                    </a:lnTo>
                    <a:lnTo>
                      <a:pt x="1841" y="2226"/>
                    </a:lnTo>
                    <a:lnTo>
                      <a:pt x="1820" y="2242"/>
                    </a:lnTo>
                    <a:lnTo>
                      <a:pt x="1874" y="2277"/>
                    </a:lnTo>
                    <a:lnTo>
                      <a:pt x="1836" y="2280"/>
                    </a:lnTo>
                    <a:lnTo>
                      <a:pt x="1875" y="2318"/>
                    </a:lnTo>
                    <a:lnTo>
                      <a:pt x="1852" y="2330"/>
                    </a:lnTo>
                    <a:lnTo>
                      <a:pt x="1858" y="2395"/>
                    </a:lnTo>
                    <a:lnTo>
                      <a:pt x="1899" y="2396"/>
                    </a:lnTo>
                    <a:lnTo>
                      <a:pt x="1886" y="2429"/>
                    </a:lnTo>
                    <a:lnTo>
                      <a:pt x="1912" y="2498"/>
                    </a:lnTo>
                    <a:lnTo>
                      <a:pt x="1902" y="2531"/>
                    </a:lnTo>
                    <a:lnTo>
                      <a:pt x="1985" y="2587"/>
                    </a:lnTo>
                    <a:lnTo>
                      <a:pt x="2049" y="2684"/>
                    </a:lnTo>
                    <a:lnTo>
                      <a:pt x="2084" y="2702"/>
                    </a:lnTo>
                    <a:lnTo>
                      <a:pt x="2086" y="2719"/>
                    </a:lnTo>
                    <a:lnTo>
                      <a:pt x="2068" y="2719"/>
                    </a:lnTo>
                    <a:lnTo>
                      <a:pt x="2071" y="2728"/>
                    </a:lnTo>
                    <a:lnTo>
                      <a:pt x="2108" y="2795"/>
                    </a:lnTo>
                    <a:lnTo>
                      <a:pt x="2163" y="2828"/>
                    </a:lnTo>
                    <a:lnTo>
                      <a:pt x="2225" y="2811"/>
                    </a:lnTo>
                    <a:lnTo>
                      <a:pt x="2236" y="2876"/>
                    </a:lnTo>
                    <a:lnTo>
                      <a:pt x="2213" y="2873"/>
                    </a:lnTo>
                    <a:lnTo>
                      <a:pt x="2186" y="2909"/>
                    </a:lnTo>
                    <a:lnTo>
                      <a:pt x="2220" y="2832"/>
                    </a:lnTo>
                    <a:lnTo>
                      <a:pt x="2201" y="2839"/>
                    </a:lnTo>
                    <a:lnTo>
                      <a:pt x="2172" y="2881"/>
                    </a:lnTo>
                    <a:lnTo>
                      <a:pt x="2141" y="2882"/>
                    </a:lnTo>
                    <a:lnTo>
                      <a:pt x="2183" y="3015"/>
                    </a:lnTo>
                    <a:lnTo>
                      <a:pt x="2214" y="3023"/>
                    </a:lnTo>
                    <a:lnTo>
                      <a:pt x="2235" y="2991"/>
                    </a:lnTo>
                    <a:lnTo>
                      <a:pt x="2252" y="2996"/>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6" name="Freeform 30"/>
              <p:cNvSpPr>
                <a:spLocks noChangeAspect="1"/>
              </p:cNvSpPr>
              <p:nvPr/>
            </p:nvSpPr>
            <p:spPr bwMode="gray">
              <a:xfrm rot="19149350">
                <a:off x="1861250" y="5566617"/>
                <a:ext cx="118100" cy="365980"/>
              </a:xfrm>
              <a:custGeom>
                <a:avLst/>
                <a:gdLst>
                  <a:gd name="T0" fmla="*/ 1 w 392"/>
                  <a:gd name="T1" fmla="*/ 2 h 1187"/>
                  <a:gd name="T2" fmla="*/ 3 w 392"/>
                  <a:gd name="T3" fmla="*/ 2 h 1187"/>
                  <a:gd name="T4" fmla="*/ 3 w 392"/>
                  <a:gd name="T5" fmla="*/ 1 h 1187"/>
                  <a:gd name="T6" fmla="*/ 5 w 392"/>
                  <a:gd name="T7" fmla="*/ 2 h 1187"/>
                  <a:gd name="T8" fmla="*/ 5 w 392"/>
                  <a:gd name="T9" fmla="*/ 3 h 1187"/>
                  <a:gd name="T10" fmla="*/ 5 w 392"/>
                  <a:gd name="T11" fmla="*/ 5 h 1187"/>
                  <a:gd name="T12" fmla="*/ 5 w 392"/>
                  <a:gd name="T13" fmla="*/ 9 h 1187"/>
                  <a:gd name="T14" fmla="*/ 5 w 392"/>
                  <a:gd name="T15" fmla="*/ 11 h 1187"/>
                  <a:gd name="T16" fmla="*/ 5 w 392"/>
                  <a:gd name="T17" fmla="*/ 12 h 1187"/>
                  <a:gd name="T18" fmla="*/ 4 w 392"/>
                  <a:gd name="T19" fmla="*/ 13 h 1187"/>
                  <a:gd name="T20" fmla="*/ 6 w 392"/>
                  <a:gd name="T21" fmla="*/ 16 h 1187"/>
                  <a:gd name="T22" fmla="*/ 6 w 392"/>
                  <a:gd name="T23" fmla="*/ 17 h 1187"/>
                  <a:gd name="T24" fmla="*/ 5 w 392"/>
                  <a:gd name="T25" fmla="*/ 18 h 1187"/>
                  <a:gd name="T26" fmla="*/ 4 w 392"/>
                  <a:gd name="T27" fmla="*/ 19 h 1187"/>
                  <a:gd name="T28" fmla="*/ 3 w 392"/>
                  <a:gd name="T29" fmla="*/ 19 h 1187"/>
                  <a:gd name="T30" fmla="*/ 4 w 392"/>
                  <a:gd name="T31" fmla="*/ 18 h 1187"/>
                  <a:gd name="T32" fmla="*/ 4 w 392"/>
                  <a:gd name="T33" fmla="*/ 18 h 1187"/>
                  <a:gd name="T34" fmla="*/ 4 w 392"/>
                  <a:gd name="T35" fmla="*/ 17 h 1187"/>
                  <a:gd name="T36" fmla="*/ 5 w 392"/>
                  <a:gd name="T37" fmla="*/ 16 h 1187"/>
                  <a:gd name="T38" fmla="*/ 5 w 392"/>
                  <a:gd name="T39" fmla="*/ 15 h 1187"/>
                  <a:gd name="T40" fmla="*/ 4 w 392"/>
                  <a:gd name="T41" fmla="*/ 15 h 1187"/>
                  <a:gd name="T42" fmla="*/ 3 w 392"/>
                  <a:gd name="T43" fmla="*/ 15 h 1187"/>
                  <a:gd name="T44" fmla="*/ 3 w 392"/>
                  <a:gd name="T45" fmla="*/ 16 h 1187"/>
                  <a:gd name="T46" fmla="*/ 3 w 392"/>
                  <a:gd name="T47" fmla="*/ 15 h 1187"/>
                  <a:gd name="T48" fmla="*/ 4 w 392"/>
                  <a:gd name="T49" fmla="*/ 14 h 1187"/>
                  <a:gd name="T50" fmla="*/ 4 w 392"/>
                  <a:gd name="T51" fmla="*/ 13 h 1187"/>
                  <a:gd name="T52" fmla="*/ 4 w 392"/>
                  <a:gd name="T53" fmla="*/ 12 h 1187"/>
                  <a:gd name="T54" fmla="*/ 4 w 392"/>
                  <a:gd name="T55" fmla="*/ 11 h 1187"/>
                  <a:gd name="T56" fmla="*/ 4 w 392"/>
                  <a:gd name="T57" fmla="*/ 11 h 1187"/>
                  <a:gd name="T58" fmla="*/ 4 w 392"/>
                  <a:gd name="T59" fmla="*/ 10 h 1187"/>
                  <a:gd name="T60" fmla="*/ 3 w 392"/>
                  <a:gd name="T61" fmla="*/ 10 h 1187"/>
                  <a:gd name="T62" fmla="*/ 4 w 392"/>
                  <a:gd name="T63" fmla="*/ 9 h 1187"/>
                  <a:gd name="T64" fmla="*/ 4 w 392"/>
                  <a:gd name="T65" fmla="*/ 9 h 1187"/>
                  <a:gd name="T66" fmla="*/ 4 w 392"/>
                  <a:gd name="T67" fmla="*/ 9 h 1187"/>
                  <a:gd name="T68" fmla="*/ 4 w 392"/>
                  <a:gd name="T69" fmla="*/ 9 h 1187"/>
                  <a:gd name="T70" fmla="*/ 4 w 392"/>
                  <a:gd name="T71" fmla="*/ 8 h 1187"/>
                  <a:gd name="T72" fmla="*/ 4 w 392"/>
                  <a:gd name="T73" fmla="*/ 8 h 1187"/>
                  <a:gd name="T74" fmla="*/ 4 w 392"/>
                  <a:gd name="T75" fmla="*/ 8 h 1187"/>
                  <a:gd name="T76" fmla="*/ 4 w 392"/>
                  <a:gd name="T77" fmla="*/ 7 h 1187"/>
                  <a:gd name="T78" fmla="*/ 4 w 392"/>
                  <a:gd name="T79" fmla="*/ 7 h 1187"/>
                  <a:gd name="T80" fmla="*/ 4 w 392"/>
                  <a:gd name="T81" fmla="*/ 7 h 1187"/>
                  <a:gd name="T82" fmla="*/ 3 w 392"/>
                  <a:gd name="T83" fmla="*/ 5 h 1187"/>
                  <a:gd name="T84" fmla="*/ 4 w 392"/>
                  <a:gd name="T85" fmla="*/ 3 h 1187"/>
                  <a:gd name="T86" fmla="*/ 4 w 392"/>
                  <a:gd name="T87" fmla="*/ 3 h 1187"/>
                  <a:gd name="T88" fmla="*/ 3 w 392"/>
                  <a:gd name="T89" fmla="*/ 5 h 1187"/>
                  <a:gd name="T90" fmla="*/ 2 w 392"/>
                  <a:gd name="T91" fmla="*/ 6 h 1187"/>
                  <a:gd name="T92" fmla="*/ 2 w 392"/>
                  <a:gd name="T93" fmla="*/ 4 h 1187"/>
                  <a:gd name="T94" fmla="*/ 3 w 392"/>
                  <a:gd name="T95" fmla="*/ 3 h 1187"/>
                  <a:gd name="T96" fmla="*/ 2 w 392"/>
                  <a:gd name="T97" fmla="*/ 3 h 1187"/>
                  <a:gd name="T98" fmla="*/ 2 w 392"/>
                  <a:gd name="T99" fmla="*/ 2 h 1187"/>
                  <a:gd name="T100" fmla="*/ 1 w 392"/>
                  <a:gd name="T101" fmla="*/ 2 h 1187"/>
                  <a:gd name="T102" fmla="*/ 2 w 392"/>
                  <a:gd name="T103" fmla="*/ 3 h 1187"/>
                  <a:gd name="T104" fmla="*/ 2 w 392"/>
                  <a:gd name="T105" fmla="*/ 4 h 1187"/>
                  <a:gd name="T106" fmla="*/ 1 w 392"/>
                  <a:gd name="T107" fmla="*/ 4 h 1187"/>
                  <a:gd name="T108" fmla="*/ 0 w 392"/>
                  <a:gd name="T109" fmla="*/ 3 h 1187"/>
                  <a:gd name="T110" fmla="*/ 0 w 392"/>
                  <a:gd name="T111" fmla="*/ 2 h 1187"/>
                  <a:gd name="T112" fmla="*/ 0 w 392"/>
                  <a:gd name="T113" fmla="*/ 1 h 1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2" h="1187">
                    <a:moveTo>
                      <a:pt x="52" y="0"/>
                    </a:moveTo>
                    <a:lnTo>
                      <a:pt x="63" y="39"/>
                    </a:lnTo>
                    <a:lnTo>
                      <a:pt x="51" y="85"/>
                    </a:lnTo>
                    <a:lnTo>
                      <a:pt x="51" y="98"/>
                    </a:lnTo>
                    <a:lnTo>
                      <a:pt x="46" y="104"/>
                    </a:lnTo>
                    <a:lnTo>
                      <a:pt x="47" y="109"/>
                    </a:lnTo>
                    <a:lnTo>
                      <a:pt x="72" y="115"/>
                    </a:lnTo>
                    <a:lnTo>
                      <a:pt x="107" y="111"/>
                    </a:lnTo>
                    <a:lnTo>
                      <a:pt x="135" y="122"/>
                    </a:lnTo>
                    <a:lnTo>
                      <a:pt x="150" y="112"/>
                    </a:lnTo>
                    <a:lnTo>
                      <a:pt x="159" y="101"/>
                    </a:lnTo>
                    <a:lnTo>
                      <a:pt x="166" y="96"/>
                    </a:lnTo>
                    <a:lnTo>
                      <a:pt x="177" y="99"/>
                    </a:lnTo>
                    <a:lnTo>
                      <a:pt x="184" y="96"/>
                    </a:lnTo>
                    <a:lnTo>
                      <a:pt x="198" y="79"/>
                    </a:lnTo>
                    <a:lnTo>
                      <a:pt x="210" y="76"/>
                    </a:lnTo>
                    <a:lnTo>
                      <a:pt x="246" y="89"/>
                    </a:lnTo>
                    <a:lnTo>
                      <a:pt x="293" y="87"/>
                    </a:lnTo>
                    <a:lnTo>
                      <a:pt x="299" y="93"/>
                    </a:lnTo>
                    <a:lnTo>
                      <a:pt x="302" y="110"/>
                    </a:lnTo>
                    <a:lnTo>
                      <a:pt x="297" y="145"/>
                    </a:lnTo>
                    <a:lnTo>
                      <a:pt x="298" y="155"/>
                    </a:lnTo>
                    <a:lnTo>
                      <a:pt x="304" y="160"/>
                    </a:lnTo>
                    <a:lnTo>
                      <a:pt x="298" y="181"/>
                    </a:lnTo>
                    <a:lnTo>
                      <a:pt x="297" y="211"/>
                    </a:lnTo>
                    <a:lnTo>
                      <a:pt x="293" y="226"/>
                    </a:lnTo>
                    <a:lnTo>
                      <a:pt x="299" y="255"/>
                    </a:lnTo>
                    <a:lnTo>
                      <a:pt x="291" y="284"/>
                    </a:lnTo>
                    <a:lnTo>
                      <a:pt x="288" y="289"/>
                    </a:lnTo>
                    <a:lnTo>
                      <a:pt x="286" y="302"/>
                    </a:lnTo>
                    <a:lnTo>
                      <a:pt x="309" y="337"/>
                    </a:lnTo>
                    <a:lnTo>
                      <a:pt x="313" y="367"/>
                    </a:lnTo>
                    <a:lnTo>
                      <a:pt x="307" y="406"/>
                    </a:lnTo>
                    <a:lnTo>
                      <a:pt x="303" y="450"/>
                    </a:lnTo>
                    <a:lnTo>
                      <a:pt x="303" y="550"/>
                    </a:lnTo>
                    <a:lnTo>
                      <a:pt x="296" y="587"/>
                    </a:lnTo>
                    <a:lnTo>
                      <a:pt x="295" y="593"/>
                    </a:lnTo>
                    <a:lnTo>
                      <a:pt x="299" y="596"/>
                    </a:lnTo>
                    <a:lnTo>
                      <a:pt x="292" y="631"/>
                    </a:lnTo>
                    <a:lnTo>
                      <a:pt x="295" y="674"/>
                    </a:lnTo>
                    <a:lnTo>
                      <a:pt x="293" y="690"/>
                    </a:lnTo>
                    <a:lnTo>
                      <a:pt x="290" y="696"/>
                    </a:lnTo>
                    <a:lnTo>
                      <a:pt x="284" y="702"/>
                    </a:lnTo>
                    <a:lnTo>
                      <a:pt x="280" y="712"/>
                    </a:lnTo>
                    <a:lnTo>
                      <a:pt x="288" y="736"/>
                    </a:lnTo>
                    <a:lnTo>
                      <a:pt x="287" y="752"/>
                    </a:lnTo>
                    <a:lnTo>
                      <a:pt x="284" y="758"/>
                    </a:lnTo>
                    <a:lnTo>
                      <a:pt x="275" y="792"/>
                    </a:lnTo>
                    <a:lnTo>
                      <a:pt x="275" y="812"/>
                    </a:lnTo>
                    <a:lnTo>
                      <a:pt x="277" y="828"/>
                    </a:lnTo>
                    <a:lnTo>
                      <a:pt x="288" y="851"/>
                    </a:lnTo>
                    <a:lnTo>
                      <a:pt x="337" y="903"/>
                    </a:lnTo>
                    <a:lnTo>
                      <a:pt x="362" y="965"/>
                    </a:lnTo>
                    <a:lnTo>
                      <a:pt x="366" y="980"/>
                    </a:lnTo>
                    <a:lnTo>
                      <a:pt x="390" y="1005"/>
                    </a:lnTo>
                    <a:lnTo>
                      <a:pt x="391" y="1015"/>
                    </a:lnTo>
                    <a:lnTo>
                      <a:pt x="392" y="1031"/>
                    </a:lnTo>
                    <a:lnTo>
                      <a:pt x="390" y="1035"/>
                    </a:lnTo>
                    <a:lnTo>
                      <a:pt x="381" y="1041"/>
                    </a:lnTo>
                    <a:lnTo>
                      <a:pt x="363" y="1064"/>
                    </a:lnTo>
                    <a:lnTo>
                      <a:pt x="339" y="1113"/>
                    </a:lnTo>
                    <a:lnTo>
                      <a:pt x="332" y="1146"/>
                    </a:lnTo>
                    <a:lnTo>
                      <a:pt x="328" y="1156"/>
                    </a:lnTo>
                    <a:lnTo>
                      <a:pt x="320" y="1164"/>
                    </a:lnTo>
                    <a:lnTo>
                      <a:pt x="312" y="1168"/>
                    </a:lnTo>
                    <a:lnTo>
                      <a:pt x="303" y="1179"/>
                    </a:lnTo>
                    <a:lnTo>
                      <a:pt x="290" y="1168"/>
                    </a:lnTo>
                    <a:lnTo>
                      <a:pt x="293" y="1167"/>
                    </a:lnTo>
                    <a:lnTo>
                      <a:pt x="270" y="1180"/>
                    </a:lnTo>
                    <a:lnTo>
                      <a:pt x="253" y="1187"/>
                    </a:lnTo>
                    <a:lnTo>
                      <a:pt x="243" y="1187"/>
                    </a:lnTo>
                    <a:lnTo>
                      <a:pt x="235" y="1183"/>
                    </a:lnTo>
                    <a:lnTo>
                      <a:pt x="224" y="1187"/>
                    </a:lnTo>
                    <a:lnTo>
                      <a:pt x="224" y="1169"/>
                    </a:lnTo>
                    <a:lnTo>
                      <a:pt x="210" y="1186"/>
                    </a:lnTo>
                    <a:lnTo>
                      <a:pt x="204" y="1180"/>
                    </a:lnTo>
                    <a:lnTo>
                      <a:pt x="209" y="1162"/>
                    </a:lnTo>
                    <a:lnTo>
                      <a:pt x="221" y="1137"/>
                    </a:lnTo>
                    <a:lnTo>
                      <a:pt x="235" y="1137"/>
                    </a:lnTo>
                    <a:lnTo>
                      <a:pt x="239" y="1147"/>
                    </a:lnTo>
                    <a:lnTo>
                      <a:pt x="249" y="1143"/>
                    </a:lnTo>
                    <a:lnTo>
                      <a:pt x="252" y="1148"/>
                    </a:lnTo>
                    <a:lnTo>
                      <a:pt x="260" y="1140"/>
                    </a:lnTo>
                    <a:lnTo>
                      <a:pt x="269" y="1142"/>
                    </a:lnTo>
                    <a:lnTo>
                      <a:pt x="270" y="1129"/>
                    </a:lnTo>
                    <a:lnTo>
                      <a:pt x="279" y="1103"/>
                    </a:lnTo>
                    <a:lnTo>
                      <a:pt x="274" y="1096"/>
                    </a:lnTo>
                    <a:lnTo>
                      <a:pt x="265" y="1099"/>
                    </a:lnTo>
                    <a:lnTo>
                      <a:pt x="259" y="1096"/>
                    </a:lnTo>
                    <a:lnTo>
                      <a:pt x="257" y="1090"/>
                    </a:lnTo>
                    <a:lnTo>
                      <a:pt x="269" y="1063"/>
                    </a:lnTo>
                    <a:lnTo>
                      <a:pt x="279" y="1051"/>
                    </a:lnTo>
                    <a:lnTo>
                      <a:pt x="279" y="1038"/>
                    </a:lnTo>
                    <a:lnTo>
                      <a:pt x="287" y="1019"/>
                    </a:lnTo>
                    <a:lnTo>
                      <a:pt x="286" y="987"/>
                    </a:lnTo>
                    <a:lnTo>
                      <a:pt x="292" y="964"/>
                    </a:lnTo>
                    <a:lnTo>
                      <a:pt x="285" y="971"/>
                    </a:lnTo>
                    <a:lnTo>
                      <a:pt x="295" y="958"/>
                    </a:lnTo>
                    <a:lnTo>
                      <a:pt x="304" y="950"/>
                    </a:lnTo>
                    <a:lnTo>
                      <a:pt x="304" y="939"/>
                    </a:lnTo>
                    <a:lnTo>
                      <a:pt x="296" y="937"/>
                    </a:lnTo>
                    <a:lnTo>
                      <a:pt x="276" y="945"/>
                    </a:lnTo>
                    <a:lnTo>
                      <a:pt x="265" y="947"/>
                    </a:lnTo>
                    <a:lnTo>
                      <a:pt x="255" y="954"/>
                    </a:lnTo>
                    <a:lnTo>
                      <a:pt x="246" y="940"/>
                    </a:lnTo>
                    <a:lnTo>
                      <a:pt x="235" y="943"/>
                    </a:lnTo>
                    <a:lnTo>
                      <a:pt x="221" y="942"/>
                    </a:lnTo>
                    <a:lnTo>
                      <a:pt x="220" y="951"/>
                    </a:lnTo>
                    <a:lnTo>
                      <a:pt x="210" y="962"/>
                    </a:lnTo>
                    <a:lnTo>
                      <a:pt x="204" y="965"/>
                    </a:lnTo>
                    <a:lnTo>
                      <a:pt x="200" y="973"/>
                    </a:lnTo>
                    <a:lnTo>
                      <a:pt x="188" y="978"/>
                    </a:lnTo>
                    <a:lnTo>
                      <a:pt x="184" y="973"/>
                    </a:lnTo>
                    <a:lnTo>
                      <a:pt x="176" y="986"/>
                    </a:lnTo>
                    <a:lnTo>
                      <a:pt x="165" y="989"/>
                    </a:lnTo>
                    <a:lnTo>
                      <a:pt x="162" y="977"/>
                    </a:lnTo>
                    <a:lnTo>
                      <a:pt x="161" y="961"/>
                    </a:lnTo>
                    <a:lnTo>
                      <a:pt x="164" y="944"/>
                    </a:lnTo>
                    <a:lnTo>
                      <a:pt x="171" y="938"/>
                    </a:lnTo>
                    <a:lnTo>
                      <a:pt x="179" y="940"/>
                    </a:lnTo>
                    <a:lnTo>
                      <a:pt x="193" y="938"/>
                    </a:lnTo>
                    <a:lnTo>
                      <a:pt x="216" y="914"/>
                    </a:lnTo>
                    <a:lnTo>
                      <a:pt x="228" y="890"/>
                    </a:lnTo>
                    <a:lnTo>
                      <a:pt x="241" y="887"/>
                    </a:lnTo>
                    <a:lnTo>
                      <a:pt x="270" y="900"/>
                    </a:lnTo>
                    <a:lnTo>
                      <a:pt x="273" y="895"/>
                    </a:lnTo>
                    <a:lnTo>
                      <a:pt x="249" y="867"/>
                    </a:lnTo>
                    <a:lnTo>
                      <a:pt x="246" y="847"/>
                    </a:lnTo>
                    <a:lnTo>
                      <a:pt x="236" y="833"/>
                    </a:lnTo>
                    <a:lnTo>
                      <a:pt x="236" y="808"/>
                    </a:lnTo>
                    <a:lnTo>
                      <a:pt x="252" y="778"/>
                    </a:lnTo>
                    <a:lnTo>
                      <a:pt x="237" y="766"/>
                    </a:lnTo>
                    <a:lnTo>
                      <a:pt x="238" y="757"/>
                    </a:lnTo>
                    <a:lnTo>
                      <a:pt x="243" y="748"/>
                    </a:lnTo>
                    <a:lnTo>
                      <a:pt x="241" y="740"/>
                    </a:lnTo>
                    <a:lnTo>
                      <a:pt x="224" y="724"/>
                    </a:lnTo>
                    <a:lnTo>
                      <a:pt x="221" y="714"/>
                    </a:lnTo>
                    <a:lnTo>
                      <a:pt x="221" y="684"/>
                    </a:lnTo>
                    <a:lnTo>
                      <a:pt x="222" y="676"/>
                    </a:lnTo>
                    <a:lnTo>
                      <a:pt x="236" y="710"/>
                    </a:lnTo>
                    <a:lnTo>
                      <a:pt x="233" y="717"/>
                    </a:lnTo>
                    <a:lnTo>
                      <a:pt x="238" y="692"/>
                    </a:lnTo>
                    <a:lnTo>
                      <a:pt x="246" y="679"/>
                    </a:lnTo>
                    <a:lnTo>
                      <a:pt x="239" y="674"/>
                    </a:lnTo>
                    <a:lnTo>
                      <a:pt x="228" y="676"/>
                    </a:lnTo>
                    <a:lnTo>
                      <a:pt x="221" y="671"/>
                    </a:lnTo>
                    <a:lnTo>
                      <a:pt x="217" y="660"/>
                    </a:lnTo>
                    <a:lnTo>
                      <a:pt x="220" y="653"/>
                    </a:lnTo>
                    <a:lnTo>
                      <a:pt x="220" y="649"/>
                    </a:lnTo>
                    <a:lnTo>
                      <a:pt x="214" y="644"/>
                    </a:lnTo>
                    <a:lnTo>
                      <a:pt x="209" y="648"/>
                    </a:lnTo>
                    <a:lnTo>
                      <a:pt x="200" y="647"/>
                    </a:lnTo>
                    <a:lnTo>
                      <a:pt x="197" y="627"/>
                    </a:lnTo>
                    <a:lnTo>
                      <a:pt x="198" y="621"/>
                    </a:lnTo>
                    <a:lnTo>
                      <a:pt x="206" y="613"/>
                    </a:lnTo>
                    <a:lnTo>
                      <a:pt x="230" y="626"/>
                    </a:lnTo>
                    <a:lnTo>
                      <a:pt x="241" y="620"/>
                    </a:lnTo>
                    <a:lnTo>
                      <a:pt x="221" y="609"/>
                    </a:lnTo>
                    <a:lnTo>
                      <a:pt x="217" y="599"/>
                    </a:lnTo>
                    <a:lnTo>
                      <a:pt x="219" y="596"/>
                    </a:lnTo>
                    <a:lnTo>
                      <a:pt x="227" y="592"/>
                    </a:lnTo>
                    <a:lnTo>
                      <a:pt x="227" y="586"/>
                    </a:lnTo>
                    <a:lnTo>
                      <a:pt x="220" y="581"/>
                    </a:lnTo>
                    <a:lnTo>
                      <a:pt x="227" y="569"/>
                    </a:lnTo>
                    <a:lnTo>
                      <a:pt x="239" y="569"/>
                    </a:lnTo>
                    <a:lnTo>
                      <a:pt x="241" y="562"/>
                    </a:lnTo>
                    <a:lnTo>
                      <a:pt x="221" y="558"/>
                    </a:lnTo>
                    <a:lnTo>
                      <a:pt x="221" y="549"/>
                    </a:lnTo>
                    <a:lnTo>
                      <a:pt x="236" y="536"/>
                    </a:lnTo>
                    <a:lnTo>
                      <a:pt x="258" y="576"/>
                    </a:lnTo>
                    <a:lnTo>
                      <a:pt x="259" y="594"/>
                    </a:lnTo>
                    <a:lnTo>
                      <a:pt x="266" y="603"/>
                    </a:lnTo>
                    <a:lnTo>
                      <a:pt x="263" y="599"/>
                    </a:lnTo>
                    <a:lnTo>
                      <a:pt x="261" y="581"/>
                    </a:lnTo>
                    <a:lnTo>
                      <a:pt x="269" y="565"/>
                    </a:lnTo>
                    <a:lnTo>
                      <a:pt x="266" y="556"/>
                    </a:lnTo>
                    <a:lnTo>
                      <a:pt x="261" y="562"/>
                    </a:lnTo>
                    <a:lnTo>
                      <a:pt x="257" y="551"/>
                    </a:lnTo>
                    <a:lnTo>
                      <a:pt x="254" y="525"/>
                    </a:lnTo>
                    <a:lnTo>
                      <a:pt x="258" y="514"/>
                    </a:lnTo>
                    <a:lnTo>
                      <a:pt x="266" y="509"/>
                    </a:lnTo>
                    <a:lnTo>
                      <a:pt x="281" y="525"/>
                    </a:lnTo>
                    <a:lnTo>
                      <a:pt x="288" y="525"/>
                    </a:lnTo>
                    <a:lnTo>
                      <a:pt x="282" y="515"/>
                    </a:lnTo>
                    <a:lnTo>
                      <a:pt x="255" y="495"/>
                    </a:lnTo>
                    <a:lnTo>
                      <a:pt x="247" y="506"/>
                    </a:lnTo>
                    <a:lnTo>
                      <a:pt x="236" y="510"/>
                    </a:lnTo>
                    <a:lnTo>
                      <a:pt x="236" y="500"/>
                    </a:lnTo>
                    <a:lnTo>
                      <a:pt x="238" y="484"/>
                    </a:lnTo>
                    <a:lnTo>
                      <a:pt x="244" y="477"/>
                    </a:lnTo>
                    <a:lnTo>
                      <a:pt x="255" y="482"/>
                    </a:lnTo>
                    <a:lnTo>
                      <a:pt x="279" y="479"/>
                    </a:lnTo>
                    <a:lnTo>
                      <a:pt x="280" y="472"/>
                    </a:lnTo>
                    <a:lnTo>
                      <a:pt x="260" y="472"/>
                    </a:lnTo>
                    <a:lnTo>
                      <a:pt x="263" y="466"/>
                    </a:lnTo>
                    <a:lnTo>
                      <a:pt x="284" y="454"/>
                    </a:lnTo>
                    <a:lnTo>
                      <a:pt x="274" y="448"/>
                    </a:lnTo>
                    <a:lnTo>
                      <a:pt x="264" y="449"/>
                    </a:lnTo>
                    <a:lnTo>
                      <a:pt x="253" y="459"/>
                    </a:lnTo>
                    <a:lnTo>
                      <a:pt x="241" y="463"/>
                    </a:lnTo>
                    <a:lnTo>
                      <a:pt x="235" y="452"/>
                    </a:lnTo>
                    <a:lnTo>
                      <a:pt x="241" y="430"/>
                    </a:lnTo>
                    <a:lnTo>
                      <a:pt x="247" y="421"/>
                    </a:lnTo>
                    <a:lnTo>
                      <a:pt x="246" y="411"/>
                    </a:lnTo>
                    <a:lnTo>
                      <a:pt x="241" y="408"/>
                    </a:lnTo>
                    <a:lnTo>
                      <a:pt x="231" y="410"/>
                    </a:lnTo>
                    <a:lnTo>
                      <a:pt x="230" y="397"/>
                    </a:lnTo>
                    <a:lnTo>
                      <a:pt x="222" y="367"/>
                    </a:lnTo>
                    <a:lnTo>
                      <a:pt x="206" y="350"/>
                    </a:lnTo>
                    <a:lnTo>
                      <a:pt x="211" y="317"/>
                    </a:lnTo>
                    <a:lnTo>
                      <a:pt x="211" y="303"/>
                    </a:lnTo>
                    <a:lnTo>
                      <a:pt x="221" y="295"/>
                    </a:lnTo>
                    <a:lnTo>
                      <a:pt x="231" y="273"/>
                    </a:lnTo>
                    <a:lnTo>
                      <a:pt x="220" y="271"/>
                    </a:lnTo>
                    <a:lnTo>
                      <a:pt x="242" y="202"/>
                    </a:lnTo>
                    <a:lnTo>
                      <a:pt x="248" y="171"/>
                    </a:lnTo>
                    <a:lnTo>
                      <a:pt x="257" y="150"/>
                    </a:lnTo>
                    <a:lnTo>
                      <a:pt x="243" y="158"/>
                    </a:lnTo>
                    <a:lnTo>
                      <a:pt x="237" y="186"/>
                    </a:lnTo>
                    <a:lnTo>
                      <a:pt x="232" y="192"/>
                    </a:lnTo>
                    <a:lnTo>
                      <a:pt x="230" y="181"/>
                    </a:lnTo>
                    <a:lnTo>
                      <a:pt x="221" y="213"/>
                    </a:lnTo>
                    <a:lnTo>
                      <a:pt x="215" y="220"/>
                    </a:lnTo>
                    <a:lnTo>
                      <a:pt x="206" y="259"/>
                    </a:lnTo>
                    <a:lnTo>
                      <a:pt x="192" y="293"/>
                    </a:lnTo>
                    <a:lnTo>
                      <a:pt x="184" y="325"/>
                    </a:lnTo>
                    <a:lnTo>
                      <a:pt x="178" y="337"/>
                    </a:lnTo>
                    <a:lnTo>
                      <a:pt x="160" y="351"/>
                    </a:lnTo>
                    <a:lnTo>
                      <a:pt x="151" y="355"/>
                    </a:lnTo>
                    <a:lnTo>
                      <a:pt x="142" y="342"/>
                    </a:lnTo>
                    <a:lnTo>
                      <a:pt x="155" y="304"/>
                    </a:lnTo>
                    <a:lnTo>
                      <a:pt x="154" y="290"/>
                    </a:lnTo>
                    <a:lnTo>
                      <a:pt x="143" y="306"/>
                    </a:lnTo>
                    <a:lnTo>
                      <a:pt x="117" y="285"/>
                    </a:lnTo>
                    <a:lnTo>
                      <a:pt x="135" y="258"/>
                    </a:lnTo>
                    <a:lnTo>
                      <a:pt x="140" y="260"/>
                    </a:lnTo>
                    <a:lnTo>
                      <a:pt x="138" y="247"/>
                    </a:lnTo>
                    <a:lnTo>
                      <a:pt x="142" y="221"/>
                    </a:lnTo>
                    <a:lnTo>
                      <a:pt x="151" y="204"/>
                    </a:lnTo>
                    <a:lnTo>
                      <a:pt x="157" y="204"/>
                    </a:lnTo>
                    <a:lnTo>
                      <a:pt x="155" y="187"/>
                    </a:lnTo>
                    <a:lnTo>
                      <a:pt x="150" y="185"/>
                    </a:lnTo>
                    <a:lnTo>
                      <a:pt x="134" y="203"/>
                    </a:lnTo>
                    <a:lnTo>
                      <a:pt x="124" y="202"/>
                    </a:lnTo>
                    <a:lnTo>
                      <a:pt x="120" y="182"/>
                    </a:lnTo>
                    <a:lnTo>
                      <a:pt x="122" y="152"/>
                    </a:lnTo>
                    <a:lnTo>
                      <a:pt x="118" y="145"/>
                    </a:lnTo>
                    <a:lnTo>
                      <a:pt x="113" y="154"/>
                    </a:lnTo>
                    <a:lnTo>
                      <a:pt x="107" y="155"/>
                    </a:lnTo>
                    <a:lnTo>
                      <a:pt x="102" y="141"/>
                    </a:lnTo>
                    <a:lnTo>
                      <a:pt x="101" y="126"/>
                    </a:lnTo>
                    <a:lnTo>
                      <a:pt x="99" y="138"/>
                    </a:lnTo>
                    <a:lnTo>
                      <a:pt x="91" y="142"/>
                    </a:lnTo>
                    <a:lnTo>
                      <a:pt x="83" y="137"/>
                    </a:lnTo>
                    <a:lnTo>
                      <a:pt x="80" y="138"/>
                    </a:lnTo>
                    <a:lnTo>
                      <a:pt x="95" y="152"/>
                    </a:lnTo>
                    <a:lnTo>
                      <a:pt x="101" y="170"/>
                    </a:lnTo>
                    <a:lnTo>
                      <a:pt x="99" y="181"/>
                    </a:lnTo>
                    <a:lnTo>
                      <a:pt x="96" y="182"/>
                    </a:lnTo>
                    <a:lnTo>
                      <a:pt x="104" y="205"/>
                    </a:lnTo>
                    <a:lnTo>
                      <a:pt x="99" y="214"/>
                    </a:lnTo>
                    <a:lnTo>
                      <a:pt x="100" y="220"/>
                    </a:lnTo>
                    <a:lnTo>
                      <a:pt x="106" y="220"/>
                    </a:lnTo>
                    <a:lnTo>
                      <a:pt x="112" y="224"/>
                    </a:lnTo>
                    <a:lnTo>
                      <a:pt x="110" y="254"/>
                    </a:lnTo>
                    <a:lnTo>
                      <a:pt x="105" y="264"/>
                    </a:lnTo>
                    <a:lnTo>
                      <a:pt x="95" y="275"/>
                    </a:lnTo>
                    <a:lnTo>
                      <a:pt x="82" y="274"/>
                    </a:lnTo>
                    <a:lnTo>
                      <a:pt x="64" y="266"/>
                    </a:lnTo>
                    <a:lnTo>
                      <a:pt x="67" y="253"/>
                    </a:lnTo>
                    <a:lnTo>
                      <a:pt x="68" y="257"/>
                    </a:lnTo>
                    <a:lnTo>
                      <a:pt x="58" y="270"/>
                    </a:lnTo>
                    <a:lnTo>
                      <a:pt x="39" y="264"/>
                    </a:lnTo>
                    <a:lnTo>
                      <a:pt x="29" y="216"/>
                    </a:lnTo>
                    <a:lnTo>
                      <a:pt x="13" y="197"/>
                    </a:lnTo>
                    <a:lnTo>
                      <a:pt x="12" y="178"/>
                    </a:lnTo>
                    <a:lnTo>
                      <a:pt x="7" y="164"/>
                    </a:lnTo>
                    <a:lnTo>
                      <a:pt x="1" y="152"/>
                    </a:lnTo>
                    <a:lnTo>
                      <a:pt x="19" y="139"/>
                    </a:lnTo>
                    <a:lnTo>
                      <a:pt x="12" y="132"/>
                    </a:lnTo>
                    <a:lnTo>
                      <a:pt x="2" y="129"/>
                    </a:lnTo>
                    <a:lnTo>
                      <a:pt x="0" y="103"/>
                    </a:lnTo>
                    <a:lnTo>
                      <a:pt x="2" y="49"/>
                    </a:lnTo>
                    <a:lnTo>
                      <a:pt x="9" y="34"/>
                    </a:lnTo>
                    <a:lnTo>
                      <a:pt x="20" y="26"/>
                    </a:lnTo>
                    <a:lnTo>
                      <a:pt x="42" y="2"/>
                    </a:lnTo>
                    <a:lnTo>
                      <a:pt x="52"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7" name="Freeform 31"/>
              <p:cNvSpPr>
                <a:spLocks noChangeAspect="1"/>
              </p:cNvSpPr>
              <p:nvPr/>
            </p:nvSpPr>
            <p:spPr bwMode="gray">
              <a:xfrm rot="19149350">
                <a:off x="1861250" y="5566617"/>
                <a:ext cx="118100" cy="365980"/>
              </a:xfrm>
              <a:custGeom>
                <a:avLst/>
                <a:gdLst>
                  <a:gd name="T0" fmla="*/ 1 w 392"/>
                  <a:gd name="T1" fmla="*/ 2 h 1187"/>
                  <a:gd name="T2" fmla="*/ 3 w 392"/>
                  <a:gd name="T3" fmla="*/ 2 h 1187"/>
                  <a:gd name="T4" fmla="*/ 3 w 392"/>
                  <a:gd name="T5" fmla="*/ 1 h 1187"/>
                  <a:gd name="T6" fmla="*/ 5 w 392"/>
                  <a:gd name="T7" fmla="*/ 2 h 1187"/>
                  <a:gd name="T8" fmla="*/ 5 w 392"/>
                  <a:gd name="T9" fmla="*/ 3 h 1187"/>
                  <a:gd name="T10" fmla="*/ 5 w 392"/>
                  <a:gd name="T11" fmla="*/ 5 h 1187"/>
                  <a:gd name="T12" fmla="*/ 5 w 392"/>
                  <a:gd name="T13" fmla="*/ 9 h 1187"/>
                  <a:gd name="T14" fmla="*/ 5 w 392"/>
                  <a:gd name="T15" fmla="*/ 11 h 1187"/>
                  <a:gd name="T16" fmla="*/ 5 w 392"/>
                  <a:gd name="T17" fmla="*/ 12 h 1187"/>
                  <a:gd name="T18" fmla="*/ 4 w 392"/>
                  <a:gd name="T19" fmla="*/ 13 h 1187"/>
                  <a:gd name="T20" fmla="*/ 6 w 392"/>
                  <a:gd name="T21" fmla="*/ 16 h 1187"/>
                  <a:gd name="T22" fmla="*/ 6 w 392"/>
                  <a:gd name="T23" fmla="*/ 17 h 1187"/>
                  <a:gd name="T24" fmla="*/ 5 w 392"/>
                  <a:gd name="T25" fmla="*/ 18 h 1187"/>
                  <a:gd name="T26" fmla="*/ 4 w 392"/>
                  <a:gd name="T27" fmla="*/ 19 h 1187"/>
                  <a:gd name="T28" fmla="*/ 3 w 392"/>
                  <a:gd name="T29" fmla="*/ 19 h 1187"/>
                  <a:gd name="T30" fmla="*/ 4 w 392"/>
                  <a:gd name="T31" fmla="*/ 18 h 1187"/>
                  <a:gd name="T32" fmla="*/ 4 w 392"/>
                  <a:gd name="T33" fmla="*/ 18 h 1187"/>
                  <a:gd name="T34" fmla="*/ 4 w 392"/>
                  <a:gd name="T35" fmla="*/ 17 h 1187"/>
                  <a:gd name="T36" fmla="*/ 5 w 392"/>
                  <a:gd name="T37" fmla="*/ 16 h 1187"/>
                  <a:gd name="T38" fmla="*/ 5 w 392"/>
                  <a:gd name="T39" fmla="*/ 15 h 1187"/>
                  <a:gd name="T40" fmla="*/ 4 w 392"/>
                  <a:gd name="T41" fmla="*/ 15 h 1187"/>
                  <a:gd name="T42" fmla="*/ 3 w 392"/>
                  <a:gd name="T43" fmla="*/ 15 h 1187"/>
                  <a:gd name="T44" fmla="*/ 3 w 392"/>
                  <a:gd name="T45" fmla="*/ 16 h 1187"/>
                  <a:gd name="T46" fmla="*/ 3 w 392"/>
                  <a:gd name="T47" fmla="*/ 15 h 1187"/>
                  <a:gd name="T48" fmla="*/ 4 w 392"/>
                  <a:gd name="T49" fmla="*/ 14 h 1187"/>
                  <a:gd name="T50" fmla="*/ 4 w 392"/>
                  <a:gd name="T51" fmla="*/ 13 h 1187"/>
                  <a:gd name="T52" fmla="*/ 4 w 392"/>
                  <a:gd name="T53" fmla="*/ 12 h 1187"/>
                  <a:gd name="T54" fmla="*/ 4 w 392"/>
                  <a:gd name="T55" fmla="*/ 11 h 1187"/>
                  <a:gd name="T56" fmla="*/ 4 w 392"/>
                  <a:gd name="T57" fmla="*/ 11 h 1187"/>
                  <a:gd name="T58" fmla="*/ 4 w 392"/>
                  <a:gd name="T59" fmla="*/ 10 h 1187"/>
                  <a:gd name="T60" fmla="*/ 3 w 392"/>
                  <a:gd name="T61" fmla="*/ 10 h 1187"/>
                  <a:gd name="T62" fmla="*/ 4 w 392"/>
                  <a:gd name="T63" fmla="*/ 9 h 1187"/>
                  <a:gd name="T64" fmla="*/ 4 w 392"/>
                  <a:gd name="T65" fmla="*/ 9 h 1187"/>
                  <a:gd name="T66" fmla="*/ 4 w 392"/>
                  <a:gd name="T67" fmla="*/ 9 h 1187"/>
                  <a:gd name="T68" fmla="*/ 4 w 392"/>
                  <a:gd name="T69" fmla="*/ 9 h 1187"/>
                  <a:gd name="T70" fmla="*/ 4 w 392"/>
                  <a:gd name="T71" fmla="*/ 8 h 1187"/>
                  <a:gd name="T72" fmla="*/ 4 w 392"/>
                  <a:gd name="T73" fmla="*/ 8 h 1187"/>
                  <a:gd name="T74" fmla="*/ 4 w 392"/>
                  <a:gd name="T75" fmla="*/ 8 h 1187"/>
                  <a:gd name="T76" fmla="*/ 4 w 392"/>
                  <a:gd name="T77" fmla="*/ 7 h 1187"/>
                  <a:gd name="T78" fmla="*/ 4 w 392"/>
                  <a:gd name="T79" fmla="*/ 7 h 1187"/>
                  <a:gd name="T80" fmla="*/ 4 w 392"/>
                  <a:gd name="T81" fmla="*/ 7 h 1187"/>
                  <a:gd name="T82" fmla="*/ 3 w 392"/>
                  <a:gd name="T83" fmla="*/ 5 h 1187"/>
                  <a:gd name="T84" fmla="*/ 4 w 392"/>
                  <a:gd name="T85" fmla="*/ 3 h 1187"/>
                  <a:gd name="T86" fmla="*/ 4 w 392"/>
                  <a:gd name="T87" fmla="*/ 3 h 1187"/>
                  <a:gd name="T88" fmla="*/ 3 w 392"/>
                  <a:gd name="T89" fmla="*/ 5 h 1187"/>
                  <a:gd name="T90" fmla="*/ 2 w 392"/>
                  <a:gd name="T91" fmla="*/ 6 h 1187"/>
                  <a:gd name="T92" fmla="*/ 2 w 392"/>
                  <a:gd name="T93" fmla="*/ 4 h 1187"/>
                  <a:gd name="T94" fmla="*/ 3 w 392"/>
                  <a:gd name="T95" fmla="*/ 3 h 1187"/>
                  <a:gd name="T96" fmla="*/ 2 w 392"/>
                  <a:gd name="T97" fmla="*/ 3 h 1187"/>
                  <a:gd name="T98" fmla="*/ 2 w 392"/>
                  <a:gd name="T99" fmla="*/ 2 h 1187"/>
                  <a:gd name="T100" fmla="*/ 1 w 392"/>
                  <a:gd name="T101" fmla="*/ 2 h 1187"/>
                  <a:gd name="T102" fmla="*/ 2 w 392"/>
                  <a:gd name="T103" fmla="*/ 3 h 1187"/>
                  <a:gd name="T104" fmla="*/ 2 w 392"/>
                  <a:gd name="T105" fmla="*/ 4 h 1187"/>
                  <a:gd name="T106" fmla="*/ 1 w 392"/>
                  <a:gd name="T107" fmla="*/ 4 h 1187"/>
                  <a:gd name="T108" fmla="*/ 0 w 392"/>
                  <a:gd name="T109" fmla="*/ 3 h 1187"/>
                  <a:gd name="T110" fmla="*/ 0 w 392"/>
                  <a:gd name="T111" fmla="*/ 2 h 1187"/>
                  <a:gd name="T112" fmla="*/ 0 w 392"/>
                  <a:gd name="T113" fmla="*/ 1 h 11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92" h="1187">
                    <a:moveTo>
                      <a:pt x="52" y="0"/>
                    </a:moveTo>
                    <a:lnTo>
                      <a:pt x="63" y="39"/>
                    </a:lnTo>
                    <a:lnTo>
                      <a:pt x="51" y="85"/>
                    </a:lnTo>
                    <a:lnTo>
                      <a:pt x="51" y="98"/>
                    </a:lnTo>
                    <a:lnTo>
                      <a:pt x="46" y="104"/>
                    </a:lnTo>
                    <a:lnTo>
                      <a:pt x="47" y="109"/>
                    </a:lnTo>
                    <a:lnTo>
                      <a:pt x="72" y="115"/>
                    </a:lnTo>
                    <a:lnTo>
                      <a:pt x="107" y="111"/>
                    </a:lnTo>
                    <a:lnTo>
                      <a:pt x="135" y="122"/>
                    </a:lnTo>
                    <a:lnTo>
                      <a:pt x="150" y="112"/>
                    </a:lnTo>
                    <a:lnTo>
                      <a:pt x="159" y="101"/>
                    </a:lnTo>
                    <a:lnTo>
                      <a:pt x="166" y="96"/>
                    </a:lnTo>
                    <a:lnTo>
                      <a:pt x="177" y="99"/>
                    </a:lnTo>
                    <a:lnTo>
                      <a:pt x="184" y="96"/>
                    </a:lnTo>
                    <a:lnTo>
                      <a:pt x="198" y="79"/>
                    </a:lnTo>
                    <a:lnTo>
                      <a:pt x="210" y="76"/>
                    </a:lnTo>
                    <a:lnTo>
                      <a:pt x="246" y="89"/>
                    </a:lnTo>
                    <a:lnTo>
                      <a:pt x="293" y="87"/>
                    </a:lnTo>
                    <a:lnTo>
                      <a:pt x="299" y="93"/>
                    </a:lnTo>
                    <a:lnTo>
                      <a:pt x="302" y="110"/>
                    </a:lnTo>
                    <a:lnTo>
                      <a:pt x="297" y="145"/>
                    </a:lnTo>
                    <a:lnTo>
                      <a:pt x="298" y="155"/>
                    </a:lnTo>
                    <a:lnTo>
                      <a:pt x="304" y="160"/>
                    </a:lnTo>
                    <a:lnTo>
                      <a:pt x="298" y="181"/>
                    </a:lnTo>
                    <a:lnTo>
                      <a:pt x="297" y="211"/>
                    </a:lnTo>
                    <a:lnTo>
                      <a:pt x="293" y="226"/>
                    </a:lnTo>
                    <a:lnTo>
                      <a:pt x="299" y="255"/>
                    </a:lnTo>
                    <a:lnTo>
                      <a:pt x="291" y="284"/>
                    </a:lnTo>
                    <a:lnTo>
                      <a:pt x="288" y="289"/>
                    </a:lnTo>
                    <a:lnTo>
                      <a:pt x="286" y="302"/>
                    </a:lnTo>
                    <a:lnTo>
                      <a:pt x="309" y="337"/>
                    </a:lnTo>
                    <a:lnTo>
                      <a:pt x="313" y="367"/>
                    </a:lnTo>
                    <a:lnTo>
                      <a:pt x="307" y="406"/>
                    </a:lnTo>
                    <a:lnTo>
                      <a:pt x="303" y="450"/>
                    </a:lnTo>
                    <a:lnTo>
                      <a:pt x="303" y="550"/>
                    </a:lnTo>
                    <a:lnTo>
                      <a:pt x="296" y="587"/>
                    </a:lnTo>
                    <a:lnTo>
                      <a:pt x="295" y="593"/>
                    </a:lnTo>
                    <a:lnTo>
                      <a:pt x="299" y="596"/>
                    </a:lnTo>
                    <a:lnTo>
                      <a:pt x="292" y="631"/>
                    </a:lnTo>
                    <a:lnTo>
                      <a:pt x="295" y="674"/>
                    </a:lnTo>
                    <a:lnTo>
                      <a:pt x="293" y="690"/>
                    </a:lnTo>
                    <a:lnTo>
                      <a:pt x="290" y="696"/>
                    </a:lnTo>
                    <a:lnTo>
                      <a:pt x="284" y="702"/>
                    </a:lnTo>
                    <a:lnTo>
                      <a:pt x="280" y="712"/>
                    </a:lnTo>
                    <a:lnTo>
                      <a:pt x="288" y="736"/>
                    </a:lnTo>
                    <a:lnTo>
                      <a:pt x="287" y="752"/>
                    </a:lnTo>
                    <a:lnTo>
                      <a:pt x="284" y="758"/>
                    </a:lnTo>
                    <a:lnTo>
                      <a:pt x="275" y="792"/>
                    </a:lnTo>
                    <a:lnTo>
                      <a:pt x="275" y="812"/>
                    </a:lnTo>
                    <a:lnTo>
                      <a:pt x="277" y="828"/>
                    </a:lnTo>
                    <a:lnTo>
                      <a:pt x="288" y="851"/>
                    </a:lnTo>
                    <a:lnTo>
                      <a:pt x="337" y="903"/>
                    </a:lnTo>
                    <a:lnTo>
                      <a:pt x="362" y="965"/>
                    </a:lnTo>
                    <a:lnTo>
                      <a:pt x="366" y="980"/>
                    </a:lnTo>
                    <a:lnTo>
                      <a:pt x="390" y="1005"/>
                    </a:lnTo>
                    <a:lnTo>
                      <a:pt x="391" y="1015"/>
                    </a:lnTo>
                    <a:lnTo>
                      <a:pt x="392" y="1031"/>
                    </a:lnTo>
                    <a:lnTo>
                      <a:pt x="390" y="1035"/>
                    </a:lnTo>
                    <a:lnTo>
                      <a:pt x="381" y="1041"/>
                    </a:lnTo>
                    <a:lnTo>
                      <a:pt x="363" y="1064"/>
                    </a:lnTo>
                    <a:lnTo>
                      <a:pt x="339" y="1113"/>
                    </a:lnTo>
                    <a:lnTo>
                      <a:pt x="332" y="1146"/>
                    </a:lnTo>
                    <a:lnTo>
                      <a:pt x="328" y="1156"/>
                    </a:lnTo>
                    <a:lnTo>
                      <a:pt x="320" y="1164"/>
                    </a:lnTo>
                    <a:lnTo>
                      <a:pt x="312" y="1168"/>
                    </a:lnTo>
                    <a:lnTo>
                      <a:pt x="303" y="1179"/>
                    </a:lnTo>
                    <a:lnTo>
                      <a:pt x="290" y="1168"/>
                    </a:lnTo>
                    <a:lnTo>
                      <a:pt x="293" y="1167"/>
                    </a:lnTo>
                    <a:lnTo>
                      <a:pt x="270" y="1180"/>
                    </a:lnTo>
                    <a:lnTo>
                      <a:pt x="253" y="1187"/>
                    </a:lnTo>
                    <a:lnTo>
                      <a:pt x="243" y="1187"/>
                    </a:lnTo>
                    <a:lnTo>
                      <a:pt x="235" y="1183"/>
                    </a:lnTo>
                    <a:lnTo>
                      <a:pt x="224" y="1187"/>
                    </a:lnTo>
                    <a:lnTo>
                      <a:pt x="224" y="1169"/>
                    </a:lnTo>
                    <a:lnTo>
                      <a:pt x="210" y="1186"/>
                    </a:lnTo>
                    <a:lnTo>
                      <a:pt x="204" y="1180"/>
                    </a:lnTo>
                    <a:lnTo>
                      <a:pt x="209" y="1162"/>
                    </a:lnTo>
                    <a:lnTo>
                      <a:pt x="221" y="1137"/>
                    </a:lnTo>
                    <a:lnTo>
                      <a:pt x="235" y="1137"/>
                    </a:lnTo>
                    <a:lnTo>
                      <a:pt x="239" y="1147"/>
                    </a:lnTo>
                    <a:lnTo>
                      <a:pt x="249" y="1143"/>
                    </a:lnTo>
                    <a:lnTo>
                      <a:pt x="252" y="1148"/>
                    </a:lnTo>
                    <a:lnTo>
                      <a:pt x="260" y="1140"/>
                    </a:lnTo>
                    <a:lnTo>
                      <a:pt x="269" y="1142"/>
                    </a:lnTo>
                    <a:lnTo>
                      <a:pt x="270" y="1129"/>
                    </a:lnTo>
                    <a:lnTo>
                      <a:pt x="279" y="1103"/>
                    </a:lnTo>
                    <a:lnTo>
                      <a:pt x="274" y="1096"/>
                    </a:lnTo>
                    <a:lnTo>
                      <a:pt x="265" y="1099"/>
                    </a:lnTo>
                    <a:lnTo>
                      <a:pt x="259" y="1096"/>
                    </a:lnTo>
                    <a:lnTo>
                      <a:pt x="257" y="1090"/>
                    </a:lnTo>
                    <a:lnTo>
                      <a:pt x="269" y="1063"/>
                    </a:lnTo>
                    <a:lnTo>
                      <a:pt x="279" y="1051"/>
                    </a:lnTo>
                    <a:lnTo>
                      <a:pt x="279" y="1038"/>
                    </a:lnTo>
                    <a:lnTo>
                      <a:pt x="287" y="1019"/>
                    </a:lnTo>
                    <a:lnTo>
                      <a:pt x="286" y="987"/>
                    </a:lnTo>
                    <a:lnTo>
                      <a:pt x="292" y="964"/>
                    </a:lnTo>
                    <a:lnTo>
                      <a:pt x="285" y="971"/>
                    </a:lnTo>
                    <a:lnTo>
                      <a:pt x="295" y="958"/>
                    </a:lnTo>
                    <a:lnTo>
                      <a:pt x="304" y="950"/>
                    </a:lnTo>
                    <a:lnTo>
                      <a:pt x="304" y="939"/>
                    </a:lnTo>
                    <a:lnTo>
                      <a:pt x="296" y="937"/>
                    </a:lnTo>
                    <a:lnTo>
                      <a:pt x="276" y="945"/>
                    </a:lnTo>
                    <a:lnTo>
                      <a:pt x="265" y="947"/>
                    </a:lnTo>
                    <a:lnTo>
                      <a:pt x="255" y="954"/>
                    </a:lnTo>
                    <a:lnTo>
                      <a:pt x="246" y="940"/>
                    </a:lnTo>
                    <a:lnTo>
                      <a:pt x="235" y="943"/>
                    </a:lnTo>
                    <a:lnTo>
                      <a:pt x="221" y="942"/>
                    </a:lnTo>
                    <a:lnTo>
                      <a:pt x="220" y="951"/>
                    </a:lnTo>
                    <a:lnTo>
                      <a:pt x="210" y="962"/>
                    </a:lnTo>
                    <a:lnTo>
                      <a:pt x="204" y="965"/>
                    </a:lnTo>
                    <a:lnTo>
                      <a:pt x="200" y="973"/>
                    </a:lnTo>
                    <a:lnTo>
                      <a:pt x="188" y="978"/>
                    </a:lnTo>
                    <a:lnTo>
                      <a:pt x="184" y="973"/>
                    </a:lnTo>
                    <a:lnTo>
                      <a:pt x="176" y="986"/>
                    </a:lnTo>
                    <a:lnTo>
                      <a:pt x="165" y="989"/>
                    </a:lnTo>
                    <a:lnTo>
                      <a:pt x="162" y="977"/>
                    </a:lnTo>
                    <a:lnTo>
                      <a:pt x="161" y="961"/>
                    </a:lnTo>
                    <a:lnTo>
                      <a:pt x="164" y="944"/>
                    </a:lnTo>
                    <a:lnTo>
                      <a:pt x="171" y="938"/>
                    </a:lnTo>
                    <a:lnTo>
                      <a:pt x="179" y="940"/>
                    </a:lnTo>
                    <a:lnTo>
                      <a:pt x="193" y="938"/>
                    </a:lnTo>
                    <a:lnTo>
                      <a:pt x="216" y="914"/>
                    </a:lnTo>
                    <a:lnTo>
                      <a:pt x="228" y="890"/>
                    </a:lnTo>
                    <a:lnTo>
                      <a:pt x="241" y="887"/>
                    </a:lnTo>
                    <a:lnTo>
                      <a:pt x="270" y="900"/>
                    </a:lnTo>
                    <a:lnTo>
                      <a:pt x="273" y="895"/>
                    </a:lnTo>
                    <a:lnTo>
                      <a:pt x="249" y="867"/>
                    </a:lnTo>
                    <a:lnTo>
                      <a:pt x="246" y="847"/>
                    </a:lnTo>
                    <a:lnTo>
                      <a:pt x="236" y="833"/>
                    </a:lnTo>
                    <a:lnTo>
                      <a:pt x="236" y="808"/>
                    </a:lnTo>
                    <a:lnTo>
                      <a:pt x="252" y="778"/>
                    </a:lnTo>
                    <a:lnTo>
                      <a:pt x="237" y="766"/>
                    </a:lnTo>
                    <a:lnTo>
                      <a:pt x="238" y="757"/>
                    </a:lnTo>
                    <a:lnTo>
                      <a:pt x="243" y="748"/>
                    </a:lnTo>
                    <a:lnTo>
                      <a:pt x="241" y="740"/>
                    </a:lnTo>
                    <a:lnTo>
                      <a:pt x="224" y="724"/>
                    </a:lnTo>
                    <a:lnTo>
                      <a:pt x="221" y="714"/>
                    </a:lnTo>
                    <a:lnTo>
                      <a:pt x="221" y="684"/>
                    </a:lnTo>
                    <a:lnTo>
                      <a:pt x="222" y="676"/>
                    </a:lnTo>
                    <a:lnTo>
                      <a:pt x="236" y="710"/>
                    </a:lnTo>
                    <a:lnTo>
                      <a:pt x="233" y="717"/>
                    </a:lnTo>
                    <a:lnTo>
                      <a:pt x="238" y="692"/>
                    </a:lnTo>
                    <a:lnTo>
                      <a:pt x="246" y="679"/>
                    </a:lnTo>
                    <a:lnTo>
                      <a:pt x="239" y="674"/>
                    </a:lnTo>
                    <a:lnTo>
                      <a:pt x="228" y="676"/>
                    </a:lnTo>
                    <a:lnTo>
                      <a:pt x="221" y="671"/>
                    </a:lnTo>
                    <a:lnTo>
                      <a:pt x="217" y="660"/>
                    </a:lnTo>
                    <a:lnTo>
                      <a:pt x="220" y="653"/>
                    </a:lnTo>
                    <a:lnTo>
                      <a:pt x="220" y="649"/>
                    </a:lnTo>
                    <a:lnTo>
                      <a:pt x="214" y="644"/>
                    </a:lnTo>
                    <a:lnTo>
                      <a:pt x="209" y="648"/>
                    </a:lnTo>
                    <a:lnTo>
                      <a:pt x="200" y="647"/>
                    </a:lnTo>
                    <a:lnTo>
                      <a:pt x="197" y="627"/>
                    </a:lnTo>
                    <a:lnTo>
                      <a:pt x="198" y="621"/>
                    </a:lnTo>
                    <a:lnTo>
                      <a:pt x="206" y="613"/>
                    </a:lnTo>
                    <a:lnTo>
                      <a:pt x="230" y="626"/>
                    </a:lnTo>
                    <a:lnTo>
                      <a:pt x="241" y="620"/>
                    </a:lnTo>
                    <a:lnTo>
                      <a:pt x="221" y="609"/>
                    </a:lnTo>
                    <a:lnTo>
                      <a:pt x="217" y="599"/>
                    </a:lnTo>
                    <a:lnTo>
                      <a:pt x="219" y="596"/>
                    </a:lnTo>
                    <a:lnTo>
                      <a:pt x="227" y="592"/>
                    </a:lnTo>
                    <a:lnTo>
                      <a:pt x="227" y="586"/>
                    </a:lnTo>
                    <a:lnTo>
                      <a:pt x="220" y="581"/>
                    </a:lnTo>
                    <a:lnTo>
                      <a:pt x="227" y="569"/>
                    </a:lnTo>
                    <a:lnTo>
                      <a:pt x="239" y="569"/>
                    </a:lnTo>
                    <a:lnTo>
                      <a:pt x="241" y="562"/>
                    </a:lnTo>
                    <a:lnTo>
                      <a:pt x="221" y="558"/>
                    </a:lnTo>
                    <a:lnTo>
                      <a:pt x="221" y="549"/>
                    </a:lnTo>
                    <a:lnTo>
                      <a:pt x="236" y="536"/>
                    </a:lnTo>
                    <a:lnTo>
                      <a:pt x="258" y="576"/>
                    </a:lnTo>
                    <a:lnTo>
                      <a:pt x="259" y="594"/>
                    </a:lnTo>
                    <a:lnTo>
                      <a:pt x="266" y="603"/>
                    </a:lnTo>
                    <a:lnTo>
                      <a:pt x="263" y="599"/>
                    </a:lnTo>
                    <a:lnTo>
                      <a:pt x="261" y="581"/>
                    </a:lnTo>
                    <a:lnTo>
                      <a:pt x="269" y="565"/>
                    </a:lnTo>
                    <a:lnTo>
                      <a:pt x="266" y="556"/>
                    </a:lnTo>
                    <a:lnTo>
                      <a:pt x="261" y="562"/>
                    </a:lnTo>
                    <a:lnTo>
                      <a:pt x="257" y="551"/>
                    </a:lnTo>
                    <a:lnTo>
                      <a:pt x="254" y="525"/>
                    </a:lnTo>
                    <a:lnTo>
                      <a:pt x="258" y="514"/>
                    </a:lnTo>
                    <a:lnTo>
                      <a:pt x="266" y="509"/>
                    </a:lnTo>
                    <a:lnTo>
                      <a:pt x="281" y="525"/>
                    </a:lnTo>
                    <a:lnTo>
                      <a:pt x="288" y="525"/>
                    </a:lnTo>
                    <a:lnTo>
                      <a:pt x="282" y="515"/>
                    </a:lnTo>
                    <a:lnTo>
                      <a:pt x="255" y="495"/>
                    </a:lnTo>
                    <a:lnTo>
                      <a:pt x="247" y="506"/>
                    </a:lnTo>
                    <a:lnTo>
                      <a:pt x="236" y="510"/>
                    </a:lnTo>
                    <a:lnTo>
                      <a:pt x="236" y="500"/>
                    </a:lnTo>
                    <a:lnTo>
                      <a:pt x="238" y="484"/>
                    </a:lnTo>
                    <a:lnTo>
                      <a:pt x="244" y="477"/>
                    </a:lnTo>
                    <a:lnTo>
                      <a:pt x="255" y="482"/>
                    </a:lnTo>
                    <a:lnTo>
                      <a:pt x="279" y="479"/>
                    </a:lnTo>
                    <a:lnTo>
                      <a:pt x="280" y="472"/>
                    </a:lnTo>
                    <a:lnTo>
                      <a:pt x="260" y="472"/>
                    </a:lnTo>
                    <a:lnTo>
                      <a:pt x="263" y="466"/>
                    </a:lnTo>
                    <a:lnTo>
                      <a:pt x="284" y="454"/>
                    </a:lnTo>
                    <a:lnTo>
                      <a:pt x="274" y="448"/>
                    </a:lnTo>
                    <a:lnTo>
                      <a:pt x="264" y="449"/>
                    </a:lnTo>
                    <a:lnTo>
                      <a:pt x="253" y="459"/>
                    </a:lnTo>
                    <a:lnTo>
                      <a:pt x="241" y="463"/>
                    </a:lnTo>
                    <a:lnTo>
                      <a:pt x="235" y="452"/>
                    </a:lnTo>
                    <a:lnTo>
                      <a:pt x="241" y="430"/>
                    </a:lnTo>
                    <a:lnTo>
                      <a:pt x="247" y="421"/>
                    </a:lnTo>
                    <a:lnTo>
                      <a:pt x="246" y="411"/>
                    </a:lnTo>
                    <a:lnTo>
                      <a:pt x="241" y="408"/>
                    </a:lnTo>
                    <a:lnTo>
                      <a:pt x="231" y="410"/>
                    </a:lnTo>
                    <a:lnTo>
                      <a:pt x="230" y="397"/>
                    </a:lnTo>
                    <a:lnTo>
                      <a:pt x="222" y="367"/>
                    </a:lnTo>
                    <a:lnTo>
                      <a:pt x="206" y="350"/>
                    </a:lnTo>
                    <a:lnTo>
                      <a:pt x="211" y="317"/>
                    </a:lnTo>
                    <a:lnTo>
                      <a:pt x="211" y="303"/>
                    </a:lnTo>
                    <a:lnTo>
                      <a:pt x="221" y="295"/>
                    </a:lnTo>
                    <a:lnTo>
                      <a:pt x="231" y="273"/>
                    </a:lnTo>
                    <a:lnTo>
                      <a:pt x="220" y="271"/>
                    </a:lnTo>
                    <a:lnTo>
                      <a:pt x="242" y="202"/>
                    </a:lnTo>
                    <a:lnTo>
                      <a:pt x="248" y="171"/>
                    </a:lnTo>
                    <a:lnTo>
                      <a:pt x="257" y="150"/>
                    </a:lnTo>
                    <a:lnTo>
                      <a:pt x="243" y="158"/>
                    </a:lnTo>
                    <a:lnTo>
                      <a:pt x="237" y="186"/>
                    </a:lnTo>
                    <a:lnTo>
                      <a:pt x="232" y="192"/>
                    </a:lnTo>
                    <a:lnTo>
                      <a:pt x="230" y="181"/>
                    </a:lnTo>
                    <a:lnTo>
                      <a:pt x="221" y="213"/>
                    </a:lnTo>
                    <a:lnTo>
                      <a:pt x="215" y="220"/>
                    </a:lnTo>
                    <a:lnTo>
                      <a:pt x="206" y="259"/>
                    </a:lnTo>
                    <a:lnTo>
                      <a:pt x="192" y="293"/>
                    </a:lnTo>
                    <a:lnTo>
                      <a:pt x="184" y="325"/>
                    </a:lnTo>
                    <a:lnTo>
                      <a:pt x="178" y="337"/>
                    </a:lnTo>
                    <a:lnTo>
                      <a:pt x="160" y="351"/>
                    </a:lnTo>
                    <a:lnTo>
                      <a:pt x="151" y="355"/>
                    </a:lnTo>
                    <a:lnTo>
                      <a:pt x="142" y="342"/>
                    </a:lnTo>
                    <a:lnTo>
                      <a:pt x="155" y="304"/>
                    </a:lnTo>
                    <a:lnTo>
                      <a:pt x="154" y="290"/>
                    </a:lnTo>
                    <a:lnTo>
                      <a:pt x="143" y="306"/>
                    </a:lnTo>
                    <a:lnTo>
                      <a:pt x="117" y="285"/>
                    </a:lnTo>
                    <a:lnTo>
                      <a:pt x="135" y="258"/>
                    </a:lnTo>
                    <a:lnTo>
                      <a:pt x="140" y="260"/>
                    </a:lnTo>
                    <a:lnTo>
                      <a:pt x="138" y="247"/>
                    </a:lnTo>
                    <a:lnTo>
                      <a:pt x="142" y="221"/>
                    </a:lnTo>
                    <a:lnTo>
                      <a:pt x="151" y="204"/>
                    </a:lnTo>
                    <a:lnTo>
                      <a:pt x="157" y="204"/>
                    </a:lnTo>
                    <a:lnTo>
                      <a:pt x="155" y="187"/>
                    </a:lnTo>
                    <a:lnTo>
                      <a:pt x="150" y="185"/>
                    </a:lnTo>
                    <a:lnTo>
                      <a:pt x="134" y="203"/>
                    </a:lnTo>
                    <a:lnTo>
                      <a:pt x="124" y="202"/>
                    </a:lnTo>
                    <a:lnTo>
                      <a:pt x="120" y="182"/>
                    </a:lnTo>
                    <a:lnTo>
                      <a:pt x="122" y="152"/>
                    </a:lnTo>
                    <a:lnTo>
                      <a:pt x="118" y="145"/>
                    </a:lnTo>
                    <a:lnTo>
                      <a:pt x="113" y="154"/>
                    </a:lnTo>
                    <a:lnTo>
                      <a:pt x="107" y="155"/>
                    </a:lnTo>
                    <a:lnTo>
                      <a:pt x="102" y="141"/>
                    </a:lnTo>
                    <a:lnTo>
                      <a:pt x="101" y="126"/>
                    </a:lnTo>
                    <a:lnTo>
                      <a:pt x="99" y="138"/>
                    </a:lnTo>
                    <a:lnTo>
                      <a:pt x="91" y="142"/>
                    </a:lnTo>
                    <a:lnTo>
                      <a:pt x="83" y="137"/>
                    </a:lnTo>
                    <a:lnTo>
                      <a:pt x="80" y="138"/>
                    </a:lnTo>
                    <a:lnTo>
                      <a:pt x="95" y="152"/>
                    </a:lnTo>
                    <a:lnTo>
                      <a:pt x="101" y="170"/>
                    </a:lnTo>
                    <a:lnTo>
                      <a:pt x="99" y="181"/>
                    </a:lnTo>
                    <a:lnTo>
                      <a:pt x="96" y="182"/>
                    </a:lnTo>
                    <a:lnTo>
                      <a:pt x="104" y="205"/>
                    </a:lnTo>
                    <a:lnTo>
                      <a:pt x="99" y="214"/>
                    </a:lnTo>
                    <a:lnTo>
                      <a:pt x="100" y="220"/>
                    </a:lnTo>
                    <a:lnTo>
                      <a:pt x="106" y="220"/>
                    </a:lnTo>
                    <a:lnTo>
                      <a:pt x="112" y="224"/>
                    </a:lnTo>
                    <a:lnTo>
                      <a:pt x="110" y="254"/>
                    </a:lnTo>
                    <a:lnTo>
                      <a:pt x="105" y="264"/>
                    </a:lnTo>
                    <a:lnTo>
                      <a:pt x="95" y="275"/>
                    </a:lnTo>
                    <a:lnTo>
                      <a:pt x="82" y="274"/>
                    </a:lnTo>
                    <a:lnTo>
                      <a:pt x="64" y="266"/>
                    </a:lnTo>
                    <a:lnTo>
                      <a:pt x="67" y="253"/>
                    </a:lnTo>
                    <a:lnTo>
                      <a:pt x="68" y="257"/>
                    </a:lnTo>
                    <a:lnTo>
                      <a:pt x="58" y="270"/>
                    </a:lnTo>
                    <a:lnTo>
                      <a:pt x="39" y="264"/>
                    </a:lnTo>
                    <a:lnTo>
                      <a:pt x="29" y="216"/>
                    </a:lnTo>
                    <a:lnTo>
                      <a:pt x="13" y="197"/>
                    </a:lnTo>
                    <a:lnTo>
                      <a:pt x="12" y="178"/>
                    </a:lnTo>
                    <a:lnTo>
                      <a:pt x="7" y="164"/>
                    </a:lnTo>
                    <a:lnTo>
                      <a:pt x="1" y="152"/>
                    </a:lnTo>
                    <a:lnTo>
                      <a:pt x="19" y="139"/>
                    </a:lnTo>
                    <a:lnTo>
                      <a:pt x="12" y="132"/>
                    </a:lnTo>
                    <a:lnTo>
                      <a:pt x="2" y="129"/>
                    </a:lnTo>
                    <a:lnTo>
                      <a:pt x="0" y="103"/>
                    </a:lnTo>
                    <a:lnTo>
                      <a:pt x="2" y="49"/>
                    </a:lnTo>
                    <a:lnTo>
                      <a:pt x="9" y="34"/>
                    </a:lnTo>
                    <a:lnTo>
                      <a:pt x="20" y="26"/>
                    </a:lnTo>
                    <a:lnTo>
                      <a:pt x="42" y="2"/>
                    </a:lnTo>
                    <a:lnTo>
                      <a:pt x="52"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8" name="Freeform 34"/>
              <p:cNvSpPr>
                <a:spLocks noChangeAspect="1"/>
              </p:cNvSpPr>
              <p:nvPr/>
            </p:nvSpPr>
            <p:spPr bwMode="gray">
              <a:xfrm rot="19149350">
                <a:off x="1184921" y="5072722"/>
                <a:ext cx="13256" cy="16128"/>
              </a:xfrm>
              <a:custGeom>
                <a:avLst/>
                <a:gdLst>
                  <a:gd name="T0" fmla="*/ 1 w 39"/>
                  <a:gd name="T1" fmla="*/ 0 h 52"/>
                  <a:gd name="T2" fmla="*/ 1 w 39"/>
                  <a:gd name="T3" fmla="*/ 0 h 52"/>
                  <a:gd name="T4" fmla="*/ 1 w 39"/>
                  <a:gd name="T5" fmla="*/ 0 h 52"/>
                  <a:gd name="T6" fmla="*/ 1 w 39"/>
                  <a:gd name="T7" fmla="*/ 0 h 52"/>
                  <a:gd name="T8" fmla="*/ 1 w 39"/>
                  <a:gd name="T9" fmla="*/ 1 h 52"/>
                  <a:gd name="T10" fmla="*/ 0 w 39"/>
                  <a:gd name="T11" fmla="*/ 1 h 52"/>
                  <a:gd name="T12" fmla="*/ 0 w 39"/>
                  <a:gd name="T13" fmla="*/ 1 h 52"/>
                  <a:gd name="T14" fmla="*/ 0 w 39"/>
                  <a:gd name="T15" fmla="*/ 1 h 52"/>
                  <a:gd name="T16" fmla="*/ 0 w 39"/>
                  <a:gd name="T17" fmla="*/ 0 h 52"/>
                  <a:gd name="T18" fmla="*/ 0 w 39"/>
                  <a:gd name="T19" fmla="*/ 0 h 52"/>
                  <a:gd name="T20" fmla="*/ 0 w 39"/>
                  <a:gd name="T21" fmla="*/ 0 h 52"/>
                  <a:gd name="T22" fmla="*/ 1 w 39"/>
                  <a:gd name="T23" fmla="*/ 0 h 52"/>
                  <a:gd name="T24" fmla="*/ 1 w 39"/>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2">
                    <a:moveTo>
                      <a:pt x="28" y="4"/>
                    </a:moveTo>
                    <a:lnTo>
                      <a:pt x="27" y="10"/>
                    </a:lnTo>
                    <a:lnTo>
                      <a:pt x="37" y="11"/>
                    </a:lnTo>
                    <a:lnTo>
                      <a:pt x="39" y="15"/>
                    </a:lnTo>
                    <a:lnTo>
                      <a:pt x="31" y="24"/>
                    </a:lnTo>
                    <a:lnTo>
                      <a:pt x="14" y="50"/>
                    </a:lnTo>
                    <a:lnTo>
                      <a:pt x="6" y="52"/>
                    </a:lnTo>
                    <a:lnTo>
                      <a:pt x="0" y="28"/>
                    </a:lnTo>
                    <a:lnTo>
                      <a:pt x="2" y="21"/>
                    </a:lnTo>
                    <a:lnTo>
                      <a:pt x="10" y="9"/>
                    </a:lnTo>
                    <a:lnTo>
                      <a:pt x="15" y="5"/>
                    </a:lnTo>
                    <a:lnTo>
                      <a:pt x="27" y="0"/>
                    </a:lnTo>
                    <a:lnTo>
                      <a:pt x="28" y="4"/>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59" name="Freeform 35"/>
              <p:cNvSpPr>
                <a:spLocks noChangeAspect="1"/>
              </p:cNvSpPr>
              <p:nvPr/>
            </p:nvSpPr>
            <p:spPr bwMode="gray">
              <a:xfrm rot="19149350">
                <a:off x="1184921" y="5072722"/>
                <a:ext cx="13256" cy="16128"/>
              </a:xfrm>
              <a:custGeom>
                <a:avLst/>
                <a:gdLst>
                  <a:gd name="T0" fmla="*/ 1 w 39"/>
                  <a:gd name="T1" fmla="*/ 0 h 52"/>
                  <a:gd name="T2" fmla="*/ 1 w 39"/>
                  <a:gd name="T3" fmla="*/ 0 h 52"/>
                  <a:gd name="T4" fmla="*/ 1 w 39"/>
                  <a:gd name="T5" fmla="*/ 0 h 52"/>
                  <a:gd name="T6" fmla="*/ 1 w 39"/>
                  <a:gd name="T7" fmla="*/ 0 h 52"/>
                  <a:gd name="T8" fmla="*/ 1 w 39"/>
                  <a:gd name="T9" fmla="*/ 1 h 52"/>
                  <a:gd name="T10" fmla="*/ 0 w 39"/>
                  <a:gd name="T11" fmla="*/ 1 h 52"/>
                  <a:gd name="T12" fmla="*/ 0 w 39"/>
                  <a:gd name="T13" fmla="*/ 1 h 52"/>
                  <a:gd name="T14" fmla="*/ 0 w 39"/>
                  <a:gd name="T15" fmla="*/ 1 h 52"/>
                  <a:gd name="T16" fmla="*/ 0 w 39"/>
                  <a:gd name="T17" fmla="*/ 0 h 52"/>
                  <a:gd name="T18" fmla="*/ 0 w 39"/>
                  <a:gd name="T19" fmla="*/ 0 h 52"/>
                  <a:gd name="T20" fmla="*/ 0 w 39"/>
                  <a:gd name="T21" fmla="*/ 0 h 52"/>
                  <a:gd name="T22" fmla="*/ 1 w 39"/>
                  <a:gd name="T23" fmla="*/ 0 h 52"/>
                  <a:gd name="T24" fmla="*/ 1 w 39"/>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52">
                    <a:moveTo>
                      <a:pt x="28" y="4"/>
                    </a:moveTo>
                    <a:lnTo>
                      <a:pt x="27" y="10"/>
                    </a:lnTo>
                    <a:lnTo>
                      <a:pt x="37" y="11"/>
                    </a:lnTo>
                    <a:lnTo>
                      <a:pt x="39" y="15"/>
                    </a:lnTo>
                    <a:lnTo>
                      <a:pt x="31" y="24"/>
                    </a:lnTo>
                    <a:lnTo>
                      <a:pt x="14" y="50"/>
                    </a:lnTo>
                    <a:lnTo>
                      <a:pt x="6" y="52"/>
                    </a:lnTo>
                    <a:lnTo>
                      <a:pt x="0" y="28"/>
                    </a:lnTo>
                    <a:lnTo>
                      <a:pt x="2" y="21"/>
                    </a:lnTo>
                    <a:lnTo>
                      <a:pt x="10" y="9"/>
                    </a:lnTo>
                    <a:lnTo>
                      <a:pt x="15" y="5"/>
                    </a:lnTo>
                    <a:lnTo>
                      <a:pt x="27" y="0"/>
                    </a:lnTo>
                    <a:lnTo>
                      <a:pt x="28" y="4"/>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0" name="Freeform 36"/>
              <p:cNvSpPr>
                <a:spLocks noChangeAspect="1"/>
              </p:cNvSpPr>
              <p:nvPr/>
            </p:nvSpPr>
            <p:spPr bwMode="gray">
              <a:xfrm rot="19149350">
                <a:off x="1865893" y="5740420"/>
                <a:ext cx="32538" cy="79399"/>
              </a:xfrm>
              <a:custGeom>
                <a:avLst/>
                <a:gdLst>
                  <a:gd name="T0" fmla="*/ 1 w 105"/>
                  <a:gd name="T1" fmla="*/ 1 h 263"/>
                  <a:gd name="T2" fmla="*/ 1 w 105"/>
                  <a:gd name="T3" fmla="*/ 1 h 263"/>
                  <a:gd name="T4" fmla="*/ 1 w 105"/>
                  <a:gd name="T5" fmla="*/ 2 h 263"/>
                  <a:gd name="T6" fmla="*/ 1 w 105"/>
                  <a:gd name="T7" fmla="*/ 2 h 263"/>
                  <a:gd name="T8" fmla="*/ 1 w 105"/>
                  <a:gd name="T9" fmla="*/ 2 h 263"/>
                  <a:gd name="T10" fmla="*/ 1 w 105"/>
                  <a:gd name="T11" fmla="*/ 2 h 263"/>
                  <a:gd name="T12" fmla="*/ 1 w 105"/>
                  <a:gd name="T13" fmla="*/ 2 h 263"/>
                  <a:gd name="T14" fmla="*/ 1 w 105"/>
                  <a:gd name="T15" fmla="*/ 2 h 263"/>
                  <a:gd name="T16" fmla="*/ 1 w 105"/>
                  <a:gd name="T17" fmla="*/ 2 h 263"/>
                  <a:gd name="T18" fmla="*/ 1 w 105"/>
                  <a:gd name="T19" fmla="*/ 3 h 263"/>
                  <a:gd name="T20" fmla="*/ 1 w 105"/>
                  <a:gd name="T21" fmla="*/ 3 h 263"/>
                  <a:gd name="T22" fmla="*/ 1 w 105"/>
                  <a:gd name="T23" fmla="*/ 3 h 263"/>
                  <a:gd name="T24" fmla="*/ 1 w 105"/>
                  <a:gd name="T25" fmla="*/ 3 h 263"/>
                  <a:gd name="T26" fmla="*/ 0 w 105"/>
                  <a:gd name="T27" fmla="*/ 4 h 263"/>
                  <a:gd name="T28" fmla="*/ 0 w 105"/>
                  <a:gd name="T29" fmla="*/ 4 h 263"/>
                  <a:gd name="T30" fmla="*/ 0 w 105"/>
                  <a:gd name="T31" fmla="*/ 4 h 263"/>
                  <a:gd name="T32" fmla="*/ 0 w 105"/>
                  <a:gd name="T33" fmla="*/ 4 h 263"/>
                  <a:gd name="T34" fmla="*/ 0 w 105"/>
                  <a:gd name="T35" fmla="*/ 4 h 263"/>
                  <a:gd name="T36" fmla="*/ 0 w 105"/>
                  <a:gd name="T37" fmla="*/ 4 h 263"/>
                  <a:gd name="T38" fmla="*/ 0 w 105"/>
                  <a:gd name="T39" fmla="*/ 3 h 263"/>
                  <a:gd name="T40" fmla="*/ 0 w 105"/>
                  <a:gd name="T41" fmla="*/ 3 h 263"/>
                  <a:gd name="T42" fmla="*/ 0 w 105"/>
                  <a:gd name="T43" fmla="*/ 3 h 263"/>
                  <a:gd name="T44" fmla="*/ 0 w 105"/>
                  <a:gd name="T45" fmla="*/ 3 h 263"/>
                  <a:gd name="T46" fmla="*/ 1 w 105"/>
                  <a:gd name="T47" fmla="*/ 3 h 263"/>
                  <a:gd name="T48" fmla="*/ 1 w 105"/>
                  <a:gd name="T49" fmla="*/ 3 h 263"/>
                  <a:gd name="T50" fmla="*/ 0 w 105"/>
                  <a:gd name="T51" fmla="*/ 3 h 263"/>
                  <a:gd name="T52" fmla="*/ 0 w 105"/>
                  <a:gd name="T53" fmla="*/ 3 h 263"/>
                  <a:gd name="T54" fmla="*/ 0 w 105"/>
                  <a:gd name="T55" fmla="*/ 3 h 263"/>
                  <a:gd name="T56" fmla="*/ 0 w 105"/>
                  <a:gd name="T57" fmla="*/ 3 h 263"/>
                  <a:gd name="T58" fmla="*/ 0 w 105"/>
                  <a:gd name="T59" fmla="*/ 2 h 263"/>
                  <a:gd name="T60" fmla="*/ 0 w 105"/>
                  <a:gd name="T61" fmla="*/ 2 h 263"/>
                  <a:gd name="T62" fmla="*/ 0 w 105"/>
                  <a:gd name="T63" fmla="*/ 2 h 263"/>
                  <a:gd name="T64" fmla="*/ 0 w 105"/>
                  <a:gd name="T65" fmla="*/ 2 h 263"/>
                  <a:gd name="T66" fmla="*/ 0 w 105"/>
                  <a:gd name="T67" fmla="*/ 2 h 263"/>
                  <a:gd name="T68" fmla="*/ 0 w 105"/>
                  <a:gd name="T69" fmla="*/ 2 h 263"/>
                  <a:gd name="T70" fmla="*/ 1 w 105"/>
                  <a:gd name="T71" fmla="*/ 2 h 263"/>
                  <a:gd name="T72" fmla="*/ 1 w 105"/>
                  <a:gd name="T73" fmla="*/ 2 h 263"/>
                  <a:gd name="T74" fmla="*/ 1 w 105"/>
                  <a:gd name="T75" fmla="*/ 1 h 263"/>
                  <a:gd name="T76" fmla="*/ 1 w 105"/>
                  <a:gd name="T77" fmla="*/ 1 h 263"/>
                  <a:gd name="T78" fmla="*/ 1 w 105"/>
                  <a:gd name="T79" fmla="*/ 1 h 263"/>
                  <a:gd name="T80" fmla="*/ 1 w 105"/>
                  <a:gd name="T81" fmla="*/ 1 h 263"/>
                  <a:gd name="T82" fmla="*/ 1 w 105"/>
                  <a:gd name="T83" fmla="*/ 0 h 263"/>
                  <a:gd name="T84" fmla="*/ 1 w 105"/>
                  <a:gd name="T85" fmla="*/ 0 h 263"/>
                  <a:gd name="T86" fmla="*/ 1 w 105"/>
                  <a:gd name="T87" fmla="*/ 0 h 263"/>
                  <a:gd name="T88" fmla="*/ 1 w 105"/>
                  <a:gd name="T89" fmla="*/ 0 h 263"/>
                  <a:gd name="T90" fmla="*/ 1 w 105"/>
                  <a:gd name="T91" fmla="*/ 0 h 263"/>
                  <a:gd name="T92" fmla="*/ 1 w 105"/>
                  <a:gd name="T93" fmla="*/ 1 h 263"/>
                  <a:gd name="T94" fmla="*/ 1 w 105"/>
                  <a:gd name="T95" fmla="*/ 1 h 263"/>
                  <a:gd name="T96" fmla="*/ 1 w 105"/>
                  <a:gd name="T97" fmla="*/ 1 h 263"/>
                  <a:gd name="T98" fmla="*/ 1 w 105"/>
                  <a:gd name="T99" fmla="*/ 1 h 263"/>
                  <a:gd name="T100" fmla="*/ 1 w 105"/>
                  <a:gd name="T101" fmla="*/ 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263">
                    <a:moveTo>
                      <a:pt x="100" y="78"/>
                    </a:moveTo>
                    <a:lnTo>
                      <a:pt x="105" y="75"/>
                    </a:lnTo>
                    <a:lnTo>
                      <a:pt x="96" y="99"/>
                    </a:lnTo>
                    <a:lnTo>
                      <a:pt x="73" y="127"/>
                    </a:lnTo>
                    <a:lnTo>
                      <a:pt x="84" y="113"/>
                    </a:lnTo>
                    <a:lnTo>
                      <a:pt x="87" y="121"/>
                    </a:lnTo>
                    <a:lnTo>
                      <a:pt x="85" y="134"/>
                    </a:lnTo>
                    <a:lnTo>
                      <a:pt x="80" y="143"/>
                    </a:lnTo>
                    <a:lnTo>
                      <a:pt x="74" y="145"/>
                    </a:lnTo>
                    <a:lnTo>
                      <a:pt x="69" y="153"/>
                    </a:lnTo>
                    <a:lnTo>
                      <a:pt x="62" y="170"/>
                    </a:lnTo>
                    <a:lnTo>
                      <a:pt x="63" y="176"/>
                    </a:lnTo>
                    <a:lnTo>
                      <a:pt x="51" y="206"/>
                    </a:lnTo>
                    <a:lnTo>
                      <a:pt x="39" y="222"/>
                    </a:lnTo>
                    <a:lnTo>
                      <a:pt x="18" y="258"/>
                    </a:lnTo>
                    <a:lnTo>
                      <a:pt x="8" y="263"/>
                    </a:lnTo>
                    <a:lnTo>
                      <a:pt x="0" y="258"/>
                    </a:lnTo>
                    <a:lnTo>
                      <a:pt x="12" y="234"/>
                    </a:lnTo>
                    <a:lnTo>
                      <a:pt x="11" y="232"/>
                    </a:lnTo>
                    <a:lnTo>
                      <a:pt x="12" y="210"/>
                    </a:lnTo>
                    <a:lnTo>
                      <a:pt x="19" y="186"/>
                    </a:lnTo>
                    <a:lnTo>
                      <a:pt x="25" y="177"/>
                    </a:lnTo>
                    <a:lnTo>
                      <a:pt x="39" y="170"/>
                    </a:lnTo>
                    <a:lnTo>
                      <a:pt x="52" y="160"/>
                    </a:lnTo>
                    <a:lnTo>
                      <a:pt x="58" y="150"/>
                    </a:lnTo>
                    <a:lnTo>
                      <a:pt x="42" y="165"/>
                    </a:lnTo>
                    <a:lnTo>
                      <a:pt x="35" y="166"/>
                    </a:lnTo>
                    <a:lnTo>
                      <a:pt x="28" y="161"/>
                    </a:lnTo>
                    <a:lnTo>
                      <a:pt x="27" y="153"/>
                    </a:lnTo>
                    <a:lnTo>
                      <a:pt x="30" y="137"/>
                    </a:lnTo>
                    <a:lnTo>
                      <a:pt x="25" y="128"/>
                    </a:lnTo>
                    <a:lnTo>
                      <a:pt x="23" y="116"/>
                    </a:lnTo>
                    <a:lnTo>
                      <a:pt x="27" y="118"/>
                    </a:lnTo>
                    <a:lnTo>
                      <a:pt x="36" y="111"/>
                    </a:lnTo>
                    <a:lnTo>
                      <a:pt x="36" y="100"/>
                    </a:lnTo>
                    <a:lnTo>
                      <a:pt x="45" y="100"/>
                    </a:lnTo>
                    <a:lnTo>
                      <a:pt x="52" y="89"/>
                    </a:lnTo>
                    <a:lnTo>
                      <a:pt x="50" y="79"/>
                    </a:lnTo>
                    <a:lnTo>
                      <a:pt x="55" y="52"/>
                    </a:lnTo>
                    <a:lnTo>
                      <a:pt x="47" y="33"/>
                    </a:lnTo>
                    <a:lnTo>
                      <a:pt x="47" y="23"/>
                    </a:lnTo>
                    <a:lnTo>
                      <a:pt x="56" y="19"/>
                    </a:lnTo>
                    <a:lnTo>
                      <a:pt x="60" y="11"/>
                    </a:lnTo>
                    <a:lnTo>
                      <a:pt x="69" y="2"/>
                    </a:lnTo>
                    <a:lnTo>
                      <a:pt x="79" y="0"/>
                    </a:lnTo>
                    <a:lnTo>
                      <a:pt x="79" y="17"/>
                    </a:lnTo>
                    <a:lnTo>
                      <a:pt x="88" y="28"/>
                    </a:lnTo>
                    <a:lnTo>
                      <a:pt x="94" y="47"/>
                    </a:lnTo>
                    <a:lnTo>
                      <a:pt x="91" y="57"/>
                    </a:lnTo>
                    <a:lnTo>
                      <a:pt x="93" y="68"/>
                    </a:lnTo>
                    <a:lnTo>
                      <a:pt x="100" y="78"/>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1" name="Freeform 37"/>
              <p:cNvSpPr>
                <a:spLocks noChangeAspect="1"/>
              </p:cNvSpPr>
              <p:nvPr/>
            </p:nvSpPr>
            <p:spPr bwMode="gray">
              <a:xfrm rot="19149350">
                <a:off x="1865893" y="5740420"/>
                <a:ext cx="32538" cy="79399"/>
              </a:xfrm>
              <a:custGeom>
                <a:avLst/>
                <a:gdLst>
                  <a:gd name="T0" fmla="*/ 1 w 105"/>
                  <a:gd name="T1" fmla="*/ 1 h 263"/>
                  <a:gd name="T2" fmla="*/ 1 w 105"/>
                  <a:gd name="T3" fmla="*/ 1 h 263"/>
                  <a:gd name="T4" fmla="*/ 1 w 105"/>
                  <a:gd name="T5" fmla="*/ 2 h 263"/>
                  <a:gd name="T6" fmla="*/ 1 w 105"/>
                  <a:gd name="T7" fmla="*/ 2 h 263"/>
                  <a:gd name="T8" fmla="*/ 1 w 105"/>
                  <a:gd name="T9" fmla="*/ 2 h 263"/>
                  <a:gd name="T10" fmla="*/ 1 w 105"/>
                  <a:gd name="T11" fmla="*/ 2 h 263"/>
                  <a:gd name="T12" fmla="*/ 1 w 105"/>
                  <a:gd name="T13" fmla="*/ 2 h 263"/>
                  <a:gd name="T14" fmla="*/ 1 w 105"/>
                  <a:gd name="T15" fmla="*/ 2 h 263"/>
                  <a:gd name="T16" fmla="*/ 1 w 105"/>
                  <a:gd name="T17" fmla="*/ 2 h 263"/>
                  <a:gd name="T18" fmla="*/ 1 w 105"/>
                  <a:gd name="T19" fmla="*/ 3 h 263"/>
                  <a:gd name="T20" fmla="*/ 1 w 105"/>
                  <a:gd name="T21" fmla="*/ 3 h 263"/>
                  <a:gd name="T22" fmla="*/ 1 w 105"/>
                  <a:gd name="T23" fmla="*/ 3 h 263"/>
                  <a:gd name="T24" fmla="*/ 1 w 105"/>
                  <a:gd name="T25" fmla="*/ 3 h 263"/>
                  <a:gd name="T26" fmla="*/ 0 w 105"/>
                  <a:gd name="T27" fmla="*/ 4 h 263"/>
                  <a:gd name="T28" fmla="*/ 0 w 105"/>
                  <a:gd name="T29" fmla="*/ 4 h 263"/>
                  <a:gd name="T30" fmla="*/ 0 w 105"/>
                  <a:gd name="T31" fmla="*/ 4 h 263"/>
                  <a:gd name="T32" fmla="*/ 0 w 105"/>
                  <a:gd name="T33" fmla="*/ 4 h 263"/>
                  <a:gd name="T34" fmla="*/ 0 w 105"/>
                  <a:gd name="T35" fmla="*/ 4 h 263"/>
                  <a:gd name="T36" fmla="*/ 0 w 105"/>
                  <a:gd name="T37" fmla="*/ 4 h 263"/>
                  <a:gd name="T38" fmla="*/ 0 w 105"/>
                  <a:gd name="T39" fmla="*/ 3 h 263"/>
                  <a:gd name="T40" fmla="*/ 0 w 105"/>
                  <a:gd name="T41" fmla="*/ 3 h 263"/>
                  <a:gd name="T42" fmla="*/ 0 w 105"/>
                  <a:gd name="T43" fmla="*/ 3 h 263"/>
                  <a:gd name="T44" fmla="*/ 0 w 105"/>
                  <a:gd name="T45" fmla="*/ 3 h 263"/>
                  <a:gd name="T46" fmla="*/ 1 w 105"/>
                  <a:gd name="T47" fmla="*/ 3 h 263"/>
                  <a:gd name="T48" fmla="*/ 1 w 105"/>
                  <a:gd name="T49" fmla="*/ 3 h 263"/>
                  <a:gd name="T50" fmla="*/ 0 w 105"/>
                  <a:gd name="T51" fmla="*/ 3 h 263"/>
                  <a:gd name="T52" fmla="*/ 0 w 105"/>
                  <a:gd name="T53" fmla="*/ 3 h 263"/>
                  <a:gd name="T54" fmla="*/ 0 w 105"/>
                  <a:gd name="T55" fmla="*/ 3 h 263"/>
                  <a:gd name="T56" fmla="*/ 0 w 105"/>
                  <a:gd name="T57" fmla="*/ 3 h 263"/>
                  <a:gd name="T58" fmla="*/ 0 w 105"/>
                  <a:gd name="T59" fmla="*/ 2 h 263"/>
                  <a:gd name="T60" fmla="*/ 0 w 105"/>
                  <a:gd name="T61" fmla="*/ 2 h 263"/>
                  <a:gd name="T62" fmla="*/ 0 w 105"/>
                  <a:gd name="T63" fmla="*/ 2 h 263"/>
                  <a:gd name="T64" fmla="*/ 0 w 105"/>
                  <a:gd name="T65" fmla="*/ 2 h 263"/>
                  <a:gd name="T66" fmla="*/ 0 w 105"/>
                  <a:gd name="T67" fmla="*/ 2 h 263"/>
                  <a:gd name="T68" fmla="*/ 0 w 105"/>
                  <a:gd name="T69" fmla="*/ 2 h 263"/>
                  <a:gd name="T70" fmla="*/ 1 w 105"/>
                  <a:gd name="T71" fmla="*/ 2 h 263"/>
                  <a:gd name="T72" fmla="*/ 1 w 105"/>
                  <a:gd name="T73" fmla="*/ 2 h 263"/>
                  <a:gd name="T74" fmla="*/ 1 w 105"/>
                  <a:gd name="T75" fmla="*/ 1 h 263"/>
                  <a:gd name="T76" fmla="*/ 1 w 105"/>
                  <a:gd name="T77" fmla="*/ 1 h 263"/>
                  <a:gd name="T78" fmla="*/ 1 w 105"/>
                  <a:gd name="T79" fmla="*/ 1 h 263"/>
                  <a:gd name="T80" fmla="*/ 1 w 105"/>
                  <a:gd name="T81" fmla="*/ 1 h 263"/>
                  <a:gd name="T82" fmla="*/ 1 w 105"/>
                  <a:gd name="T83" fmla="*/ 0 h 263"/>
                  <a:gd name="T84" fmla="*/ 1 w 105"/>
                  <a:gd name="T85" fmla="*/ 0 h 263"/>
                  <a:gd name="T86" fmla="*/ 1 w 105"/>
                  <a:gd name="T87" fmla="*/ 0 h 263"/>
                  <a:gd name="T88" fmla="*/ 1 w 105"/>
                  <a:gd name="T89" fmla="*/ 0 h 263"/>
                  <a:gd name="T90" fmla="*/ 1 w 105"/>
                  <a:gd name="T91" fmla="*/ 0 h 263"/>
                  <a:gd name="T92" fmla="*/ 1 w 105"/>
                  <a:gd name="T93" fmla="*/ 1 h 263"/>
                  <a:gd name="T94" fmla="*/ 1 w 105"/>
                  <a:gd name="T95" fmla="*/ 1 h 263"/>
                  <a:gd name="T96" fmla="*/ 1 w 105"/>
                  <a:gd name="T97" fmla="*/ 1 h 263"/>
                  <a:gd name="T98" fmla="*/ 1 w 105"/>
                  <a:gd name="T99" fmla="*/ 1 h 263"/>
                  <a:gd name="T100" fmla="*/ 1 w 105"/>
                  <a:gd name="T101" fmla="*/ 1 h 26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5" h="263">
                    <a:moveTo>
                      <a:pt x="100" y="78"/>
                    </a:moveTo>
                    <a:lnTo>
                      <a:pt x="105" y="75"/>
                    </a:lnTo>
                    <a:lnTo>
                      <a:pt x="96" y="99"/>
                    </a:lnTo>
                    <a:lnTo>
                      <a:pt x="73" y="127"/>
                    </a:lnTo>
                    <a:lnTo>
                      <a:pt x="84" y="113"/>
                    </a:lnTo>
                    <a:lnTo>
                      <a:pt x="87" y="121"/>
                    </a:lnTo>
                    <a:lnTo>
                      <a:pt x="85" y="134"/>
                    </a:lnTo>
                    <a:lnTo>
                      <a:pt x="80" y="143"/>
                    </a:lnTo>
                    <a:lnTo>
                      <a:pt x="74" y="145"/>
                    </a:lnTo>
                    <a:lnTo>
                      <a:pt x="69" y="153"/>
                    </a:lnTo>
                    <a:lnTo>
                      <a:pt x="62" y="170"/>
                    </a:lnTo>
                    <a:lnTo>
                      <a:pt x="63" y="176"/>
                    </a:lnTo>
                    <a:lnTo>
                      <a:pt x="51" y="206"/>
                    </a:lnTo>
                    <a:lnTo>
                      <a:pt x="39" y="222"/>
                    </a:lnTo>
                    <a:lnTo>
                      <a:pt x="18" y="258"/>
                    </a:lnTo>
                    <a:lnTo>
                      <a:pt x="8" y="263"/>
                    </a:lnTo>
                    <a:lnTo>
                      <a:pt x="0" y="258"/>
                    </a:lnTo>
                    <a:lnTo>
                      <a:pt x="12" y="234"/>
                    </a:lnTo>
                    <a:lnTo>
                      <a:pt x="11" y="232"/>
                    </a:lnTo>
                    <a:lnTo>
                      <a:pt x="12" y="210"/>
                    </a:lnTo>
                    <a:lnTo>
                      <a:pt x="19" y="186"/>
                    </a:lnTo>
                    <a:lnTo>
                      <a:pt x="25" y="177"/>
                    </a:lnTo>
                    <a:lnTo>
                      <a:pt x="39" y="170"/>
                    </a:lnTo>
                    <a:lnTo>
                      <a:pt x="52" y="160"/>
                    </a:lnTo>
                    <a:lnTo>
                      <a:pt x="58" y="150"/>
                    </a:lnTo>
                    <a:lnTo>
                      <a:pt x="42" y="165"/>
                    </a:lnTo>
                    <a:lnTo>
                      <a:pt x="35" y="166"/>
                    </a:lnTo>
                    <a:lnTo>
                      <a:pt x="28" y="161"/>
                    </a:lnTo>
                    <a:lnTo>
                      <a:pt x="27" y="153"/>
                    </a:lnTo>
                    <a:lnTo>
                      <a:pt x="30" y="137"/>
                    </a:lnTo>
                    <a:lnTo>
                      <a:pt x="25" y="128"/>
                    </a:lnTo>
                    <a:lnTo>
                      <a:pt x="23" y="116"/>
                    </a:lnTo>
                    <a:lnTo>
                      <a:pt x="27" y="118"/>
                    </a:lnTo>
                    <a:lnTo>
                      <a:pt x="36" y="111"/>
                    </a:lnTo>
                    <a:lnTo>
                      <a:pt x="36" y="100"/>
                    </a:lnTo>
                    <a:lnTo>
                      <a:pt x="45" y="100"/>
                    </a:lnTo>
                    <a:lnTo>
                      <a:pt x="52" y="89"/>
                    </a:lnTo>
                    <a:lnTo>
                      <a:pt x="50" y="79"/>
                    </a:lnTo>
                    <a:lnTo>
                      <a:pt x="55" y="52"/>
                    </a:lnTo>
                    <a:lnTo>
                      <a:pt x="47" y="33"/>
                    </a:lnTo>
                    <a:lnTo>
                      <a:pt x="47" y="23"/>
                    </a:lnTo>
                    <a:lnTo>
                      <a:pt x="56" y="19"/>
                    </a:lnTo>
                    <a:lnTo>
                      <a:pt x="60" y="11"/>
                    </a:lnTo>
                    <a:lnTo>
                      <a:pt x="69" y="2"/>
                    </a:lnTo>
                    <a:lnTo>
                      <a:pt x="79" y="0"/>
                    </a:lnTo>
                    <a:lnTo>
                      <a:pt x="79" y="17"/>
                    </a:lnTo>
                    <a:lnTo>
                      <a:pt x="88" y="28"/>
                    </a:lnTo>
                    <a:lnTo>
                      <a:pt x="94" y="47"/>
                    </a:lnTo>
                    <a:lnTo>
                      <a:pt x="91" y="57"/>
                    </a:lnTo>
                    <a:lnTo>
                      <a:pt x="93" y="68"/>
                    </a:lnTo>
                    <a:lnTo>
                      <a:pt x="100" y="78"/>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2" name="Freeform 44"/>
              <p:cNvSpPr>
                <a:spLocks noChangeAspect="1"/>
              </p:cNvSpPr>
              <p:nvPr/>
            </p:nvSpPr>
            <p:spPr bwMode="gray">
              <a:xfrm rot="19149350">
                <a:off x="1949545" y="5777692"/>
                <a:ext cx="7231" cy="19850"/>
              </a:xfrm>
              <a:custGeom>
                <a:avLst/>
                <a:gdLst>
                  <a:gd name="T0" fmla="*/ 1 w 25"/>
                  <a:gd name="T1" fmla="*/ 0 h 59"/>
                  <a:gd name="T2" fmla="*/ 1 w 25"/>
                  <a:gd name="T3" fmla="*/ 0 h 59"/>
                  <a:gd name="T4" fmla="*/ 1 w 25"/>
                  <a:gd name="T5" fmla="*/ 1 h 59"/>
                  <a:gd name="T6" fmla="*/ 1 w 25"/>
                  <a:gd name="T7" fmla="*/ 1 h 59"/>
                  <a:gd name="T8" fmla="*/ 0 w 25"/>
                  <a:gd name="T9" fmla="*/ 1 h 59"/>
                  <a:gd name="T10" fmla="*/ 0 w 25"/>
                  <a:gd name="T11" fmla="*/ 1 h 59"/>
                  <a:gd name="T12" fmla="*/ 0 w 25"/>
                  <a:gd name="T13" fmla="*/ 1 h 59"/>
                  <a:gd name="T14" fmla="*/ 0 w 25"/>
                  <a:gd name="T15" fmla="*/ 1 h 59"/>
                  <a:gd name="T16" fmla="*/ 0 w 25"/>
                  <a:gd name="T17" fmla="*/ 0 h 59"/>
                  <a:gd name="T18" fmla="*/ 0 w 25"/>
                  <a:gd name="T19" fmla="*/ 0 h 59"/>
                  <a:gd name="T20" fmla="*/ 0 w 25"/>
                  <a:gd name="T21" fmla="*/ 0 h 59"/>
                  <a:gd name="T22" fmla="*/ 1 w 25"/>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59">
                    <a:moveTo>
                      <a:pt x="24" y="10"/>
                    </a:moveTo>
                    <a:lnTo>
                      <a:pt x="25" y="9"/>
                    </a:lnTo>
                    <a:lnTo>
                      <a:pt x="23" y="54"/>
                    </a:lnTo>
                    <a:lnTo>
                      <a:pt x="20" y="58"/>
                    </a:lnTo>
                    <a:lnTo>
                      <a:pt x="14" y="57"/>
                    </a:lnTo>
                    <a:lnTo>
                      <a:pt x="12" y="52"/>
                    </a:lnTo>
                    <a:lnTo>
                      <a:pt x="7" y="59"/>
                    </a:lnTo>
                    <a:lnTo>
                      <a:pt x="0" y="54"/>
                    </a:lnTo>
                    <a:lnTo>
                      <a:pt x="0" y="41"/>
                    </a:lnTo>
                    <a:lnTo>
                      <a:pt x="3" y="30"/>
                    </a:lnTo>
                    <a:lnTo>
                      <a:pt x="19" y="0"/>
                    </a:lnTo>
                    <a:lnTo>
                      <a:pt x="24" y="1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3" name="Freeform 45"/>
              <p:cNvSpPr>
                <a:spLocks noChangeAspect="1"/>
              </p:cNvSpPr>
              <p:nvPr/>
            </p:nvSpPr>
            <p:spPr bwMode="gray">
              <a:xfrm rot="19149350">
                <a:off x="1949545" y="5777692"/>
                <a:ext cx="7231" cy="19850"/>
              </a:xfrm>
              <a:custGeom>
                <a:avLst/>
                <a:gdLst>
                  <a:gd name="T0" fmla="*/ 1 w 25"/>
                  <a:gd name="T1" fmla="*/ 0 h 59"/>
                  <a:gd name="T2" fmla="*/ 1 w 25"/>
                  <a:gd name="T3" fmla="*/ 0 h 59"/>
                  <a:gd name="T4" fmla="*/ 1 w 25"/>
                  <a:gd name="T5" fmla="*/ 1 h 59"/>
                  <a:gd name="T6" fmla="*/ 1 w 25"/>
                  <a:gd name="T7" fmla="*/ 1 h 59"/>
                  <a:gd name="T8" fmla="*/ 0 w 25"/>
                  <a:gd name="T9" fmla="*/ 1 h 59"/>
                  <a:gd name="T10" fmla="*/ 0 w 25"/>
                  <a:gd name="T11" fmla="*/ 1 h 59"/>
                  <a:gd name="T12" fmla="*/ 0 w 25"/>
                  <a:gd name="T13" fmla="*/ 1 h 59"/>
                  <a:gd name="T14" fmla="*/ 0 w 25"/>
                  <a:gd name="T15" fmla="*/ 1 h 59"/>
                  <a:gd name="T16" fmla="*/ 0 w 25"/>
                  <a:gd name="T17" fmla="*/ 0 h 59"/>
                  <a:gd name="T18" fmla="*/ 0 w 25"/>
                  <a:gd name="T19" fmla="*/ 0 h 59"/>
                  <a:gd name="T20" fmla="*/ 0 w 25"/>
                  <a:gd name="T21" fmla="*/ 0 h 59"/>
                  <a:gd name="T22" fmla="*/ 1 w 25"/>
                  <a:gd name="T23" fmla="*/ 0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 h="59">
                    <a:moveTo>
                      <a:pt x="24" y="10"/>
                    </a:moveTo>
                    <a:lnTo>
                      <a:pt x="25" y="9"/>
                    </a:lnTo>
                    <a:lnTo>
                      <a:pt x="23" y="54"/>
                    </a:lnTo>
                    <a:lnTo>
                      <a:pt x="20" y="58"/>
                    </a:lnTo>
                    <a:lnTo>
                      <a:pt x="14" y="57"/>
                    </a:lnTo>
                    <a:lnTo>
                      <a:pt x="12" y="52"/>
                    </a:lnTo>
                    <a:lnTo>
                      <a:pt x="7" y="59"/>
                    </a:lnTo>
                    <a:lnTo>
                      <a:pt x="0" y="54"/>
                    </a:lnTo>
                    <a:lnTo>
                      <a:pt x="0" y="41"/>
                    </a:lnTo>
                    <a:lnTo>
                      <a:pt x="3" y="30"/>
                    </a:lnTo>
                    <a:lnTo>
                      <a:pt x="19" y="0"/>
                    </a:lnTo>
                    <a:lnTo>
                      <a:pt x="24" y="1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4" name="Freeform 46"/>
              <p:cNvSpPr>
                <a:spLocks noChangeAspect="1"/>
              </p:cNvSpPr>
              <p:nvPr/>
            </p:nvSpPr>
            <p:spPr bwMode="gray">
              <a:xfrm rot="19149350">
                <a:off x="1951707" y="5798980"/>
                <a:ext cx="12051" cy="13647"/>
              </a:xfrm>
              <a:custGeom>
                <a:avLst/>
                <a:gdLst>
                  <a:gd name="T0" fmla="*/ 0 w 37"/>
                  <a:gd name="T1" fmla="*/ 0 h 40"/>
                  <a:gd name="T2" fmla="*/ 0 w 37"/>
                  <a:gd name="T3" fmla="*/ 1 h 40"/>
                  <a:gd name="T4" fmla="*/ 0 w 37"/>
                  <a:gd name="T5" fmla="*/ 1 h 40"/>
                  <a:gd name="T6" fmla="*/ 0 w 37"/>
                  <a:gd name="T7" fmla="*/ 1 h 40"/>
                  <a:gd name="T8" fmla="*/ 0 w 37"/>
                  <a:gd name="T9" fmla="*/ 1 h 40"/>
                  <a:gd name="T10" fmla="*/ 0 w 37"/>
                  <a:gd name="T11" fmla="*/ 0 h 40"/>
                  <a:gd name="T12" fmla="*/ 0 w 37"/>
                  <a:gd name="T13" fmla="*/ 0 h 40"/>
                  <a:gd name="T14" fmla="*/ 0 w 37"/>
                  <a:gd name="T15" fmla="*/ 0 h 40"/>
                  <a:gd name="T16" fmla="*/ 0 w 37"/>
                  <a:gd name="T17" fmla="*/ 0 h 40"/>
                  <a:gd name="T18" fmla="*/ 0 w 37"/>
                  <a:gd name="T19" fmla="*/ 0 h 40"/>
                  <a:gd name="T20" fmla="*/ 0 w 37"/>
                  <a:gd name="T21" fmla="*/ 0 h 40"/>
                  <a:gd name="T22" fmla="*/ 0 w 37"/>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40">
                    <a:moveTo>
                      <a:pt x="32" y="18"/>
                    </a:moveTo>
                    <a:lnTo>
                      <a:pt x="37" y="22"/>
                    </a:lnTo>
                    <a:lnTo>
                      <a:pt x="24" y="40"/>
                    </a:lnTo>
                    <a:lnTo>
                      <a:pt x="16" y="40"/>
                    </a:lnTo>
                    <a:lnTo>
                      <a:pt x="13" y="32"/>
                    </a:lnTo>
                    <a:lnTo>
                      <a:pt x="0" y="19"/>
                    </a:lnTo>
                    <a:lnTo>
                      <a:pt x="0" y="5"/>
                    </a:lnTo>
                    <a:lnTo>
                      <a:pt x="9" y="0"/>
                    </a:lnTo>
                    <a:lnTo>
                      <a:pt x="21" y="3"/>
                    </a:lnTo>
                    <a:lnTo>
                      <a:pt x="28" y="7"/>
                    </a:lnTo>
                    <a:lnTo>
                      <a:pt x="32" y="13"/>
                    </a:lnTo>
                    <a:lnTo>
                      <a:pt x="32" y="18"/>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5" name="Freeform 47"/>
              <p:cNvSpPr>
                <a:spLocks noChangeAspect="1"/>
              </p:cNvSpPr>
              <p:nvPr/>
            </p:nvSpPr>
            <p:spPr bwMode="gray">
              <a:xfrm rot="19149350">
                <a:off x="1951707" y="5798980"/>
                <a:ext cx="12051" cy="13647"/>
              </a:xfrm>
              <a:custGeom>
                <a:avLst/>
                <a:gdLst>
                  <a:gd name="T0" fmla="*/ 0 w 37"/>
                  <a:gd name="T1" fmla="*/ 0 h 40"/>
                  <a:gd name="T2" fmla="*/ 0 w 37"/>
                  <a:gd name="T3" fmla="*/ 1 h 40"/>
                  <a:gd name="T4" fmla="*/ 0 w 37"/>
                  <a:gd name="T5" fmla="*/ 1 h 40"/>
                  <a:gd name="T6" fmla="*/ 0 w 37"/>
                  <a:gd name="T7" fmla="*/ 1 h 40"/>
                  <a:gd name="T8" fmla="*/ 0 w 37"/>
                  <a:gd name="T9" fmla="*/ 1 h 40"/>
                  <a:gd name="T10" fmla="*/ 0 w 37"/>
                  <a:gd name="T11" fmla="*/ 0 h 40"/>
                  <a:gd name="T12" fmla="*/ 0 w 37"/>
                  <a:gd name="T13" fmla="*/ 0 h 40"/>
                  <a:gd name="T14" fmla="*/ 0 w 37"/>
                  <a:gd name="T15" fmla="*/ 0 h 40"/>
                  <a:gd name="T16" fmla="*/ 0 w 37"/>
                  <a:gd name="T17" fmla="*/ 0 h 40"/>
                  <a:gd name="T18" fmla="*/ 0 w 37"/>
                  <a:gd name="T19" fmla="*/ 0 h 40"/>
                  <a:gd name="T20" fmla="*/ 0 w 37"/>
                  <a:gd name="T21" fmla="*/ 0 h 40"/>
                  <a:gd name="T22" fmla="*/ 0 w 37"/>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7" h="40">
                    <a:moveTo>
                      <a:pt x="32" y="18"/>
                    </a:moveTo>
                    <a:lnTo>
                      <a:pt x="37" y="22"/>
                    </a:lnTo>
                    <a:lnTo>
                      <a:pt x="24" y="40"/>
                    </a:lnTo>
                    <a:lnTo>
                      <a:pt x="16" y="40"/>
                    </a:lnTo>
                    <a:lnTo>
                      <a:pt x="13" y="32"/>
                    </a:lnTo>
                    <a:lnTo>
                      <a:pt x="0" y="19"/>
                    </a:lnTo>
                    <a:lnTo>
                      <a:pt x="0" y="5"/>
                    </a:lnTo>
                    <a:lnTo>
                      <a:pt x="9" y="0"/>
                    </a:lnTo>
                    <a:lnTo>
                      <a:pt x="21" y="3"/>
                    </a:lnTo>
                    <a:lnTo>
                      <a:pt x="28" y="7"/>
                    </a:lnTo>
                    <a:lnTo>
                      <a:pt x="32" y="13"/>
                    </a:lnTo>
                    <a:lnTo>
                      <a:pt x="32" y="18"/>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6" name="Freeform 48"/>
              <p:cNvSpPr>
                <a:spLocks noChangeAspect="1"/>
              </p:cNvSpPr>
              <p:nvPr/>
            </p:nvSpPr>
            <p:spPr bwMode="gray">
              <a:xfrm rot="19149350">
                <a:off x="1975805" y="5795789"/>
                <a:ext cx="7231" cy="18609"/>
              </a:xfrm>
              <a:custGeom>
                <a:avLst/>
                <a:gdLst>
                  <a:gd name="T0" fmla="*/ 0 w 22"/>
                  <a:gd name="T1" fmla="*/ 1 h 55"/>
                  <a:gd name="T2" fmla="*/ 0 w 22"/>
                  <a:gd name="T3" fmla="*/ 1 h 55"/>
                  <a:gd name="T4" fmla="*/ 0 w 22"/>
                  <a:gd name="T5" fmla="*/ 1 h 55"/>
                  <a:gd name="T6" fmla="*/ 0 w 22"/>
                  <a:gd name="T7" fmla="*/ 1 h 55"/>
                  <a:gd name="T8" fmla="*/ 0 w 22"/>
                  <a:gd name="T9" fmla="*/ 1 h 55"/>
                  <a:gd name="T10" fmla="*/ 0 w 22"/>
                  <a:gd name="T11" fmla="*/ 1 h 55"/>
                  <a:gd name="T12" fmla="*/ 0 w 22"/>
                  <a:gd name="T13" fmla="*/ 0 h 55"/>
                  <a:gd name="T14" fmla="*/ 0 w 22"/>
                  <a:gd name="T15" fmla="*/ 0 h 55"/>
                  <a:gd name="T16" fmla="*/ 0 w 22"/>
                  <a:gd name="T17" fmla="*/ 0 h 55"/>
                  <a:gd name="T18" fmla="*/ 0 w 22"/>
                  <a:gd name="T19" fmla="*/ 1 h 55"/>
                  <a:gd name="T20" fmla="*/ 0 w 22"/>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55">
                    <a:moveTo>
                      <a:pt x="20" y="33"/>
                    </a:moveTo>
                    <a:lnTo>
                      <a:pt x="22" y="53"/>
                    </a:lnTo>
                    <a:lnTo>
                      <a:pt x="11" y="52"/>
                    </a:lnTo>
                    <a:lnTo>
                      <a:pt x="11" y="55"/>
                    </a:lnTo>
                    <a:lnTo>
                      <a:pt x="9" y="55"/>
                    </a:lnTo>
                    <a:lnTo>
                      <a:pt x="0" y="31"/>
                    </a:lnTo>
                    <a:lnTo>
                      <a:pt x="1" y="20"/>
                    </a:lnTo>
                    <a:lnTo>
                      <a:pt x="9" y="0"/>
                    </a:lnTo>
                    <a:lnTo>
                      <a:pt x="11" y="15"/>
                    </a:lnTo>
                    <a:lnTo>
                      <a:pt x="20" y="25"/>
                    </a:lnTo>
                    <a:lnTo>
                      <a:pt x="20" y="33"/>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7" name="Freeform 49"/>
              <p:cNvSpPr>
                <a:spLocks noChangeAspect="1"/>
              </p:cNvSpPr>
              <p:nvPr/>
            </p:nvSpPr>
            <p:spPr bwMode="gray">
              <a:xfrm rot="19149350">
                <a:off x="1975805" y="5795789"/>
                <a:ext cx="7231" cy="18609"/>
              </a:xfrm>
              <a:custGeom>
                <a:avLst/>
                <a:gdLst>
                  <a:gd name="T0" fmla="*/ 0 w 22"/>
                  <a:gd name="T1" fmla="*/ 1 h 55"/>
                  <a:gd name="T2" fmla="*/ 0 w 22"/>
                  <a:gd name="T3" fmla="*/ 1 h 55"/>
                  <a:gd name="T4" fmla="*/ 0 w 22"/>
                  <a:gd name="T5" fmla="*/ 1 h 55"/>
                  <a:gd name="T6" fmla="*/ 0 w 22"/>
                  <a:gd name="T7" fmla="*/ 1 h 55"/>
                  <a:gd name="T8" fmla="*/ 0 w 22"/>
                  <a:gd name="T9" fmla="*/ 1 h 55"/>
                  <a:gd name="T10" fmla="*/ 0 w 22"/>
                  <a:gd name="T11" fmla="*/ 1 h 55"/>
                  <a:gd name="T12" fmla="*/ 0 w 22"/>
                  <a:gd name="T13" fmla="*/ 0 h 55"/>
                  <a:gd name="T14" fmla="*/ 0 w 22"/>
                  <a:gd name="T15" fmla="*/ 0 h 55"/>
                  <a:gd name="T16" fmla="*/ 0 w 22"/>
                  <a:gd name="T17" fmla="*/ 0 h 55"/>
                  <a:gd name="T18" fmla="*/ 0 w 22"/>
                  <a:gd name="T19" fmla="*/ 1 h 55"/>
                  <a:gd name="T20" fmla="*/ 0 w 22"/>
                  <a:gd name="T21" fmla="*/ 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2" h="55">
                    <a:moveTo>
                      <a:pt x="20" y="33"/>
                    </a:moveTo>
                    <a:lnTo>
                      <a:pt x="22" y="53"/>
                    </a:lnTo>
                    <a:lnTo>
                      <a:pt x="11" y="52"/>
                    </a:lnTo>
                    <a:lnTo>
                      <a:pt x="11" y="55"/>
                    </a:lnTo>
                    <a:lnTo>
                      <a:pt x="9" y="55"/>
                    </a:lnTo>
                    <a:lnTo>
                      <a:pt x="0" y="31"/>
                    </a:lnTo>
                    <a:lnTo>
                      <a:pt x="1" y="20"/>
                    </a:lnTo>
                    <a:lnTo>
                      <a:pt x="9" y="0"/>
                    </a:lnTo>
                    <a:lnTo>
                      <a:pt x="11" y="15"/>
                    </a:lnTo>
                    <a:lnTo>
                      <a:pt x="20" y="25"/>
                    </a:lnTo>
                    <a:lnTo>
                      <a:pt x="20" y="33"/>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8" name="Freeform 50"/>
              <p:cNvSpPr>
                <a:spLocks noChangeAspect="1"/>
              </p:cNvSpPr>
              <p:nvPr/>
            </p:nvSpPr>
            <p:spPr bwMode="gray">
              <a:xfrm rot="19149350">
                <a:off x="1831143" y="5697901"/>
                <a:ext cx="42179" cy="62031"/>
              </a:xfrm>
              <a:custGeom>
                <a:avLst/>
                <a:gdLst>
                  <a:gd name="T0" fmla="*/ 2 w 140"/>
                  <a:gd name="T1" fmla="*/ 1 h 203"/>
                  <a:gd name="T2" fmla="*/ 2 w 140"/>
                  <a:gd name="T3" fmla="*/ 1 h 203"/>
                  <a:gd name="T4" fmla="*/ 2 w 140"/>
                  <a:gd name="T5" fmla="*/ 2 h 203"/>
                  <a:gd name="T6" fmla="*/ 2 w 140"/>
                  <a:gd name="T7" fmla="*/ 2 h 203"/>
                  <a:gd name="T8" fmla="*/ 2 w 140"/>
                  <a:gd name="T9" fmla="*/ 2 h 203"/>
                  <a:gd name="T10" fmla="*/ 2 w 140"/>
                  <a:gd name="T11" fmla="*/ 2 h 203"/>
                  <a:gd name="T12" fmla="*/ 2 w 140"/>
                  <a:gd name="T13" fmla="*/ 2 h 203"/>
                  <a:gd name="T14" fmla="*/ 1 w 140"/>
                  <a:gd name="T15" fmla="*/ 2 h 203"/>
                  <a:gd name="T16" fmla="*/ 1 w 140"/>
                  <a:gd name="T17" fmla="*/ 1 h 203"/>
                  <a:gd name="T18" fmla="*/ 1 w 140"/>
                  <a:gd name="T19" fmla="*/ 1 h 203"/>
                  <a:gd name="T20" fmla="*/ 1 w 140"/>
                  <a:gd name="T21" fmla="*/ 1 h 203"/>
                  <a:gd name="T22" fmla="*/ 1 w 140"/>
                  <a:gd name="T23" fmla="*/ 2 h 203"/>
                  <a:gd name="T24" fmla="*/ 1 w 140"/>
                  <a:gd name="T25" fmla="*/ 2 h 203"/>
                  <a:gd name="T26" fmla="*/ 1 w 140"/>
                  <a:gd name="T27" fmla="*/ 2 h 203"/>
                  <a:gd name="T28" fmla="*/ 1 w 140"/>
                  <a:gd name="T29" fmla="*/ 2 h 203"/>
                  <a:gd name="T30" fmla="*/ 1 w 140"/>
                  <a:gd name="T31" fmla="*/ 3 h 203"/>
                  <a:gd name="T32" fmla="*/ 1 w 140"/>
                  <a:gd name="T33" fmla="*/ 3 h 203"/>
                  <a:gd name="T34" fmla="*/ 1 w 140"/>
                  <a:gd name="T35" fmla="*/ 3 h 203"/>
                  <a:gd name="T36" fmla="*/ 1 w 140"/>
                  <a:gd name="T37" fmla="*/ 3 h 203"/>
                  <a:gd name="T38" fmla="*/ 1 w 140"/>
                  <a:gd name="T39" fmla="*/ 2 h 203"/>
                  <a:gd name="T40" fmla="*/ 1 w 140"/>
                  <a:gd name="T41" fmla="*/ 2 h 203"/>
                  <a:gd name="T42" fmla="*/ 1 w 140"/>
                  <a:gd name="T43" fmla="*/ 1 h 203"/>
                  <a:gd name="T44" fmla="*/ 0 w 140"/>
                  <a:gd name="T45" fmla="*/ 2 h 203"/>
                  <a:gd name="T46" fmla="*/ 0 w 140"/>
                  <a:gd name="T47" fmla="*/ 2 h 203"/>
                  <a:gd name="T48" fmla="*/ 0 w 140"/>
                  <a:gd name="T49" fmla="*/ 2 h 203"/>
                  <a:gd name="T50" fmla="*/ 0 w 140"/>
                  <a:gd name="T51" fmla="*/ 2 h 203"/>
                  <a:gd name="T52" fmla="*/ 0 w 140"/>
                  <a:gd name="T53" fmla="*/ 2 h 203"/>
                  <a:gd name="T54" fmla="*/ 0 w 140"/>
                  <a:gd name="T55" fmla="*/ 2 h 203"/>
                  <a:gd name="T56" fmla="*/ 0 w 140"/>
                  <a:gd name="T57" fmla="*/ 2 h 203"/>
                  <a:gd name="T58" fmla="*/ 0 w 140"/>
                  <a:gd name="T59" fmla="*/ 2 h 203"/>
                  <a:gd name="T60" fmla="*/ 0 w 140"/>
                  <a:gd name="T61" fmla="*/ 2 h 203"/>
                  <a:gd name="T62" fmla="*/ 0 w 140"/>
                  <a:gd name="T63" fmla="*/ 2 h 203"/>
                  <a:gd name="T64" fmla="*/ 0 w 140"/>
                  <a:gd name="T65" fmla="*/ 2 h 203"/>
                  <a:gd name="T66" fmla="*/ 0 w 140"/>
                  <a:gd name="T67" fmla="*/ 1 h 203"/>
                  <a:gd name="T68" fmla="*/ 0 w 140"/>
                  <a:gd name="T69" fmla="*/ 1 h 203"/>
                  <a:gd name="T70" fmla="*/ 0 w 140"/>
                  <a:gd name="T71" fmla="*/ 1 h 203"/>
                  <a:gd name="T72" fmla="*/ 0 w 140"/>
                  <a:gd name="T73" fmla="*/ 1 h 203"/>
                  <a:gd name="T74" fmla="*/ 0 w 140"/>
                  <a:gd name="T75" fmla="*/ 1 h 203"/>
                  <a:gd name="T76" fmla="*/ 0 w 140"/>
                  <a:gd name="T77" fmla="*/ 0 h 203"/>
                  <a:gd name="T78" fmla="*/ 0 w 140"/>
                  <a:gd name="T79" fmla="*/ 1 h 203"/>
                  <a:gd name="T80" fmla="*/ 0 w 140"/>
                  <a:gd name="T81" fmla="*/ 1 h 203"/>
                  <a:gd name="T82" fmla="*/ 0 w 140"/>
                  <a:gd name="T83" fmla="*/ 0 h 203"/>
                  <a:gd name="T84" fmla="*/ 0 w 140"/>
                  <a:gd name="T85" fmla="*/ 0 h 203"/>
                  <a:gd name="T86" fmla="*/ 1 w 140"/>
                  <a:gd name="T87" fmla="*/ 0 h 203"/>
                  <a:gd name="T88" fmla="*/ 1 w 140"/>
                  <a:gd name="T89" fmla="*/ 0 h 203"/>
                  <a:gd name="T90" fmla="*/ 1 w 140"/>
                  <a:gd name="T91" fmla="*/ 0 h 203"/>
                  <a:gd name="T92" fmla="*/ 1 w 140"/>
                  <a:gd name="T93" fmla="*/ 0 h 203"/>
                  <a:gd name="T94" fmla="*/ 1 w 140"/>
                  <a:gd name="T95" fmla="*/ 0 h 203"/>
                  <a:gd name="T96" fmla="*/ 1 w 140"/>
                  <a:gd name="T97" fmla="*/ 0 h 203"/>
                  <a:gd name="T98" fmla="*/ 1 w 140"/>
                  <a:gd name="T99" fmla="*/ 1 h 203"/>
                  <a:gd name="T100" fmla="*/ 1 w 140"/>
                  <a:gd name="T101" fmla="*/ 1 h 203"/>
                  <a:gd name="T102" fmla="*/ 1 w 140"/>
                  <a:gd name="T103" fmla="*/ 1 h 203"/>
                  <a:gd name="T104" fmla="*/ 2 w 140"/>
                  <a:gd name="T105" fmla="*/ 1 h 203"/>
                  <a:gd name="T106" fmla="*/ 2 w 140"/>
                  <a:gd name="T107" fmla="*/ 1 h 203"/>
                  <a:gd name="T108" fmla="*/ 2 w 140"/>
                  <a:gd name="T109" fmla="*/ 1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203">
                    <a:moveTo>
                      <a:pt x="136" y="98"/>
                    </a:moveTo>
                    <a:lnTo>
                      <a:pt x="140" y="99"/>
                    </a:lnTo>
                    <a:lnTo>
                      <a:pt x="140" y="108"/>
                    </a:lnTo>
                    <a:lnTo>
                      <a:pt x="129" y="126"/>
                    </a:lnTo>
                    <a:lnTo>
                      <a:pt x="114" y="110"/>
                    </a:lnTo>
                    <a:lnTo>
                      <a:pt x="118" y="130"/>
                    </a:lnTo>
                    <a:lnTo>
                      <a:pt x="110" y="142"/>
                    </a:lnTo>
                    <a:lnTo>
                      <a:pt x="99" y="139"/>
                    </a:lnTo>
                    <a:lnTo>
                      <a:pt x="87" y="105"/>
                    </a:lnTo>
                    <a:lnTo>
                      <a:pt x="77" y="92"/>
                    </a:lnTo>
                    <a:lnTo>
                      <a:pt x="68" y="97"/>
                    </a:lnTo>
                    <a:lnTo>
                      <a:pt x="79" y="126"/>
                    </a:lnTo>
                    <a:lnTo>
                      <a:pt x="90" y="139"/>
                    </a:lnTo>
                    <a:lnTo>
                      <a:pt x="103" y="147"/>
                    </a:lnTo>
                    <a:lnTo>
                      <a:pt x="109" y="158"/>
                    </a:lnTo>
                    <a:lnTo>
                      <a:pt x="92" y="192"/>
                    </a:lnTo>
                    <a:lnTo>
                      <a:pt x="88" y="193"/>
                    </a:lnTo>
                    <a:lnTo>
                      <a:pt x="83" y="203"/>
                    </a:lnTo>
                    <a:lnTo>
                      <a:pt x="68" y="174"/>
                    </a:lnTo>
                    <a:lnTo>
                      <a:pt x="55" y="128"/>
                    </a:lnTo>
                    <a:lnTo>
                      <a:pt x="59" y="115"/>
                    </a:lnTo>
                    <a:lnTo>
                      <a:pt x="52" y="105"/>
                    </a:lnTo>
                    <a:lnTo>
                      <a:pt x="38" y="122"/>
                    </a:lnTo>
                    <a:lnTo>
                      <a:pt x="38" y="143"/>
                    </a:lnTo>
                    <a:lnTo>
                      <a:pt x="30" y="160"/>
                    </a:lnTo>
                    <a:lnTo>
                      <a:pt x="20" y="171"/>
                    </a:lnTo>
                    <a:lnTo>
                      <a:pt x="10" y="166"/>
                    </a:lnTo>
                    <a:lnTo>
                      <a:pt x="3" y="157"/>
                    </a:lnTo>
                    <a:lnTo>
                      <a:pt x="0" y="142"/>
                    </a:lnTo>
                    <a:lnTo>
                      <a:pt x="3" y="137"/>
                    </a:lnTo>
                    <a:lnTo>
                      <a:pt x="11" y="138"/>
                    </a:lnTo>
                    <a:lnTo>
                      <a:pt x="12" y="125"/>
                    </a:lnTo>
                    <a:lnTo>
                      <a:pt x="9" y="112"/>
                    </a:lnTo>
                    <a:lnTo>
                      <a:pt x="14" y="103"/>
                    </a:lnTo>
                    <a:lnTo>
                      <a:pt x="15" y="89"/>
                    </a:lnTo>
                    <a:lnTo>
                      <a:pt x="11" y="82"/>
                    </a:lnTo>
                    <a:lnTo>
                      <a:pt x="10" y="67"/>
                    </a:lnTo>
                    <a:lnTo>
                      <a:pt x="15" y="51"/>
                    </a:lnTo>
                    <a:lnTo>
                      <a:pt x="22" y="42"/>
                    </a:lnTo>
                    <a:lnTo>
                      <a:pt x="26" y="59"/>
                    </a:lnTo>
                    <a:lnTo>
                      <a:pt x="32" y="51"/>
                    </a:lnTo>
                    <a:lnTo>
                      <a:pt x="36" y="18"/>
                    </a:lnTo>
                    <a:lnTo>
                      <a:pt x="41" y="9"/>
                    </a:lnTo>
                    <a:lnTo>
                      <a:pt x="49" y="0"/>
                    </a:lnTo>
                    <a:lnTo>
                      <a:pt x="44" y="22"/>
                    </a:lnTo>
                    <a:lnTo>
                      <a:pt x="54" y="22"/>
                    </a:lnTo>
                    <a:lnTo>
                      <a:pt x="64" y="11"/>
                    </a:lnTo>
                    <a:lnTo>
                      <a:pt x="79" y="16"/>
                    </a:lnTo>
                    <a:lnTo>
                      <a:pt x="93" y="11"/>
                    </a:lnTo>
                    <a:lnTo>
                      <a:pt x="107" y="45"/>
                    </a:lnTo>
                    <a:lnTo>
                      <a:pt x="103" y="60"/>
                    </a:lnTo>
                    <a:lnTo>
                      <a:pt x="109" y="70"/>
                    </a:lnTo>
                    <a:lnTo>
                      <a:pt x="114" y="67"/>
                    </a:lnTo>
                    <a:lnTo>
                      <a:pt x="131" y="82"/>
                    </a:lnTo>
                    <a:lnTo>
                      <a:pt x="136" y="98"/>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69" name="Freeform 51"/>
              <p:cNvSpPr>
                <a:spLocks noChangeAspect="1"/>
              </p:cNvSpPr>
              <p:nvPr/>
            </p:nvSpPr>
            <p:spPr bwMode="gray">
              <a:xfrm rot="19149350">
                <a:off x="1831143" y="5697901"/>
                <a:ext cx="42179" cy="62031"/>
              </a:xfrm>
              <a:custGeom>
                <a:avLst/>
                <a:gdLst>
                  <a:gd name="T0" fmla="*/ 2 w 140"/>
                  <a:gd name="T1" fmla="*/ 1 h 203"/>
                  <a:gd name="T2" fmla="*/ 2 w 140"/>
                  <a:gd name="T3" fmla="*/ 1 h 203"/>
                  <a:gd name="T4" fmla="*/ 2 w 140"/>
                  <a:gd name="T5" fmla="*/ 2 h 203"/>
                  <a:gd name="T6" fmla="*/ 2 w 140"/>
                  <a:gd name="T7" fmla="*/ 2 h 203"/>
                  <a:gd name="T8" fmla="*/ 2 w 140"/>
                  <a:gd name="T9" fmla="*/ 2 h 203"/>
                  <a:gd name="T10" fmla="*/ 2 w 140"/>
                  <a:gd name="T11" fmla="*/ 2 h 203"/>
                  <a:gd name="T12" fmla="*/ 2 w 140"/>
                  <a:gd name="T13" fmla="*/ 2 h 203"/>
                  <a:gd name="T14" fmla="*/ 1 w 140"/>
                  <a:gd name="T15" fmla="*/ 2 h 203"/>
                  <a:gd name="T16" fmla="*/ 1 w 140"/>
                  <a:gd name="T17" fmla="*/ 1 h 203"/>
                  <a:gd name="T18" fmla="*/ 1 w 140"/>
                  <a:gd name="T19" fmla="*/ 1 h 203"/>
                  <a:gd name="T20" fmla="*/ 1 w 140"/>
                  <a:gd name="T21" fmla="*/ 1 h 203"/>
                  <a:gd name="T22" fmla="*/ 1 w 140"/>
                  <a:gd name="T23" fmla="*/ 2 h 203"/>
                  <a:gd name="T24" fmla="*/ 1 w 140"/>
                  <a:gd name="T25" fmla="*/ 2 h 203"/>
                  <a:gd name="T26" fmla="*/ 1 w 140"/>
                  <a:gd name="T27" fmla="*/ 2 h 203"/>
                  <a:gd name="T28" fmla="*/ 1 w 140"/>
                  <a:gd name="T29" fmla="*/ 2 h 203"/>
                  <a:gd name="T30" fmla="*/ 1 w 140"/>
                  <a:gd name="T31" fmla="*/ 3 h 203"/>
                  <a:gd name="T32" fmla="*/ 1 w 140"/>
                  <a:gd name="T33" fmla="*/ 3 h 203"/>
                  <a:gd name="T34" fmla="*/ 1 w 140"/>
                  <a:gd name="T35" fmla="*/ 3 h 203"/>
                  <a:gd name="T36" fmla="*/ 1 w 140"/>
                  <a:gd name="T37" fmla="*/ 3 h 203"/>
                  <a:gd name="T38" fmla="*/ 1 w 140"/>
                  <a:gd name="T39" fmla="*/ 2 h 203"/>
                  <a:gd name="T40" fmla="*/ 1 w 140"/>
                  <a:gd name="T41" fmla="*/ 2 h 203"/>
                  <a:gd name="T42" fmla="*/ 1 w 140"/>
                  <a:gd name="T43" fmla="*/ 1 h 203"/>
                  <a:gd name="T44" fmla="*/ 0 w 140"/>
                  <a:gd name="T45" fmla="*/ 2 h 203"/>
                  <a:gd name="T46" fmla="*/ 0 w 140"/>
                  <a:gd name="T47" fmla="*/ 2 h 203"/>
                  <a:gd name="T48" fmla="*/ 0 w 140"/>
                  <a:gd name="T49" fmla="*/ 2 h 203"/>
                  <a:gd name="T50" fmla="*/ 0 w 140"/>
                  <a:gd name="T51" fmla="*/ 2 h 203"/>
                  <a:gd name="T52" fmla="*/ 0 w 140"/>
                  <a:gd name="T53" fmla="*/ 2 h 203"/>
                  <a:gd name="T54" fmla="*/ 0 w 140"/>
                  <a:gd name="T55" fmla="*/ 2 h 203"/>
                  <a:gd name="T56" fmla="*/ 0 w 140"/>
                  <a:gd name="T57" fmla="*/ 2 h 203"/>
                  <a:gd name="T58" fmla="*/ 0 w 140"/>
                  <a:gd name="T59" fmla="*/ 2 h 203"/>
                  <a:gd name="T60" fmla="*/ 0 w 140"/>
                  <a:gd name="T61" fmla="*/ 2 h 203"/>
                  <a:gd name="T62" fmla="*/ 0 w 140"/>
                  <a:gd name="T63" fmla="*/ 2 h 203"/>
                  <a:gd name="T64" fmla="*/ 0 w 140"/>
                  <a:gd name="T65" fmla="*/ 2 h 203"/>
                  <a:gd name="T66" fmla="*/ 0 w 140"/>
                  <a:gd name="T67" fmla="*/ 1 h 203"/>
                  <a:gd name="T68" fmla="*/ 0 w 140"/>
                  <a:gd name="T69" fmla="*/ 1 h 203"/>
                  <a:gd name="T70" fmla="*/ 0 w 140"/>
                  <a:gd name="T71" fmla="*/ 1 h 203"/>
                  <a:gd name="T72" fmla="*/ 0 w 140"/>
                  <a:gd name="T73" fmla="*/ 1 h 203"/>
                  <a:gd name="T74" fmla="*/ 0 w 140"/>
                  <a:gd name="T75" fmla="*/ 1 h 203"/>
                  <a:gd name="T76" fmla="*/ 0 w 140"/>
                  <a:gd name="T77" fmla="*/ 0 h 203"/>
                  <a:gd name="T78" fmla="*/ 0 w 140"/>
                  <a:gd name="T79" fmla="*/ 1 h 203"/>
                  <a:gd name="T80" fmla="*/ 0 w 140"/>
                  <a:gd name="T81" fmla="*/ 1 h 203"/>
                  <a:gd name="T82" fmla="*/ 0 w 140"/>
                  <a:gd name="T83" fmla="*/ 0 h 203"/>
                  <a:gd name="T84" fmla="*/ 0 w 140"/>
                  <a:gd name="T85" fmla="*/ 0 h 203"/>
                  <a:gd name="T86" fmla="*/ 1 w 140"/>
                  <a:gd name="T87" fmla="*/ 0 h 203"/>
                  <a:gd name="T88" fmla="*/ 1 w 140"/>
                  <a:gd name="T89" fmla="*/ 0 h 203"/>
                  <a:gd name="T90" fmla="*/ 1 w 140"/>
                  <a:gd name="T91" fmla="*/ 0 h 203"/>
                  <a:gd name="T92" fmla="*/ 1 w 140"/>
                  <a:gd name="T93" fmla="*/ 0 h 203"/>
                  <a:gd name="T94" fmla="*/ 1 w 140"/>
                  <a:gd name="T95" fmla="*/ 0 h 203"/>
                  <a:gd name="T96" fmla="*/ 1 w 140"/>
                  <a:gd name="T97" fmla="*/ 0 h 203"/>
                  <a:gd name="T98" fmla="*/ 1 w 140"/>
                  <a:gd name="T99" fmla="*/ 1 h 203"/>
                  <a:gd name="T100" fmla="*/ 1 w 140"/>
                  <a:gd name="T101" fmla="*/ 1 h 203"/>
                  <a:gd name="T102" fmla="*/ 1 w 140"/>
                  <a:gd name="T103" fmla="*/ 1 h 203"/>
                  <a:gd name="T104" fmla="*/ 2 w 140"/>
                  <a:gd name="T105" fmla="*/ 1 h 203"/>
                  <a:gd name="T106" fmla="*/ 2 w 140"/>
                  <a:gd name="T107" fmla="*/ 1 h 203"/>
                  <a:gd name="T108" fmla="*/ 2 w 140"/>
                  <a:gd name="T109" fmla="*/ 1 h 2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0" h="203">
                    <a:moveTo>
                      <a:pt x="136" y="98"/>
                    </a:moveTo>
                    <a:lnTo>
                      <a:pt x="140" y="99"/>
                    </a:lnTo>
                    <a:lnTo>
                      <a:pt x="140" y="108"/>
                    </a:lnTo>
                    <a:lnTo>
                      <a:pt x="129" y="126"/>
                    </a:lnTo>
                    <a:lnTo>
                      <a:pt x="114" y="110"/>
                    </a:lnTo>
                    <a:lnTo>
                      <a:pt x="118" y="130"/>
                    </a:lnTo>
                    <a:lnTo>
                      <a:pt x="110" y="142"/>
                    </a:lnTo>
                    <a:lnTo>
                      <a:pt x="99" y="139"/>
                    </a:lnTo>
                    <a:lnTo>
                      <a:pt x="87" y="105"/>
                    </a:lnTo>
                    <a:lnTo>
                      <a:pt x="77" y="92"/>
                    </a:lnTo>
                    <a:lnTo>
                      <a:pt x="68" y="97"/>
                    </a:lnTo>
                    <a:lnTo>
                      <a:pt x="79" y="126"/>
                    </a:lnTo>
                    <a:lnTo>
                      <a:pt x="90" y="139"/>
                    </a:lnTo>
                    <a:lnTo>
                      <a:pt x="103" y="147"/>
                    </a:lnTo>
                    <a:lnTo>
                      <a:pt x="109" y="158"/>
                    </a:lnTo>
                    <a:lnTo>
                      <a:pt x="92" y="192"/>
                    </a:lnTo>
                    <a:lnTo>
                      <a:pt x="88" y="193"/>
                    </a:lnTo>
                    <a:lnTo>
                      <a:pt x="83" y="203"/>
                    </a:lnTo>
                    <a:lnTo>
                      <a:pt x="68" y="174"/>
                    </a:lnTo>
                    <a:lnTo>
                      <a:pt x="55" y="128"/>
                    </a:lnTo>
                    <a:lnTo>
                      <a:pt x="59" y="115"/>
                    </a:lnTo>
                    <a:lnTo>
                      <a:pt x="52" y="105"/>
                    </a:lnTo>
                    <a:lnTo>
                      <a:pt x="38" y="122"/>
                    </a:lnTo>
                    <a:lnTo>
                      <a:pt x="38" y="143"/>
                    </a:lnTo>
                    <a:lnTo>
                      <a:pt x="30" y="160"/>
                    </a:lnTo>
                    <a:lnTo>
                      <a:pt x="20" y="171"/>
                    </a:lnTo>
                    <a:lnTo>
                      <a:pt x="10" y="166"/>
                    </a:lnTo>
                    <a:lnTo>
                      <a:pt x="3" y="157"/>
                    </a:lnTo>
                    <a:lnTo>
                      <a:pt x="0" y="142"/>
                    </a:lnTo>
                    <a:lnTo>
                      <a:pt x="3" y="137"/>
                    </a:lnTo>
                    <a:lnTo>
                      <a:pt x="11" y="138"/>
                    </a:lnTo>
                    <a:lnTo>
                      <a:pt x="12" y="125"/>
                    </a:lnTo>
                    <a:lnTo>
                      <a:pt x="9" y="112"/>
                    </a:lnTo>
                    <a:lnTo>
                      <a:pt x="14" y="103"/>
                    </a:lnTo>
                    <a:lnTo>
                      <a:pt x="15" y="89"/>
                    </a:lnTo>
                    <a:lnTo>
                      <a:pt x="11" y="82"/>
                    </a:lnTo>
                    <a:lnTo>
                      <a:pt x="10" y="67"/>
                    </a:lnTo>
                    <a:lnTo>
                      <a:pt x="15" y="51"/>
                    </a:lnTo>
                    <a:lnTo>
                      <a:pt x="22" y="42"/>
                    </a:lnTo>
                    <a:lnTo>
                      <a:pt x="26" y="59"/>
                    </a:lnTo>
                    <a:lnTo>
                      <a:pt x="32" y="51"/>
                    </a:lnTo>
                    <a:lnTo>
                      <a:pt x="36" y="18"/>
                    </a:lnTo>
                    <a:lnTo>
                      <a:pt x="41" y="9"/>
                    </a:lnTo>
                    <a:lnTo>
                      <a:pt x="49" y="0"/>
                    </a:lnTo>
                    <a:lnTo>
                      <a:pt x="44" y="22"/>
                    </a:lnTo>
                    <a:lnTo>
                      <a:pt x="54" y="22"/>
                    </a:lnTo>
                    <a:lnTo>
                      <a:pt x="64" y="11"/>
                    </a:lnTo>
                    <a:lnTo>
                      <a:pt x="79" y="16"/>
                    </a:lnTo>
                    <a:lnTo>
                      <a:pt x="93" y="11"/>
                    </a:lnTo>
                    <a:lnTo>
                      <a:pt x="107" y="45"/>
                    </a:lnTo>
                    <a:lnTo>
                      <a:pt x="103" y="60"/>
                    </a:lnTo>
                    <a:lnTo>
                      <a:pt x="109" y="70"/>
                    </a:lnTo>
                    <a:lnTo>
                      <a:pt x="114" y="67"/>
                    </a:lnTo>
                    <a:lnTo>
                      <a:pt x="131" y="82"/>
                    </a:lnTo>
                    <a:lnTo>
                      <a:pt x="136" y="98"/>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0" name="Freeform 54"/>
              <p:cNvSpPr>
                <a:spLocks noChangeAspect="1"/>
              </p:cNvSpPr>
              <p:nvPr/>
            </p:nvSpPr>
            <p:spPr bwMode="gray">
              <a:xfrm rot="19149350">
                <a:off x="2001471" y="5823134"/>
                <a:ext cx="28923" cy="48384"/>
              </a:xfrm>
              <a:custGeom>
                <a:avLst/>
                <a:gdLst>
                  <a:gd name="T0" fmla="*/ 0 w 99"/>
                  <a:gd name="T1" fmla="*/ 2 h 157"/>
                  <a:gd name="T2" fmla="*/ 0 w 99"/>
                  <a:gd name="T3" fmla="*/ 2 h 157"/>
                  <a:gd name="T4" fmla="*/ 0 w 99"/>
                  <a:gd name="T5" fmla="*/ 2 h 157"/>
                  <a:gd name="T6" fmla="*/ 0 w 99"/>
                  <a:gd name="T7" fmla="*/ 1 h 157"/>
                  <a:gd name="T8" fmla="*/ 0 w 99"/>
                  <a:gd name="T9" fmla="*/ 2 h 157"/>
                  <a:gd name="T10" fmla="*/ 0 w 99"/>
                  <a:gd name="T11" fmla="*/ 2 h 157"/>
                  <a:gd name="T12" fmla="*/ 0 w 99"/>
                  <a:gd name="T13" fmla="*/ 2 h 157"/>
                  <a:gd name="T14" fmla="*/ 0 w 99"/>
                  <a:gd name="T15" fmla="*/ 2 h 157"/>
                  <a:gd name="T16" fmla="*/ 1 w 99"/>
                  <a:gd name="T17" fmla="*/ 2 h 157"/>
                  <a:gd name="T18" fmla="*/ 1 w 99"/>
                  <a:gd name="T19" fmla="*/ 2 h 157"/>
                  <a:gd name="T20" fmla="*/ 1 w 99"/>
                  <a:gd name="T21" fmla="*/ 2 h 157"/>
                  <a:gd name="T22" fmla="*/ 1 w 99"/>
                  <a:gd name="T23" fmla="*/ 2 h 157"/>
                  <a:gd name="T24" fmla="*/ 1 w 99"/>
                  <a:gd name="T25" fmla="*/ 2 h 157"/>
                  <a:gd name="T26" fmla="*/ 1 w 99"/>
                  <a:gd name="T27" fmla="*/ 1 h 157"/>
                  <a:gd name="T28" fmla="*/ 1 w 99"/>
                  <a:gd name="T29" fmla="*/ 0 h 157"/>
                  <a:gd name="T30" fmla="*/ 1 w 99"/>
                  <a:gd name="T31" fmla="*/ 0 h 157"/>
                  <a:gd name="T32" fmla="*/ 1 w 99"/>
                  <a:gd name="T33" fmla="*/ 0 h 157"/>
                  <a:gd name="T34" fmla="*/ 1 w 99"/>
                  <a:gd name="T35" fmla="*/ 0 h 157"/>
                  <a:gd name="T36" fmla="*/ 1 w 99"/>
                  <a:gd name="T37" fmla="*/ 0 h 157"/>
                  <a:gd name="T38" fmla="*/ 1 w 99"/>
                  <a:gd name="T39" fmla="*/ 0 h 157"/>
                  <a:gd name="T40" fmla="*/ 1 w 99"/>
                  <a:gd name="T41" fmla="*/ 0 h 157"/>
                  <a:gd name="T42" fmla="*/ 1 w 99"/>
                  <a:gd name="T43" fmla="*/ 0 h 157"/>
                  <a:gd name="T44" fmla="*/ 1 w 99"/>
                  <a:gd name="T45" fmla="*/ 0 h 157"/>
                  <a:gd name="T46" fmla="*/ 0 w 99"/>
                  <a:gd name="T47" fmla="*/ 0 h 157"/>
                  <a:gd name="T48" fmla="*/ 0 w 99"/>
                  <a:gd name="T49" fmla="*/ 0 h 157"/>
                  <a:gd name="T50" fmla="*/ 0 w 99"/>
                  <a:gd name="T51" fmla="*/ 0 h 157"/>
                  <a:gd name="T52" fmla="*/ 0 w 99"/>
                  <a:gd name="T53" fmla="*/ 1 h 157"/>
                  <a:gd name="T54" fmla="*/ 0 w 99"/>
                  <a:gd name="T55" fmla="*/ 1 h 157"/>
                  <a:gd name="T56" fmla="*/ 0 w 99"/>
                  <a:gd name="T57" fmla="*/ 1 h 157"/>
                  <a:gd name="T58" fmla="*/ 0 w 99"/>
                  <a:gd name="T59" fmla="*/ 1 h 157"/>
                  <a:gd name="T60" fmla="*/ 0 w 99"/>
                  <a:gd name="T61" fmla="*/ 1 h 157"/>
                  <a:gd name="T62" fmla="*/ 0 w 99"/>
                  <a:gd name="T63" fmla="*/ 1 h 157"/>
                  <a:gd name="T64" fmla="*/ 0 w 99"/>
                  <a:gd name="T65" fmla="*/ 1 h 157"/>
                  <a:gd name="T66" fmla="*/ 0 w 99"/>
                  <a:gd name="T67" fmla="*/ 1 h 157"/>
                  <a:gd name="T68" fmla="*/ 0 w 99"/>
                  <a:gd name="T69" fmla="*/ 1 h 157"/>
                  <a:gd name="T70" fmla="*/ 1 w 99"/>
                  <a:gd name="T71" fmla="*/ 1 h 157"/>
                  <a:gd name="T72" fmla="*/ 1 w 99"/>
                  <a:gd name="T73" fmla="*/ 1 h 157"/>
                  <a:gd name="T74" fmla="*/ 1 w 99"/>
                  <a:gd name="T75" fmla="*/ 1 h 157"/>
                  <a:gd name="T76" fmla="*/ 1 w 99"/>
                  <a:gd name="T77" fmla="*/ 1 h 157"/>
                  <a:gd name="T78" fmla="*/ 0 w 99"/>
                  <a:gd name="T79" fmla="*/ 1 h 157"/>
                  <a:gd name="T80" fmla="*/ 0 w 99"/>
                  <a:gd name="T81" fmla="*/ 2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157">
                    <a:moveTo>
                      <a:pt x="22" y="107"/>
                    </a:moveTo>
                    <a:lnTo>
                      <a:pt x="26" y="112"/>
                    </a:lnTo>
                    <a:lnTo>
                      <a:pt x="34" y="107"/>
                    </a:lnTo>
                    <a:lnTo>
                      <a:pt x="42" y="100"/>
                    </a:lnTo>
                    <a:lnTo>
                      <a:pt x="42" y="110"/>
                    </a:lnTo>
                    <a:lnTo>
                      <a:pt x="34" y="126"/>
                    </a:lnTo>
                    <a:lnTo>
                      <a:pt x="32" y="134"/>
                    </a:lnTo>
                    <a:lnTo>
                      <a:pt x="38" y="152"/>
                    </a:lnTo>
                    <a:lnTo>
                      <a:pt x="49" y="157"/>
                    </a:lnTo>
                    <a:lnTo>
                      <a:pt x="54" y="156"/>
                    </a:lnTo>
                    <a:lnTo>
                      <a:pt x="59" y="145"/>
                    </a:lnTo>
                    <a:lnTo>
                      <a:pt x="59" y="129"/>
                    </a:lnTo>
                    <a:lnTo>
                      <a:pt x="65" y="112"/>
                    </a:lnTo>
                    <a:lnTo>
                      <a:pt x="88" y="77"/>
                    </a:lnTo>
                    <a:lnTo>
                      <a:pt x="99" y="31"/>
                    </a:lnTo>
                    <a:lnTo>
                      <a:pt x="99" y="11"/>
                    </a:lnTo>
                    <a:lnTo>
                      <a:pt x="93" y="3"/>
                    </a:lnTo>
                    <a:lnTo>
                      <a:pt x="79" y="1"/>
                    </a:lnTo>
                    <a:lnTo>
                      <a:pt x="70" y="0"/>
                    </a:lnTo>
                    <a:lnTo>
                      <a:pt x="61" y="4"/>
                    </a:lnTo>
                    <a:lnTo>
                      <a:pt x="46" y="4"/>
                    </a:lnTo>
                    <a:lnTo>
                      <a:pt x="49" y="15"/>
                    </a:lnTo>
                    <a:lnTo>
                      <a:pt x="45" y="22"/>
                    </a:lnTo>
                    <a:lnTo>
                      <a:pt x="38" y="20"/>
                    </a:lnTo>
                    <a:lnTo>
                      <a:pt x="35" y="30"/>
                    </a:lnTo>
                    <a:lnTo>
                      <a:pt x="21" y="42"/>
                    </a:lnTo>
                    <a:lnTo>
                      <a:pt x="21" y="47"/>
                    </a:lnTo>
                    <a:lnTo>
                      <a:pt x="16" y="53"/>
                    </a:lnTo>
                    <a:lnTo>
                      <a:pt x="1" y="62"/>
                    </a:lnTo>
                    <a:lnTo>
                      <a:pt x="0" y="79"/>
                    </a:lnTo>
                    <a:lnTo>
                      <a:pt x="9" y="91"/>
                    </a:lnTo>
                    <a:lnTo>
                      <a:pt x="18" y="88"/>
                    </a:lnTo>
                    <a:lnTo>
                      <a:pt x="29" y="64"/>
                    </a:lnTo>
                    <a:lnTo>
                      <a:pt x="28" y="83"/>
                    </a:lnTo>
                    <a:lnTo>
                      <a:pt x="38" y="83"/>
                    </a:lnTo>
                    <a:lnTo>
                      <a:pt x="50" y="66"/>
                    </a:lnTo>
                    <a:lnTo>
                      <a:pt x="55" y="52"/>
                    </a:lnTo>
                    <a:lnTo>
                      <a:pt x="50" y="75"/>
                    </a:lnTo>
                    <a:lnTo>
                      <a:pt x="45" y="86"/>
                    </a:lnTo>
                    <a:lnTo>
                      <a:pt x="39" y="96"/>
                    </a:lnTo>
                    <a:lnTo>
                      <a:pt x="22" y="107"/>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1" name="Freeform 55"/>
              <p:cNvSpPr>
                <a:spLocks noChangeAspect="1"/>
              </p:cNvSpPr>
              <p:nvPr/>
            </p:nvSpPr>
            <p:spPr bwMode="gray">
              <a:xfrm rot="19149350">
                <a:off x="2001471" y="5823134"/>
                <a:ext cx="28923" cy="48384"/>
              </a:xfrm>
              <a:custGeom>
                <a:avLst/>
                <a:gdLst>
                  <a:gd name="T0" fmla="*/ 0 w 99"/>
                  <a:gd name="T1" fmla="*/ 2 h 157"/>
                  <a:gd name="T2" fmla="*/ 0 w 99"/>
                  <a:gd name="T3" fmla="*/ 2 h 157"/>
                  <a:gd name="T4" fmla="*/ 0 w 99"/>
                  <a:gd name="T5" fmla="*/ 2 h 157"/>
                  <a:gd name="T6" fmla="*/ 0 w 99"/>
                  <a:gd name="T7" fmla="*/ 1 h 157"/>
                  <a:gd name="T8" fmla="*/ 0 w 99"/>
                  <a:gd name="T9" fmla="*/ 2 h 157"/>
                  <a:gd name="T10" fmla="*/ 0 w 99"/>
                  <a:gd name="T11" fmla="*/ 2 h 157"/>
                  <a:gd name="T12" fmla="*/ 0 w 99"/>
                  <a:gd name="T13" fmla="*/ 2 h 157"/>
                  <a:gd name="T14" fmla="*/ 0 w 99"/>
                  <a:gd name="T15" fmla="*/ 2 h 157"/>
                  <a:gd name="T16" fmla="*/ 1 w 99"/>
                  <a:gd name="T17" fmla="*/ 2 h 157"/>
                  <a:gd name="T18" fmla="*/ 1 w 99"/>
                  <a:gd name="T19" fmla="*/ 2 h 157"/>
                  <a:gd name="T20" fmla="*/ 1 w 99"/>
                  <a:gd name="T21" fmla="*/ 2 h 157"/>
                  <a:gd name="T22" fmla="*/ 1 w 99"/>
                  <a:gd name="T23" fmla="*/ 2 h 157"/>
                  <a:gd name="T24" fmla="*/ 1 w 99"/>
                  <a:gd name="T25" fmla="*/ 2 h 157"/>
                  <a:gd name="T26" fmla="*/ 1 w 99"/>
                  <a:gd name="T27" fmla="*/ 1 h 157"/>
                  <a:gd name="T28" fmla="*/ 1 w 99"/>
                  <a:gd name="T29" fmla="*/ 0 h 157"/>
                  <a:gd name="T30" fmla="*/ 1 w 99"/>
                  <a:gd name="T31" fmla="*/ 0 h 157"/>
                  <a:gd name="T32" fmla="*/ 1 w 99"/>
                  <a:gd name="T33" fmla="*/ 0 h 157"/>
                  <a:gd name="T34" fmla="*/ 1 w 99"/>
                  <a:gd name="T35" fmla="*/ 0 h 157"/>
                  <a:gd name="T36" fmla="*/ 1 w 99"/>
                  <a:gd name="T37" fmla="*/ 0 h 157"/>
                  <a:gd name="T38" fmla="*/ 1 w 99"/>
                  <a:gd name="T39" fmla="*/ 0 h 157"/>
                  <a:gd name="T40" fmla="*/ 1 w 99"/>
                  <a:gd name="T41" fmla="*/ 0 h 157"/>
                  <a:gd name="T42" fmla="*/ 1 w 99"/>
                  <a:gd name="T43" fmla="*/ 0 h 157"/>
                  <a:gd name="T44" fmla="*/ 1 w 99"/>
                  <a:gd name="T45" fmla="*/ 0 h 157"/>
                  <a:gd name="T46" fmla="*/ 0 w 99"/>
                  <a:gd name="T47" fmla="*/ 0 h 157"/>
                  <a:gd name="T48" fmla="*/ 0 w 99"/>
                  <a:gd name="T49" fmla="*/ 0 h 157"/>
                  <a:gd name="T50" fmla="*/ 0 w 99"/>
                  <a:gd name="T51" fmla="*/ 0 h 157"/>
                  <a:gd name="T52" fmla="*/ 0 w 99"/>
                  <a:gd name="T53" fmla="*/ 1 h 157"/>
                  <a:gd name="T54" fmla="*/ 0 w 99"/>
                  <a:gd name="T55" fmla="*/ 1 h 157"/>
                  <a:gd name="T56" fmla="*/ 0 w 99"/>
                  <a:gd name="T57" fmla="*/ 1 h 157"/>
                  <a:gd name="T58" fmla="*/ 0 w 99"/>
                  <a:gd name="T59" fmla="*/ 1 h 157"/>
                  <a:gd name="T60" fmla="*/ 0 w 99"/>
                  <a:gd name="T61" fmla="*/ 1 h 157"/>
                  <a:gd name="T62" fmla="*/ 0 w 99"/>
                  <a:gd name="T63" fmla="*/ 1 h 157"/>
                  <a:gd name="T64" fmla="*/ 0 w 99"/>
                  <a:gd name="T65" fmla="*/ 1 h 157"/>
                  <a:gd name="T66" fmla="*/ 0 w 99"/>
                  <a:gd name="T67" fmla="*/ 1 h 157"/>
                  <a:gd name="T68" fmla="*/ 0 w 99"/>
                  <a:gd name="T69" fmla="*/ 1 h 157"/>
                  <a:gd name="T70" fmla="*/ 1 w 99"/>
                  <a:gd name="T71" fmla="*/ 1 h 157"/>
                  <a:gd name="T72" fmla="*/ 1 w 99"/>
                  <a:gd name="T73" fmla="*/ 1 h 157"/>
                  <a:gd name="T74" fmla="*/ 1 w 99"/>
                  <a:gd name="T75" fmla="*/ 1 h 157"/>
                  <a:gd name="T76" fmla="*/ 1 w 99"/>
                  <a:gd name="T77" fmla="*/ 1 h 157"/>
                  <a:gd name="T78" fmla="*/ 0 w 99"/>
                  <a:gd name="T79" fmla="*/ 1 h 157"/>
                  <a:gd name="T80" fmla="*/ 0 w 99"/>
                  <a:gd name="T81" fmla="*/ 2 h 15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9" h="157">
                    <a:moveTo>
                      <a:pt x="22" y="107"/>
                    </a:moveTo>
                    <a:lnTo>
                      <a:pt x="26" y="112"/>
                    </a:lnTo>
                    <a:lnTo>
                      <a:pt x="34" y="107"/>
                    </a:lnTo>
                    <a:lnTo>
                      <a:pt x="42" y="100"/>
                    </a:lnTo>
                    <a:lnTo>
                      <a:pt x="42" y="110"/>
                    </a:lnTo>
                    <a:lnTo>
                      <a:pt x="34" y="126"/>
                    </a:lnTo>
                    <a:lnTo>
                      <a:pt x="32" y="134"/>
                    </a:lnTo>
                    <a:lnTo>
                      <a:pt x="38" y="152"/>
                    </a:lnTo>
                    <a:lnTo>
                      <a:pt x="49" y="157"/>
                    </a:lnTo>
                    <a:lnTo>
                      <a:pt x="54" y="156"/>
                    </a:lnTo>
                    <a:lnTo>
                      <a:pt x="59" y="145"/>
                    </a:lnTo>
                    <a:lnTo>
                      <a:pt x="59" y="129"/>
                    </a:lnTo>
                    <a:lnTo>
                      <a:pt x="65" y="112"/>
                    </a:lnTo>
                    <a:lnTo>
                      <a:pt x="88" y="77"/>
                    </a:lnTo>
                    <a:lnTo>
                      <a:pt x="99" y="31"/>
                    </a:lnTo>
                    <a:lnTo>
                      <a:pt x="99" y="11"/>
                    </a:lnTo>
                    <a:lnTo>
                      <a:pt x="93" y="3"/>
                    </a:lnTo>
                    <a:lnTo>
                      <a:pt x="79" y="1"/>
                    </a:lnTo>
                    <a:lnTo>
                      <a:pt x="70" y="0"/>
                    </a:lnTo>
                    <a:lnTo>
                      <a:pt x="61" y="4"/>
                    </a:lnTo>
                    <a:lnTo>
                      <a:pt x="46" y="4"/>
                    </a:lnTo>
                    <a:lnTo>
                      <a:pt x="49" y="15"/>
                    </a:lnTo>
                    <a:lnTo>
                      <a:pt x="45" y="22"/>
                    </a:lnTo>
                    <a:lnTo>
                      <a:pt x="38" y="20"/>
                    </a:lnTo>
                    <a:lnTo>
                      <a:pt x="35" y="30"/>
                    </a:lnTo>
                    <a:lnTo>
                      <a:pt x="21" y="42"/>
                    </a:lnTo>
                    <a:lnTo>
                      <a:pt x="21" y="47"/>
                    </a:lnTo>
                    <a:lnTo>
                      <a:pt x="16" y="53"/>
                    </a:lnTo>
                    <a:lnTo>
                      <a:pt x="1" y="62"/>
                    </a:lnTo>
                    <a:lnTo>
                      <a:pt x="0" y="79"/>
                    </a:lnTo>
                    <a:lnTo>
                      <a:pt x="9" y="91"/>
                    </a:lnTo>
                    <a:lnTo>
                      <a:pt x="18" y="88"/>
                    </a:lnTo>
                    <a:lnTo>
                      <a:pt x="29" y="64"/>
                    </a:lnTo>
                    <a:lnTo>
                      <a:pt x="28" y="83"/>
                    </a:lnTo>
                    <a:lnTo>
                      <a:pt x="38" y="83"/>
                    </a:lnTo>
                    <a:lnTo>
                      <a:pt x="50" y="66"/>
                    </a:lnTo>
                    <a:lnTo>
                      <a:pt x="55" y="52"/>
                    </a:lnTo>
                    <a:lnTo>
                      <a:pt x="50" y="75"/>
                    </a:lnTo>
                    <a:lnTo>
                      <a:pt x="45" y="86"/>
                    </a:lnTo>
                    <a:lnTo>
                      <a:pt x="39" y="96"/>
                    </a:lnTo>
                    <a:lnTo>
                      <a:pt x="22" y="107"/>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2" name="Freeform 58"/>
              <p:cNvSpPr>
                <a:spLocks noChangeAspect="1"/>
              </p:cNvSpPr>
              <p:nvPr/>
            </p:nvSpPr>
            <p:spPr bwMode="gray">
              <a:xfrm rot="19149350">
                <a:off x="2011666" y="5861466"/>
                <a:ext cx="6026" cy="14887"/>
              </a:xfrm>
              <a:custGeom>
                <a:avLst/>
                <a:gdLst>
                  <a:gd name="T0" fmla="*/ 0 w 20"/>
                  <a:gd name="T1" fmla="*/ 0 h 57"/>
                  <a:gd name="T2" fmla="*/ 0 w 20"/>
                  <a:gd name="T3" fmla="*/ 0 h 57"/>
                  <a:gd name="T4" fmla="*/ 0 w 20"/>
                  <a:gd name="T5" fmla="*/ 1 h 57"/>
                  <a:gd name="T6" fmla="*/ 0 w 20"/>
                  <a:gd name="T7" fmla="*/ 1 h 57"/>
                  <a:gd name="T8" fmla="*/ 0 w 20"/>
                  <a:gd name="T9" fmla="*/ 0 h 57"/>
                  <a:gd name="T10" fmla="*/ 0 w 20"/>
                  <a:gd name="T11" fmla="*/ 0 h 57"/>
                  <a:gd name="T12" fmla="*/ 0 w 20"/>
                  <a:gd name="T13" fmla="*/ 0 h 57"/>
                  <a:gd name="T14" fmla="*/ 0 w 20"/>
                  <a:gd name="T15" fmla="*/ 0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57">
                    <a:moveTo>
                      <a:pt x="13" y="0"/>
                    </a:moveTo>
                    <a:lnTo>
                      <a:pt x="20" y="29"/>
                    </a:lnTo>
                    <a:lnTo>
                      <a:pt x="10" y="57"/>
                    </a:lnTo>
                    <a:lnTo>
                      <a:pt x="0" y="56"/>
                    </a:lnTo>
                    <a:lnTo>
                      <a:pt x="0" y="29"/>
                    </a:lnTo>
                    <a:lnTo>
                      <a:pt x="4" y="28"/>
                    </a:lnTo>
                    <a:lnTo>
                      <a:pt x="9" y="16"/>
                    </a:lnTo>
                    <a:lnTo>
                      <a:pt x="13"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3" name="Freeform 59"/>
              <p:cNvSpPr>
                <a:spLocks noChangeAspect="1"/>
              </p:cNvSpPr>
              <p:nvPr/>
            </p:nvSpPr>
            <p:spPr bwMode="gray">
              <a:xfrm rot="19149350">
                <a:off x="2011666" y="5861466"/>
                <a:ext cx="6026" cy="14887"/>
              </a:xfrm>
              <a:custGeom>
                <a:avLst/>
                <a:gdLst>
                  <a:gd name="T0" fmla="*/ 0 w 20"/>
                  <a:gd name="T1" fmla="*/ 0 h 57"/>
                  <a:gd name="T2" fmla="*/ 0 w 20"/>
                  <a:gd name="T3" fmla="*/ 0 h 57"/>
                  <a:gd name="T4" fmla="*/ 0 w 20"/>
                  <a:gd name="T5" fmla="*/ 1 h 57"/>
                  <a:gd name="T6" fmla="*/ 0 w 20"/>
                  <a:gd name="T7" fmla="*/ 1 h 57"/>
                  <a:gd name="T8" fmla="*/ 0 w 20"/>
                  <a:gd name="T9" fmla="*/ 0 h 57"/>
                  <a:gd name="T10" fmla="*/ 0 w 20"/>
                  <a:gd name="T11" fmla="*/ 0 h 57"/>
                  <a:gd name="T12" fmla="*/ 0 w 20"/>
                  <a:gd name="T13" fmla="*/ 0 h 57"/>
                  <a:gd name="T14" fmla="*/ 0 w 20"/>
                  <a:gd name="T15" fmla="*/ 0 h 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 h="57">
                    <a:moveTo>
                      <a:pt x="13" y="0"/>
                    </a:moveTo>
                    <a:lnTo>
                      <a:pt x="20" y="29"/>
                    </a:lnTo>
                    <a:lnTo>
                      <a:pt x="10" y="57"/>
                    </a:lnTo>
                    <a:lnTo>
                      <a:pt x="0" y="56"/>
                    </a:lnTo>
                    <a:lnTo>
                      <a:pt x="0" y="29"/>
                    </a:lnTo>
                    <a:lnTo>
                      <a:pt x="4" y="28"/>
                    </a:lnTo>
                    <a:lnTo>
                      <a:pt x="9" y="16"/>
                    </a:lnTo>
                    <a:lnTo>
                      <a:pt x="13"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4" name="Freeform 64"/>
              <p:cNvSpPr>
                <a:spLocks noChangeAspect="1"/>
              </p:cNvSpPr>
              <p:nvPr/>
            </p:nvSpPr>
            <p:spPr bwMode="gray">
              <a:xfrm rot="19149350">
                <a:off x="717128" y="5726178"/>
                <a:ext cx="53025" cy="29775"/>
              </a:xfrm>
              <a:custGeom>
                <a:avLst/>
                <a:gdLst>
                  <a:gd name="T0" fmla="*/ 0 w 180"/>
                  <a:gd name="T1" fmla="*/ 0 h 94"/>
                  <a:gd name="T2" fmla="*/ 0 w 180"/>
                  <a:gd name="T3" fmla="*/ 0 h 94"/>
                  <a:gd name="T4" fmla="*/ 0 w 180"/>
                  <a:gd name="T5" fmla="*/ 0 h 94"/>
                  <a:gd name="T6" fmla="*/ 1 w 180"/>
                  <a:gd name="T7" fmla="*/ 0 h 94"/>
                  <a:gd name="T8" fmla="*/ 1 w 180"/>
                  <a:gd name="T9" fmla="*/ 0 h 94"/>
                  <a:gd name="T10" fmla="*/ 2 w 180"/>
                  <a:gd name="T11" fmla="*/ 0 h 94"/>
                  <a:gd name="T12" fmla="*/ 2 w 180"/>
                  <a:gd name="T13" fmla="*/ 1 h 94"/>
                  <a:gd name="T14" fmla="*/ 2 w 180"/>
                  <a:gd name="T15" fmla="*/ 1 h 94"/>
                  <a:gd name="T16" fmla="*/ 3 w 180"/>
                  <a:gd name="T17" fmla="*/ 1 h 94"/>
                  <a:gd name="T18" fmla="*/ 3 w 180"/>
                  <a:gd name="T19" fmla="*/ 1 h 94"/>
                  <a:gd name="T20" fmla="*/ 2 w 180"/>
                  <a:gd name="T21" fmla="*/ 2 h 94"/>
                  <a:gd name="T22" fmla="*/ 2 w 180"/>
                  <a:gd name="T23" fmla="*/ 2 h 94"/>
                  <a:gd name="T24" fmla="*/ 2 w 180"/>
                  <a:gd name="T25" fmla="*/ 1 h 94"/>
                  <a:gd name="T26" fmla="*/ 0 w 180"/>
                  <a:gd name="T27" fmla="*/ 1 h 94"/>
                  <a:gd name="T28" fmla="*/ 0 w 180"/>
                  <a:gd name="T29" fmla="*/ 0 h 94"/>
                  <a:gd name="T30" fmla="*/ 0 w 180"/>
                  <a:gd name="T31" fmla="*/ 0 h 94"/>
                  <a:gd name="T32" fmla="*/ 0 w 180"/>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94">
                    <a:moveTo>
                      <a:pt x="1" y="5"/>
                    </a:moveTo>
                    <a:lnTo>
                      <a:pt x="13" y="0"/>
                    </a:lnTo>
                    <a:lnTo>
                      <a:pt x="33" y="8"/>
                    </a:lnTo>
                    <a:lnTo>
                      <a:pt x="58" y="6"/>
                    </a:lnTo>
                    <a:lnTo>
                      <a:pt x="102" y="9"/>
                    </a:lnTo>
                    <a:lnTo>
                      <a:pt x="114" y="18"/>
                    </a:lnTo>
                    <a:lnTo>
                      <a:pt x="126" y="41"/>
                    </a:lnTo>
                    <a:lnTo>
                      <a:pt x="152" y="33"/>
                    </a:lnTo>
                    <a:lnTo>
                      <a:pt x="180" y="66"/>
                    </a:lnTo>
                    <a:lnTo>
                      <a:pt x="180" y="80"/>
                    </a:lnTo>
                    <a:lnTo>
                      <a:pt x="166" y="90"/>
                    </a:lnTo>
                    <a:lnTo>
                      <a:pt x="152" y="94"/>
                    </a:lnTo>
                    <a:lnTo>
                      <a:pt x="121" y="66"/>
                    </a:lnTo>
                    <a:lnTo>
                      <a:pt x="20" y="28"/>
                    </a:lnTo>
                    <a:lnTo>
                      <a:pt x="15" y="20"/>
                    </a:lnTo>
                    <a:lnTo>
                      <a:pt x="0" y="11"/>
                    </a:lnTo>
                    <a:lnTo>
                      <a:pt x="1" y="5"/>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5" name="Freeform 65"/>
              <p:cNvSpPr>
                <a:spLocks noChangeAspect="1"/>
              </p:cNvSpPr>
              <p:nvPr/>
            </p:nvSpPr>
            <p:spPr bwMode="gray">
              <a:xfrm rot="19149350">
                <a:off x="717128" y="5726178"/>
                <a:ext cx="53025" cy="29775"/>
              </a:xfrm>
              <a:custGeom>
                <a:avLst/>
                <a:gdLst>
                  <a:gd name="T0" fmla="*/ 0 w 180"/>
                  <a:gd name="T1" fmla="*/ 0 h 94"/>
                  <a:gd name="T2" fmla="*/ 0 w 180"/>
                  <a:gd name="T3" fmla="*/ 0 h 94"/>
                  <a:gd name="T4" fmla="*/ 0 w 180"/>
                  <a:gd name="T5" fmla="*/ 0 h 94"/>
                  <a:gd name="T6" fmla="*/ 1 w 180"/>
                  <a:gd name="T7" fmla="*/ 0 h 94"/>
                  <a:gd name="T8" fmla="*/ 1 w 180"/>
                  <a:gd name="T9" fmla="*/ 0 h 94"/>
                  <a:gd name="T10" fmla="*/ 2 w 180"/>
                  <a:gd name="T11" fmla="*/ 0 h 94"/>
                  <a:gd name="T12" fmla="*/ 2 w 180"/>
                  <a:gd name="T13" fmla="*/ 1 h 94"/>
                  <a:gd name="T14" fmla="*/ 2 w 180"/>
                  <a:gd name="T15" fmla="*/ 1 h 94"/>
                  <a:gd name="T16" fmla="*/ 3 w 180"/>
                  <a:gd name="T17" fmla="*/ 1 h 94"/>
                  <a:gd name="T18" fmla="*/ 3 w 180"/>
                  <a:gd name="T19" fmla="*/ 1 h 94"/>
                  <a:gd name="T20" fmla="*/ 2 w 180"/>
                  <a:gd name="T21" fmla="*/ 2 h 94"/>
                  <a:gd name="T22" fmla="*/ 2 w 180"/>
                  <a:gd name="T23" fmla="*/ 2 h 94"/>
                  <a:gd name="T24" fmla="*/ 2 w 180"/>
                  <a:gd name="T25" fmla="*/ 1 h 94"/>
                  <a:gd name="T26" fmla="*/ 0 w 180"/>
                  <a:gd name="T27" fmla="*/ 1 h 94"/>
                  <a:gd name="T28" fmla="*/ 0 w 180"/>
                  <a:gd name="T29" fmla="*/ 0 h 94"/>
                  <a:gd name="T30" fmla="*/ 0 w 180"/>
                  <a:gd name="T31" fmla="*/ 0 h 94"/>
                  <a:gd name="T32" fmla="*/ 0 w 180"/>
                  <a:gd name="T33" fmla="*/ 0 h 9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0" h="94">
                    <a:moveTo>
                      <a:pt x="1" y="5"/>
                    </a:moveTo>
                    <a:lnTo>
                      <a:pt x="13" y="0"/>
                    </a:lnTo>
                    <a:lnTo>
                      <a:pt x="33" y="8"/>
                    </a:lnTo>
                    <a:lnTo>
                      <a:pt x="58" y="6"/>
                    </a:lnTo>
                    <a:lnTo>
                      <a:pt x="102" y="9"/>
                    </a:lnTo>
                    <a:lnTo>
                      <a:pt x="114" y="18"/>
                    </a:lnTo>
                    <a:lnTo>
                      <a:pt x="126" y="41"/>
                    </a:lnTo>
                    <a:lnTo>
                      <a:pt x="152" y="33"/>
                    </a:lnTo>
                    <a:lnTo>
                      <a:pt x="180" y="66"/>
                    </a:lnTo>
                    <a:lnTo>
                      <a:pt x="180" y="80"/>
                    </a:lnTo>
                    <a:lnTo>
                      <a:pt x="166" y="90"/>
                    </a:lnTo>
                    <a:lnTo>
                      <a:pt x="152" y="94"/>
                    </a:lnTo>
                    <a:lnTo>
                      <a:pt x="121" y="66"/>
                    </a:lnTo>
                    <a:lnTo>
                      <a:pt x="20" y="28"/>
                    </a:lnTo>
                    <a:lnTo>
                      <a:pt x="15" y="20"/>
                    </a:lnTo>
                    <a:lnTo>
                      <a:pt x="0" y="11"/>
                    </a:lnTo>
                    <a:lnTo>
                      <a:pt x="1" y="5"/>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6" name="Freeform 66"/>
              <p:cNvSpPr>
                <a:spLocks noChangeAspect="1"/>
              </p:cNvSpPr>
              <p:nvPr/>
            </p:nvSpPr>
            <p:spPr bwMode="gray">
              <a:xfrm rot="19149350">
                <a:off x="776935" y="5723629"/>
                <a:ext cx="55435" cy="35978"/>
              </a:xfrm>
              <a:custGeom>
                <a:avLst/>
                <a:gdLst>
                  <a:gd name="T0" fmla="*/ 0 w 177"/>
                  <a:gd name="T1" fmla="*/ 0 h 123"/>
                  <a:gd name="T2" fmla="*/ 0 w 177"/>
                  <a:gd name="T3" fmla="*/ 0 h 123"/>
                  <a:gd name="T4" fmla="*/ 0 w 177"/>
                  <a:gd name="T5" fmla="*/ 0 h 123"/>
                  <a:gd name="T6" fmla="*/ 0 w 177"/>
                  <a:gd name="T7" fmla="*/ 0 h 123"/>
                  <a:gd name="T8" fmla="*/ 1 w 177"/>
                  <a:gd name="T9" fmla="*/ 1 h 123"/>
                  <a:gd name="T10" fmla="*/ 1 w 177"/>
                  <a:gd name="T11" fmla="*/ 1 h 123"/>
                  <a:gd name="T12" fmla="*/ 1 w 177"/>
                  <a:gd name="T13" fmla="*/ 1 h 123"/>
                  <a:gd name="T14" fmla="*/ 1 w 177"/>
                  <a:gd name="T15" fmla="*/ 1 h 123"/>
                  <a:gd name="T16" fmla="*/ 2 w 177"/>
                  <a:gd name="T17" fmla="*/ 1 h 123"/>
                  <a:gd name="T18" fmla="*/ 2 w 177"/>
                  <a:gd name="T19" fmla="*/ 1 h 123"/>
                  <a:gd name="T20" fmla="*/ 2 w 177"/>
                  <a:gd name="T21" fmla="*/ 1 h 123"/>
                  <a:gd name="T22" fmla="*/ 2 w 177"/>
                  <a:gd name="T23" fmla="*/ 0 h 123"/>
                  <a:gd name="T24" fmla="*/ 2 w 177"/>
                  <a:gd name="T25" fmla="*/ 0 h 123"/>
                  <a:gd name="T26" fmla="*/ 2 w 177"/>
                  <a:gd name="T27" fmla="*/ 0 h 123"/>
                  <a:gd name="T28" fmla="*/ 2 w 177"/>
                  <a:gd name="T29" fmla="*/ 1 h 123"/>
                  <a:gd name="T30" fmla="*/ 2 w 177"/>
                  <a:gd name="T31" fmla="*/ 1 h 123"/>
                  <a:gd name="T32" fmla="*/ 2 w 177"/>
                  <a:gd name="T33" fmla="*/ 1 h 123"/>
                  <a:gd name="T34" fmla="*/ 3 w 177"/>
                  <a:gd name="T35" fmla="*/ 1 h 123"/>
                  <a:gd name="T36" fmla="*/ 3 w 177"/>
                  <a:gd name="T37" fmla="*/ 1 h 123"/>
                  <a:gd name="T38" fmla="*/ 3 w 177"/>
                  <a:gd name="T39" fmla="*/ 1 h 123"/>
                  <a:gd name="T40" fmla="*/ 2 w 177"/>
                  <a:gd name="T41" fmla="*/ 2 h 123"/>
                  <a:gd name="T42" fmla="*/ 2 w 177"/>
                  <a:gd name="T43" fmla="*/ 1 h 123"/>
                  <a:gd name="T44" fmla="*/ 2 w 177"/>
                  <a:gd name="T45" fmla="*/ 1 h 123"/>
                  <a:gd name="T46" fmla="*/ 2 w 177"/>
                  <a:gd name="T47" fmla="*/ 2 h 123"/>
                  <a:gd name="T48" fmla="*/ 2 w 177"/>
                  <a:gd name="T49" fmla="*/ 2 h 123"/>
                  <a:gd name="T50" fmla="*/ 1 w 177"/>
                  <a:gd name="T51" fmla="*/ 2 h 123"/>
                  <a:gd name="T52" fmla="*/ 1 w 177"/>
                  <a:gd name="T53" fmla="*/ 1 h 123"/>
                  <a:gd name="T54" fmla="*/ 1 w 177"/>
                  <a:gd name="T55" fmla="*/ 1 h 123"/>
                  <a:gd name="T56" fmla="*/ 1 w 177"/>
                  <a:gd name="T57" fmla="*/ 1 h 123"/>
                  <a:gd name="T58" fmla="*/ 1 w 177"/>
                  <a:gd name="T59" fmla="*/ 1 h 123"/>
                  <a:gd name="T60" fmla="*/ 0 w 177"/>
                  <a:gd name="T61" fmla="*/ 1 h 123"/>
                  <a:gd name="T62" fmla="*/ 0 w 17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7" h="123">
                    <a:moveTo>
                      <a:pt x="0" y="15"/>
                    </a:moveTo>
                    <a:lnTo>
                      <a:pt x="6" y="0"/>
                    </a:lnTo>
                    <a:lnTo>
                      <a:pt x="9" y="0"/>
                    </a:lnTo>
                    <a:lnTo>
                      <a:pt x="39" y="42"/>
                    </a:lnTo>
                    <a:lnTo>
                      <a:pt x="58" y="52"/>
                    </a:lnTo>
                    <a:lnTo>
                      <a:pt x="77" y="46"/>
                    </a:lnTo>
                    <a:lnTo>
                      <a:pt x="99" y="47"/>
                    </a:lnTo>
                    <a:lnTo>
                      <a:pt x="95" y="66"/>
                    </a:lnTo>
                    <a:lnTo>
                      <a:pt x="109" y="70"/>
                    </a:lnTo>
                    <a:lnTo>
                      <a:pt x="115" y="59"/>
                    </a:lnTo>
                    <a:lnTo>
                      <a:pt x="109" y="46"/>
                    </a:lnTo>
                    <a:lnTo>
                      <a:pt x="121" y="24"/>
                    </a:lnTo>
                    <a:lnTo>
                      <a:pt x="135" y="20"/>
                    </a:lnTo>
                    <a:lnTo>
                      <a:pt x="147" y="31"/>
                    </a:lnTo>
                    <a:lnTo>
                      <a:pt x="157" y="47"/>
                    </a:lnTo>
                    <a:lnTo>
                      <a:pt x="154" y="64"/>
                    </a:lnTo>
                    <a:lnTo>
                      <a:pt x="144" y="79"/>
                    </a:lnTo>
                    <a:lnTo>
                      <a:pt x="175" y="86"/>
                    </a:lnTo>
                    <a:lnTo>
                      <a:pt x="177" y="93"/>
                    </a:lnTo>
                    <a:lnTo>
                      <a:pt x="171" y="107"/>
                    </a:lnTo>
                    <a:lnTo>
                      <a:pt x="155" y="109"/>
                    </a:lnTo>
                    <a:lnTo>
                      <a:pt x="135" y="101"/>
                    </a:lnTo>
                    <a:lnTo>
                      <a:pt x="121" y="104"/>
                    </a:lnTo>
                    <a:lnTo>
                      <a:pt x="132" y="112"/>
                    </a:lnTo>
                    <a:lnTo>
                      <a:pt x="120" y="123"/>
                    </a:lnTo>
                    <a:lnTo>
                      <a:pt x="104" y="118"/>
                    </a:lnTo>
                    <a:lnTo>
                      <a:pt x="83" y="97"/>
                    </a:lnTo>
                    <a:lnTo>
                      <a:pt x="69" y="98"/>
                    </a:lnTo>
                    <a:lnTo>
                      <a:pt x="59" y="81"/>
                    </a:lnTo>
                    <a:lnTo>
                      <a:pt x="44" y="69"/>
                    </a:lnTo>
                    <a:lnTo>
                      <a:pt x="24" y="59"/>
                    </a:lnTo>
                    <a:lnTo>
                      <a:pt x="0" y="15"/>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7" name="Freeform 67"/>
              <p:cNvSpPr>
                <a:spLocks noChangeAspect="1"/>
              </p:cNvSpPr>
              <p:nvPr/>
            </p:nvSpPr>
            <p:spPr bwMode="gray">
              <a:xfrm rot="19149350">
                <a:off x="776935" y="5723629"/>
                <a:ext cx="55435" cy="35978"/>
              </a:xfrm>
              <a:custGeom>
                <a:avLst/>
                <a:gdLst>
                  <a:gd name="T0" fmla="*/ 0 w 177"/>
                  <a:gd name="T1" fmla="*/ 0 h 123"/>
                  <a:gd name="T2" fmla="*/ 0 w 177"/>
                  <a:gd name="T3" fmla="*/ 0 h 123"/>
                  <a:gd name="T4" fmla="*/ 0 w 177"/>
                  <a:gd name="T5" fmla="*/ 0 h 123"/>
                  <a:gd name="T6" fmla="*/ 0 w 177"/>
                  <a:gd name="T7" fmla="*/ 0 h 123"/>
                  <a:gd name="T8" fmla="*/ 1 w 177"/>
                  <a:gd name="T9" fmla="*/ 1 h 123"/>
                  <a:gd name="T10" fmla="*/ 1 w 177"/>
                  <a:gd name="T11" fmla="*/ 1 h 123"/>
                  <a:gd name="T12" fmla="*/ 1 w 177"/>
                  <a:gd name="T13" fmla="*/ 1 h 123"/>
                  <a:gd name="T14" fmla="*/ 1 w 177"/>
                  <a:gd name="T15" fmla="*/ 1 h 123"/>
                  <a:gd name="T16" fmla="*/ 2 w 177"/>
                  <a:gd name="T17" fmla="*/ 1 h 123"/>
                  <a:gd name="T18" fmla="*/ 2 w 177"/>
                  <a:gd name="T19" fmla="*/ 1 h 123"/>
                  <a:gd name="T20" fmla="*/ 2 w 177"/>
                  <a:gd name="T21" fmla="*/ 1 h 123"/>
                  <a:gd name="T22" fmla="*/ 2 w 177"/>
                  <a:gd name="T23" fmla="*/ 0 h 123"/>
                  <a:gd name="T24" fmla="*/ 2 w 177"/>
                  <a:gd name="T25" fmla="*/ 0 h 123"/>
                  <a:gd name="T26" fmla="*/ 2 w 177"/>
                  <a:gd name="T27" fmla="*/ 0 h 123"/>
                  <a:gd name="T28" fmla="*/ 2 w 177"/>
                  <a:gd name="T29" fmla="*/ 1 h 123"/>
                  <a:gd name="T30" fmla="*/ 2 w 177"/>
                  <a:gd name="T31" fmla="*/ 1 h 123"/>
                  <a:gd name="T32" fmla="*/ 2 w 177"/>
                  <a:gd name="T33" fmla="*/ 1 h 123"/>
                  <a:gd name="T34" fmla="*/ 3 w 177"/>
                  <a:gd name="T35" fmla="*/ 1 h 123"/>
                  <a:gd name="T36" fmla="*/ 3 w 177"/>
                  <a:gd name="T37" fmla="*/ 1 h 123"/>
                  <a:gd name="T38" fmla="*/ 3 w 177"/>
                  <a:gd name="T39" fmla="*/ 1 h 123"/>
                  <a:gd name="T40" fmla="*/ 2 w 177"/>
                  <a:gd name="T41" fmla="*/ 2 h 123"/>
                  <a:gd name="T42" fmla="*/ 2 w 177"/>
                  <a:gd name="T43" fmla="*/ 1 h 123"/>
                  <a:gd name="T44" fmla="*/ 2 w 177"/>
                  <a:gd name="T45" fmla="*/ 1 h 123"/>
                  <a:gd name="T46" fmla="*/ 2 w 177"/>
                  <a:gd name="T47" fmla="*/ 2 h 123"/>
                  <a:gd name="T48" fmla="*/ 2 w 177"/>
                  <a:gd name="T49" fmla="*/ 2 h 123"/>
                  <a:gd name="T50" fmla="*/ 1 w 177"/>
                  <a:gd name="T51" fmla="*/ 2 h 123"/>
                  <a:gd name="T52" fmla="*/ 1 w 177"/>
                  <a:gd name="T53" fmla="*/ 1 h 123"/>
                  <a:gd name="T54" fmla="*/ 1 w 177"/>
                  <a:gd name="T55" fmla="*/ 1 h 123"/>
                  <a:gd name="T56" fmla="*/ 1 w 177"/>
                  <a:gd name="T57" fmla="*/ 1 h 123"/>
                  <a:gd name="T58" fmla="*/ 1 w 177"/>
                  <a:gd name="T59" fmla="*/ 1 h 123"/>
                  <a:gd name="T60" fmla="*/ 0 w 177"/>
                  <a:gd name="T61" fmla="*/ 1 h 123"/>
                  <a:gd name="T62" fmla="*/ 0 w 177"/>
                  <a:gd name="T63" fmla="*/ 0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77" h="123">
                    <a:moveTo>
                      <a:pt x="0" y="15"/>
                    </a:moveTo>
                    <a:lnTo>
                      <a:pt x="6" y="0"/>
                    </a:lnTo>
                    <a:lnTo>
                      <a:pt x="9" y="0"/>
                    </a:lnTo>
                    <a:lnTo>
                      <a:pt x="39" y="42"/>
                    </a:lnTo>
                    <a:lnTo>
                      <a:pt x="58" y="52"/>
                    </a:lnTo>
                    <a:lnTo>
                      <a:pt x="77" y="46"/>
                    </a:lnTo>
                    <a:lnTo>
                      <a:pt x="99" y="47"/>
                    </a:lnTo>
                    <a:lnTo>
                      <a:pt x="95" y="66"/>
                    </a:lnTo>
                    <a:lnTo>
                      <a:pt x="109" y="70"/>
                    </a:lnTo>
                    <a:lnTo>
                      <a:pt x="115" y="59"/>
                    </a:lnTo>
                    <a:lnTo>
                      <a:pt x="109" y="46"/>
                    </a:lnTo>
                    <a:lnTo>
                      <a:pt x="121" y="24"/>
                    </a:lnTo>
                    <a:lnTo>
                      <a:pt x="135" y="20"/>
                    </a:lnTo>
                    <a:lnTo>
                      <a:pt x="147" y="31"/>
                    </a:lnTo>
                    <a:lnTo>
                      <a:pt x="157" y="47"/>
                    </a:lnTo>
                    <a:lnTo>
                      <a:pt x="154" y="64"/>
                    </a:lnTo>
                    <a:lnTo>
                      <a:pt x="144" y="79"/>
                    </a:lnTo>
                    <a:lnTo>
                      <a:pt x="175" y="86"/>
                    </a:lnTo>
                    <a:lnTo>
                      <a:pt x="177" y="93"/>
                    </a:lnTo>
                    <a:lnTo>
                      <a:pt x="171" y="107"/>
                    </a:lnTo>
                    <a:lnTo>
                      <a:pt x="155" y="109"/>
                    </a:lnTo>
                    <a:lnTo>
                      <a:pt x="135" y="101"/>
                    </a:lnTo>
                    <a:lnTo>
                      <a:pt x="121" y="104"/>
                    </a:lnTo>
                    <a:lnTo>
                      <a:pt x="132" y="112"/>
                    </a:lnTo>
                    <a:lnTo>
                      <a:pt x="120" y="123"/>
                    </a:lnTo>
                    <a:lnTo>
                      <a:pt x="104" y="118"/>
                    </a:lnTo>
                    <a:lnTo>
                      <a:pt x="83" y="97"/>
                    </a:lnTo>
                    <a:lnTo>
                      <a:pt x="69" y="98"/>
                    </a:lnTo>
                    <a:lnTo>
                      <a:pt x="59" y="81"/>
                    </a:lnTo>
                    <a:lnTo>
                      <a:pt x="44" y="69"/>
                    </a:lnTo>
                    <a:lnTo>
                      <a:pt x="24" y="59"/>
                    </a:lnTo>
                    <a:lnTo>
                      <a:pt x="0" y="15"/>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8" name="Freeform 68"/>
              <p:cNvSpPr>
                <a:spLocks noChangeAspect="1"/>
              </p:cNvSpPr>
              <p:nvPr/>
            </p:nvSpPr>
            <p:spPr bwMode="gray">
              <a:xfrm rot="19149350">
                <a:off x="843721" y="5725528"/>
                <a:ext cx="12051" cy="14887"/>
              </a:xfrm>
              <a:custGeom>
                <a:avLst/>
                <a:gdLst>
                  <a:gd name="T0" fmla="*/ 1 w 36"/>
                  <a:gd name="T1" fmla="*/ 0 h 48"/>
                  <a:gd name="T2" fmla="*/ 1 w 36"/>
                  <a:gd name="T3" fmla="*/ 0 h 48"/>
                  <a:gd name="T4" fmla="*/ 1 w 36"/>
                  <a:gd name="T5" fmla="*/ 1 h 48"/>
                  <a:gd name="T6" fmla="*/ 1 w 36"/>
                  <a:gd name="T7" fmla="*/ 1 h 48"/>
                  <a:gd name="T8" fmla="*/ 0 w 36"/>
                  <a:gd name="T9" fmla="*/ 1 h 48"/>
                  <a:gd name="T10" fmla="*/ 0 w 36"/>
                  <a:gd name="T11" fmla="*/ 0 h 48"/>
                  <a:gd name="T12" fmla="*/ 0 w 36"/>
                  <a:gd name="T13" fmla="*/ 0 h 48"/>
                  <a:gd name="T14" fmla="*/ 1 w 36"/>
                  <a:gd name="T15" fmla="*/ 0 h 48"/>
                  <a:gd name="T16" fmla="*/ 1 w 3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48">
                    <a:moveTo>
                      <a:pt x="36" y="7"/>
                    </a:moveTo>
                    <a:lnTo>
                      <a:pt x="32" y="17"/>
                    </a:lnTo>
                    <a:lnTo>
                      <a:pt x="36" y="29"/>
                    </a:lnTo>
                    <a:lnTo>
                      <a:pt x="22" y="48"/>
                    </a:lnTo>
                    <a:lnTo>
                      <a:pt x="5" y="42"/>
                    </a:lnTo>
                    <a:lnTo>
                      <a:pt x="0" y="18"/>
                    </a:lnTo>
                    <a:lnTo>
                      <a:pt x="10" y="7"/>
                    </a:lnTo>
                    <a:lnTo>
                      <a:pt x="25" y="0"/>
                    </a:lnTo>
                    <a:lnTo>
                      <a:pt x="36" y="7"/>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79" name="Freeform 69"/>
              <p:cNvSpPr>
                <a:spLocks noChangeAspect="1"/>
              </p:cNvSpPr>
              <p:nvPr/>
            </p:nvSpPr>
            <p:spPr bwMode="gray">
              <a:xfrm rot="19149350">
                <a:off x="843721" y="5725528"/>
                <a:ext cx="12051" cy="14887"/>
              </a:xfrm>
              <a:custGeom>
                <a:avLst/>
                <a:gdLst>
                  <a:gd name="T0" fmla="*/ 1 w 36"/>
                  <a:gd name="T1" fmla="*/ 0 h 48"/>
                  <a:gd name="T2" fmla="*/ 1 w 36"/>
                  <a:gd name="T3" fmla="*/ 0 h 48"/>
                  <a:gd name="T4" fmla="*/ 1 w 36"/>
                  <a:gd name="T5" fmla="*/ 1 h 48"/>
                  <a:gd name="T6" fmla="*/ 1 w 36"/>
                  <a:gd name="T7" fmla="*/ 1 h 48"/>
                  <a:gd name="T8" fmla="*/ 0 w 36"/>
                  <a:gd name="T9" fmla="*/ 1 h 48"/>
                  <a:gd name="T10" fmla="*/ 0 w 36"/>
                  <a:gd name="T11" fmla="*/ 0 h 48"/>
                  <a:gd name="T12" fmla="*/ 0 w 36"/>
                  <a:gd name="T13" fmla="*/ 0 h 48"/>
                  <a:gd name="T14" fmla="*/ 1 w 36"/>
                  <a:gd name="T15" fmla="*/ 0 h 48"/>
                  <a:gd name="T16" fmla="*/ 1 w 36"/>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48">
                    <a:moveTo>
                      <a:pt x="36" y="7"/>
                    </a:moveTo>
                    <a:lnTo>
                      <a:pt x="32" y="17"/>
                    </a:lnTo>
                    <a:lnTo>
                      <a:pt x="36" y="29"/>
                    </a:lnTo>
                    <a:lnTo>
                      <a:pt x="22" y="48"/>
                    </a:lnTo>
                    <a:lnTo>
                      <a:pt x="5" y="42"/>
                    </a:lnTo>
                    <a:lnTo>
                      <a:pt x="0" y="18"/>
                    </a:lnTo>
                    <a:lnTo>
                      <a:pt x="10" y="7"/>
                    </a:lnTo>
                    <a:lnTo>
                      <a:pt x="25" y="0"/>
                    </a:lnTo>
                    <a:lnTo>
                      <a:pt x="36" y="7"/>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0" name="Freeform 70"/>
              <p:cNvSpPr>
                <a:spLocks noChangeAspect="1"/>
              </p:cNvSpPr>
              <p:nvPr/>
            </p:nvSpPr>
            <p:spPr bwMode="gray">
              <a:xfrm rot="19149350">
                <a:off x="898672" y="5704542"/>
                <a:ext cx="49409" cy="55827"/>
              </a:xfrm>
              <a:custGeom>
                <a:avLst/>
                <a:gdLst>
                  <a:gd name="T0" fmla="*/ 0 w 166"/>
                  <a:gd name="T1" fmla="*/ 0 h 182"/>
                  <a:gd name="T2" fmla="*/ 1 w 166"/>
                  <a:gd name="T3" fmla="*/ 0 h 182"/>
                  <a:gd name="T4" fmla="*/ 1 w 166"/>
                  <a:gd name="T5" fmla="*/ 0 h 182"/>
                  <a:gd name="T6" fmla="*/ 1 w 166"/>
                  <a:gd name="T7" fmla="*/ 0 h 182"/>
                  <a:gd name="T8" fmla="*/ 2 w 166"/>
                  <a:gd name="T9" fmla="*/ 1 h 182"/>
                  <a:gd name="T10" fmla="*/ 2 w 166"/>
                  <a:gd name="T11" fmla="*/ 1 h 182"/>
                  <a:gd name="T12" fmla="*/ 2 w 166"/>
                  <a:gd name="T13" fmla="*/ 1 h 182"/>
                  <a:gd name="T14" fmla="*/ 2 w 166"/>
                  <a:gd name="T15" fmla="*/ 1 h 182"/>
                  <a:gd name="T16" fmla="*/ 2 w 166"/>
                  <a:gd name="T17" fmla="*/ 2 h 182"/>
                  <a:gd name="T18" fmla="*/ 2 w 166"/>
                  <a:gd name="T19" fmla="*/ 2 h 182"/>
                  <a:gd name="T20" fmla="*/ 2 w 166"/>
                  <a:gd name="T21" fmla="*/ 2 h 182"/>
                  <a:gd name="T22" fmla="*/ 2 w 166"/>
                  <a:gd name="T23" fmla="*/ 3 h 182"/>
                  <a:gd name="T24" fmla="*/ 2 w 166"/>
                  <a:gd name="T25" fmla="*/ 3 h 182"/>
                  <a:gd name="T26" fmla="*/ 2 w 166"/>
                  <a:gd name="T27" fmla="*/ 3 h 182"/>
                  <a:gd name="T28" fmla="*/ 2 w 166"/>
                  <a:gd name="T29" fmla="*/ 2 h 182"/>
                  <a:gd name="T30" fmla="*/ 1 w 166"/>
                  <a:gd name="T31" fmla="*/ 2 h 182"/>
                  <a:gd name="T32" fmla="*/ 1 w 166"/>
                  <a:gd name="T33" fmla="*/ 2 h 182"/>
                  <a:gd name="T34" fmla="*/ 1 w 166"/>
                  <a:gd name="T35" fmla="*/ 1 h 182"/>
                  <a:gd name="T36" fmla="*/ 0 w 166"/>
                  <a:gd name="T37" fmla="*/ 1 h 182"/>
                  <a:gd name="T38" fmla="*/ 0 w 166"/>
                  <a:gd name="T39" fmla="*/ 0 h 182"/>
                  <a:gd name="T40" fmla="*/ 0 w 166"/>
                  <a:gd name="T41" fmla="*/ 0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182">
                    <a:moveTo>
                      <a:pt x="26" y="0"/>
                    </a:moveTo>
                    <a:lnTo>
                      <a:pt x="43" y="9"/>
                    </a:lnTo>
                    <a:lnTo>
                      <a:pt x="76" y="17"/>
                    </a:lnTo>
                    <a:lnTo>
                      <a:pt x="104" y="14"/>
                    </a:lnTo>
                    <a:lnTo>
                      <a:pt x="114" y="44"/>
                    </a:lnTo>
                    <a:lnTo>
                      <a:pt x="128" y="63"/>
                    </a:lnTo>
                    <a:lnTo>
                      <a:pt x="163" y="85"/>
                    </a:lnTo>
                    <a:lnTo>
                      <a:pt x="166" y="102"/>
                    </a:lnTo>
                    <a:lnTo>
                      <a:pt x="136" y="136"/>
                    </a:lnTo>
                    <a:lnTo>
                      <a:pt x="131" y="159"/>
                    </a:lnTo>
                    <a:lnTo>
                      <a:pt x="134" y="168"/>
                    </a:lnTo>
                    <a:lnTo>
                      <a:pt x="133" y="175"/>
                    </a:lnTo>
                    <a:lnTo>
                      <a:pt x="127" y="182"/>
                    </a:lnTo>
                    <a:lnTo>
                      <a:pt x="122" y="180"/>
                    </a:lnTo>
                    <a:lnTo>
                      <a:pt x="120" y="162"/>
                    </a:lnTo>
                    <a:lnTo>
                      <a:pt x="104" y="156"/>
                    </a:lnTo>
                    <a:lnTo>
                      <a:pt x="87" y="136"/>
                    </a:lnTo>
                    <a:lnTo>
                      <a:pt x="66" y="87"/>
                    </a:lnTo>
                    <a:lnTo>
                      <a:pt x="0" y="64"/>
                    </a:lnTo>
                    <a:lnTo>
                      <a:pt x="5" y="28"/>
                    </a:lnTo>
                    <a:lnTo>
                      <a:pt x="26"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1" name="Freeform 71"/>
              <p:cNvSpPr>
                <a:spLocks noChangeAspect="1"/>
              </p:cNvSpPr>
              <p:nvPr/>
            </p:nvSpPr>
            <p:spPr bwMode="gray">
              <a:xfrm rot="19149350">
                <a:off x="898672" y="5704542"/>
                <a:ext cx="49409" cy="55827"/>
              </a:xfrm>
              <a:custGeom>
                <a:avLst/>
                <a:gdLst>
                  <a:gd name="T0" fmla="*/ 0 w 166"/>
                  <a:gd name="T1" fmla="*/ 0 h 182"/>
                  <a:gd name="T2" fmla="*/ 1 w 166"/>
                  <a:gd name="T3" fmla="*/ 0 h 182"/>
                  <a:gd name="T4" fmla="*/ 1 w 166"/>
                  <a:gd name="T5" fmla="*/ 0 h 182"/>
                  <a:gd name="T6" fmla="*/ 1 w 166"/>
                  <a:gd name="T7" fmla="*/ 0 h 182"/>
                  <a:gd name="T8" fmla="*/ 2 w 166"/>
                  <a:gd name="T9" fmla="*/ 1 h 182"/>
                  <a:gd name="T10" fmla="*/ 2 w 166"/>
                  <a:gd name="T11" fmla="*/ 1 h 182"/>
                  <a:gd name="T12" fmla="*/ 2 w 166"/>
                  <a:gd name="T13" fmla="*/ 1 h 182"/>
                  <a:gd name="T14" fmla="*/ 2 w 166"/>
                  <a:gd name="T15" fmla="*/ 1 h 182"/>
                  <a:gd name="T16" fmla="*/ 2 w 166"/>
                  <a:gd name="T17" fmla="*/ 2 h 182"/>
                  <a:gd name="T18" fmla="*/ 2 w 166"/>
                  <a:gd name="T19" fmla="*/ 2 h 182"/>
                  <a:gd name="T20" fmla="*/ 2 w 166"/>
                  <a:gd name="T21" fmla="*/ 2 h 182"/>
                  <a:gd name="T22" fmla="*/ 2 w 166"/>
                  <a:gd name="T23" fmla="*/ 3 h 182"/>
                  <a:gd name="T24" fmla="*/ 2 w 166"/>
                  <a:gd name="T25" fmla="*/ 3 h 182"/>
                  <a:gd name="T26" fmla="*/ 2 w 166"/>
                  <a:gd name="T27" fmla="*/ 3 h 182"/>
                  <a:gd name="T28" fmla="*/ 2 w 166"/>
                  <a:gd name="T29" fmla="*/ 2 h 182"/>
                  <a:gd name="T30" fmla="*/ 1 w 166"/>
                  <a:gd name="T31" fmla="*/ 2 h 182"/>
                  <a:gd name="T32" fmla="*/ 1 w 166"/>
                  <a:gd name="T33" fmla="*/ 2 h 182"/>
                  <a:gd name="T34" fmla="*/ 1 w 166"/>
                  <a:gd name="T35" fmla="*/ 1 h 182"/>
                  <a:gd name="T36" fmla="*/ 0 w 166"/>
                  <a:gd name="T37" fmla="*/ 1 h 182"/>
                  <a:gd name="T38" fmla="*/ 0 w 166"/>
                  <a:gd name="T39" fmla="*/ 0 h 182"/>
                  <a:gd name="T40" fmla="*/ 0 w 166"/>
                  <a:gd name="T41" fmla="*/ 0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6" h="182">
                    <a:moveTo>
                      <a:pt x="26" y="0"/>
                    </a:moveTo>
                    <a:lnTo>
                      <a:pt x="43" y="9"/>
                    </a:lnTo>
                    <a:lnTo>
                      <a:pt x="76" y="17"/>
                    </a:lnTo>
                    <a:lnTo>
                      <a:pt x="104" y="14"/>
                    </a:lnTo>
                    <a:lnTo>
                      <a:pt x="114" y="44"/>
                    </a:lnTo>
                    <a:lnTo>
                      <a:pt x="128" y="63"/>
                    </a:lnTo>
                    <a:lnTo>
                      <a:pt x="163" y="85"/>
                    </a:lnTo>
                    <a:lnTo>
                      <a:pt x="166" y="102"/>
                    </a:lnTo>
                    <a:lnTo>
                      <a:pt x="136" y="136"/>
                    </a:lnTo>
                    <a:lnTo>
                      <a:pt x="131" y="159"/>
                    </a:lnTo>
                    <a:lnTo>
                      <a:pt x="134" y="168"/>
                    </a:lnTo>
                    <a:lnTo>
                      <a:pt x="133" y="175"/>
                    </a:lnTo>
                    <a:lnTo>
                      <a:pt x="127" y="182"/>
                    </a:lnTo>
                    <a:lnTo>
                      <a:pt x="122" y="180"/>
                    </a:lnTo>
                    <a:lnTo>
                      <a:pt x="120" y="162"/>
                    </a:lnTo>
                    <a:lnTo>
                      <a:pt x="104" y="156"/>
                    </a:lnTo>
                    <a:lnTo>
                      <a:pt x="87" y="136"/>
                    </a:lnTo>
                    <a:lnTo>
                      <a:pt x="66" y="87"/>
                    </a:lnTo>
                    <a:lnTo>
                      <a:pt x="0" y="64"/>
                    </a:lnTo>
                    <a:lnTo>
                      <a:pt x="5" y="28"/>
                    </a:lnTo>
                    <a:lnTo>
                      <a:pt x="26"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2" name="Freeform 72"/>
              <p:cNvSpPr>
                <a:spLocks noChangeAspect="1"/>
              </p:cNvSpPr>
              <p:nvPr/>
            </p:nvSpPr>
            <p:spPr bwMode="gray">
              <a:xfrm rot="19149350">
                <a:off x="958694" y="5762015"/>
                <a:ext cx="6026" cy="7444"/>
              </a:xfrm>
              <a:custGeom>
                <a:avLst/>
                <a:gdLst>
                  <a:gd name="T0" fmla="*/ 0 w 18"/>
                  <a:gd name="T1" fmla="*/ 0 h 28"/>
                  <a:gd name="T2" fmla="*/ 0 w 18"/>
                  <a:gd name="T3" fmla="*/ 0 h 28"/>
                  <a:gd name="T4" fmla="*/ 0 w 18"/>
                  <a:gd name="T5" fmla="*/ 0 h 28"/>
                  <a:gd name="T6" fmla="*/ 0 w 18"/>
                  <a:gd name="T7" fmla="*/ 1 h 28"/>
                  <a:gd name="T8" fmla="*/ 0 w 18"/>
                  <a:gd name="T9" fmla="*/ 1 h 28"/>
                  <a:gd name="T10" fmla="*/ 0 w 18"/>
                  <a:gd name="T11" fmla="*/ 0 h 28"/>
                  <a:gd name="T12" fmla="*/ 0 w 18"/>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8">
                    <a:moveTo>
                      <a:pt x="10" y="0"/>
                    </a:moveTo>
                    <a:lnTo>
                      <a:pt x="18" y="8"/>
                    </a:lnTo>
                    <a:lnTo>
                      <a:pt x="18" y="18"/>
                    </a:lnTo>
                    <a:lnTo>
                      <a:pt x="13" y="27"/>
                    </a:lnTo>
                    <a:lnTo>
                      <a:pt x="8" y="28"/>
                    </a:lnTo>
                    <a:lnTo>
                      <a:pt x="0" y="17"/>
                    </a:lnTo>
                    <a:lnTo>
                      <a:pt x="10"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3" name="Freeform 73"/>
              <p:cNvSpPr>
                <a:spLocks noChangeAspect="1"/>
              </p:cNvSpPr>
              <p:nvPr/>
            </p:nvSpPr>
            <p:spPr bwMode="gray">
              <a:xfrm rot="19149350">
                <a:off x="958694" y="5762015"/>
                <a:ext cx="6026" cy="7444"/>
              </a:xfrm>
              <a:custGeom>
                <a:avLst/>
                <a:gdLst>
                  <a:gd name="T0" fmla="*/ 0 w 18"/>
                  <a:gd name="T1" fmla="*/ 0 h 28"/>
                  <a:gd name="T2" fmla="*/ 0 w 18"/>
                  <a:gd name="T3" fmla="*/ 0 h 28"/>
                  <a:gd name="T4" fmla="*/ 0 w 18"/>
                  <a:gd name="T5" fmla="*/ 0 h 28"/>
                  <a:gd name="T6" fmla="*/ 0 w 18"/>
                  <a:gd name="T7" fmla="*/ 1 h 28"/>
                  <a:gd name="T8" fmla="*/ 0 w 18"/>
                  <a:gd name="T9" fmla="*/ 1 h 28"/>
                  <a:gd name="T10" fmla="*/ 0 w 18"/>
                  <a:gd name="T11" fmla="*/ 0 h 28"/>
                  <a:gd name="T12" fmla="*/ 0 w 18"/>
                  <a:gd name="T13" fmla="*/ 0 h 2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8" h="28">
                    <a:moveTo>
                      <a:pt x="10" y="0"/>
                    </a:moveTo>
                    <a:lnTo>
                      <a:pt x="18" y="8"/>
                    </a:lnTo>
                    <a:lnTo>
                      <a:pt x="18" y="18"/>
                    </a:lnTo>
                    <a:lnTo>
                      <a:pt x="13" y="27"/>
                    </a:lnTo>
                    <a:lnTo>
                      <a:pt x="8" y="28"/>
                    </a:lnTo>
                    <a:lnTo>
                      <a:pt x="0" y="17"/>
                    </a:lnTo>
                    <a:lnTo>
                      <a:pt x="10"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4" name="Freeform 74"/>
              <p:cNvSpPr>
                <a:spLocks noChangeAspect="1"/>
              </p:cNvSpPr>
              <p:nvPr/>
            </p:nvSpPr>
            <p:spPr bwMode="gray">
              <a:xfrm rot="19149350">
                <a:off x="1035695" y="5738916"/>
                <a:ext cx="14461" cy="14887"/>
              </a:xfrm>
              <a:custGeom>
                <a:avLst/>
                <a:gdLst>
                  <a:gd name="T0" fmla="*/ 1 w 48"/>
                  <a:gd name="T1" fmla="*/ 0 h 53"/>
                  <a:gd name="T2" fmla="*/ 1 w 48"/>
                  <a:gd name="T3" fmla="*/ 0 h 53"/>
                  <a:gd name="T4" fmla="*/ 1 w 48"/>
                  <a:gd name="T5" fmla="*/ 0 h 53"/>
                  <a:gd name="T6" fmla="*/ 1 w 48"/>
                  <a:gd name="T7" fmla="*/ 0 h 53"/>
                  <a:gd name="T8" fmla="*/ 1 w 48"/>
                  <a:gd name="T9" fmla="*/ 0 h 53"/>
                  <a:gd name="T10" fmla="*/ 1 w 48"/>
                  <a:gd name="T11" fmla="*/ 0 h 53"/>
                  <a:gd name="T12" fmla="*/ 1 w 48"/>
                  <a:gd name="T13" fmla="*/ 0 h 53"/>
                  <a:gd name="T14" fmla="*/ 1 w 48"/>
                  <a:gd name="T15" fmla="*/ 0 h 53"/>
                  <a:gd name="T16" fmla="*/ 1 w 48"/>
                  <a:gd name="T17" fmla="*/ 1 h 53"/>
                  <a:gd name="T18" fmla="*/ 0 w 48"/>
                  <a:gd name="T19" fmla="*/ 1 h 53"/>
                  <a:gd name="T20" fmla="*/ 0 w 48"/>
                  <a:gd name="T21" fmla="*/ 0 h 53"/>
                  <a:gd name="T22" fmla="*/ 0 w 48"/>
                  <a:gd name="T23" fmla="*/ 0 h 53"/>
                  <a:gd name="T24" fmla="*/ 1 w 48"/>
                  <a:gd name="T25" fmla="*/ 0 h 53"/>
                  <a:gd name="T26" fmla="*/ 1 w 48"/>
                  <a:gd name="T27" fmla="*/ 0 h 53"/>
                  <a:gd name="T28" fmla="*/ 1 w 48"/>
                  <a:gd name="T29" fmla="*/ 0 h 53"/>
                  <a:gd name="T30" fmla="*/ 1 w 48"/>
                  <a:gd name="T31" fmla="*/ 0 h 53"/>
                  <a:gd name="T32" fmla="*/ 1 w 48"/>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53">
                    <a:moveTo>
                      <a:pt x="33" y="23"/>
                    </a:moveTo>
                    <a:lnTo>
                      <a:pt x="40" y="7"/>
                    </a:lnTo>
                    <a:lnTo>
                      <a:pt x="31" y="17"/>
                    </a:lnTo>
                    <a:lnTo>
                      <a:pt x="33" y="22"/>
                    </a:lnTo>
                    <a:lnTo>
                      <a:pt x="40" y="19"/>
                    </a:lnTo>
                    <a:lnTo>
                      <a:pt x="48" y="19"/>
                    </a:lnTo>
                    <a:lnTo>
                      <a:pt x="43" y="29"/>
                    </a:lnTo>
                    <a:lnTo>
                      <a:pt x="29" y="39"/>
                    </a:lnTo>
                    <a:lnTo>
                      <a:pt x="23" y="48"/>
                    </a:lnTo>
                    <a:lnTo>
                      <a:pt x="12" y="53"/>
                    </a:lnTo>
                    <a:lnTo>
                      <a:pt x="11" y="38"/>
                    </a:lnTo>
                    <a:lnTo>
                      <a:pt x="0" y="28"/>
                    </a:lnTo>
                    <a:lnTo>
                      <a:pt x="31" y="0"/>
                    </a:lnTo>
                    <a:lnTo>
                      <a:pt x="36" y="2"/>
                    </a:lnTo>
                    <a:lnTo>
                      <a:pt x="27" y="12"/>
                    </a:lnTo>
                    <a:lnTo>
                      <a:pt x="27" y="19"/>
                    </a:lnTo>
                    <a:lnTo>
                      <a:pt x="33" y="23"/>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5" name="Freeform 75"/>
              <p:cNvSpPr>
                <a:spLocks noChangeAspect="1"/>
              </p:cNvSpPr>
              <p:nvPr/>
            </p:nvSpPr>
            <p:spPr bwMode="gray">
              <a:xfrm rot="19149350">
                <a:off x="1035695" y="5738916"/>
                <a:ext cx="14461" cy="14887"/>
              </a:xfrm>
              <a:custGeom>
                <a:avLst/>
                <a:gdLst>
                  <a:gd name="T0" fmla="*/ 1 w 48"/>
                  <a:gd name="T1" fmla="*/ 0 h 53"/>
                  <a:gd name="T2" fmla="*/ 1 w 48"/>
                  <a:gd name="T3" fmla="*/ 0 h 53"/>
                  <a:gd name="T4" fmla="*/ 1 w 48"/>
                  <a:gd name="T5" fmla="*/ 0 h 53"/>
                  <a:gd name="T6" fmla="*/ 1 w 48"/>
                  <a:gd name="T7" fmla="*/ 0 h 53"/>
                  <a:gd name="T8" fmla="*/ 1 w 48"/>
                  <a:gd name="T9" fmla="*/ 0 h 53"/>
                  <a:gd name="T10" fmla="*/ 1 w 48"/>
                  <a:gd name="T11" fmla="*/ 0 h 53"/>
                  <a:gd name="T12" fmla="*/ 1 w 48"/>
                  <a:gd name="T13" fmla="*/ 0 h 53"/>
                  <a:gd name="T14" fmla="*/ 1 w 48"/>
                  <a:gd name="T15" fmla="*/ 0 h 53"/>
                  <a:gd name="T16" fmla="*/ 1 w 48"/>
                  <a:gd name="T17" fmla="*/ 1 h 53"/>
                  <a:gd name="T18" fmla="*/ 0 w 48"/>
                  <a:gd name="T19" fmla="*/ 1 h 53"/>
                  <a:gd name="T20" fmla="*/ 0 w 48"/>
                  <a:gd name="T21" fmla="*/ 0 h 53"/>
                  <a:gd name="T22" fmla="*/ 0 w 48"/>
                  <a:gd name="T23" fmla="*/ 0 h 53"/>
                  <a:gd name="T24" fmla="*/ 1 w 48"/>
                  <a:gd name="T25" fmla="*/ 0 h 53"/>
                  <a:gd name="T26" fmla="*/ 1 w 48"/>
                  <a:gd name="T27" fmla="*/ 0 h 53"/>
                  <a:gd name="T28" fmla="*/ 1 w 48"/>
                  <a:gd name="T29" fmla="*/ 0 h 53"/>
                  <a:gd name="T30" fmla="*/ 1 w 48"/>
                  <a:gd name="T31" fmla="*/ 0 h 53"/>
                  <a:gd name="T32" fmla="*/ 1 w 48"/>
                  <a:gd name="T33" fmla="*/ 0 h 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53">
                    <a:moveTo>
                      <a:pt x="33" y="23"/>
                    </a:moveTo>
                    <a:lnTo>
                      <a:pt x="40" y="7"/>
                    </a:lnTo>
                    <a:lnTo>
                      <a:pt x="31" y="17"/>
                    </a:lnTo>
                    <a:lnTo>
                      <a:pt x="33" y="22"/>
                    </a:lnTo>
                    <a:lnTo>
                      <a:pt x="40" y="19"/>
                    </a:lnTo>
                    <a:lnTo>
                      <a:pt x="48" y="19"/>
                    </a:lnTo>
                    <a:lnTo>
                      <a:pt x="43" y="29"/>
                    </a:lnTo>
                    <a:lnTo>
                      <a:pt x="29" y="39"/>
                    </a:lnTo>
                    <a:lnTo>
                      <a:pt x="23" y="48"/>
                    </a:lnTo>
                    <a:lnTo>
                      <a:pt x="12" y="53"/>
                    </a:lnTo>
                    <a:lnTo>
                      <a:pt x="11" y="38"/>
                    </a:lnTo>
                    <a:lnTo>
                      <a:pt x="0" y="28"/>
                    </a:lnTo>
                    <a:lnTo>
                      <a:pt x="31" y="0"/>
                    </a:lnTo>
                    <a:lnTo>
                      <a:pt x="36" y="2"/>
                    </a:lnTo>
                    <a:lnTo>
                      <a:pt x="27" y="12"/>
                    </a:lnTo>
                    <a:lnTo>
                      <a:pt x="27" y="19"/>
                    </a:lnTo>
                    <a:lnTo>
                      <a:pt x="33" y="23"/>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6" name="Freeform 76"/>
              <p:cNvSpPr>
                <a:spLocks noChangeAspect="1"/>
              </p:cNvSpPr>
              <p:nvPr/>
            </p:nvSpPr>
            <p:spPr bwMode="gray">
              <a:xfrm rot="19149350">
                <a:off x="1119699" y="5716931"/>
                <a:ext cx="14461" cy="13647"/>
              </a:xfrm>
              <a:custGeom>
                <a:avLst/>
                <a:gdLst>
                  <a:gd name="T0" fmla="*/ 1 w 50"/>
                  <a:gd name="T1" fmla="*/ 0 h 44"/>
                  <a:gd name="T2" fmla="*/ 0 w 50"/>
                  <a:gd name="T3" fmla="*/ 0 h 44"/>
                  <a:gd name="T4" fmla="*/ 0 w 50"/>
                  <a:gd name="T5" fmla="*/ 0 h 44"/>
                  <a:gd name="T6" fmla="*/ 1 w 50"/>
                  <a:gd name="T7" fmla="*/ 0 h 44"/>
                  <a:gd name="T8" fmla="*/ 1 w 50"/>
                  <a:gd name="T9" fmla="*/ 1 h 44"/>
                  <a:gd name="T10" fmla="*/ 0 w 50"/>
                  <a:gd name="T11" fmla="*/ 1 h 44"/>
                  <a:gd name="T12" fmla="*/ 0 w 50"/>
                  <a:gd name="T13" fmla="*/ 1 h 44"/>
                  <a:gd name="T14" fmla="*/ 0 w 50"/>
                  <a:gd name="T15" fmla="*/ 1 h 44"/>
                  <a:gd name="T16" fmla="*/ 0 w 50"/>
                  <a:gd name="T17" fmla="*/ 1 h 44"/>
                  <a:gd name="T18" fmla="*/ 0 w 50"/>
                  <a:gd name="T19" fmla="*/ 0 h 44"/>
                  <a:gd name="T20" fmla="*/ 0 w 50"/>
                  <a:gd name="T21" fmla="*/ 0 h 44"/>
                  <a:gd name="T22" fmla="*/ 1 w 50"/>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44">
                    <a:moveTo>
                      <a:pt x="48" y="0"/>
                    </a:moveTo>
                    <a:lnTo>
                      <a:pt x="38" y="0"/>
                    </a:lnTo>
                    <a:lnTo>
                      <a:pt x="43" y="0"/>
                    </a:lnTo>
                    <a:lnTo>
                      <a:pt x="50" y="11"/>
                    </a:lnTo>
                    <a:lnTo>
                      <a:pt x="49" y="24"/>
                    </a:lnTo>
                    <a:lnTo>
                      <a:pt x="39" y="23"/>
                    </a:lnTo>
                    <a:lnTo>
                      <a:pt x="38" y="31"/>
                    </a:lnTo>
                    <a:lnTo>
                      <a:pt x="0" y="44"/>
                    </a:lnTo>
                    <a:lnTo>
                      <a:pt x="5" y="34"/>
                    </a:lnTo>
                    <a:lnTo>
                      <a:pt x="35" y="11"/>
                    </a:lnTo>
                    <a:lnTo>
                      <a:pt x="39" y="5"/>
                    </a:lnTo>
                    <a:lnTo>
                      <a:pt x="48"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7" name="Freeform 77"/>
              <p:cNvSpPr>
                <a:spLocks noChangeAspect="1"/>
              </p:cNvSpPr>
              <p:nvPr/>
            </p:nvSpPr>
            <p:spPr bwMode="gray">
              <a:xfrm rot="19149350">
                <a:off x="1119699" y="5716931"/>
                <a:ext cx="14461" cy="13647"/>
              </a:xfrm>
              <a:custGeom>
                <a:avLst/>
                <a:gdLst>
                  <a:gd name="T0" fmla="*/ 1 w 50"/>
                  <a:gd name="T1" fmla="*/ 0 h 44"/>
                  <a:gd name="T2" fmla="*/ 0 w 50"/>
                  <a:gd name="T3" fmla="*/ 0 h 44"/>
                  <a:gd name="T4" fmla="*/ 0 w 50"/>
                  <a:gd name="T5" fmla="*/ 0 h 44"/>
                  <a:gd name="T6" fmla="*/ 1 w 50"/>
                  <a:gd name="T7" fmla="*/ 0 h 44"/>
                  <a:gd name="T8" fmla="*/ 1 w 50"/>
                  <a:gd name="T9" fmla="*/ 1 h 44"/>
                  <a:gd name="T10" fmla="*/ 0 w 50"/>
                  <a:gd name="T11" fmla="*/ 1 h 44"/>
                  <a:gd name="T12" fmla="*/ 0 w 50"/>
                  <a:gd name="T13" fmla="*/ 1 h 44"/>
                  <a:gd name="T14" fmla="*/ 0 w 50"/>
                  <a:gd name="T15" fmla="*/ 1 h 44"/>
                  <a:gd name="T16" fmla="*/ 0 w 50"/>
                  <a:gd name="T17" fmla="*/ 1 h 44"/>
                  <a:gd name="T18" fmla="*/ 0 w 50"/>
                  <a:gd name="T19" fmla="*/ 0 h 44"/>
                  <a:gd name="T20" fmla="*/ 0 w 50"/>
                  <a:gd name="T21" fmla="*/ 0 h 44"/>
                  <a:gd name="T22" fmla="*/ 1 w 50"/>
                  <a:gd name="T23" fmla="*/ 0 h 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0" h="44">
                    <a:moveTo>
                      <a:pt x="48" y="0"/>
                    </a:moveTo>
                    <a:lnTo>
                      <a:pt x="38" y="0"/>
                    </a:lnTo>
                    <a:lnTo>
                      <a:pt x="43" y="0"/>
                    </a:lnTo>
                    <a:lnTo>
                      <a:pt x="50" y="11"/>
                    </a:lnTo>
                    <a:lnTo>
                      <a:pt x="49" y="24"/>
                    </a:lnTo>
                    <a:lnTo>
                      <a:pt x="39" y="23"/>
                    </a:lnTo>
                    <a:lnTo>
                      <a:pt x="38" y="31"/>
                    </a:lnTo>
                    <a:lnTo>
                      <a:pt x="0" y="44"/>
                    </a:lnTo>
                    <a:lnTo>
                      <a:pt x="5" y="34"/>
                    </a:lnTo>
                    <a:lnTo>
                      <a:pt x="35" y="11"/>
                    </a:lnTo>
                    <a:lnTo>
                      <a:pt x="39" y="5"/>
                    </a:lnTo>
                    <a:lnTo>
                      <a:pt x="48"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8" name="Freeform 78"/>
              <p:cNvSpPr>
                <a:spLocks noChangeAspect="1"/>
              </p:cNvSpPr>
              <p:nvPr/>
            </p:nvSpPr>
            <p:spPr bwMode="gray">
              <a:xfrm rot="19149350">
                <a:off x="1247500" y="5739324"/>
                <a:ext cx="12051" cy="7444"/>
              </a:xfrm>
              <a:custGeom>
                <a:avLst/>
                <a:gdLst>
                  <a:gd name="T0" fmla="*/ 1 w 36"/>
                  <a:gd name="T1" fmla="*/ 0 h 24"/>
                  <a:gd name="T2" fmla="*/ 1 w 36"/>
                  <a:gd name="T3" fmla="*/ 0 h 24"/>
                  <a:gd name="T4" fmla="*/ 1 w 36"/>
                  <a:gd name="T5" fmla="*/ 0 h 24"/>
                  <a:gd name="T6" fmla="*/ 1 w 36"/>
                  <a:gd name="T7" fmla="*/ 0 h 24"/>
                  <a:gd name="T8" fmla="*/ 0 w 36"/>
                  <a:gd name="T9" fmla="*/ 1 h 24"/>
                  <a:gd name="T10" fmla="*/ 0 w 36"/>
                  <a:gd name="T11" fmla="*/ 0 h 24"/>
                  <a:gd name="T12" fmla="*/ 0 w 36"/>
                  <a:gd name="T13" fmla="*/ 0 h 24"/>
                  <a:gd name="T14" fmla="*/ 1 w 36"/>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4">
                    <a:moveTo>
                      <a:pt x="20" y="0"/>
                    </a:moveTo>
                    <a:lnTo>
                      <a:pt x="36" y="8"/>
                    </a:lnTo>
                    <a:lnTo>
                      <a:pt x="34" y="13"/>
                    </a:lnTo>
                    <a:lnTo>
                      <a:pt x="27" y="20"/>
                    </a:lnTo>
                    <a:lnTo>
                      <a:pt x="2" y="24"/>
                    </a:lnTo>
                    <a:lnTo>
                      <a:pt x="0" y="18"/>
                    </a:lnTo>
                    <a:lnTo>
                      <a:pt x="8" y="8"/>
                    </a:lnTo>
                    <a:lnTo>
                      <a:pt x="20"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89" name="Freeform 79"/>
              <p:cNvSpPr>
                <a:spLocks noChangeAspect="1"/>
              </p:cNvSpPr>
              <p:nvPr/>
            </p:nvSpPr>
            <p:spPr bwMode="gray">
              <a:xfrm rot="19149350">
                <a:off x="1247500" y="5739324"/>
                <a:ext cx="12051" cy="7444"/>
              </a:xfrm>
              <a:custGeom>
                <a:avLst/>
                <a:gdLst>
                  <a:gd name="T0" fmla="*/ 1 w 36"/>
                  <a:gd name="T1" fmla="*/ 0 h 24"/>
                  <a:gd name="T2" fmla="*/ 1 w 36"/>
                  <a:gd name="T3" fmla="*/ 0 h 24"/>
                  <a:gd name="T4" fmla="*/ 1 w 36"/>
                  <a:gd name="T5" fmla="*/ 0 h 24"/>
                  <a:gd name="T6" fmla="*/ 1 w 36"/>
                  <a:gd name="T7" fmla="*/ 0 h 24"/>
                  <a:gd name="T8" fmla="*/ 0 w 36"/>
                  <a:gd name="T9" fmla="*/ 1 h 24"/>
                  <a:gd name="T10" fmla="*/ 0 w 36"/>
                  <a:gd name="T11" fmla="*/ 0 h 24"/>
                  <a:gd name="T12" fmla="*/ 0 w 36"/>
                  <a:gd name="T13" fmla="*/ 0 h 24"/>
                  <a:gd name="T14" fmla="*/ 1 w 36"/>
                  <a:gd name="T15" fmla="*/ 0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6" h="24">
                    <a:moveTo>
                      <a:pt x="20" y="0"/>
                    </a:moveTo>
                    <a:lnTo>
                      <a:pt x="36" y="8"/>
                    </a:lnTo>
                    <a:lnTo>
                      <a:pt x="34" y="13"/>
                    </a:lnTo>
                    <a:lnTo>
                      <a:pt x="27" y="20"/>
                    </a:lnTo>
                    <a:lnTo>
                      <a:pt x="2" y="24"/>
                    </a:lnTo>
                    <a:lnTo>
                      <a:pt x="0" y="18"/>
                    </a:lnTo>
                    <a:lnTo>
                      <a:pt x="8" y="8"/>
                    </a:lnTo>
                    <a:lnTo>
                      <a:pt x="20"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0" name="Freeform 80"/>
              <p:cNvSpPr>
                <a:spLocks noChangeAspect="1"/>
              </p:cNvSpPr>
              <p:nvPr/>
            </p:nvSpPr>
            <p:spPr bwMode="gray">
              <a:xfrm rot="19149350">
                <a:off x="1262477" y="5739740"/>
                <a:ext cx="7231" cy="6203"/>
              </a:xfrm>
              <a:custGeom>
                <a:avLst/>
                <a:gdLst>
                  <a:gd name="T0" fmla="*/ 0 w 21"/>
                  <a:gd name="T1" fmla="*/ 0 h 18"/>
                  <a:gd name="T2" fmla="*/ 0 w 21"/>
                  <a:gd name="T3" fmla="*/ 0 h 18"/>
                  <a:gd name="T4" fmla="*/ 0 w 21"/>
                  <a:gd name="T5" fmla="*/ 0 h 18"/>
                  <a:gd name="T6" fmla="*/ 0 w 21"/>
                  <a:gd name="T7" fmla="*/ 0 h 18"/>
                  <a:gd name="T8" fmla="*/ 1 w 21"/>
                  <a:gd name="T9" fmla="*/ 0 h 18"/>
                  <a:gd name="T10" fmla="*/ 0 w 21"/>
                  <a:gd name="T11" fmla="*/ 0 h 18"/>
                  <a:gd name="T12" fmla="*/ 0 w 21"/>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8">
                    <a:moveTo>
                      <a:pt x="6" y="16"/>
                    </a:moveTo>
                    <a:lnTo>
                      <a:pt x="0" y="2"/>
                    </a:lnTo>
                    <a:lnTo>
                      <a:pt x="5" y="0"/>
                    </a:lnTo>
                    <a:lnTo>
                      <a:pt x="19" y="5"/>
                    </a:lnTo>
                    <a:lnTo>
                      <a:pt x="21" y="11"/>
                    </a:lnTo>
                    <a:lnTo>
                      <a:pt x="13" y="18"/>
                    </a:lnTo>
                    <a:lnTo>
                      <a:pt x="6" y="16"/>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1" name="Freeform 81"/>
              <p:cNvSpPr>
                <a:spLocks noChangeAspect="1"/>
              </p:cNvSpPr>
              <p:nvPr/>
            </p:nvSpPr>
            <p:spPr bwMode="gray">
              <a:xfrm rot="19149350">
                <a:off x="1262477" y="5739740"/>
                <a:ext cx="7231" cy="6203"/>
              </a:xfrm>
              <a:custGeom>
                <a:avLst/>
                <a:gdLst>
                  <a:gd name="T0" fmla="*/ 0 w 21"/>
                  <a:gd name="T1" fmla="*/ 0 h 18"/>
                  <a:gd name="T2" fmla="*/ 0 w 21"/>
                  <a:gd name="T3" fmla="*/ 0 h 18"/>
                  <a:gd name="T4" fmla="*/ 0 w 21"/>
                  <a:gd name="T5" fmla="*/ 0 h 18"/>
                  <a:gd name="T6" fmla="*/ 0 w 21"/>
                  <a:gd name="T7" fmla="*/ 0 h 18"/>
                  <a:gd name="T8" fmla="*/ 1 w 21"/>
                  <a:gd name="T9" fmla="*/ 0 h 18"/>
                  <a:gd name="T10" fmla="*/ 0 w 21"/>
                  <a:gd name="T11" fmla="*/ 0 h 18"/>
                  <a:gd name="T12" fmla="*/ 0 w 21"/>
                  <a:gd name="T13" fmla="*/ 0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 h="18">
                    <a:moveTo>
                      <a:pt x="6" y="16"/>
                    </a:moveTo>
                    <a:lnTo>
                      <a:pt x="0" y="2"/>
                    </a:lnTo>
                    <a:lnTo>
                      <a:pt x="5" y="0"/>
                    </a:lnTo>
                    <a:lnTo>
                      <a:pt x="19" y="5"/>
                    </a:lnTo>
                    <a:lnTo>
                      <a:pt x="21" y="11"/>
                    </a:lnTo>
                    <a:lnTo>
                      <a:pt x="13" y="18"/>
                    </a:lnTo>
                    <a:lnTo>
                      <a:pt x="6" y="16"/>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2" name="Freeform 82"/>
              <p:cNvSpPr>
                <a:spLocks noChangeAspect="1"/>
              </p:cNvSpPr>
              <p:nvPr/>
            </p:nvSpPr>
            <p:spPr bwMode="gray">
              <a:xfrm rot="19149350">
                <a:off x="1295356" y="5715304"/>
                <a:ext cx="19282" cy="12406"/>
              </a:xfrm>
              <a:custGeom>
                <a:avLst/>
                <a:gdLst>
                  <a:gd name="T0" fmla="*/ 1 w 49"/>
                  <a:gd name="T1" fmla="*/ 1 h 36"/>
                  <a:gd name="T2" fmla="*/ 0 w 49"/>
                  <a:gd name="T3" fmla="*/ 0 h 36"/>
                  <a:gd name="T4" fmla="*/ 0 w 49"/>
                  <a:gd name="T5" fmla="*/ 0 h 36"/>
                  <a:gd name="T6" fmla="*/ 1 w 49"/>
                  <a:gd name="T7" fmla="*/ 0 h 36"/>
                  <a:gd name="T8" fmla="*/ 1 w 49"/>
                  <a:gd name="T9" fmla="*/ 0 h 36"/>
                  <a:gd name="T10" fmla="*/ 1 w 49"/>
                  <a:gd name="T11" fmla="*/ 0 h 36"/>
                  <a:gd name="T12" fmla="*/ 1 w 49"/>
                  <a:gd name="T13" fmla="*/ 1 h 36"/>
                  <a:gd name="T14" fmla="*/ 1 w 49"/>
                  <a:gd name="T15" fmla="*/ 1 h 36"/>
                  <a:gd name="T16" fmla="*/ 1 w 49"/>
                  <a:gd name="T17" fmla="*/ 1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36">
                    <a:moveTo>
                      <a:pt x="22" y="23"/>
                    </a:moveTo>
                    <a:lnTo>
                      <a:pt x="0" y="21"/>
                    </a:lnTo>
                    <a:lnTo>
                      <a:pt x="6" y="3"/>
                    </a:lnTo>
                    <a:lnTo>
                      <a:pt x="23" y="0"/>
                    </a:lnTo>
                    <a:lnTo>
                      <a:pt x="33" y="4"/>
                    </a:lnTo>
                    <a:lnTo>
                      <a:pt x="34" y="11"/>
                    </a:lnTo>
                    <a:lnTo>
                      <a:pt x="49" y="32"/>
                    </a:lnTo>
                    <a:lnTo>
                      <a:pt x="46" y="36"/>
                    </a:lnTo>
                    <a:lnTo>
                      <a:pt x="22" y="23"/>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3" name="Freeform 83"/>
              <p:cNvSpPr>
                <a:spLocks noChangeAspect="1"/>
              </p:cNvSpPr>
              <p:nvPr/>
            </p:nvSpPr>
            <p:spPr bwMode="gray">
              <a:xfrm rot="19149350">
                <a:off x="1295356" y="5715304"/>
                <a:ext cx="19282" cy="12406"/>
              </a:xfrm>
              <a:custGeom>
                <a:avLst/>
                <a:gdLst>
                  <a:gd name="T0" fmla="*/ 1 w 49"/>
                  <a:gd name="T1" fmla="*/ 1 h 36"/>
                  <a:gd name="T2" fmla="*/ 0 w 49"/>
                  <a:gd name="T3" fmla="*/ 0 h 36"/>
                  <a:gd name="T4" fmla="*/ 0 w 49"/>
                  <a:gd name="T5" fmla="*/ 0 h 36"/>
                  <a:gd name="T6" fmla="*/ 1 w 49"/>
                  <a:gd name="T7" fmla="*/ 0 h 36"/>
                  <a:gd name="T8" fmla="*/ 1 w 49"/>
                  <a:gd name="T9" fmla="*/ 0 h 36"/>
                  <a:gd name="T10" fmla="*/ 1 w 49"/>
                  <a:gd name="T11" fmla="*/ 0 h 36"/>
                  <a:gd name="T12" fmla="*/ 1 w 49"/>
                  <a:gd name="T13" fmla="*/ 1 h 36"/>
                  <a:gd name="T14" fmla="*/ 1 w 49"/>
                  <a:gd name="T15" fmla="*/ 1 h 36"/>
                  <a:gd name="T16" fmla="*/ 1 w 49"/>
                  <a:gd name="T17" fmla="*/ 1 h 3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36">
                    <a:moveTo>
                      <a:pt x="22" y="23"/>
                    </a:moveTo>
                    <a:lnTo>
                      <a:pt x="0" y="21"/>
                    </a:lnTo>
                    <a:lnTo>
                      <a:pt x="6" y="3"/>
                    </a:lnTo>
                    <a:lnTo>
                      <a:pt x="23" y="0"/>
                    </a:lnTo>
                    <a:lnTo>
                      <a:pt x="33" y="4"/>
                    </a:lnTo>
                    <a:lnTo>
                      <a:pt x="34" y="11"/>
                    </a:lnTo>
                    <a:lnTo>
                      <a:pt x="49" y="32"/>
                    </a:lnTo>
                    <a:lnTo>
                      <a:pt x="46" y="36"/>
                    </a:lnTo>
                    <a:lnTo>
                      <a:pt x="22" y="23"/>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4" name="Freeform 84"/>
              <p:cNvSpPr>
                <a:spLocks noChangeAspect="1"/>
              </p:cNvSpPr>
              <p:nvPr/>
            </p:nvSpPr>
            <p:spPr bwMode="gray">
              <a:xfrm rot="19149350">
                <a:off x="1253907" y="5663481"/>
                <a:ext cx="78332" cy="64512"/>
              </a:xfrm>
              <a:custGeom>
                <a:avLst/>
                <a:gdLst>
                  <a:gd name="T0" fmla="*/ 1 w 260"/>
                  <a:gd name="T1" fmla="*/ 0 h 210"/>
                  <a:gd name="T2" fmla="*/ 1 w 260"/>
                  <a:gd name="T3" fmla="*/ 0 h 210"/>
                  <a:gd name="T4" fmla="*/ 2 w 260"/>
                  <a:gd name="T5" fmla="*/ 0 h 210"/>
                  <a:gd name="T6" fmla="*/ 2 w 260"/>
                  <a:gd name="T7" fmla="*/ 0 h 210"/>
                  <a:gd name="T8" fmla="*/ 2 w 260"/>
                  <a:gd name="T9" fmla="*/ 0 h 210"/>
                  <a:gd name="T10" fmla="*/ 2 w 260"/>
                  <a:gd name="T11" fmla="*/ 1 h 210"/>
                  <a:gd name="T12" fmla="*/ 2 w 260"/>
                  <a:gd name="T13" fmla="*/ 1 h 210"/>
                  <a:gd name="T14" fmla="*/ 2 w 260"/>
                  <a:gd name="T15" fmla="*/ 1 h 210"/>
                  <a:gd name="T16" fmla="*/ 2 w 260"/>
                  <a:gd name="T17" fmla="*/ 1 h 210"/>
                  <a:gd name="T18" fmla="*/ 3 w 260"/>
                  <a:gd name="T19" fmla="*/ 0 h 210"/>
                  <a:gd name="T20" fmla="*/ 3 w 260"/>
                  <a:gd name="T21" fmla="*/ 0 h 210"/>
                  <a:gd name="T22" fmla="*/ 3 w 260"/>
                  <a:gd name="T23" fmla="*/ 1 h 210"/>
                  <a:gd name="T24" fmla="*/ 3 w 260"/>
                  <a:gd name="T25" fmla="*/ 1 h 210"/>
                  <a:gd name="T26" fmla="*/ 3 w 260"/>
                  <a:gd name="T27" fmla="*/ 1 h 210"/>
                  <a:gd name="T28" fmla="*/ 4 w 260"/>
                  <a:gd name="T29" fmla="*/ 1 h 210"/>
                  <a:gd name="T30" fmla="*/ 4 w 260"/>
                  <a:gd name="T31" fmla="*/ 1 h 210"/>
                  <a:gd name="T32" fmla="*/ 4 w 260"/>
                  <a:gd name="T33" fmla="*/ 1 h 210"/>
                  <a:gd name="T34" fmla="*/ 4 w 260"/>
                  <a:gd name="T35" fmla="*/ 2 h 210"/>
                  <a:gd name="T36" fmla="*/ 4 w 260"/>
                  <a:gd name="T37" fmla="*/ 2 h 210"/>
                  <a:gd name="T38" fmla="*/ 4 w 260"/>
                  <a:gd name="T39" fmla="*/ 2 h 210"/>
                  <a:gd name="T40" fmla="*/ 4 w 260"/>
                  <a:gd name="T41" fmla="*/ 2 h 210"/>
                  <a:gd name="T42" fmla="*/ 4 w 260"/>
                  <a:gd name="T43" fmla="*/ 2 h 210"/>
                  <a:gd name="T44" fmla="*/ 4 w 260"/>
                  <a:gd name="T45" fmla="*/ 3 h 210"/>
                  <a:gd name="T46" fmla="*/ 3 w 260"/>
                  <a:gd name="T47" fmla="*/ 3 h 210"/>
                  <a:gd name="T48" fmla="*/ 3 w 260"/>
                  <a:gd name="T49" fmla="*/ 2 h 210"/>
                  <a:gd name="T50" fmla="*/ 3 w 260"/>
                  <a:gd name="T51" fmla="*/ 3 h 210"/>
                  <a:gd name="T52" fmla="*/ 3 w 260"/>
                  <a:gd name="T53" fmla="*/ 3 h 210"/>
                  <a:gd name="T54" fmla="*/ 3 w 260"/>
                  <a:gd name="T55" fmla="*/ 3 h 210"/>
                  <a:gd name="T56" fmla="*/ 3 w 260"/>
                  <a:gd name="T57" fmla="*/ 3 h 210"/>
                  <a:gd name="T58" fmla="*/ 2 w 260"/>
                  <a:gd name="T59" fmla="*/ 2 h 210"/>
                  <a:gd name="T60" fmla="*/ 2 w 260"/>
                  <a:gd name="T61" fmla="*/ 2 h 210"/>
                  <a:gd name="T62" fmla="*/ 1 w 260"/>
                  <a:gd name="T63" fmla="*/ 2 h 210"/>
                  <a:gd name="T64" fmla="*/ 1 w 260"/>
                  <a:gd name="T65" fmla="*/ 2 h 210"/>
                  <a:gd name="T66" fmla="*/ 1 w 260"/>
                  <a:gd name="T67" fmla="*/ 2 h 210"/>
                  <a:gd name="T68" fmla="*/ 0 w 260"/>
                  <a:gd name="T69" fmla="*/ 2 h 210"/>
                  <a:gd name="T70" fmla="*/ 1 w 260"/>
                  <a:gd name="T71" fmla="*/ 2 h 210"/>
                  <a:gd name="T72" fmla="*/ 1 w 260"/>
                  <a:gd name="T73" fmla="*/ 2 h 210"/>
                  <a:gd name="T74" fmla="*/ 1 w 260"/>
                  <a:gd name="T75" fmla="*/ 1 h 210"/>
                  <a:gd name="T76" fmla="*/ 1 w 260"/>
                  <a:gd name="T77" fmla="*/ 1 h 210"/>
                  <a:gd name="T78" fmla="*/ 1 w 260"/>
                  <a:gd name="T79" fmla="*/ 1 h 210"/>
                  <a:gd name="T80" fmla="*/ 0 w 260"/>
                  <a:gd name="T81" fmla="*/ 2 h 210"/>
                  <a:gd name="T82" fmla="*/ 0 w 260"/>
                  <a:gd name="T83" fmla="*/ 1 h 210"/>
                  <a:gd name="T84" fmla="*/ 1 w 260"/>
                  <a:gd name="T85" fmla="*/ 1 h 210"/>
                  <a:gd name="T86" fmla="*/ 1 w 260"/>
                  <a:gd name="T87" fmla="*/ 0 h 2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0" h="210">
                    <a:moveTo>
                      <a:pt x="43" y="9"/>
                    </a:moveTo>
                    <a:lnTo>
                      <a:pt x="38" y="3"/>
                    </a:lnTo>
                    <a:lnTo>
                      <a:pt x="43" y="0"/>
                    </a:lnTo>
                    <a:lnTo>
                      <a:pt x="53" y="13"/>
                    </a:lnTo>
                    <a:lnTo>
                      <a:pt x="67" y="3"/>
                    </a:lnTo>
                    <a:lnTo>
                      <a:pt x="100" y="4"/>
                    </a:lnTo>
                    <a:lnTo>
                      <a:pt x="103" y="12"/>
                    </a:lnTo>
                    <a:lnTo>
                      <a:pt x="113" y="14"/>
                    </a:lnTo>
                    <a:lnTo>
                      <a:pt x="127" y="29"/>
                    </a:lnTo>
                    <a:lnTo>
                      <a:pt x="132" y="39"/>
                    </a:lnTo>
                    <a:lnTo>
                      <a:pt x="114" y="41"/>
                    </a:lnTo>
                    <a:lnTo>
                      <a:pt x="116" y="49"/>
                    </a:lnTo>
                    <a:lnTo>
                      <a:pt x="113" y="60"/>
                    </a:lnTo>
                    <a:lnTo>
                      <a:pt x="103" y="72"/>
                    </a:lnTo>
                    <a:lnTo>
                      <a:pt x="109" y="88"/>
                    </a:lnTo>
                    <a:lnTo>
                      <a:pt x="127" y="75"/>
                    </a:lnTo>
                    <a:lnTo>
                      <a:pt x="135" y="74"/>
                    </a:lnTo>
                    <a:lnTo>
                      <a:pt x="140" y="63"/>
                    </a:lnTo>
                    <a:lnTo>
                      <a:pt x="147" y="69"/>
                    </a:lnTo>
                    <a:lnTo>
                      <a:pt x="158" y="30"/>
                    </a:lnTo>
                    <a:lnTo>
                      <a:pt x="167" y="19"/>
                    </a:lnTo>
                    <a:lnTo>
                      <a:pt x="175" y="22"/>
                    </a:lnTo>
                    <a:lnTo>
                      <a:pt x="186" y="31"/>
                    </a:lnTo>
                    <a:lnTo>
                      <a:pt x="178" y="52"/>
                    </a:lnTo>
                    <a:lnTo>
                      <a:pt x="163" y="68"/>
                    </a:lnTo>
                    <a:lnTo>
                      <a:pt x="165" y="74"/>
                    </a:lnTo>
                    <a:lnTo>
                      <a:pt x="185" y="69"/>
                    </a:lnTo>
                    <a:lnTo>
                      <a:pt x="196" y="72"/>
                    </a:lnTo>
                    <a:lnTo>
                      <a:pt x="203" y="90"/>
                    </a:lnTo>
                    <a:lnTo>
                      <a:pt x="214" y="90"/>
                    </a:lnTo>
                    <a:lnTo>
                      <a:pt x="222" y="86"/>
                    </a:lnTo>
                    <a:lnTo>
                      <a:pt x="225" y="71"/>
                    </a:lnTo>
                    <a:lnTo>
                      <a:pt x="227" y="83"/>
                    </a:lnTo>
                    <a:lnTo>
                      <a:pt x="233" y="86"/>
                    </a:lnTo>
                    <a:lnTo>
                      <a:pt x="238" y="97"/>
                    </a:lnTo>
                    <a:lnTo>
                      <a:pt x="219" y="115"/>
                    </a:lnTo>
                    <a:lnTo>
                      <a:pt x="219" y="124"/>
                    </a:lnTo>
                    <a:lnTo>
                      <a:pt x="246" y="121"/>
                    </a:lnTo>
                    <a:lnTo>
                      <a:pt x="260" y="130"/>
                    </a:lnTo>
                    <a:lnTo>
                      <a:pt x="255" y="140"/>
                    </a:lnTo>
                    <a:lnTo>
                      <a:pt x="235" y="154"/>
                    </a:lnTo>
                    <a:lnTo>
                      <a:pt x="230" y="156"/>
                    </a:lnTo>
                    <a:lnTo>
                      <a:pt x="222" y="163"/>
                    </a:lnTo>
                    <a:lnTo>
                      <a:pt x="224" y="166"/>
                    </a:lnTo>
                    <a:lnTo>
                      <a:pt x="217" y="174"/>
                    </a:lnTo>
                    <a:lnTo>
                      <a:pt x="238" y="203"/>
                    </a:lnTo>
                    <a:lnTo>
                      <a:pt x="208" y="210"/>
                    </a:lnTo>
                    <a:lnTo>
                      <a:pt x="198" y="197"/>
                    </a:lnTo>
                    <a:lnTo>
                      <a:pt x="191" y="155"/>
                    </a:lnTo>
                    <a:lnTo>
                      <a:pt x="182" y="146"/>
                    </a:lnTo>
                    <a:lnTo>
                      <a:pt x="167" y="152"/>
                    </a:lnTo>
                    <a:lnTo>
                      <a:pt x="180" y="184"/>
                    </a:lnTo>
                    <a:lnTo>
                      <a:pt x="179" y="194"/>
                    </a:lnTo>
                    <a:lnTo>
                      <a:pt x="167" y="205"/>
                    </a:lnTo>
                    <a:lnTo>
                      <a:pt x="158" y="188"/>
                    </a:lnTo>
                    <a:lnTo>
                      <a:pt x="168" y="178"/>
                    </a:lnTo>
                    <a:lnTo>
                      <a:pt x="163" y="173"/>
                    </a:lnTo>
                    <a:lnTo>
                      <a:pt x="151" y="172"/>
                    </a:lnTo>
                    <a:lnTo>
                      <a:pt x="136" y="160"/>
                    </a:lnTo>
                    <a:lnTo>
                      <a:pt x="138" y="162"/>
                    </a:lnTo>
                    <a:lnTo>
                      <a:pt x="136" y="176"/>
                    </a:lnTo>
                    <a:lnTo>
                      <a:pt x="131" y="167"/>
                    </a:lnTo>
                    <a:lnTo>
                      <a:pt x="113" y="154"/>
                    </a:lnTo>
                    <a:lnTo>
                      <a:pt x="82" y="156"/>
                    </a:lnTo>
                    <a:lnTo>
                      <a:pt x="72" y="146"/>
                    </a:lnTo>
                    <a:lnTo>
                      <a:pt x="66" y="149"/>
                    </a:lnTo>
                    <a:lnTo>
                      <a:pt x="61" y="157"/>
                    </a:lnTo>
                    <a:lnTo>
                      <a:pt x="52" y="166"/>
                    </a:lnTo>
                    <a:lnTo>
                      <a:pt x="36" y="168"/>
                    </a:lnTo>
                    <a:lnTo>
                      <a:pt x="0" y="148"/>
                    </a:lnTo>
                    <a:lnTo>
                      <a:pt x="20" y="141"/>
                    </a:lnTo>
                    <a:lnTo>
                      <a:pt x="38" y="141"/>
                    </a:lnTo>
                    <a:lnTo>
                      <a:pt x="43" y="135"/>
                    </a:lnTo>
                    <a:lnTo>
                      <a:pt x="37" y="118"/>
                    </a:lnTo>
                    <a:lnTo>
                      <a:pt x="45" y="110"/>
                    </a:lnTo>
                    <a:lnTo>
                      <a:pt x="54" y="106"/>
                    </a:lnTo>
                    <a:lnTo>
                      <a:pt x="53" y="93"/>
                    </a:lnTo>
                    <a:lnTo>
                      <a:pt x="47" y="77"/>
                    </a:lnTo>
                    <a:lnTo>
                      <a:pt x="39" y="74"/>
                    </a:lnTo>
                    <a:lnTo>
                      <a:pt x="38" y="80"/>
                    </a:lnTo>
                    <a:lnTo>
                      <a:pt x="44" y="93"/>
                    </a:lnTo>
                    <a:lnTo>
                      <a:pt x="17" y="118"/>
                    </a:lnTo>
                    <a:lnTo>
                      <a:pt x="3" y="112"/>
                    </a:lnTo>
                    <a:lnTo>
                      <a:pt x="4" y="86"/>
                    </a:lnTo>
                    <a:lnTo>
                      <a:pt x="16" y="71"/>
                    </a:lnTo>
                    <a:lnTo>
                      <a:pt x="29" y="56"/>
                    </a:lnTo>
                    <a:lnTo>
                      <a:pt x="40" y="38"/>
                    </a:lnTo>
                    <a:lnTo>
                      <a:pt x="37" y="23"/>
                    </a:lnTo>
                    <a:lnTo>
                      <a:pt x="43" y="9"/>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5" name="Freeform 85"/>
              <p:cNvSpPr>
                <a:spLocks noChangeAspect="1"/>
              </p:cNvSpPr>
              <p:nvPr/>
            </p:nvSpPr>
            <p:spPr bwMode="gray">
              <a:xfrm rot="19149350">
                <a:off x="1253907" y="5663481"/>
                <a:ext cx="78332" cy="64512"/>
              </a:xfrm>
              <a:custGeom>
                <a:avLst/>
                <a:gdLst>
                  <a:gd name="T0" fmla="*/ 1 w 260"/>
                  <a:gd name="T1" fmla="*/ 0 h 210"/>
                  <a:gd name="T2" fmla="*/ 1 w 260"/>
                  <a:gd name="T3" fmla="*/ 0 h 210"/>
                  <a:gd name="T4" fmla="*/ 2 w 260"/>
                  <a:gd name="T5" fmla="*/ 0 h 210"/>
                  <a:gd name="T6" fmla="*/ 2 w 260"/>
                  <a:gd name="T7" fmla="*/ 0 h 210"/>
                  <a:gd name="T8" fmla="*/ 2 w 260"/>
                  <a:gd name="T9" fmla="*/ 0 h 210"/>
                  <a:gd name="T10" fmla="*/ 2 w 260"/>
                  <a:gd name="T11" fmla="*/ 1 h 210"/>
                  <a:gd name="T12" fmla="*/ 2 w 260"/>
                  <a:gd name="T13" fmla="*/ 1 h 210"/>
                  <a:gd name="T14" fmla="*/ 2 w 260"/>
                  <a:gd name="T15" fmla="*/ 1 h 210"/>
                  <a:gd name="T16" fmla="*/ 2 w 260"/>
                  <a:gd name="T17" fmla="*/ 1 h 210"/>
                  <a:gd name="T18" fmla="*/ 3 w 260"/>
                  <a:gd name="T19" fmla="*/ 0 h 210"/>
                  <a:gd name="T20" fmla="*/ 3 w 260"/>
                  <a:gd name="T21" fmla="*/ 0 h 210"/>
                  <a:gd name="T22" fmla="*/ 3 w 260"/>
                  <a:gd name="T23" fmla="*/ 1 h 210"/>
                  <a:gd name="T24" fmla="*/ 3 w 260"/>
                  <a:gd name="T25" fmla="*/ 1 h 210"/>
                  <a:gd name="T26" fmla="*/ 3 w 260"/>
                  <a:gd name="T27" fmla="*/ 1 h 210"/>
                  <a:gd name="T28" fmla="*/ 4 w 260"/>
                  <a:gd name="T29" fmla="*/ 1 h 210"/>
                  <a:gd name="T30" fmla="*/ 4 w 260"/>
                  <a:gd name="T31" fmla="*/ 1 h 210"/>
                  <a:gd name="T32" fmla="*/ 4 w 260"/>
                  <a:gd name="T33" fmla="*/ 1 h 210"/>
                  <a:gd name="T34" fmla="*/ 4 w 260"/>
                  <a:gd name="T35" fmla="*/ 2 h 210"/>
                  <a:gd name="T36" fmla="*/ 4 w 260"/>
                  <a:gd name="T37" fmla="*/ 2 h 210"/>
                  <a:gd name="T38" fmla="*/ 4 w 260"/>
                  <a:gd name="T39" fmla="*/ 2 h 210"/>
                  <a:gd name="T40" fmla="*/ 4 w 260"/>
                  <a:gd name="T41" fmla="*/ 2 h 210"/>
                  <a:gd name="T42" fmla="*/ 4 w 260"/>
                  <a:gd name="T43" fmla="*/ 2 h 210"/>
                  <a:gd name="T44" fmla="*/ 4 w 260"/>
                  <a:gd name="T45" fmla="*/ 3 h 210"/>
                  <a:gd name="T46" fmla="*/ 3 w 260"/>
                  <a:gd name="T47" fmla="*/ 3 h 210"/>
                  <a:gd name="T48" fmla="*/ 3 w 260"/>
                  <a:gd name="T49" fmla="*/ 2 h 210"/>
                  <a:gd name="T50" fmla="*/ 3 w 260"/>
                  <a:gd name="T51" fmla="*/ 3 h 210"/>
                  <a:gd name="T52" fmla="*/ 3 w 260"/>
                  <a:gd name="T53" fmla="*/ 3 h 210"/>
                  <a:gd name="T54" fmla="*/ 3 w 260"/>
                  <a:gd name="T55" fmla="*/ 3 h 210"/>
                  <a:gd name="T56" fmla="*/ 3 w 260"/>
                  <a:gd name="T57" fmla="*/ 3 h 210"/>
                  <a:gd name="T58" fmla="*/ 2 w 260"/>
                  <a:gd name="T59" fmla="*/ 2 h 210"/>
                  <a:gd name="T60" fmla="*/ 2 w 260"/>
                  <a:gd name="T61" fmla="*/ 2 h 210"/>
                  <a:gd name="T62" fmla="*/ 1 w 260"/>
                  <a:gd name="T63" fmla="*/ 2 h 210"/>
                  <a:gd name="T64" fmla="*/ 1 w 260"/>
                  <a:gd name="T65" fmla="*/ 2 h 210"/>
                  <a:gd name="T66" fmla="*/ 1 w 260"/>
                  <a:gd name="T67" fmla="*/ 2 h 210"/>
                  <a:gd name="T68" fmla="*/ 0 w 260"/>
                  <a:gd name="T69" fmla="*/ 2 h 210"/>
                  <a:gd name="T70" fmla="*/ 1 w 260"/>
                  <a:gd name="T71" fmla="*/ 2 h 210"/>
                  <a:gd name="T72" fmla="*/ 1 w 260"/>
                  <a:gd name="T73" fmla="*/ 2 h 210"/>
                  <a:gd name="T74" fmla="*/ 1 w 260"/>
                  <a:gd name="T75" fmla="*/ 1 h 210"/>
                  <a:gd name="T76" fmla="*/ 1 w 260"/>
                  <a:gd name="T77" fmla="*/ 1 h 210"/>
                  <a:gd name="T78" fmla="*/ 1 w 260"/>
                  <a:gd name="T79" fmla="*/ 1 h 210"/>
                  <a:gd name="T80" fmla="*/ 0 w 260"/>
                  <a:gd name="T81" fmla="*/ 2 h 210"/>
                  <a:gd name="T82" fmla="*/ 0 w 260"/>
                  <a:gd name="T83" fmla="*/ 1 h 210"/>
                  <a:gd name="T84" fmla="*/ 1 w 260"/>
                  <a:gd name="T85" fmla="*/ 1 h 210"/>
                  <a:gd name="T86" fmla="*/ 1 w 260"/>
                  <a:gd name="T87" fmla="*/ 0 h 21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60" h="210">
                    <a:moveTo>
                      <a:pt x="43" y="9"/>
                    </a:moveTo>
                    <a:lnTo>
                      <a:pt x="38" y="3"/>
                    </a:lnTo>
                    <a:lnTo>
                      <a:pt x="43" y="0"/>
                    </a:lnTo>
                    <a:lnTo>
                      <a:pt x="53" y="13"/>
                    </a:lnTo>
                    <a:lnTo>
                      <a:pt x="67" y="3"/>
                    </a:lnTo>
                    <a:lnTo>
                      <a:pt x="100" y="4"/>
                    </a:lnTo>
                    <a:lnTo>
                      <a:pt x="103" y="12"/>
                    </a:lnTo>
                    <a:lnTo>
                      <a:pt x="113" y="14"/>
                    </a:lnTo>
                    <a:lnTo>
                      <a:pt x="127" y="29"/>
                    </a:lnTo>
                    <a:lnTo>
                      <a:pt x="132" y="39"/>
                    </a:lnTo>
                    <a:lnTo>
                      <a:pt x="114" y="41"/>
                    </a:lnTo>
                    <a:lnTo>
                      <a:pt x="116" y="49"/>
                    </a:lnTo>
                    <a:lnTo>
                      <a:pt x="113" y="60"/>
                    </a:lnTo>
                    <a:lnTo>
                      <a:pt x="103" y="72"/>
                    </a:lnTo>
                    <a:lnTo>
                      <a:pt x="109" y="88"/>
                    </a:lnTo>
                    <a:lnTo>
                      <a:pt x="127" y="75"/>
                    </a:lnTo>
                    <a:lnTo>
                      <a:pt x="135" y="74"/>
                    </a:lnTo>
                    <a:lnTo>
                      <a:pt x="140" y="63"/>
                    </a:lnTo>
                    <a:lnTo>
                      <a:pt x="147" y="69"/>
                    </a:lnTo>
                    <a:lnTo>
                      <a:pt x="158" y="30"/>
                    </a:lnTo>
                    <a:lnTo>
                      <a:pt x="167" y="19"/>
                    </a:lnTo>
                    <a:lnTo>
                      <a:pt x="175" y="22"/>
                    </a:lnTo>
                    <a:lnTo>
                      <a:pt x="186" y="31"/>
                    </a:lnTo>
                    <a:lnTo>
                      <a:pt x="178" y="52"/>
                    </a:lnTo>
                    <a:lnTo>
                      <a:pt x="163" y="68"/>
                    </a:lnTo>
                    <a:lnTo>
                      <a:pt x="165" y="74"/>
                    </a:lnTo>
                    <a:lnTo>
                      <a:pt x="185" y="69"/>
                    </a:lnTo>
                    <a:lnTo>
                      <a:pt x="196" y="72"/>
                    </a:lnTo>
                    <a:lnTo>
                      <a:pt x="203" y="90"/>
                    </a:lnTo>
                    <a:lnTo>
                      <a:pt x="214" y="90"/>
                    </a:lnTo>
                    <a:lnTo>
                      <a:pt x="222" y="86"/>
                    </a:lnTo>
                    <a:lnTo>
                      <a:pt x="225" y="71"/>
                    </a:lnTo>
                    <a:lnTo>
                      <a:pt x="227" y="83"/>
                    </a:lnTo>
                    <a:lnTo>
                      <a:pt x="233" y="86"/>
                    </a:lnTo>
                    <a:lnTo>
                      <a:pt x="238" y="97"/>
                    </a:lnTo>
                    <a:lnTo>
                      <a:pt x="219" y="115"/>
                    </a:lnTo>
                    <a:lnTo>
                      <a:pt x="219" y="124"/>
                    </a:lnTo>
                    <a:lnTo>
                      <a:pt x="246" y="121"/>
                    </a:lnTo>
                    <a:lnTo>
                      <a:pt x="260" y="130"/>
                    </a:lnTo>
                    <a:lnTo>
                      <a:pt x="255" y="140"/>
                    </a:lnTo>
                    <a:lnTo>
                      <a:pt x="235" y="154"/>
                    </a:lnTo>
                    <a:lnTo>
                      <a:pt x="230" y="156"/>
                    </a:lnTo>
                    <a:lnTo>
                      <a:pt x="222" y="163"/>
                    </a:lnTo>
                    <a:lnTo>
                      <a:pt x="224" y="166"/>
                    </a:lnTo>
                    <a:lnTo>
                      <a:pt x="217" y="174"/>
                    </a:lnTo>
                    <a:lnTo>
                      <a:pt x="238" y="203"/>
                    </a:lnTo>
                    <a:lnTo>
                      <a:pt x="208" y="210"/>
                    </a:lnTo>
                    <a:lnTo>
                      <a:pt x="198" y="197"/>
                    </a:lnTo>
                    <a:lnTo>
                      <a:pt x="191" y="155"/>
                    </a:lnTo>
                    <a:lnTo>
                      <a:pt x="182" y="146"/>
                    </a:lnTo>
                    <a:lnTo>
                      <a:pt x="167" y="152"/>
                    </a:lnTo>
                    <a:lnTo>
                      <a:pt x="180" y="184"/>
                    </a:lnTo>
                    <a:lnTo>
                      <a:pt x="179" y="194"/>
                    </a:lnTo>
                    <a:lnTo>
                      <a:pt x="167" y="205"/>
                    </a:lnTo>
                    <a:lnTo>
                      <a:pt x="158" y="188"/>
                    </a:lnTo>
                    <a:lnTo>
                      <a:pt x="168" y="178"/>
                    </a:lnTo>
                    <a:lnTo>
                      <a:pt x="163" y="173"/>
                    </a:lnTo>
                    <a:lnTo>
                      <a:pt x="151" y="172"/>
                    </a:lnTo>
                    <a:lnTo>
                      <a:pt x="136" y="160"/>
                    </a:lnTo>
                    <a:lnTo>
                      <a:pt x="138" y="162"/>
                    </a:lnTo>
                    <a:lnTo>
                      <a:pt x="136" y="176"/>
                    </a:lnTo>
                    <a:lnTo>
                      <a:pt x="131" y="167"/>
                    </a:lnTo>
                    <a:lnTo>
                      <a:pt x="113" y="154"/>
                    </a:lnTo>
                    <a:lnTo>
                      <a:pt x="82" y="156"/>
                    </a:lnTo>
                    <a:lnTo>
                      <a:pt x="72" y="146"/>
                    </a:lnTo>
                    <a:lnTo>
                      <a:pt x="66" y="149"/>
                    </a:lnTo>
                    <a:lnTo>
                      <a:pt x="61" y="157"/>
                    </a:lnTo>
                    <a:lnTo>
                      <a:pt x="52" y="166"/>
                    </a:lnTo>
                    <a:lnTo>
                      <a:pt x="36" y="168"/>
                    </a:lnTo>
                    <a:lnTo>
                      <a:pt x="0" y="148"/>
                    </a:lnTo>
                    <a:lnTo>
                      <a:pt x="20" y="141"/>
                    </a:lnTo>
                    <a:lnTo>
                      <a:pt x="38" y="141"/>
                    </a:lnTo>
                    <a:lnTo>
                      <a:pt x="43" y="135"/>
                    </a:lnTo>
                    <a:lnTo>
                      <a:pt x="37" y="118"/>
                    </a:lnTo>
                    <a:lnTo>
                      <a:pt x="45" y="110"/>
                    </a:lnTo>
                    <a:lnTo>
                      <a:pt x="54" y="106"/>
                    </a:lnTo>
                    <a:lnTo>
                      <a:pt x="53" y="93"/>
                    </a:lnTo>
                    <a:lnTo>
                      <a:pt x="47" y="77"/>
                    </a:lnTo>
                    <a:lnTo>
                      <a:pt x="39" y="74"/>
                    </a:lnTo>
                    <a:lnTo>
                      <a:pt x="38" y="80"/>
                    </a:lnTo>
                    <a:lnTo>
                      <a:pt x="44" y="93"/>
                    </a:lnTo>
                    <a:lnTo>
                      <a:pt x="17" y="118"/>
                    </a:lnTo>
                    <a:lnTo>
                      <a:pt x="3" y="112"/>
                    </a:lnTo>
                    <a:lnTo>
                      <a:pt x="4" y="86"/>
                    </a:lnTo>
                    <a:lnTo>
                      <a:pt x="16" y="71"/>
                    </a:lnTo>
                    <a:lnTo>
                      <a:pt x="29" y="56"/>
                    </a:lnTo>
                    <a:lnTo>
                      <a:pt x="40" y="38"/>
                    </a:lnTo>
                    <a:lnTo>
                      <a:pt x="37" y="23"/>
                    </a:lnTo>
                    <a:lnTo>
                      <a:pt x="43" y="9"/>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6" name="Freeform 86"/>
              <p:cNvSpPr>
                <a:spLocks noChangeAspect="1"/>
              </p:cNvSpPr>
              <p:nvPr/>
            </p:nvSpPr>
            <p:spPr bwMode="gray">
              <a:xfrm rot="19149350">
                <a:off x="1306097" y="5654871"/>
                <a:ext cx="4820" cy="12406"/>
              </a:xfrm>
              <a:custGeom>
                <a:avLst/>
                <a:gdLst>
                  <a:gd name="T0" fmla="*/ 0 w 21"/>
                  <a:gd name="T1" fmla="*/ 0 h 42"/>
                  <a:gd name="T2" fmla="*/ 0 w 21"/>
                  <a:gd name="T3" fmla="*/ 0 h 42"/>
                  <a:gd name="T4" fmla="*/ 0 w 21"/>
                  <a:gd name="T5" fmla="*/ 0 h 42"/>
                  <a:gd name="T6" fmla="*/ 0 w 21"/>
                  <a:gd name="T7" fmla="*/ 0 h 42"/>
                  <a:gd name="T8" fmla="*/ 0 w 21"/>
                  <a:gd name="T9" fmla="*/ 0 h 42"/>
                  <a:gd name="T10" fmla="*/ 0 w 21"/>
                  <a:gd name="T11" fmla="*/ 0 h 42"/>
                  <a:gd name="T12" fmla="*/ 0 w 21"/>
                  <a:gd name="T13" fmla="*/ 0 h 42"/>
                  <a:gd name="T14" fmla="*/ 0 w 21"/>
                  <a:gd name="T15" fmla="*/ 0 h 42"/>
                  <a:gd name="T16" fmla="*/ 0 w 21"/>
                  <a:gd name="T17" fmla="*/ 0 h 42"/>
                  <a:gd name="T18" fmla="*/ 0 w 21"/>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42">
                    <a:moveTo>
                      <a:pt x="2" y="2"/>
                    </a:moveTo>
                    <a:lnTo>
                      <a:pt x="0" y="0"/>
                    </a:lnTo>
                    <a:lnTo>
                      <a:pt x="9" y="0"/>
                    </a:lnTo>
                    <a:lnTo>
                      <a:pt x="15" y="4"/>
                    </a:lnTo>
                    <a:lnTo>
                      <a:pt x="19" y="13"/>
                    </a:lnTo>
                    <a:lnTo>
                      <a:pt x="21" y="22"/>
                    </a:lnTo>
                    <a:lnTo>
                      <a:pt x="14" y="42"/>
                    </a:lnTo>
                    <a:lnTo>
                      <a:pt x="11" y="16"/>
                    </a:lnTo>
                    <a:lnTo>
                      <a:pt x="0" y="7"/>
                    </a:lnTo>
                    <a:lnTo>
                      <a:pt x="2" y="2"/>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7" name="Freeform 87"/>
              <p:cNvSpPr>
                <a:spLocks noChangeAspect="1"/>
              </p:cNvSpPr>
              <p:nvPr/>
            </p:nvSpPr>
            <p:spPr bwMode="gray">
              <a:xfrm rot="19149350">
                <a:off x="1306097" y="5654871"/>
                <a:ext cx="4820" cy="12406"/>
              </a:xfrm>
              <a:custGeom>
                <a:avLst/>
                <a:gdLst>
                  <a:gd name="T0" fmla="*/ 0 w 21"/>
                  <a:gd name="T1" fmla="*/ 0 h 42"/>
                  <a:gd name="T2" fmla="*/ 0 w 21"/>
                  <a:gd name="T3" fmla="*/ 0 h 42"/>
                  <a:gd name="T4" fmla="*/ 0 w 21"/>
                  <a:gd name="T5" fmla="*/ 0 h 42"/>
                  <a:gd name="T6" fmla="*/ 0 w 21"/>
                  <a:gd name="T7" fmla="*/ 0 h 42"/>
                  <a:gd name="T8" fmla="*/ 0 w 21"/>
                  <a:gd name="T9" fmla="*/ 0 h 42"/>
                  <a:gd name="T10" fmla="*/ 0 w 21"/>
                  <a:gd name="T11" fmla="*/ 0 h 42"/>
                  <a:gd name="T12" fmla="*/ 0 w 21"/>
                  <a:gd name="T13" fmla="*/ 0 h 42"/>
                  <a:gd name="T14" fmla="*/ 0 w 21"/>
                  <a:gd name="T15" fmla="*/ 0 h 42"/>
                  <a:gd name="T16" fmla="*/ 0 w 21"/>
                  <a:gd name="T17" fmla="*/ 0 h 42"/>
                  <a:gd name="T18" fmla="*/ 0 w 21"/>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 h="42">
                    <a:moveTo>
                      <a:pt x="2" y="2"/>
                    </a:moveTo>
                    <a:lnTo>
                      <a:pt x="0" y="0"/>
                    </a:lnTo>
                    <a:lnTo>
                      <a:pt x="9" y="0"/>
                    </a:lnTo>
                    <a:lnTo>
                      <a:pt x="15" y="4"/>
                    </a:lnTo>
                    <a:lnTo>
                      <a:pt x="19" y="13"/>
                    </a:lnTo>
                    <a:lnTo>
                      <a:pt x="21" y="22"/>
                    </a:lnTo>
                    <a:lnTo>
                      <a:pt x="14" y="42"/>
                    </a:lnTo>
                    <a:lnTo>
                      <a:pt x="11" y="16"/>
                    </a:lnTo>
                    <a:lnTo>
                      <a:pt x="0" y="7"/>
                    </a:lnTo>
                    <a:lnTo>
                      <a:pt x="2" y="2"/>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8" name="Freeform 88"/>
              <p:cNvSpPr>
                <a:spLocks noChangeAspect="1"/>
              </p:cNvSpPr>
              <p:nvPr/>
            </p:nvSpPr>
            <p:spPr bwMode="gray">
              <a:xfrm rot="19149350">
                <a:off x="1315981" y="5645384"/>
                <a:ext cx="27717" cy="27293"/>
              </a:xfrm>
              <a:custGeom>
                <a:avLst/>
                <a:gdLst>
                  <a:gd name="T0" fmla="*/ 0 w 95"/>
                  <a:gd name="T1" fmla="*/ 1 h 88"/>
                  <a:gd name="T2" fmla="*/ 1 w 95"/>
                  <a:gd name="T3" fmla="*/ 1 h 88"/>
                  <a:gd name="T4" fmla="*/ 1 w 95"/>
                  <a:gd name="T5" fmla="*/ 1 h 88"/>
                  <a:gd name="T6" fmla="*/ 0 w 95"/>
                  <a:gd name="T7" fmla="*/ 0 h 88"/>
                  <a:gd name="T8" fmla="*/ 0 w 95"/>
                  <a:gd name="T9" fmla="*/ 0 h 88"/>
                  <a:gd name="T10" fmla="*/ 1 w 95"/>
                  <a:gd name="T11" fmla="*/ 0 h 88"/>
                  <a:gd name="T12" fmla="*/ 1 w 95"/>
                  <a:gd name="T13" fmla="*/ 0 h 88"/>
                  <a:gd name="T14" fmla="*/ 1 w 95"/>
                  <a:gd name="T15" fmla="*/ 0 h 88"/>
                  <a:gd name="T16" fmla="*/ 1 w 95"/>
                  <a:gd name="T17" fmla="*/ 0 h 88"/>
                  <a:gd name="T18" fmla="*/ 1 w 95"/>
                  <a:gd name="T19" fmla="*/ 1 h 88"/>
                  <a:gd name="T20" fmla="*/ 1 w 95"/>
                  <a:gd name="T21" fmla="*/ 1 h 88"/>
                  <a:gd name="T22" fmla="*/ 1 w 95"/>
                  <a:gd name="T23" fmla="*/ 1 h 88"/>
                  <a:gd name="T24" fmla="*/ 1 w 95"/>
                  <a:gd name="T25" fmla="*/ 1 h 88"/>
                  <a:gd name="T26" fmla="*/ 1 w 95"/>
                  <a:gd name="T27" fmla="*/ 1 h 88"/>
                  <a:gd name="T28" fmla="*/ 1 w 95"/>
                  <a:gd name="T29" fmla="*/ 1 h 88"/>
                  <a:gd name="T30" fmla="*/ 1 w 95"/>
                  <a:gd name="T31" fmla="*/ 1 h 88"/>
                  <a:gd name="T32" fmla="*/ 1 w 95"/>
                  <a:gd name="T33" fmla="*/ 1 h 88"/>
                  <a:gd name="T34" fmla="*/ 1 w 95"/>
                  <a:gd name="T35" fmla="*/ 2 h 88"/>
                  <a:gd name="T36" fmla="*/ 1 w 95"/>
                  <a:gd name="T37" fmla="*/ 1 h 88"/>
                  <a:gd name="T38" fmla="*/ 1 w 95"/>
                  <a:gd name="T39" fmla="*/ 1 h 88"/>
                  <a:gd name="T40" fmla="*/ 0 w 95"/>
                  <a:gd name="T41" fmla="*/ 1 h 88"/>
                  <a:gd name="T42" fmla="*/ 0 w 95"/>
                  <a:gd name="T43" fmla="*/ 1 h 88"/>
                  <a:gd name="T44" fmla="*/ 0 w 95"/>
                  <a:gd name="T45" fmla="*/ 1 h 88"/>
                  <a:gd name="T46" fmla="*/ 0 w 95"/>
                  <a:gd name="T47" fmla="*/ 1 h 88"/>
                  <a:gd name="T48" fmla="*/ 0 w 95"/>
                  <a:gd name="T49" fmla="*/ 1 h 88"/>
                  <a:gd name="T50" fmla="*/ 0 w 95"/>
                  <a:gd name="T51" fmla="*/ 1 h 88"/>
                  <a:gd name="T52" fmla="*/ 0 w 95"/>
                  <a:gd name="T53" fmla="*/ 1 h 88"/>
                  <a:gd name="T54" fmla="*/ 0 w 95"/>
                  <a:gd name="T55" fmla="*/ 0 h 88"/>
                  <a:gd name="T56" fmla="*/ 0 w 95"/>
                  <a:gd name="T57" fmla="*/ 0 h 88"/>
                  <a:gd name="T58" fmla="*/ 0 w 95"/>
                  <a:gd name="T59" fmla="*/ 0 h 88"/>
                  <a:gd name="T60" fmla="*/ 0 w 95"/>
                  <a:gd name="T61" fmla="*/ 0 h 88"/>
                  <a:gd name="T62" fmla="*/ 0 w 95"/>
                  <a:gd name="T63" fmla="*/ 0 h 88"/>
                  <a:gd name="T64" fmla="*/ 0 w 95"/>
                  <a:gd name="T65" fmla="*/ 0 h 88"/>
                  <a:gd name="T66" fmla="*/ 0 w 95"/>
                  <a:gd name="T67" fmla="*/ 1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5" h="88">
                    <a:moveTo>
                      <a:pt x="43" y="26"/>
                    </a:moveTo>
                    <a:lnTo>
                      <a:pt x="44" y="27"/>
                    </a:lnTo>
                    <a:lnTo>
                      <a:pt x="48" y="25"/>
                    </a:lnTo>
                    <a:lnTo>
                      <a:pt x="41" y="14"/>
                    </a:lnTo>
                    <a:lnTo>
                      <a:pt x="41" y="3"/>
                    </a:lnTo>
                    <a:lnTo>
                      <a:pt x="47" y="8"/>
                    </a:lnTo>
                    <a:lnTo>
                      <a:pt x="54" y="4"/>
                    </a:lnTo>
                    <a:lnTo>
                      <a:pt x="64" y="3"/>
                    </a:lnTo>
                    <a:lnTo>
                      <a:pt x="76" y="10"/>
                    </a:lnTo>
                    <a:lnTo>
                      <a:pt x="93" y="37"/>
                    </a:lnTo>
                    <a:lnTo>
                      <a:pt x="87" y="43"/>
                    </a:lnTo>
                    <a:lnTo>
                      <a:pt x="76" y="38"/>
                    </a:lnTo>
                    <a:lnTo>
                      <a:pt x="71" y="45"/>
                    </a:lnTo>
                    <a:lnTo>
                      <a:pt x="82" y="55"/>
                    </a:lnTo>
                    <a:lnTo>
                      <a:pt x="95" y="56"/>
                    </a:lnTo>
                    <a:lnTo>
                      <a:pt x="75" y="72"/>
                    </a:lnTo>
                    <a:lnTo>
                      <a:pt x="84" y="76"/>
                    </a:lnTo>
                    <a:lnTo>
                      <a:pt x="73" y="88"/>
                    </a:lnTo>
                    <a:lnTo>
                      <a:pt x="63" y="75"/>
                    </a:lnTo>
                    <a:lnTo>
                      <a:pt x="48" y="77"/>
                    </a:lnTo>
                    <a:lnTo>
                      <a:pt x="36" y="65"/>
                    </a:lnTo>
                    <a:lnTo>
                      <a:pt x="33" y="54"/>
                    </a:lnTo>
                    <a:lnTo>
                      <a:pt x="22" y="55"/>
                    </a:lnTo>
                    <a:lnTo>
                      <a:pt x="11" y="47"/>
                    </a:lnTo>
                    <a:lnTo>
                      <a:pt x="8" y="49"/>
                    </a:lnTo>
                    <a:lnTo>
                      <a:pt x="3" y="47"/>
                    </a:lnTo>
                    <a:lnTo>
                      <a:pt x="0" y="39"/>
                    </a:lnTo>
                    <a:lnTo>
                      <a:pt x="9" y="16"/>
                    </a:lnTo>
                    <a:lnTo>
                      <a:pt x="5" y="0"/>
                    </a:lnTo>
                    <a:lnTo>
                      <a:pt x="10" y="6"/>
                    </a:lnTo>
                    <a:lnTo>
                      <a:pt x="20" y="0"/>
                    </a:lnTo>
                    <a:lnTo>
                      <a:pt x="27" y="0"/>
                    </a:lnTo>
                    <a:lnTo>
                      <a:pt x="35" y="19"/>
                    </a:lnTo>
                    <a:lnTo>
                      <a:pt x="43" y="26"/>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299" name="Freeform 89"/>
              <p:cNvSpPr>
                <a:spLocks noChangeAspect="1"/>
              </p:cNvSpPr>
              <p:nvPr/>
            </p:nvSpPr>
            <p:spPr bwMode="gray">
              <a:xfrm rot="19149350">
                <a:off x="1315981" y="5645384"/>
                <a:ext cx="27717" cy="27293"/>
              </a:xfrm>
              <a:custGeom>
                <a:avLst/>
                <a:gdLst>
                  <a:gd name="T0" fmla="*/ 0 w 95"/>
                  <a:gd name="T1" fmla="*/ 1 h 88"/>
                  <a:gd name="T2" fmla="*/ 1 w 95"/>
                  <a:gd name="T3" fmla="*/ 1 h 88"/>
                  <a:gd name="T4" fmla="*/ 1 w 95"/>
                  <a:gd name="T5" fmla="*/ 1 h 88"/>
                  <a:gd name="T6" fmla="*/ 0 w 95"/>
                  <a:gd name="T7" fmla="*/ 0 h 88"/>
                  <a:gd name="T8" fmla="*/ 0 w 95"/>
                  <a:gd name="T9" fmla="*/ 0 h 88"/>
                  <a:gd name="T10" fmla="*/ 1 w 95"/>
                  <a:gd name="T11" fmla="*/ 0 h 88"/>
                  <a:gd name="T12" fmla="*/ 1 w 95"/>
                  <a:gd name="T13" fmla="*/ 0 h 88"/>
                  <a:gd name="T14" fmla="*/ 1 w 95"/>
                  <a:gd name="T15" fmla="*/ 0 h 88"/>
                  <a:gd name="T16" fmla="*/ 1 w 95"/>
                  <a:gd name="T17" fmla="*/ 0 h 88"/>
                  <a:gd name="T18" fmla="*/ 1 w 95"/>
                  <a:gd name="T19" fmla="*/ 1 h 88"/>
                  <a:gd name="T20" fmla="*/ 1 w 95"/>
                  <a:gd name="T21" fmla="*/ 1 h 88"/>
                  <a:gd name="T22" fmla="*/ 1 w 95"/>
                  <a:gd name="T23" fmla="*/ 1 h 88"/>
                  <a:gd name="T24" fmla="*/ 1 w 95"/>
                  <a:gd name="T25" fmla="*/ 1 h 88"/>
                  <a:gd name="T26" fmla="*/ 1 w 95"/>
                  <a:gd name="T27" fmla="*/ 1 h 88"/>
                  <a:gd name="T28" fmla="*/ 1 w 95"/>
                  <a:gd name="T29" fmla="*/ 1 h 88"/>
                  <a:gd name="T30" fmla="*/ 1 w 95"/>
                  <a:gd name="T31" fmla="*/ 1 h 88"/>
                  <a:gd name="T32" fmla="*/ 1 w 95"/>
                  <a:gd name="T33" fmla="*/ 1 h 88"/>
                  <a:gd name="T34" fmla="*/ 1 w 95"/>
                  <a:gd name="T35" fmla="*/ 2 h 88"/>
                  <a:gd name="T36" fmla="*/ 1 w 95"/>
                  <a:gd name="T37" fmla="*/ 1 h 88"/>
                  <a:gd name="T38" fmla="*/ 1 w 95"/>
                  <a:gd name="T39" fmla="*/ 1 h 88"/>
                  <a:gd name="T40" fmla="*/ 0 w 95"/>
                  <a:gd name="T41" fmla="*/ 1 h 88"/>
                  <a:gd name="T42" fmla="*/ 0 w 95"/>
                  <a:gd name="T43" fmla="*/ 1 h 88"/>
                  <a:gd name="T44" fmla="*/ 0 w 95"/>
                  <a:gd name="T45" fmla="*/ 1 h 88"/>
                  <a:gd name="T46" fmla="*/ 0 w 95"/>
                  <a:gd name="T47" fmla="*/ 1 h 88"/>
                  <a:gd name="T48" fmla="*/ 0 w 95"/>
                  <a:gd name="T49" fmla="*/ 1 h 88"/>
                  <a:gd name="T50" fmla="*/ 0 w 95"/>
                  <a:gd name="T51" fmla="*/ 1 h 88"/>
                  <a:gd name="T52" fmla="*/ 0 w 95"/>
                  <a:gd name="T53" fmla="*/ 1 h 88"/>
                  <a:gd name="T54" fmla="*/ 0 w 95"/>
                  <a:gd name="T55" fmla="*/ 0 h 88"/>
                  <a:gd name="T56" fmla="*/ 0 w 95"/>
                  <a:gd name="T57" fmla="*/ 0 h 88"/>
                  <a:gd name="T58" fmla="*/ 0 w 95"/>
                  <a:gd name="T59" fmla="*/ 0 h 88"/>
                  <a:gd name="T60" fmla="*/ 0 w 95"/>
                  <a:gd name="T61" fmla="*/ 0 h 88"/>
                  <a:gd name="T62" fmla="*/ 0 w 95"/>
                  <a:gd name="T63" fmla="*/ 0 h 88"/>
                  <a:gd name="T64" fmla="*/ 0 w 95"/>
                  <a:gd name="T65" fmla="*/ 0 h 88"/>
                  <a:gd name="T66" fmla="*/ 0 w 95"/>
                  <a:gd name="T67" fmla="*/ 1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5" h="88">
                    <a:moveTo>
                      <a:pt x="43" y="26"/>
                    </a:moveTo>
                    <a:lnTo>
                      <a:pt x="44" y="27"/>
                    </a:lnTo>
                    <a:lnTo>
                      <a:pt x="48" y="25"/>
                    </a:lnTo>
                    <a:lnTo>
                      <a:pt x="41" y="14"/>
                    </a:lnTo>
                    <a:lnTo>
                      <a:pt x="41" y="3"/>
                    </a:lnTo>
                    <a:lnTo>
                      <a:pt x="47" y="8"/>
                    </a:lnTo>
                    <a:lnTo>
                      <a:pt x="54" y="4"/>
                    </a:lnTo>
                    <a:lnTo>
                      <a:pt x="64" y="3"/>
                    </a:lnTo>
                    <a:lnTo>
                      <a:pt x="76" y="10"/>
                    </a:lnTo>
                    <a:lnTo>
                      <a:pt x="93" y="37"/>
                    </a:lnTo>
                    <a:lnTo>
                      <a:pt x="87" y="43"/>
                    </a:lnTo>
                    <a:lnTo>
                      <a:pt x="76" y="38"/>
                    </a:lnTo>
                    <a:lnTo>
                      <a:pt x="71" y="45"/>
                    </a:lnTo>
                    <a:lnTo>
                      <a:pt x="82" y="55"/>
                    </a:lnTo>
                    <a:lnTo>
                      <a:pt x="95" y="56"/>
                    </a:lnTo>
                    <a:lnTo>
                      <a:pt x="75" y="72"/>
                    </a:lnTo>
                    <a:lnTo>
                      <a:pt x="84" y="76"/>
                    </a:lnTo>
                    <a:lnTo>
                      <a:pt x="73" y="88"/>
                    </a:lnTo>
                    <a:lnTo>
                      <a:pt x="63" y="75"/>
                    </a:lnTo>
                    <a:lnTo>
                      <a:pt x="48" y="77"/>
                    </a:lnTo>
                    <a:lnTo>
                      <a:pt x="36" y="65"/>
                    </a:lnTo>
                    <a:lnTo>
                      <a:pt x="33" y="54"/>
                    </a:lnTo>
                    <a:lnTo>
                      <a:pt x="22" y="55"/>
                    </a:lnTo>
                    <a:lnTo>
                      <a:pt x="11" y="47"/>
                    </a:lnTo>
                    <a:lnTo>
                      <a:pt x="8" y="49"/>
                    </a:lnTo>
                    <a:lnTo>
                      <a:pt x="3" y="47"/>
                    </a:lnTo>
                    <a:lnTo>
                      <a:pt x="0" y="39"/>
                    </a:lnTo>
                    <a:lnTo>
                      <a:pt x="9" y="16"/>
                    </a:lnTo>
                    <a:lnTo>
                      <a:pt x="5" y="0"/>
                    </a:lnTo>
                    <a:lnTo>
                      <a:pt x="10" y="6"/>
                    </a:lnTo>
                    <a:lnTo>
                      <a:pt x="20" y="0"/>
                    </a:lnTo>
                    <a:lnTo>
                      <a:pt x="27" y="0"/>
                    </a:lnTo>
                    <a:lnTo>
                      <a:pt x="35" y="19"/>
                    </a:lnTo>
                    <a:lnTo>
                      <a:pt x="43" y="26"/>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0" name="Freeform 90"/>
              <p:cNvSpPr>
                <a:spLocks noChangeAspect="1"/>
              </p:cNvSpPr>
              <p:nvPr/>
            </p:nvSpPr>
            <p:spPr bwMode="gray">
              <a:xfrm rot="19149350">
                <a:off x="1330677" y="5634739"/>
                <a:ext cx="8436" cy="8684"/>
              </a:xfrm>
              <a:custGeom>
                <a:avLst/>
                <a:gdLst>
                  <a:gd name="T0" fmla="*/ 0 w 21"/>
                  <a:gd name="T1" fmla="*/ 0 h 30"/>
                  <a:gd name="T2" fmla="*/ 0 w 21"/>
                  <a:gd name="T3" fmla="*/ 0 h 30"/>
                  <a:gd name="T4" fmla="*/ 1 w 21"/>
                  <a:gd name="T5" fmla="*/ 0 h 30"/>
                  <a:gd name="T6" fmla="*/ 1 w 21"/>
                  <a:gd name="T7" fmla="*/ 0 h 30"/>
                  <a:gd name="T8" fmla="*/ 0 w 21"/>
                  <a:gd name="T9" fmla="*/ 0 h 30"/>
                  <a:gd name="T10" fmla="*/ 0 w 21"/>
                  <a:gd name="T11" fmla="*/ 0 h 30"/>
                  <a:gd name="T12" fmla="*/ 0 w 21"/>
                  <a:gd name="T13" fmla="*/ 0 h 30"/>
                  <a:gd name="T14" fmla="*/ 0 w 21"/>
                  <a:gd name="T15" fmla="*/ 0 h 30"/>
                  <a:gd name="T16" fmla="*/ 0 w 21"/>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30">
                    <a:moveTo>
                      <a:pt x="11" y="0"/>
                    </a:moveTo>
                    <a:lnTo>
                      <a:pt x="7" y="10"/>
                    </a:lnTo>
                    <a:lnTo>
                      <a:pt x="17" y="12"/>
                    </a:lnTo>
                    <a:lnTo>
                      <a:pt x="21" y="22"/>
                    </a:lnTo>
                    <a:lnTo>
                      <a:pt x="11" y="30"/>
                    </a:lnTo>
                    <a:lnTo>
                      <a:pt x="5" y="30"/>
                    </a:lnTo>
                    <a:lnTo>
                      <a:pt x="0" y="22"/>
                    </a:lnTo>
                    <a:lnTo>
                      <a:pt x="0" y="12"/>
                    </a:lnTo>
                    <a:lnTo>
                      <a:pt x="11"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1" name="Freeform 91"/>
              <p:cNvSpPr>
                <a:spLocks noChangeAspect="1"/>
              </p:cNvSpPr>
              <p:nvPr/>
            </p:nvSpPr>
            <p:spPr bwMode="gray">
              <a:xfrm rot="19149350">
                <a:off x="1330677" y="5634739"/>
                <a:ext cx="8436" cy="8684"/>
              </a:xfrm>
              <a:custGeom>
                <a:avLst/>
                <a:gdLst>
                  <a:gd name="T0" fmla="*/ 0 w 21"/>
                  <a:gd name="T1" fmla="*/ 0 h 30"/>
                  <a:gd name="T2" fmla="*/ 0 w 21"/>
                  <a:gd name="T3" fmla="*/ 0 h 30"/>
                  <a:gd name="T4" fmla="*/ 1 w 21"/>
                  <a:gd name="T5" fmla="*/ 0 h 30"/>
                  <a:gd name="T6" fmla="*/ 1 w 21"/>
                  <a:gd name="T7" fmla="*/ 0 h 30"/>
                  <a:gd name="T8" fmla="*/ 0 w 21"/>
                  <a:gd name="T9" fmla="*/ 0 h 30"/>
                  <a:gd name="T10" fmla="*/ 0 w 21"/>
                  <a:gd name="T11" fmla="*/ 0 h 30"/>
                  <a:gd name="T12" fmla="*/ 0 w 21"/>
                  <a:gd name="T13" fmla="*/ 0 h 30"/>
                  <a:gd name="T14" fmla="*/ 0 w 21"/>
                  <a:gd name="T15" fmla="*/ 0 h 30"/>
                  <a:gd name="T16" fmla="*/ 0 w 21"/>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30">
                    <a:moveTo>
                      <a:pt x="11" y="0"/>
                    </a:moveTo>
                    <a:lnTo>
                      <a:pt x="7" y="10"/>
                    </a:lnTo>
                    <a:lnTo>
                      <a:pt x="17" y="12"/>
                    </a:lnTo>
                    <a:lnTo>
                      <a:pt x="21" y="22"/>
                    </a:lnTo>
                    <a:lnTo>
                      <a:pt x="11" y="30"/>
                    </a:lnTo>
                    <a:lnTo>
                      <a:pt x="5" y="30"/>
                    </a:lnTo>
                    <a:lnTo>
                      <a:pt x="0" y="22"/>
                    </a:lnTo>
                    <a:lnTo>
                      <a:pt x="0" y="12"/>
                    </a:lnTo>
                    <a:lnTo>
                      <a:pt x="11"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2" name="Freeform 92"/>
              <p:cNvSpPr>
                <a:spLocks noChangeAspect="1"/>
              </p:cNvSpPr>
              <p:nvPr/>
            </p:nvSpPr>
            <p:spPr bwMode="gray">
              <a:xfrm rot="19149350">
                <a:off x="1472099" y="5575091"/>
                <a:ext cx="36153" cy="13647"/>
              </a:xfrm>
              <a:custGeom>
                <a:avLst/>
                <a:gdLst>
                  <a:gd name="T0" fmla="*/ 1 w 127"/>
                  <a:gd name="T1" fmla="*/ 0 h 47"/>
                  <a:gd name="T2" fmla="*/ 1 w 127"/>
                  <a:gd name="T3" fmla="*/ 0 h 47"/>
                  <a:gd name="T4" fmla="*/ 1 w 127"/>
                  <a:gd name="T5" fmla="*/ 0 h 47"/>
                  <a:gd name="T6" fmla="*/ 1 w 127"/>
                  <a:gd name="T7" fmla="*/ 0 h 47"/>
                  <a:gd name="T8" fmla="*/ 2 w 127"/>
                  <a:gd name="T9" fmla="*/ 0 h 47"/>
                  <a:gd name="T10" fmla="*/ 2 w 127"/>
                  <a:gd name="T11" fmla="*/ 0 h 47"/>
                  <a:gd name="T12" fmla="*/ 2 w 127"/>
                  <a:gd name="T13" fmla="*/ 0 h 47"/>
                  <a:gd name="T14" fmla="*/ 2 w 127"/>
                  <a:gd name="T15" fmla="*/ 0 h 47"/>
                  <a:gd name="T16" fmla="*/ 2 w 127"/>
                  <a:gd name="T17" fmla="*/ 0 h 47"/>
                  <a:gd name="T18" fmla="*/ 2 w 127"/>
                  <a:gd name="T19" fmla="*/ 0 h 47"/>
                  <a:gd name="T20" fmla="*/ 1 w 127"/>
                  <a:gd name="T21" fmla="*/ 0 h 47"/>
                  <a:gd name="T22" fmla="*/ 1 w 127"/>
                  <a:gd name="T23" fmla="*/ 0 h 47"/>
                  <a:gd name="T24" fmla="*/ 1 w 127"/>
                  <a:gd name="T25" fmla="*/ 0 h 47"/>
                  <a:gd name="T26" fmla="*/ 1 w 127"/>
                  <a:gd name="T27" fmla="*/ 1 h 47"/>
                  <a:gd name="T28" fmla="*/ 0 w 127"/>
                  <a:gd name="T29" fmla="*/ 0 h 47"/>
                  <a:gd name="T30" fmla="*/ 0 w 127"/>
                  <a:gd name="T31" fmla="*/ 0 h 47"/>
                  <a:gd name="T32" fmla="*/ 0 w 127"/>
                  <a:gd name="T33" fmla="*/ 0 h 47"/>
                  <a:gd name="T34" fmla="*/ 1 w 127"/>
                  <a:gd name="T35" fmla="*/ 0 h 47"/>
                  <a:gd name="T36" fmla="*/ 1 w 127"/>
                  <a:gd name="T37" fmla="*/ 0 h 47"/>
                  <a:gd name="T38" fmla="*/ 1 w 12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 h="47">
                    <a:moveTo>
                      <a:pt x="39" y="14"/>
                    </a:moveTo>
                    <a:lnTo>
                      <a:pt x="44" y="10"/>
                    </a:lnTo>
                    <a:lnTo>
                      <a:pt x="71" y="17"/>
                    </a:lnTo>
                    <a:lnTo>
                      <a:pt x="84" y="12"/>
                    </a:lnTo>
                    <a:lnTo>
                      <a:pt x="106" y="11"/>
                    </a:lnTo>
                    <a:lnTo>
                      <a:pt x="125" y="0"/>
                    </a:lnTo>
                    <a:lnTo>
                      <a:pt x="122" y="11"/>
                    </a:lnTo>
                    <a:lnTo>
                      <a:pt x="117" y="16"/>
                    </a:lnTo>
                    <a:lnTo>
                      <a:pt x="127" y="22"/>
                    </a:lnTo>
                    <a:lnTo>
                      <a:pt x="123" y="28"/>
                    </a:lnTo>
                    <a:lnTo>
                      <a:pt x="66" y="32"/>
                    </a:lnTo>
                    <a:lnTo>
                      <a:pt x="50" y="44"/>
                    </a:lnTo>
                    <a:lnTo>
                      <a:pt x="41" y="42"/>
                    </a:lnTo>
                    <a:lnTo>
                      <a:pt x="34" y="47"/>
                    </a:lnTo>
                    <a:lnTo>
                      <a:pt x="2" y="37"/>
                    </a:lnTo>
                    <a:lnTo>
                      <a:pt x="0" y="28"/>
                    </a:lnTo>
                    <a:lnTo>
                      <a:pt x="13" y="19"/>
                    </a:lnTo>
                    <a:lnTo>
                      <a:pt x="22" y="15"/>
                    </a:lnTo>
                    <a:lnTo>
                      <a:pt x="32" y="17"/>
                    </a:lnTo>
                    <a:lnTo>
                      <a:pt x="39" y="14"/>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3" name="Freeform 93"/>
              <p:cNvSpPr>
                <a:spLocks noChangeAspect="1"/>
              </p:cNvSpPr>
              <p:nvPr/>
            </p:nvSpPr>
            <p:spPr bwMode="gray">
              <a:xfrm rot="19149350">
                <a:off x="1472099" y="5575091"/>
                <a:ext cx="36153" cy="13647"/>
              </a:xfrm>
              <a:custGeom>
                <a:avLst/>
                <a:gdLst>
                  <a:gd name="T0" fmla="*/ 1 w 127"/>
                  <a:gd name="T1" fmla="*/ 0 h 47"/>
                  <a:gd name="T2" fmla="*/ 1 w 127"/>
                  <a:gd name="T3" fmla="*/ 0 h 47"/>
                  <a:gd name="T4" fmla="*/ 1 w 127"/>
                  <a:gd name="T5" fmla="*/ 0 h 47"/>
                  <a:gd name="T6" fmla="*/ 1 w 127"/>
                  <a:gd name="T7" fmla="*/ 0 h 47"/>
                  <a:gd name="T8" fmla="*/ 2 w 127"/>
                  <a:gd name="T9" fmla="*/ 0 h 47"/>
                  <a:gd name="T10" fmla="*/ 2 w 127"/>
                  <a:gd name="T11" fmla="*/ 0 h 47"/>
                  <a:gd name="T12" fmla="*/ 2 w 127"/>
                  <a:gd name="T13" fmla="*/ 0 h 47"/>
                  <a:gd name="T14" fmla="*/ 2 w 127"/>
                  <a:gd name="T15" fmla="*/ 0 h 47"/>
                  <a:gd name="T16" fmla="*/ 2 w 127"/>
                  <a:gd name="T17" fmla="*/ 0 h 47"/>
                  <a:gd name="T18" fmla="*/ 2 w 127"/>
                  <a:gd name="T19" fmla="*/ 0 h 47"/>
                  <a:gd name="T20" fmla="*/ 1 w 127"/>
                  <a:gd name="T21" fmla="*/ 0 h 47"/>
                  <a:gd name="T22" fmla="*/ 1 w 127"/>
                  <a:gd name="T23" fmla="*/ 0 h 47"/>
                  <a:gd name="T24" fmla="*/ 1 w 127"/>
                  <a:gd name="T25" fmla="*/ 0 h 47"/>
                  <a:gd name="T26" fmla="*/ 1 w 127"/>
                  <a:gd name="T27" fmla="*/ 1 h 47"/>
                  <a:gd name="T28" fmla="*/ 0 w 127"/>
                  <a:gd name="T29" fmla="*/ 0 h 47"/>
                  <a:gd name="T30" fmla="*/ 0 w 127"/>
                  <a:gd name="T31" fmla="*/ 0 h 47"/>
                  <a:gd name="T32" fmla="*/ 0 w 127"/>
                  <a:gd name="T33" fmla="*/ 0 h 47"/>
                  <a:gd name="T34" fmla="*/ 1 w 127"/>
                  <a:gd name="T35" fmla="*/ 0 h 47"/>
                  <a:gd name="T36" fmla="*/ 1 w 127"/>
                  <a:gd name="T37" fmla="*/ 0 h 47"/>
                  <a:gd name="T38" fmla="*/ 1 w 127"/>
                  <a:gd name="T39" fmla="*/ 0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27" h="47">
                    <a:moveTo>
                      <a:pt x="39" y="14"/>
                    </a:moveTo>
                    <a:lnTo>
                      <a:pt x="44" y="10"/>
                    </a:lnTo>
                    <a:lnTo>
                      <a:pt x="71" y="17"/>
                    </a:lnTo>
                    <a:lnTo>
                      <a:pt x="84" y="12"/>
                    </a:lnTo>
                    <a:lnTo>
                      <a:pt x="106" y="11"/>
                    </a:lnTo>
                    <a:lnTo>
                      <a:pt x="125" y="0"/>
                    </a:lnTo>
                    <a:lnTo>
                      <a:pt x="122" y="11"/>
                    </a:lnTo>
                    <a:lnTo>
                      <a:pt x="117" y="16"/>
                    </a:lnTo>
                    <a:lnTo>
                      <a:pt x="127" y="22"/>
                    </a:lnTo>
                    <a:lnTo>
                      <a:pt x="123" y="28"/>
                    </a:lnTo>
                    <a:lnTo>
                      <a:pt x="66" y="32"/>
                    </a:lnTo>
                    <a:lnTo>
                      <a:pt x="50" y="44"/>
                    </a:lnTo>
                    <a:lnTo>
                      <a:pt x="41" y="42"/>
                    </a:lnTo>
                    <a:lnTo>
                      <a:pt x="34" y="47"/>
                    </a:lnTo>
                    <a:lnTo>
                      <a:pt x="2" y="37"/>
                    </a:lnTo>
                    <a:lnTo>
                      <a:pt x="0" y="28"/>
                    </a:lnTo>
                    <a:lnTo>
                      <a:pt x="13" y="19"/>
                    </a:lnTo>
                    <a:lnTo>
                      <a:pt x="22" y="15"/>
                    </a:lnTo>
                    <a:lnTo>
                      <a:pt x="32" y="17"/>
                    </a:lnTo>
                    <a:lnTo>
                      <a:pt x="39" y="14"/>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4" name="Freeform 94"/>
              <p:cNvSpPr>
                <a:spLocks noChangeAspect="1"/>
              </p:cNvSpPr>
              <p:nvPr/>
            </p:nvSpPr>
            <p:spPr bwMode="gray">
              <a:xfrm rot="19149350">
                <a:off x="1510805" y="5556325"/>
                <a:ext cx="14461" cy="16128"/>
              </a:xfrm>
              <a:custGeom>
                <a:avLst/>
                <a:gdLst>
                  <a:gd name="T0" fmla="*/ 0 w 47"/>
                  <a:gd name="T1" fmla="*/ 0 h 50"/>
                  <a:gd name="T2" fmla="*/ 0 w 47"/>
                  <a:gd name="T3" fmla="*/ 0 h 50"/>
                  <a:gd name="T4" fmla="*/ 0 w 47"/>
                  <a:gd name="T5" fmla="*/ 0 h 50"/>
                  <a:gd name="T6" fmla="*/ 0 w 47"/>
                  <a:gd name="T7" fmla="*/ 0 h 50"/>
                  <a:gd name="T8" fmla="*/ 1 w 47"/>
                  <a:gd name="T9" fmla="*/ 0 h 50"/>
                  <a:gd name="T10" fmla="*/ 1 w 47"/>
                  <a:gd name="T11" fmla="*/ 0 h 50"/>
                  <a:gd name="T12" fmla="*/ 1 w 47"/>
                  <a:gd name="T13" fmla="*/ 0 h 50"/>
                  <a:gd name="T14" fmla="*/ 1 w 47"/>
                  <a:gd name="T15" fmla="*/ 0 h 50"/>
                  <a:gd name="T16" fmla="*/ 1 w 47"/>
                  <a:gd name="T17" fmla="*/ 1 h 50"/>
                  <a:gd name="T18" fmla="*/ 1 w 47"/>
                  <a:gd name="T19" fmla="*/ 1 h 50"/>
                  <a:gd name="T20" fmla="*/ 1 w 47"/>
                  <a:gd name="T21" fmla="*/ 1 h 50"/>
                  <a:gd name="T22" fmla="*/ 1 w 47"/>
                  <a:gd name="T23" fmla="*/ 1 h 50"/>
                  <a:gd name="T24" fmla="*/ 0 w 47"/>
                  <a:gd name="T25" fmla="*/ 1 h 50"/>
                  <a:gd name="T26" fmla="*/ 0 w 47"/>
                  <a:gd name="T27" fmla="*/ 1 h 50"/>
                  <a:gd name="T28" fmla="*/ 0 w 47"/>
                  <a:gd name="T29" fmla="*/ 0 h 50"/>
                  <a:gd name="T30" fmla="*/ 0 w 47"/>
                  <a:gd name="T31" fmla="*/ 0 h 50"/>
                  <a:gd name="T32" fmla="*/ 0 w 4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50">
                    <a:moveTo>
                      <a:pt x="7" y="13"/>
                    </a:moveTo>
                    <a:lnTo>
                      <a:pt x="0" y="13"/>
                    </a:lnTo>
                    <a:lnTo>
                      <a:pt x="5" y="11"/>
                    </a:lnTo>
                    <a:lnTo>
                      <a:pt x="14" y="4"/>
                    </a:lnTo>
                    <a:lnTo>
                      <a:pt x="23" y="0"/>
                    </a:lnTo>
                    <a:lnTo>
                      <a:pt x="32" y="4"/>
                    </a:lnTo>
                    <a:lnTo>
                      <a:pt x="32" y="12"/>
                    </a:lnTo>
                    <a:lnTo>
                      <a:pt x="38" y="15"/>
                    </a:lnTo>
                    <a:lnTo>
                      <a:pt x="35" y="27"/>
                    </a:lnTo>
                    <a:lnTo>
                      <a:pt x="47" y="39"/>
                    </a:lnTo>
                    <a:lnTo>
                      <a:pt x="47" y="46"/>
                    </a:lnTo>
                    <a:lnTo>
                      <a:pt x="41" y="50"/>
                    </a:lnTo>
                    <a:lnTo>
                      <a:pt x="5" y="34"/>
                    </a:lnTo>
                    <a:lnTo>
                      <a:pt x="13" y="28"/>
                    </a:lnTo>
                    <a:lnTo>
                      <a:pt x="10" y="21"/>
                    </a:lnTo>
                    <a:lnTo>
                      <a:pt x="5" y="18"/>
                    </a:lnTo>
                    <a:lnTo>
                      <a:pt x="7" y="13"/>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5" name="Freeform 95"/>
              <p:cNvSpPr>
                <a:spLocks noChangeAspect="1"/>
              </p:cNvSpPr>
              <p:nvPr/>
            </p:nvSpPr>
            <p:spPr bwMode="gray">
              <a:xfrm rot="19149350">
                <a:off x="1510805" y="5556325"/>
                <a:ext cx="14461" cy="16128"/>
              </a:xfrm>
              <a:custGeom>
                <a:avLst/>
                <a:gdLst>
                  <a:gd name="T0" fmla="*/ 0 w 47"/>
                  <a:gd name="T1" fmla="*/ 0 h 50"/>
                  <a:gd name="T2" fmla="*/ 0 w 47"/>
                  <a:gd name="T3" fmla="*/ 0 h 50"/>
                  <a:gd name="T4" fmla="*/ 0 w 47"/>
                  <a:gd name="T5" fmla="*/ 0 h 50"/>
                  <a:gd name="T6" fmla="*/ 0 w 47"/>
                  <a:gd name="T7" fmla="*/ 0 h 50"/>
                  <a:gd name="T8" fmla="*/ 1 w 47"/>
                  <a:gd name="T9" fmla="*/ 0 h 50"/>
                  <a:gd name="T10" fmla="*/ 1 w 47"/>
                  <a:gd name="T11" fmla="*/ 0 h 50"/>
                  <a:gd name="T12" fmla="*/ 1 w 47"/>
                  <a:gd name="T13" fmla="*/ 0 h 50"/>
                  <a:gd name="T14" fmla="*/ 1 w 47"/>
                  <a:gd name="T15" fmla="*/ 0 h 50"/>
                  <a:gd name="T16" fmla="*/ 1 w 47"/>
                  <a:gd name="T17" fmla="*/ 1 h 50"/>
                  <a:gd name="T18" fmla="*/ 1 w 47"/>
                  <a:gd name="T19" fmla="*/ 1 h 50"/>
                  <a:gd name="T20" fmla="*/ 1 w 47"/>
                  <a:gd name="T21" fmla="*/ 1 h 50"/>
                  <a:gd name="T22" fmla="*/ 1 w 47"/>
                  <a:gd name="T23" fmla="*/ 1 h 50"/>
                  <a:gd name="T24" fmla="*/ 0 w 47"/>
                  <a:gd name="T25" fmla="*/ 1 h 50"/>
                  <a:gd name="T26" fmla="*/ 0 w 47"/>
                  <a:gd name="T27" fmla="*/ 1 h 50"/>
                  <a:gd name="T28" fmla="*/ 0 w 47"/>
                  <a:gd name="T29" fmla="*/ 0 h 50"/>
                  <a:gd name="T30" fmla="*/ 0 w 47"/>
                  <a:gd name="T31" fmla="*/ 0 h 50"/>
                  <a:gd name="T32" fmla="*/ 0 w 47"/>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50">
                    <a:moveTo>
                      <a:pt x="7" y="13"/>
                    </a:moveTo>
                    <a:lnTo>
                      <a:pt x="0" y="13"/>
                    </a:lnTo>
                    <a:lnTo>
                      <a:pt x="5" y="11"/>
                    </a:lnTo>
                    <a:lnTo>
                      <a:pt x="14" y="4"/>
                    </a:lnTo>
                    <a:lnTo>
                      <a:pt x="23" y="0"/>
                    </a:lnTo>
                    <a:lnTo>
                      <a:pt x="32" y="4"/>
                    </a:lnTo>
                    <a:lnTo>
                      <a:pt x="32" y="12"/>
                    </a:lnTo>
                    <a:lnTo>
                      <a:pt x="38" y="15"/>
                    </a:lnTo>
                    <a:lnTo>
                      <a:pt x="35" y="27"/>
                    </a:lnTo>
                    <a:lnTo>
                      <a:pt x="47" y="39"/>
                    </a:lnTo>
                    <a:lnTo>
                      <a:pt x="47" y="46"/>
                    </a:lnTo>
                    <a:lnTo>
                      <a:pt x="41" y="50"/>
                    </a:lnTo>
                    <a:lnTo>
                      <a:pt x="5" y="34"/>
                    </a:lnTo>
                    <a:lnTo>
                      <a:pt x="13" y="28"/>
                    </a:lnTo>
                    <a:lnTo>
                      <a:pt x="10" y="21"/>
                    </a:lnTo>
                    <a:lnTo>
                      <a:pt x="5" y="18"/>
                    </a:lnTo>
                    <a:lnTo>
                      <a:pt x="7" y="13"/>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6" name="Freeform 96"/>
              <p:cNvSpPr>
                <a:spLocks noChangeAspect="1"/>
              </p:cNvSpPr>
              <p:nvPr/>
            </p:nvSpPr>
            <p:spPr bwMode="gray">
              <a:xfrm rot="19149350">
                <a:off x="1073938" y="5543419"/>
                <a:ext cx="15666" cy="7444"/>
              </a:xfrm>
              <a:custGeom>
                <a:avLst/>
                <a:gdLst>
                  <a:gd name="T0" fmla="*/ 1 w 55"/>
                  <a:gd name="T1" fmla="*/ 0 h 28"/>
                  <a:gd name="T2" fmla="*/ 1 w 55"/>
                  <a:gd name="T3" fmla="*/ 0 h 28"/>
                  <a:gd name="T4" fmla="*/ 0 w 55"/>
                  <a:gd name="T5" fmla="*/ 1 h 28"/>
                  <a:gd name="T6" fmla="*/ 0 w 55"/>
                  <a:gd name="T7" fmla="*/ 1 h 28"/>
                  <a:gd name="T8" fmla="*/ 0 w 55"/>
                  <a:gd name="T9" fmla="*/ 1 h 28"/>
                  <a:gd name="T10" fmla="*/ 0 w 55"/>
                  <a:gd name="T11" fmla="*/ 0 h 28"/>
                  <a:gd name="T12" fmla="*/ 0 w 55"/>
                  <a:gd name="T13" fmla="*/ 0 h 28"/>
                  <a:gd name="T14" fmla="*/ 0 w 55"/>
                  <a:gd name="T15" fmla="*/ 0 h 28"/>
                  <a:gd name="T16" fmla="*/ 0 w 55"/>
                  <a:gd name="T17" fmla="*/ 0 h 28"/>
                  <a:gd name="T18" fmla="*/ 1 w 55"/>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28">
                    <a:moveTo>
                      <a:pt x="52" y="16"/>
                    </a:moveTo>
                    <a:lnTo>
                      <a:pt x="55" y="16"/>
                    </a:lnTo>
                    <a:lnTo>
                      <a:pt x="41" y="22"/>
                    </a:lnTo>
                    <a:lnTo>
                      <a:pt x="10" y="28"/>
                    </a:lnTo>
                    <a:lnTo>
                      <a:pt x="1" y="21"/>
                    </a:lnTo>
                    <a:lnTo>
                      <a:pt x="0" y="13"/>
                    </a:lnTo>
                    <a:lnTo>
                      <a:pt x="13" y="0"/>
                    </a:lnTo>
                    <a:lnTo>
                      <a:pt x="21" y="0"/>
                    </a:lnTo>
                    <a:lnTo>
                      <a:pt x="28" y="8"/>
                    </a:lnTo>
                    <a:lnTo>
                      <a:pt x="52" y="16"/>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7" name="Freeform 97"/>
              <p:cNvSpPr>
                <a:spLocks noChangeAspect="1"/>
              </p:cNvSpPr>
              <p:nvPr/>
            </p:nvSpPr>
            <p:spPr bwMode="gray">
              <a:xfrm rot="19149350">
                <a:off x="1073938" y="5543419"/>
                <a:ext cx="15666" cy="7444"/>
              </a:xfrm>
              <a:custGeom>
                <a:avLst/>
                <a:gdLst>
                  <a:gd name="T0" fmla="*/ 1 w 55"/>
                  <a:gd name="T1" fmla="*/ 0 h 28"/>
                  <a:gd name="T2" fmla="*/ 1 w 55"/>
                  <a:gd name="T3" fmla="*/ 0 h 28"/>
                  <a:gd name="T4" fmla="*/ 0 w 55"/>
                  <a:gd name="T5" fmla="*/ 1 h 28"/>
                  <a:gd name="T6" fmla="*/ 0 w 55"/>
                  <a:gd name="T7" fmla="*/ 1 h 28"/>
                  <a:gd name="T8" fmla="*/ 0 w 55"/>
                  <a:gd name="T9" fmla="*/ 1 h 28"/>
                  <a:gd name="T10" fmla="*/ 0 w 55"/>
                  <a:gd name="T11" fmla="*/ 0 h 28"/>
                  <a:gd name="T12" fmla="*/ 0 w 55"/>
                  <a:gd name="T13" fmla="*/ 0 h 28"/>
                  <a:gd name="T14" fmla="*/ 0 w 55"/>
                  <a:gd name="T15" fmla="*/ 0 h 28"/>
                  <a:gd name="T16" fmla="*/ 0 w 55"/>
                  <a:gd name="T17" fmla="*/ 0 h 28"/>
                  <a:gd name="T18" fmla="*/ 1 w 55"/>
                  <a:gd name="T19" fmla="*/ 0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5" h="28">
                    <a:moveTo>
                      <a:pt x="52" y="16"/>
                    </a:moveTo>
                    <a:lnTo>
                      <a:pt x="55" y="16"/>
                    </a:lnTo>
                    <a:lnTo>
                      <a:pt x="41" y="22"/>
                    </a:lnTo>
                    <a:lnTo>
                      <a:pt x="10" y="28"/>
                    </a:lnTo>
                    <a:lnTo>
                      <a:pt x="1" y="21"/>
                    </a:lnTo>
                    <a:lnTo>
                      <a:pt x="0" y="13"/>
                    </a:lnTo>
                    <a:lnTo>
                      <a:pt x="13" y="0"/>
                    </a:lnTo>
                    <a:lnTo>
                      <a:pt x="21" y="0"/>
                    </a:lnTo>
                    <a:lnTo>
                      <a:pt x="28" y="8"/>
                    </a:lnTo>
                    <a:lnTo>
                      <a:pt x="52" y="16"/>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8" name="Freeform 98"/>
              <p:cNvSpPr>
                <a:spLocks noChangeAspect="1"/>
              </p:cNvSpPr>
              <p:nvPr/>
            </p:nvSpPr>
            <p:spPr bwMode="gray">
              <a:xfrm rot="19149350">
                <a:off x="935274" y="5358119"/>
                <a:ext cx="32538" cy="62031"/>
              </a:xfrm>
              <a:custGeom>
                <a:avLst/>
                <a:gdLst>
                  <a:gd name="T0" fmla="*/ 1 w 107"/>
                  <a:gd name="T1" fmla="*/ 0 h 198"/>
                  <a:gd name="T2" fmla="*/ 1 w 107"/>
                  <a:gd name="T3" fmla="*/ 0 h 198"/>
                  <a:gd name="T4" fmla="*/ 1 w 107"/>
                  <a:gd name="T5" fmla="*/ 1 h 198"/>
                  <a:gd name="T6" fmla="*/ 2 w 107"/>
                  <a:gd name="T7" fmla="*/ 1 h 198"/>
                  <a:gd name="T8" fmla="*/ 2 w 107"/>
                  <a:gd name="T9" fmla="*/ 2 h 198"/>
                  <a:gd name="T10" fmla="*/ 2 w 107"/>
                  <a:gd name="T11" fmla="*/ 2 h 198"/>
                  <a:gd name="T12" fmla="*/ 2 w 107"/>
                  <a:gd name="T13" fmla="*/ 2 h 198"/>
                  <a:gd name="T14" fmla="*/ 2 w 107"/>
                  <a:gd name="T15" fmla="*/ 2 h 198"/>
                  <a:gd name="T16" fmla="*/ 1 w 107"/>
                  <a:gd name="T17" fmla="*/ 3 h 198"/>
                  <a:gd name="T18" fmla="*/ 1 w 107"/>
                  <a:gd name="T19" fmla="*/ 3 h 198"/>
                  <a:gd name="T20" fmla="*/ 1 w 107"/>
                  <a:gd name="T21" fmla="*/ 3 h 198"/>
                  <a:gd name="T22" fmla="*/ 1 w 107"/>
                  <a:gd name="T23" fmla="*/ 3 h 198"/>
                  <a:gd name="T24" fmla="*/ 1 w 107"/>
                  <a:gd name="T25" fmla="*/ 3 h 198"/>
                  <a:gd name="T26" fmla="*/ 1 w 107"/>
                  <a:gd name="T27" fmla="*/ 3 h 198"/>
                  <a:gd name="T28" fmla="*/ 1 w 107"/>
                  <a:gd name="T29" fmla="*/ 2 h 198"/>
                  <a:gd name="T30" fmla="*/ 0 w 107"/>
                  <a:gd name="T31" fmla="*/ 2 h 198"/>
                  <a:gd name="T32" fmla="*/ 0 w 107"/>
                  <a:gd name="T33" fmla="*/ 2 h 198"/>
                  <a:gd name="T34" fmla="*/ 0 w 107"/>
                  <a:gd name="T35" fmla="*/ 2 h 198"/>
                  <a:gd name="T36" fmla="*/ 0 w 107"/>
                  <a:gd name="T37" fmla="*/ 1 h 198"/>
                  <a:gd name="T38" fmla="*/ 0 w 107"/>
                  <a:gd name="T39" fmla="*/ 1 h 198"/>
                  <a:gd name="T40" fmla="*/ 0 w 107"/>
                  <a:gd name="T41" fmla="*/ 1 h 198"/>
                  <a:gd name="T42" fmla="*/ 0 w 107"/>
                  <a:gd name="T43" fmla="*/ 0 h 198"/>
                  <a:gd name="T44" fmla="*/ 1 w 107"/>
                  <a:gd name="T45" fmla="*/ 0 h 198"/>
                  <a:gd name="T46" fmla="*/ 1 w 107"/>
                  <a:gd name="T47" fmla="*/ 0 h 198"/>
                  <a:gd name="T48" fmla="*/ 1 w 107"/>
                  <a:gd name="T49" fmla="*/ 0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8">
                    <a:moveTo>
                      <a:pt x="34" y="0"/>
                    </a:moveTo>
                    <a:lnTo>
                      <a:pt x="42" y="30"/>
                    </a:lnTo>
                    <a:lnTo>
                      <a:pt x="60" y="63"/>
                    </a:lnTo>
                    <a:lnTo>
                      <a:pt x="93" y="87"/>
                    </a:lnTo>
                    <a:lnTo>
                      <a:pt x="101" y="109"/>
                    </a:lnTo>
                    <a:lnTo>
                      <a:pt x="99" y="123"/>
                    </a:lnTo>
                    <a:lnTo>
                      <a:pt x="106" y="154"/>
                    </a:lnTo>
                    <a:lnTo>
                      <a:pt x="107" y="169"/>
                    </a:lnTo>
                    <a:lnTo>
                      <a:pt x="68" y="187"/>
                    </a:lnTo>
                    <a:lnTo>
                      <a:pt x="73" y="192"/>
                    </a:lnTo>
                    <a:lnTo>
                      <a:pt x="64" y="198"/>
                    </a:lnTo>
                    <a:lnTo>
                      <a:pt x="50" y="197"/>
                    </a:lnTo>
                    <a:lnTo>
                      <a:pt x="46" y="181"/>
                    </a:lnTo>
                    <a:lnTo>
                      <a:pt x="36" y="180"/>
                    </a:lnTo>
                    <a:lnTo>
                      <a:pt x="31" y="170"/>
                    </a:lnTo>
                    <a:lnTo>
                      <a:pt x="16" y="164"/>
                    </a:lnTo>
                    <a:lnTo>
                      <a:pt x="3" y="166"/>
                    </a:lnTo>
                    <a:lnTo>
                      <a:pt x="0" y="109"/>
                    </a:lnTo>
                    <a:lnTo>
                      <a:pt x="6" y="78"/>
                    </a:lnTo>
                    <a:lnTo>
                      <a:pt x="1" y="67"/>
                    </a:lnTo>
                    <a:lnTo>
                      <a:pt x="1" y="55"/>
                    </a:lnTo>
                    <a:lnTo>
                      <a:pt x="13" y="21"/>
                    </a:lnTo>
                    <a:lnTo>
                      <a:pt x="24" y="13"/>
                    </a:lnTo>
                    <a:lnTo>
                      <a:pt x="28" y="3"/>
                    </a:lnTo>
                    <a:lnTo>
                      <a:pt x="34" y="0"/>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09" name="Freeform 99"/>
              <p:cNvSpPr>
                <a:spLocks noChangeAspect="1"/>
              </p:cNvSpPr>
              <p:nvPr/>
            </p:nvSpPr>
            <p:spPr bwMode="gray">
              <a:xfrm rot="19149350">
                <a:off x="935274" y="5358119"/>
                <a:ext cx="32538" cy="62031"/>
              </a:xfrm>
              <a:custGeom>
                <a:avLst/>
                <a:gdLst>
                  <a:gd name="T0" fmla="*/ 1 w 107"/>
                  <a:gd name="T1" fmla="*/ 0 h 198"/>
                  <a:gd name="T2" fmla="*/ 1 w 107"/>
                  <a:gd name="T3" fmla="*/ 0 h 198"/>
                  <a:gd name="T4" fmla="*/ 1 w 107"/>
                  <a:gd name="T5" fmla="*/ 1 h 198"/>
                  <a:gd name="T6" fmla="*/ 2 w 107"/>
                  <a:gd name="T7" fmla="*/ 1 h 198"/>
                  <a:gd name="T8" fmla="*/ 2 w 107"/>
                  <a:gd name="T9" fmla="*/ 2 h 198"/>
                  <a:gd name="T10" fmla="*/ 2 w 107"/>
                  <a:gd name="T11" fmla="*/ 2 h 198"/>
                  <a:gd name="T12" fmla="*/ 2 w 107"/>
                  <a:gd name="T13" fmla="*/ 2 h 198"/>
                  <a:gd name="T14" fmla="*/ 2 w 107"/>
                  <a:gd name="T15" fmla="*/ 2 h 198"/>
                  <a:gd name="T16" fmla="*/ 1 w 107"/>
                  <a:gd name="T17" fmla="*/ 3 h 198"/>
                  <a:gd name="T18" fmla="*/ 1 w 107"/>
                  <a:gd name="T19" fmla="*/ 3 h 198"/>
                  <a:gd name="T20" fmla="*/ 1 w 107"/>
                  <a:gd name="T21" fmla="*/ 3 h 198"/>
                  <a:gd name="T22" fmla="*/ 1 w 107"/>
                  <a:gd name="T23" fmla="*/ 3 h 198"/>
                  <a:gd name="T24" fmla="*/ 1 w 107"/>
                  <a:gd name="T25" fmla="*/ 3 h 198"/>
                  <a:gd name="T26" fmla="*/ 1 w 107"/>
                  <a:gd name="T27" fmla="*/ 3 h 198"/>
                  <a:gd name="T28" fmla="*/ 1 w 107"/>
                  <a:gd name="T29" fmla="*/ 2 h 198"/>
                  <a:gd name="T30" fmla="*/ 0 w 107"/>
                  <a:gd name="T31" fmla="*/ 2 h 198"/>
                  <a:gd name="T32" fmla="*/ 0 w 107"/>
                  <a:gd name="T33" fmla="*/ 2 h 198"/>
                  <a:gd name="T34" fmla="*/ 0 w 107"/>
                  <a:gd name="T35" fmla="*/ 2 h 198"/>
                  <a:gd name="T36" fmla="*/ 0 w 107"/>
                  <a:gd name="T37" fmla="*/ 1 h 198"/>
                  <a:gd name="T38" fmla="*/ 0 w 107"/>
                  <a:gd name="T39" fmla="*/ 1 h 198"/>
                  <a:gd name="T40" fmla="*/ 0 w 107"/>
                  <a:gd name="T41" fmla="*/ 1 h 198"/>
                  <a:gd name="T42" fmla="*/ 0 w 107"/>
                  <a:gd name="T43" fmla="*/ 0 h 198"/>
                  <a:gd name="T44" fmla="*/ 1 w 107"/>
                  <a:gd name="T45" fmla="*/ 0 h 198"/>
                  <a:gd name="T46" fmla="*/ 1 w 107"/>
                  <a:gd name="T47" fmla="*/ 0 h 198"/>
                  <a:gd name="T48" fmla="*/ 1 w 107"/>
                  <a:gd name="T49" fmla="*/ 0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7" h="198">
                    <a:moveTo>
                      <a:pt x="34" y="0"/>
                    </a:moveTo>
                    <a:lnTo>
                      <a:pt x="42" y="30"/>
                    </a:lnTo>
                    <a:lnTo>
                      <a:pt x="60" y="63"/>
                    </a:lnTo>
                    <a:lnTo>
                      <a:pt x="93" y="87"/>
                    </a:lnTo>
                    <a:lnTo>
                      <a:pt x="101" y="109"/>
                    </a:lnTo>
                    <a:lnTo>
                      <a:pt x="99" y="123"/>
                    </a:lnTo>
                    <a:lnTo>
                      <a:pt x="106" y="154"/>
                    </a:lnTo>
                    <a:lnTo>
                      <a:pt x="107" y="169"/>
                    </a:lnTo>
                    <a:lnTo>
                      <a:pt x="68" y="187"/>
                    </a:lnTo>
                    <a:lnTo>
                      <a:pt x="73" y="192"/>
                    </a:lnTo>
                    <a:lnTo>
                      <a:pt x="64" y="198"/>
                    </a:lnTo>
                    <a:lnTo>
                      <a:pt x="50" y="197"/>
                    </a:lnTo>
                    <a:lnTo>
                      <a:pt x="46" y="181"/>
                    </a:lnTo>
                    <a:lnTo>
                      <a:pt x="36" y="180"/>
                    </a:lnTo>
                    <a:lnTo>
                      <a:pt x="31" y="170"/>
                    </a:lnTo>
                    <a:lnTo>
                      <a:pt x="16" y="164"/>
                    </a:lnTo>
                    <a:lnTo>
                      <a:pt x="3" y="166"/>
                    </a:lnTo>
                    <a:lnTo>
                      <a:pt x="0" y="109"/>
                    </a:lnTo>
                    <a:lnTo>
                      <a:pt x="6" y="78"/>
                    </a:lnTo>
                    <a:lnTo>
                      <a:pt x="1" y="67"/>
                    </a:lnTo>
                    <a:lnTo>
                      <a:pt x="1" y="55"/>
                    </a:lnTo>
                    <a:lnTo>
                      <a:pt x="13" y="21"/>
                    </a:lnTo>
                    <a:lnTo>
                      <a:pt x="24" y="13"/>
                    </a:lnTo>
                    <a:lnTo>
                      <a:pt x="28" y="3"/>
                    </a:lnTo>
                    <a:lnTo>
                      <a:pt x="34" y="0"/>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10" name="Freeform 100"/>
              <p:cNvSpPr>
                <a:spLocks noChangeAspect="1"/>
              </p:cNvSpPr>
              <p:nvPr/>
            </p:nvSpPr>
            <p:spPr bwMode="gray">
              <a:xfrm rot="19149350">
                <a:off x="995397" y="5374272"/>
                <a:ext cx="26512" cy="31015"/>
              </a:xfrm>
              <a:custGeom>
                <a:avLst/>
                <a:gdLst>
                  <a:gd name="T0" fmla="*/ 1 w 76"/>
                  <a:gd name="T1" fmla="*/ 0 h 103"/>
                  <a:gd name="T2" fmla="*/ 1 w 76"/>
                  <a:gd name="T3" fmla="*/ 0 h 103"/>
                  <a:gd name="T4" fmla="*/ 1 w 76"/>
                  <a:gd name="T5" fmla="*/ 0 h 103"/>
                  <a:gd name="T6" fmla="*/ 1 w 76"/>
                  <a:gd name="T7" fmla="*/ 0 h 103"/>
                  <a:gd name="T8" fmla="*/ 1 w 76"/>
                  <a:gd name="T9" fmla="*/ 1 h 103"/>
                  <a:gd name="T10" fmla="*/ 1 w 76"/>
                  <a:gd name="T11" fmla="*/ 1 h 103"/>
                  <a:gd name="T12" fmla="*/ 1 w 76"/>
                  <a:gd name="T13" fmla="*/ 1 h 103"/>
                  <a:gd name="T14" fmla="*/ 0 w 76"/>
                  <a:gd name="T15" fmla="*/ 1 h 103"/>
                  <a:gd name="T16" fmla="*/ 0 w 76"/>
                  <a:gd name="T17" fmla="*/ 1 h 103"/>
                  <a:gd name="T18" fmla="*/ 1 w 76"/>
                  <a:gd name="T19" fmla="*/ 1 h 103"/>
                  <a:gd name="T20" fmla="*/ 1 w 76"/>
                  <a:gd name="T21" fmla="*/ 0 h 103"/>
                  <a:gd name="T22" fmla="*/ 1 w 76"/>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103">
                    <a:moveTo>
                      <a:pt x="24" y="2"/>
                    </a:moveTo>
                    <a:lnTo>
                      <a:pt x="30" y="0"/>
                    </a:lnTo>
                    <a:lnTo>
                      <a:pt x="59" y="19"/>
                    </a:lnTo>
                    <a:lnTo>
                      <a:pt x="70" y="18"/>
                    </a:lnTo>
                    <a:lnTo>
                      <a:pt x="76" y="82"/>
                    </a:lnTo>
                    <a:lnTo>
                      <a:pt x="67" y="96"/>
                    </a:lnTo>
                    <a:lnTo>
                      <a:pt x="57" y="103"/>
                    </a:lnTo>
                    <a:lnTo>
                      <a:pt x="0" y="87"/>
                    </a:lnTo>
                    <a:lnTo>
                      <a:pt x="9" y="70"/>
                    </a:lnTo>
                    <a:lnTo>
                      <a:pt x="27" y="50"/>
                    </a:lnTo>
                    <a:lnTo>
                      <a:pt x="29" y="21"/>
                    </a:lnTo>
                    <a:lnTo>
                      <a:pt x="24" y="2"/>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11" name="Freeform 101"/>
              <p:cNvSpPr>
                <a:spLocks noChangeAspect="1"/>
              </p:cNvSpPr>
              <p:nvPr/>
            </p:nvSpPr>
            <p:spPr bwMode="gray">
              <a:xfrm rot="19149350">
                <a:off x="995397" y="5374272"/>
                <a:ext cx="26512" cy="31015"/>
              </a:xfrm>
              <a:custGeom>
                <a:avLst/>
                <a:gdLst>
                  <a:gd name="T0" fmla="*/ 1 w 76"/>
                  <a:gd name="T1" fmla="*/ 0 h 103"/>
                  <a:gd name="T2" fmla="*/ 1 w 76"/>
                  <a:gd name="T3" fmla="*/ 0 h 103"/>
                  <a:gd name="T4" fmla="*/ 1 w 76"/>
                  <a:gd name="T5" fmla="*/ 0 h 103"/>
                  <a:gd name="T6" fmla="*/ 1 w 76"/>
                  <a:gd name="T7" fmla="*/ 0 h 103"/>
                  <a:gd name="T8" fmla="*/ 1 w 76"/>
                  <a:gd name="T9" fmla="*/ 1 h 103"/>
                  <a:gd name="T10" fmla="*/ 1 w 76"/>
                  <a:gd name="T11" fmla="*/ 1 h 103"/>
                  <a:gd name="T12" fmla="*/ 1 w 76"/>
                  <a:gd name="T13" fmla="*/ 1 h 103"/>
                  <a:gd name="T14" fmla="*/ 0 w 76"/>
                  <a:gd name="T15" fmla="*/ 1 h 103"/>
                  <a:gd name="T16" fmla="*/ 0 w 76"/>
                  <a:gd name="T17" fmla="*/ 1 h 103"/>
                  <a:gd name="T18" fmla="*/ 1 w 76"/>
                  <a:gd name="T19" fmla="*/ 1 h 103"/>
                  <a:gd name="T20" fmla="*/ 1 w 76"/>
                  <a:gd name="T21" fmla="*/ 0 h 103"/>
                  <a:gd name="T22" fmla="*/ 1 w 76"/>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6" h="103">
                    <a:moveTo>
                      <a:pt x="24" y="2"/>
                    </a:moveTo>
                    <a:lnTo>
                      <a:pt x="30" y="0"/>
                    </a:lnTo>
                    <a:lnTo>
                      <a:pt x="59" y="19"/>
                    </a:lnTo>
                    <a:lnTo>
                      <a:pt x="70" y="18"/>
                    </a:lnTo>
                    <a:lnTo>
                      <a:pt x="76" y="82"/>
                    </a:lnTo>
                    <a:lnTo>
                      <a:pt x="67" y="96"/>
                    </a:lnTo>
                    <a:lnTo>
                      <a:pt x="57" y="103"/>
                    </a:lnTo>
                    <a:lnTo>
                      <a:pt x="0" y="87"/>
                    </a:lnTo>
                    <a:lnTo>
                      <a:pt x="9" y="70"/>
                    </a:lnTo>
                    <a:lnTo>
                      <a:pt x="27" y="50"/>
                    </a:lnTo>
                    <a:lnTo>
                      <a:pt x="29" y="21"/>
                    </a:lnTo>
                    <a:lnTo>
                      <a:pt x="24" y="2"/>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12" name="Freeform 106"/>
              <p:cNvSpPr>
                <a:spLocks noChangeAspect="1"/>
              </p:cNvSpPr>
              <p:nvPr/>
            </p:nvSpPr>
            <p:spPr bwMode="gray">
              <a:xfrm rot="19149350">
                <a:off x="1046133" y="5262338"/>
                <a:ext cx="22897" cy="16128"/>
              </a:xfrm>
              <a:custGeom>
                <a:avLst/>
                <a:gdLst>
                  <a:gd name="T0" fmla="*/ 1 w 72"/>
                  <a:gd name="T1" fmla="*/ 0 h 59"/>
                  <a:gd name="T2" fmla="*/ 1 w 72"/>
                  <a:gd name="T3" fmla="*/ 1 h 59"/>
                  <a:gd name="T4" fmla="*/ 1 w 72"/>
                  <a:gd name="T5" fmla="*/ 1 h 59"/>
                  <a:gd name="T6" fmla="*/ 1 w 72"/>
                  <a:gd name="T7" fmla="*/ 1 h 59"/>
                  <a:gd name="T8" fmla="*/ 1 w 72"/>
                  <a:gd name="T9" fmla="*/ 1 h 59"/>
                  <a:gd name="T10" fmla="*/ 1 w 72"/>
                  <a:gd name="T11" fmla="*/ 0 h 59"/>
                  <a:gd name="T12" fmla="*/ 0 w 72"/>
                  <a:gd name="T13" fmla="*/ 0 h 59"/>
                  <a:gd name="T14" fmla="*/ 0 w 72"/>
                  <a:gd name="T15" fmla="*/ 0 h 59"/>
                  <a:gd name="T16" fmla="*/ 1 w 72"/>
                  <a:gd name="T17" fmla="*/ 0 h 59"/>
                  <a:gd name="T18" fmla="*/ 1 w 72"/>
                  <a:gd name="T19" fmla="*/ 0 h 59"/>
                  <a:gd name="T20" fmla="*/ 1 w 72"/>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59">
                    <a:moveTo>
                      <a:pt x="71" y="42"/>
                    </a:moveTo>
                    <a:lnTo>
                      <a:pt x="70" y="53"/>
                    </a:lnTo>
                    <a:lnTo>
                      <a:pt x="55" y="54"/>
                    </a:lnTo>
                    <a:lnTo>
                      <a:pt x="43" y="59"/>
                    </a:lnTo>
                    <a:lnTo>
                      <a:pt x="32" y="59"/>
                    </a:lnTo>
                    <a:lnTo>
                      <a:pt x="22" y="27"/>
                    </a:lnTo>
                    <a:lnTo>
                      <a:pt x="0" y="21"/>
                    </a:lnTo>
                    <a:lnTo>
                      <a:pt x="4" y="14"/>
                    </a:lnTo>
                    <a:lnTo>
                      <a:pt x="28" y="0"/>
                    </a:lnTo>
                    <a:lnTo>
                      <a:pt x="72" y="20"/>
                    </a:lnTo>
                    <a:lnTo>
                      <a:pt x="71" y="42"/>
                    </a:lnTo>
                    <a:close/>
                  </a:path>
                </a:pathLst>
              </a:custGeom>
              <a:grpFill/>
              <a:ln w="9525" cmpd="sng">
                <a:solidFill>
                  <a:sysClr val="window" lastClr="FFFFFF"/>
                </a:solidFill>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sp>
            <p:nvSpPr>
              <p:cNvPr id="313" name="Freeform 107"/>
              <p:cNvSpPr>
                <a:spLocks noChangeAspect="1"/>
              </p:cNvSpPr>
              <p:nvPr/>
            </p:nvSpPr>
            <p:spPr bwMode="gray">
              <a:xfrm rot="19149350">
                <a:off x="1046133" y="5262338"/>
                <a:ext cx="22897" cy="16128"/>
              </a:xfrm>
              <a:custGeom>
                <a:avLst/>
                <a:gdLst>
                  <a:gd name="T0" fmla="*/ 1 w 72"/>
                  <a:gd name="T1" fmla="*/ 0 h 59"/>
                  <a:gd name="T2" fmla="*/ 1 w 72"/>
                  <a:gd name="T3" fmla="*/ 1 h 59"/>
                  <a:gd name="T4" fmla="*/ 1 w 72"/>
                  <a:gd name="T5" fmla="*/ 1 h 59"/>
                  <a:gd name="T6" fmla="*/ 1 w 72"/>
                  <a:gd name="T7" fmla="*/ 1 h 59"/>
                  <a:gd name="T8" fmla="*/ 1 w 72"/>
                  <a:gd name="T9" fmla="*/ 1 h 59"/>
                  <a:gd name="T10" fmla="*/ 1 w 72"/>
                  <a:gd name="T11" fmla="*/ 0 h 59"/>
                  <a:gd name="T12" fmla="*/ 0 w 72"/>
                  <a:gd name="T13" fmla="*/ 0 h 59"/>
                  <a:gd name="T14" fmla="*/ 0 w 72"/>
                  <a:gd name="T15" fmla="*/ 0 h 59"/>
                  <a:gd name="T16" fmla="*/ 1 w 72"/>
                  <a:gd name="T17" fmla="*/ 0 h 59"/>
                  <a:gd name="T18" fmla="*/ 1 w 72"/>
                  <a:gd name="T19" fmla="*/ 0 h 59"/>
                  <a:gd name="T20" fmla="*/ 1 w 72"/>
                  <a:gd name="T21" fmla="*/ 0 h 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2" h="59">
                    <a:moveTo>
                      <a:pt x="71" y="42"/>
                    </a:moveTo>
                    <a:lnTo>
                      <a:pt x="70" y="53"/>
                    </a:lnTo>
                    <a:lnTo>
                      <a:pt x="55" y="54"/>
                    </a:lnTo>
                    <a:lnTo>
                      <a:pt x="43" y="59"/>
                    </a:lnTo>
                    <a:lnTo>
                      <a:pt x="32" y="59"/>
                    </a:lnTo>
                    <a:lnTo>
                      <a:pt x="22" y="27"/>
                    </a:lnTo>
                    <a:lnTo>
                      <a:pt x="0" y="21"/>
                    </a:lnTo>
                    <a:lnTo>
                      <a:pt x="4" y="14"/>
                    </a:lnTo>
                    <a:lnTo>
                      <a:pt x="28" y="0"/>
                    </a:lnTo>
                    <a:lnTo>
                      <a:pt x="72" y="20"/>
                    </a:lnTo>
                    <a:lnTo>
                      <a:pt x="71" y="42"/>
                    </a:lnTo>
                  </a:path>
                </a:pathLst>
              </a:custGeom>
              <a:grpFill/>
              <a:ln w="9525" cmpd="sng">
                <a:solidFill>
                  <a:sysClr val="window" lastClr="FFFFFF"/>
                </a:solidFill>
                <a:prstDash val="solid"/>
                <a:round/>
                <a:headEnd/>
                <a:tailEnd/>
              </a:ln>
            </p:spPr>
            <p:txBody>
              <a:bodyPr/>
              <a:lstStyle/>
              <a:p>
                <a:pPr marL="0" marR="0" lvl="0" indent="0" defTabSz="509292"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Century Gothic"/>
                  <a:ea typeface="+mn-ea"/>
                </a:endParaRPr>
              </a:p>
            </p:txBody>
          </p:sp>
        </p:grpSp>
        <p:sp>
          <p:nvSpPr>
            <p:cNvPr id="314" name="Rectangle 136"/>
            <p:cNvSpPr>
              <a:spLocks noChangeArrowheads="1"/>
            </p:cNvSpPr>
            <p:nvPr/>
          </p:nvSpPr>
          <p:spPr bwMode="auto">
            <a:xfrm>
              <a:off x="2143793" y="3328870"/>
              <a:ext cx="216913"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NV</a:t>
              </a:r>
            </a:p>
          </p:txBody>
        </p:sp>
        <p:sp>
          <p:nvSpPr>
            <p:cNvPr id="315" name="Rectangle 141"/>
            <p:cNvSpPr>
              <a:spLocks noChangeArrowheads="1"/>
            </p:cNvSpPr>
            <p:nvPr/>
          </p:nvSpPr>
          <p:spPr bwMode="auto">
            <a:xfrm>
              <a:off x="2061602" y="1663481"/>
              <a:ext cx="237539"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WA</a:t>
              </a:r>
            </a:p>
          </p:txBody>
        </p:sp>
        <p:sp>
          <p:nvSpPr>
            <p:cNvPr id="316" name="Rectangle 142"/>
            <p:cNvSpPr>
              <a:spLocks noChangeArrowheads="1"/>
            </p:cNvSpPr>
            <p:nvPr/>
          </p:nvSpPr>
          <p:spPr bwMode="auto">
            <a:xfrm>
              <a:off x="1817883" y="2307437"/>
              <a:ext cx="232407"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OR</a:t>
              </a:r>
            </a:p>
          </p:txBody>
        </p:sp>
        <p:sp>
          <p:nvSpPr>
            <p:cNvPr id="317" name="Rectangle 143"/>
            <p:cNvSpPr>
              <a:spLocks noChangeArrowheads="1"/>
            </p:cNvSpPr>
            <p:nvPr/>
          </p:nvSpPr>
          <p:spPr bwMode="auto">
            <a:xfrm>
              <a:off x="1616821" y="3705465"/>
              <a:ext cx="216913"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CA</a:t>
              </a:r>
            </a:p>
          </p:txBody>
        </p:sp>
        <p:sp>
          <p:nvSpPr>
            <p:cNvPr id="318" name="Rectangle 144"/>
            <p:cNvSpPr>
              <a:spLocks noChangeArrowheads="1"/>
            </p:cNvSpPr>
            <p:nvPr/>
          </p:nvSpPr>
          <p:spPr bwMode="auto">
            <a:xfrm>
              <a:off x="1287539" y="5363358"/>
              <a:ext cx="217577"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AK</a:t>
              </a:r>
            </a:p>
          </p:txBody>
        </p:sp>
        <p:sp>
          <p:nvSpPr>
            <p:cNvPr id="319" name="Rectangle 145"/>
            <p:cNvSpPr>
              <a:spLocks noChangeArrowheads="1"/>
            </p:cNvSpPr>
            <p:nvPr/>
          </p:nvSpPr>
          <p:spPr bwMode="auto">
            <a:xfrm>
              <a:off x="2778423" y="4413891"/>
              <a:ext cx="202968"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AZ</a:t>
              </a:r>
            </a:p>
          </p:txBody>
        </p:sp>
        <p:sp>
          <p:nvSpPr>
            <p:cNvPr id="320" name="Rectangle 146"/>
            <p:cNvSpPr>
              <a:spLocks noChangeArrowheads="1"/>
            </p:cNvSpPr>
            <p:nvPr/>
          </p:nvSpPr>
          <p:spPr bwMode="auto">
            <a:xfrm>
              <a:off x="2909653" y="3484562"/>
              <a:ext cx="203300"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UT</a:t>
              </a:r>
            </a:p>
          </p:txBody>
        </p:sp>
        <p:sp>
          <p:nvSpPr>
            <p:cNvPr id="321" name="Rectangle 147"/>
            <p:cNvSpPr>
              <a:spLocks noChangeArrowheads="1"/>
            </p:cNvSpPr>
            <p:nvPr/>
          </p:nvSpPr>
          <p:spPr bwMode="auto">
            <a:xfrm>
              <a:off x="2680455" y="2555756"/>
              <a:ext cx="165784"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ID</a:t>
              </a:r>
            </a:p>
          </p:txBody>
        </p:sp>
        <p:sp>
          <p:nvSpPr>
            <p:cNvPr id="322" name="Rectangle 148"/>
            <p:cNvSpPr>
              <a:spLocks noChangeArrowheads="1"/>
            </p:cNvSpPr>
            <p:nvPr/>
          </p:nvSpPr>
          <p:spPr bwMode="auto">
            <a:xfrm>
              <a:off x="3372596" y="2046472"/>
              <a:ext cx="317326"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rPr>
                <a:t>MT**</a:t>
              </a:r>
              <a:endParaRPr kumimoji="0" lang="en-US" sz="1000" b="1" i="0" u="none" strike="noStrike" kern="0" cap="none" spc="0" normalizeH="0" baseline="0" noProof="0" dirty="0">
                <a:ln>
                  <a:noFill/>
                </a:ln>
                <a:solidFill>
                  <a:sysClr val="window" lastClr="FFFFFF"/>
                </a:solidFill>
                <a:effectLst/>
                <a:uLnTx/>
                <a:uFillTx/>
              </a:endParaRPr>
            </a:p>
          </p:txBody>
        </p:sp>
        <p:sp>
          <p:nvSpPr>
            <p:cNvPr id="323" name="Rectangle 149"/>
            <p:cNvSpPr>
              <a:spLocks noChangeArrowheads="1"/>
            </p:cNvSpPr>
            <p:nvPr/>
          </p:nvSpPr>
          <p:spPr bwMode="auto">
            <a:xfrm>
              <a:off x="3578972" y="2823169"/>
              <a:ext cx="237539"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WY</a:t>
              </a:r>
            </a:p>
          </p:txBody>
        </p:sp>
        <p:sp>
          <p:nvSpPr>
            <p:cNvPr id="324" name="Rectangle 150"/>
            <p:cNvSpPr>
              <a:spLocks noChangeArrowheads="1"/>
            </p:cNvSpPr>
            <p:nvPr/>
          </p:nvSpPr>
          <p:spPr bwMode="auto">
            <a:xfrm>
              <a:off x="3770171" y="3631861"/>
              <a:ext cx="232407"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CO</a:t>
              </a:r>
            </a:p>
          </p:txBody>
        </p:sp>
        <p:sp>
          <p:nvSpPr>
            <p:cNvPr id="325" name="Rectangle 151"/>
            <p:cNvSpPr>
              <a:spLocks noChangeArrowheads="1"/>
            </p:cNvSpPr>
            <p:nvPr/>
          </p:nvSpPr>
          <p:spPr bwMode="auto">
            <a:xfrm>
              <a:off x="3662145" y="4467860"/>
              <a:ext cx="240154"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NM</a:t>
              </a:r>
            </a:p>
          </p:txBody>
        </p:sp>
        <p:sp>
          <p:nvSpPr>
            <p:cNvPr id="326" name="Rectangle 152"/>
            <p:cNvSpPr>
              <a:spLocks noChangeArrowheads="1"/>
            </p:cNvSpPr>
            <p:nvPr/>
          </p:nvSpPr>
          <p:spPr bwMode="auto">
            <a:xfrm>
              <a:off x="4777229" y="5022702"/>
              <a:ext cx="202968"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TX</a:t>
              </a:r>
            </a:p>
          </p:txBody>
        </p:sp>
        <p:sp>
          <p:nvSpPr>
            <p:cNvPr id="327" name="Rectangle 153"/>
            <p:cNvSpPr>
              <a:spLocks noChangeArrowheads="1"/>
            </p:cNvSpPr>
            <p:nvPr/>
          </p:nvSpPr>
          <p:spPr bwMode="auto">
            <a:xfrm>
              <a:off x="5032950" y="4294334"/>
              <a:ext cx="224660"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OK</a:t>
              </a:r>
            </a:p>
          </p:txBody>
        </p:sp>
        <p:sp>
          <p:nvSpPr>
            <p:cNvPr id="328" name="Rectangle 154"/>
            <p:cNvSpPr>
              <a:spLocks noChangeArrowheads="1"/>
            </p:cNvSpPr>
            <p:nvPr/>
          </p:nvSpPr>
          <p:spPr bwMode="auto">
            <a:xfrm>
              <a:off x="4842413" y="3731784"/>
              <a:ext cx="209166"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KS</a:t>
              </a:r>
            </a:p>
          </p:txBody>
        </p:sp>
        <p:sp>
          <p:nvSpPr>
            <p:cNvPr id="329" name="Rectangle 155"/>
            <p:cNvSpPr>
              <a:spLocks noChangeArrowheads="1"/>
            </p:cNvSpPr>
            <p:nvPr/>
          </p:nvSpPr>
          <p:spPr bwMode="auto">
            <a:xfrm>
              <a:off x="4624529" y="3181175"/>
              <a:ext cx="216913"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NE</a:t>
              </a:r>
            </a:p>
          </p:txBody>
        </p:sp>
        <p:sp>
          <p:nvSpPr>
            <p:cNvPr id="330" name="Rectangle 156"/>
            <p:cNvSpPr>
              <a:spLocks noChangeArrowheads="1"/>
            </p:cNvSpPr>
            <p:nvPr/>
          </p:nvSpPr>
          <p:spPr bwMode="auto">
            <a:xfrm>
              <a:off x="4568210" y="2601349"/>
              <a:ext cx="216913"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SD</a:t>
              </a:r>
            </a:p>
          </p:txBody>
        </p:sp>
        <p:sp>
          <p:nvSpPr>
            <p:cNvPr id="331" name="Rectangle 157"/>
            <p:cNvSpPr>
              <a:spLocks noChangeArrowheads="1"/>
            </p:cNvSpPr>
            <p:nvPr/>
          </p:nvSpPr>
          <p:spPr bwMode="auto">
            <a:xfrm>
              <a:off x="4566083" y="2074267"/>
              <a:ext cx="226209"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ND</a:t>
              </a:r>
            </a:p>
          </p:txBody>
        </p:sp>
        <p:sp>
          <p:nvSpPr>
            <p:cNvPr id="332" name="Rectangle 158"/>
            <p:cNvSpPr>
              <a:spLocks noChangeArrowheads="1"/>
            </p:cNvSpPr>
            <p:nvPr/>
          </p:nvSpPr>
          <p:spPr bwMode="auto">
            <a:xfrm>
              <a:off x="5351151" y="2341663"/>
              <a:ext cx="240154"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MN</a:t>
              </a:r>
            </a:p>
          </p:txBody>
        </p:sp>
        <p:sp>
          <p:nvSpPr>
            <p:cNvPr id="333" name="Rectangle 159"/>
            <p:cNvSpPr>
              <a:spLocks noChangeArrowheads="1"/>
            </p:cNvSpPr>
            <p:nvPr/>
          </p:nvSpPr>
          <p:spPr bwMode="auto">
            <a:xfrm>
              <a:off x="5543891" y="3067165"/>
              <a:ext cx="210501"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rPr>
                <a:t>IA*</a:t>
              </a:r>
              <a:endParaRPr kumimoji="0" lang="en-US" sz="1000" b="1" i="0" u="none" strike="noStrike" kern="0" cap="none" spc="0" normalizeH="0" baseline="0" noProof="0" dirty="0">
                <a:ln>
                  <a:noFill/>
                </a:ln>
                <a:solidFill>
                  <a:sysClr val="window" lastClr="FFFFFF"/>
                </a:solidFill>
                <a:effectLst/>
                <a:uLnTx/>
                <a:uFillTx/>
              </a:endParaRPr>
            </a:p>
          </p:txBody>
        </p:sp>
        <p:sp>
          <p:nvSpPr>
            <p:cNvPr id="334" name="Rectangle 160"/>
            <p:cNvSpPr>
              <a:spLocks noChangeArrowheads="1"/>
            </p:cNvSpPr>
            <p:nvPr/>
          </p:nvSpPr>
          <p:spPr bwMode="auto">
            <a:xfrm>
              <a:off x="5731178" y="3714688"/>
              <a:ext cx="247901"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MO</a:t>
              </a:r>
            </a:p>
          </p:txBody>
        </p:sp>
        <p:sp>
          <p:nvSpPr>
            <p:cNvPr id="335" name="Rectangle 161"/>
            <p:cNvSpPr>
              <a:spLocks noChangeArrowheads="1"/>
            </p:cNvSpPr>
            <p:nvPr/>
          </p:nvSpPr>
          <p:spPr bwMode="auto">
            <a:xfrm>
              <a:off x="5773011" y="4354875"/>
              <a:ext cx="267483"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rPr>
                <a:t>AR*</a:t>
              </a:r>
              <a:endParaRPr kumimoji="0" lang="en-US" sz="1000" b="1" i="0" u="none" strike="noStrike" kern="0" cap="none" spc="0" normalizeH="0" baseline="0" noProof="0" dirty="0">
                <a:ln>
                  <a:noFill/>
                </a:ln>
                <a:solidFill>
                  <a:sysClr val="window" lastClr="FFFFFF"/>
                </a:solidFill>
                <a:effectLst/>
                <a:uLnTx/>
                <a:uFillTx/>
              </a:endParaRPr>
            </a:p>
          </p:txBody>
        </p:sp>
        <p:sp>
          <p:nvSpPr>
            <p:cNvPr id="336" name="Rectangle 162"/>
            <p:cNvSpPr>
              <a:spLocks noChangeArrowheads="1"/>
            </p:cNvSpPr>
            <p:nvPr/>
          </p:nvSpPr>
          <p:spPr bwMode="auto">
            <a:xfrm>
              <a:off x="5851526" y="5005964"/>
              <a:ext cx="199067"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LA</a:t>
              </a:r>
            </a:p>
          </p:txBody>
        </p:sp>
        <p:sp>
          <p:nvSpPr>
            <p:cNvPr id="337" name="Rectangle 163"/>
            <p:cNvSpPr>
              <a:spLocks noChangeArrowheads="1"/>
            </p:cNvSpPr>
            <p:nvPr/>
          </p:nvSpPr>
          <p:spPr bwMode="auto">
            <a:xfrm>
              <a:off x="6260095" y="4687787"/>
              <a:ext cx="232407"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MS</a:t>
              </a:r>
            </a:p>
          </p:txBody>
        </p:sp>
        <p:sp>
          <p:nvSpPr>
            <p:cNvPr id="338" name="Rectangle 164"/>
            <p:cNvSpPr>
              <a:spLocks noChangeArrowheads="1"/>
            </p:cNvSpPr>
            <p:nvPr/>
          </p:nvSpPr>
          <p:spPr bwMode="auto">
            <a:xfrm>
              <a:off x="6228640" y="3356807"/>
              <a:ext cx="147771"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IL</a:t>
              </a:r>
            </a:p>
          </p:txBody>
        </p:sp>
        <p:sp>
          <p:nvSpPr>
            <p:cNvPr id="339" name="Rectangle 165"/>
            <p:cNvSpPr>
              <a:spLocks noChangeArrowheads="1"/>
            </p:cNvSpPr>
            <p:nvPr/>
          </p:nvSpPr>
          <p:spPr bwMode="auto">
            <a:xfrm>
              <a:off x="5999370" y="2555215"/>
              <a:ext cx="238929"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rPr>
                <a:t>WI*</a:t>
              </a:r>
              <a:endParaRPr kumimoji="0" lang="en-US" sz="1000" b="1" i="0" u="none" strike="noStrike" kern="0" cap="none" spc="0" normalizeH="0" baseline="0" noProof="0" dirty="0">
                <a:ln>
                  <a:noFill/>
                </a:ln>
                <a:solidFill>
                  <a:sysClr val="window" lastClr="FFFFFF"/>
                </a:solidFill>
                <a:effectLst/>
                <a:uLnTx/>
                <a:uFillTx/>
              </a:endParaRPr>
            </a:p>
          </p:txBody>
        </p:sp>
        <p:sp>
          <p:nvSpPr>
            <p:cNvPr id="340" name="Rectangle 166"/>
            <p:cNvSpPr>
              <a:spLocks noChangeArrowheads="1"/>
            </p:cNvSpPr>
            <p:nvPr/>
          </p:nvSpPr>
          <p:spPr bwMode="auto">
            <a:xfrm>
              <a:off x="6643948" y="3317609"/>
              <a:ext cx="210501"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rPr>
                <a:t>IN*</a:t>
              </a:r>
              <a:endParaRPr kumimoji="0" lang="en-US" sz="1000" b="1" i="0" u="none" strike="noStrike" kern="0" cap="none" spc="0" normalizeH="0" baseline="0" noProof="0" dirty="0">
                <a:ln>
                  <a:noFill/>
                </a:ln>
                <a:solidFill>
                  <a:sysClr val="window" lastClr="FFFFFF"/>
                </a:solidFill>
                <a:effectLst/>
                <a:uLnTx/>
                <a:uFillTx/>
              </a:endParaRPr>
            </a:p>
          </p:txBody>
        </p:sp>
        <p:sp>
          <p:nvSpPr>
            <p:cNvPr id="341" name="Rectangle 167"/>
            <p:cNvSpPr>
              <a:spLocks noChangeArrowheads="1"/>
            </p:cNvSpPr>
            <p:nvPr/>
          </p:nvSpPr>
          <p:spPr bwMode="auto">
            <a:xfrm>
              <a:off x="6924348" y="3713226"/>
              <a:ext cx="211891"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KY</a:t>
              </a:r>
            </a:p>
          </p:txBody>
        </p:sp>
        <p:sp>
          <p:nvSpPr>
            <p:cNvPr id="342" name="Rectangle 168"/>
            <p:cNvSpPr>
              <a:spLocks noChangeArrowheads="1"/>
            </p:cNvSpPr>
            <p:nvPr/>
          </p:nvSpPr>
          <p:spPr bwMode="auto">
            <a:xfrm>
              <a:off x="6704802" y="4079643"/>
              <a:ext cx="210715"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TN</a:t>
              </a:r>
            </a:p>
          </p:txBody>
        </p:sp>
        <p:sp>
          <p:nvSpPr>
            <p:cNvPr id="343" name="Rectangle 169"/>
            <p:cNvSpPr>
              <a:spLocks noChangeArrowheads="1"/>
            </p:cNvSpPr>
            <p:nvPr/>
          </p:nvSpPr>
          <p:spPr bwMode="auto">
            <a:xfrm>
              <a:off x="6738890" y="4637024"/>
              <a:ext cx="199067"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AL</a:t>
              </a:r>
            </a:p>
          </p:txBody>
        </p:sp>
        <p:sp>
          <p:nvSpPr>
            <p:cNvPr id="344" name="Rectangle 170"/>
            <p:cNvSpPr>
              <a:spLocks noChangeArrowheads="1"/>
            </p:cNvSpPr>
            <p:nvPr/>
          </p:nvSpPr>
          <p:spPr bwMode="auto">
            <a:xfrm>
              <a:off x="7698494" y="5329417"/>
              <a:ext cx="187474"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FL</a:t>
              </a:r>
            </a:p>
          </p:txBody>
        </p:sp>
        <p:sp>
          <p:nvSpPr>
            <p:cNvPr id="345" name="Rectangle 171"/>
            <p:cNvSpPr>
              <a:spLocks noChangeArrowheads="1"/>
            </p:cNvSpPr>
            <p:nvPr/>
          </p:nvSpPr>
          <p:spPr bwMode="auto">
            <a:xfrm>
              <a:off x="7248597" y="4571472"/>
              <a:ext cx="224660"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GA</a:t>
              </a:r>
            </a:p>
          </p:txBody>
        </p:sp>
        <p:sp>
          <p:nvSpPr>
            <p:cNvPr id="346" name="Rectangle 172"/>
            <p:cNvSpPr>
              <a:spLocks noChangeArrowheads="1"/>
            </p:cNvSpPr>
            <p:nvPr/>
          </p:nvSpPr>
          <p:spPr bwMode="auto">
            <a:xfrm>
              <a:off x="7608630" y="4266319"/>
              <a:ext cx="216913"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SC</a:t>
              </a:r>
            </a:p>
          </p:txBody>
        </p:sp>
        <p:sp>
          <p:nvSpPr>
            <p:cNvPr id="347" name="Rectangle 173"/>
            <p:cNvSpPr>
              <a:spLocks noChangeArrowheads="1"/>
            </p:cNvSpPr>
            <p:nvPr/>
          </p:nvSpPr>
          <p:spPr bwMode="auto">
            <a:xfrm>
              <a:off x="7823564" y="3900244"/>
              <a:ext cx="226209"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NC</a:t>
              </a:r>
            </a:p>
          </p:txBody>
        </p:sp>
        <p:sp>
          <p:nvSpPr>
            <p:cNvPr id="348" name="Rectangle 174"/>
            <p:cNvSpPr>
              <a:spLocks noChangeArrowheads="1"/>
            </p:cNvSpPr>
            <p:nvPr/>
          </p:nvSpPr>
          <p:spPr bwMode="auto">
            <a:xfrm>
              <a:off x="7873145" y="3502484"/>
              <a:ext cx="199067" cy="170067"/>
            </a:xfrm>
            <a:prstGeom prst="rect">
              <a:avLst/>
            </a:prstGeom>
            <a:noFill/>
            <a:ln w="12700" cap="rnd">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VA</a:t>
              </a:r>
            </a:p>
          </p:txBody>
        </p:sp>
        <p:sp>
          <p:nvSpPr>
            <p:cNvPr id="349" name="Rectangle 175"/>
            <p:cNvSpPr>
              <a:spLocks noChangeArrowheads="1"/>
            </p:cNvSpPr>
            <p:nvPr/>
          </p:nvSpPr>
          <p:spPr bwMode="auto">
            <a:xfrm>
              <a:off x="7408873" y="3435508"/>
              <a:ext cx="247901"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WV</a:t>
              </a:r>
            </a:p>
          </p:txBody>
        </p:sp>
        <p:sp>
          <p:nvSpPr>
            <p:cNvPr id="350" name="Rectangle 176"/>
            <p:cNvSpPr>
              <a:spLocks noChangeArrowheads="1"/>
            </p:cNvSpPr>
            <p:nvPr/>
          </p:nvSpPr>
          <p:spPr bwMode="auto">
            <a:xfrm>
              <a:off x="7081413" y="3182397"/>
              <a:ext cx="232407"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OH</a:t>
              </a:r>
            </a:p>
          </p:txBody>
        </p:sp>
        <p:sp>
          <p:nvSpPr>
            <p:cNvPr id="351" name="Rectangle 177"/>
            <p:cNvSpPr>
              <a:spLocks noChangeArrowheads="1"/>
            </p:cNvSpPr>
            <p:nvPr/>
          </p:nvSpPr>
          <p:spPr bwMode="auto">
            <a:xfrm>
              <a:off x="7775609" y="2907166"/>
              <a:ext cx="250889"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rPr>
                <a:t>PA*</a:t>
              </a:r>
              <a:endParaRPr kumimoji="0" lang="en-US" sz="1000" b="1" i="0" u="none" strike="noStrike" kern="0" cap="none" spc="0" normalizeH="0" baseline="0" noProof="0" dirty="0">
                <a:ln>
                  <a:noFill/>
                </a:ln>
                <a:solidFill>
                  <a:sysClr val="window" lastClr="FFFFFF"/>
                </a:solidFill>
                <a:effectLst/>
                <a:uLnTx/>
                <a:uFillTx/>
              </a:endParaRPr>
            </a:p>
          </p:txBody>
        </p:sp>
        <p:sp>
          <p:nvSpPr>
            <p:cNvPr id="352" name="Rectangle 178"/>
            <p:cNvSpPr>
              <a:spLocks noChangeArrowheads="1"/>
            </p:cNvSpPr>
            <p:nvPr/>
          </p:nvSpPr>
          <p:spPr bwMode="auto">
            <a:xfrm>
              <a:off x="8651622" y="1721322"/>
              <a:ext cx="232407"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ME</a:t>
              </a:r>
            </a:p>
          </p:txBody>
        </p:sp>
        <p:sp>
          <p:nvSpPr>
            <p:cNvPr id="353" name="Rectangle 179"/>
            <p:cNvSpPr>
              <a:spLocks noChangeArrowheads="1"/>
            </p:cNvSpPr>
            <p:nvPr/>
          </p:nvSpPr>
          <p:spPr bwMode="auto">
            <a:xfrm>
              <a:off x="6766890" y="2715878"/>
              <a:ext cx="224715"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latin typeface="Arial" charset="0"/>
                </a:rPr>
                <a:t>MI*</a:t>
              </a:r>
              <a:endParaRPr kumimoji="0" lang="en-US" sz="1000" b="1" i="0" u="none" strike="noStrike" kern="0" cap="none" spc="0" normalizeH="0" baseline="0" noProof="0" dirty="0">
                <a:ln>
                  <a:noFill/>
                </a:ln>
                <a:solidFill>
                  <a:sysClr val="window" lastClr="FFFFFF"/>
                </a:solidFill>
                <a:effectLst/>
                <a:uLnTx/>
                <a:uFillTx/>
                <a:latin typeface="Arial" charset="0"/>
              </a:endParaRPr>
            </a:p>
          </p:txBody>
        </p:sp>
        <p:sp>
          <p:nvSpPr>
            <p:cNvPr id="354" name="Rectangle 180"/>
            <p:cNvSpPr>
              <a:spLocks noChangeArrowheads="1"/>
            </p:cNvSpPr>
            <p:nvPr/>
          </p:nvSpPr>
          <p:spPr bwMode="auto">
            <a:xfrm>
              <a:off x="8004486" y="2440467"/>
              <a:ext cx="211891" cy="170067"/>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 lastClr="FFFFFF"/>
                  </a:solidFill>
                  <a:effectLst/>
                  <a:uLnTx/>
                  <a:uFillTx/>
                  <a:latin typeface="Arial" charset="0"/>
                </a:rPr>
                <a:t>NY</a:t>
              </a:r>
              <a:endParaRPr kumimoji="0" lang="en-US" sz="1000" b="1" i="0" u="none" strike="noStrike" kern="0" cap="none" spc="0" normalizeH="0" baseline="0" noProof="0" dirty="0">
                <a:ln>
                  <a:noFill/>
                </a:ln>
                <a:solidFill>
                  <a:sysClr val="window" lastClr="FFFFFF"/>
                </a:solidFill>
                <a:effectLst/>
                <a:uLnTx/>
                <a:uFillTx/>
                <a:latin typeface="Arial" charset="0"/>
              </a:endParaRPr>
            </a:p>
          </p:txBody>
        </p:sp>
        <p:sp>
          <p:nvSpPr>
            <p:cNvPr id="355" name="Rectangle 181"/>
            <p:cNvSpPr>
              <a:spLocks noChangeArrowheads="1"/>
            </p:cNvSpPr>
            <p:nvPr/>
          </p:nvSpPr>
          <p:spPr bwMode="auto">
            <a:xfrm>
              <a:off x="8251882" y="1872926"/>
              <a:ext cx="202968"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VT</a:t>
              </a:r>
            </a:p>
          </p:txBody>
        </p:sp>
        <p:sp>
          <p:nvSpPr>
            <p:cNvPr id="356" name="Rectangle 182"/>
            <p:cNvSpPr>
              <a:spLocks noChangeArrowheads="1"/>
            </p:cNvSpPr>
            <p:nvPr/>
          </p:nvSpPr>
          <p:spPr bwMode="auto">
            <a:xfrm>
              <a:off x="8459093" y="2219744"/>
              <a:ext cx="224715" cy="139289"/>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smtClean="0">
                  <a:ln>
                    <a:noFill/>
                  </a:ln>
                  <a:solidFill>
                    <a:sysClr val="window" lastClr="FFFFFF"/>
                  </a:solidFill>
                  <a:effectLst/>
                  <a:uLnTx/>
                  <a:uFillTx/>
                </a:rPr>
                <a:t>NH*</a:t>
              </a:r>
              <a:endParaRPr kumimoji="0" lang="en-US" sz="800" b="1" i="0" u="none" strike="noStrike" kern="0" cap="none" spc="0" normalizeH="0" baseline="0" noProof="0" dirty="0">
                <a:ln>
                  <a:noFill/>
                </a:ln>
                <a:solidFill>
                  <a:sysClr val="window" lastClr="FFFFFF"/>
                </a:solidFill>
                <a:effectLst/>
                <a:uLnTx/>
                <a:uFillTx/>
              </a:endParaRPr>
            </a:p>
          </p:txBody>
        </p:sp>
        <p:sp>
          <p:nvSpPr>
            <p:cNvPr id="357" name="Rectangle 183"/>
            <p:cNvSpPr>
              <a:spLocks noChangeArrowheads="1"/>
            </p:cNvSpPr>
            <p:nvPr/>
          </p:nvSpPr>
          <p:spPr bwMode="auto">
            <a:xfrm>
              <a:off x="8776076" y="2356919"/>
              <a:ext cx="232407"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MA</a:t>
              </a:r>
            </a:p>
          </p:txBody>
        </p:sp>
        <p:sp>
          <p:nvSpPr>
            <p:cNvPr id="358" name="Rectangle 184"/>
            <p:cNvSpPr>
              <a:spLocks noChangeArrowheads="1"/>
            </p:cNvSpPr>
            <p:nvPr/>
          </p:nvSpPr>
          <p:spPr bwMode="auto">
            <a:xfrm>
              <a:off x="8509731" y="2710652"/>
              <a:ext cx="210715"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Text" lastClr="000000"/>
                  </a:solidFill>
                  <a:effectLst/>
                  <a:uLnTx/>
                  <a:uFillTx/>
                </a:rPr>
                <a:t>CT</a:t>
              </a:r>
            </a:p>
          </p:txBody>
        </p:sp>
        <p:sp>
          <p:nvSpPr>
            <p:cNvPr id="359" name="Rectangle 185"/>
            <p:cNvSpPr>
              <a:spLocks noChangeArrowheads="1"/>
            </p:cNvSpPr>
            <p:nvPr/>
          </p:nvSpPr>
          <p:spPr bwMode="auto">
            <a:xfrm>
              <a:off x="3022465" y="5719694"/>
              <a:ext cx="165784" cy="176355"/>
            </a:xfrm>
            <a:prstGeom prst="rect">
              <a:avLst/>
            </a:prstGeom>
            <a:noFill/>
            <a:ln w="9525">
              <a:noFill/>
              <a:miter lim="800000"/>
              <a:headEnd/>
              <a:tailEnd/>
            </a:ln>
            <a:effectLst/>
          </p:spPr>
          <p:txBody>
            <a:bodyPr wrap="none" lIns="16021" tIns="8011" rIns="16021" bIns="8011">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ysClr val="window" lastClr="FFFFFF"/>
                  </a:solidFill>
                  <a:effectLst/>
                  <a:uLnTx/>
                  <a:uFillTx/>
                </a:rPr>
                <a:t>HI</a:t>
              </a:r>
            </a:p>
          </p:txBody>
        </p:sp>
        <p:sp>
          <p:nvSpPr>
            <p:cNvPr id="360" name="Rectangle 186"/>
            <p:cNvSpPr>
              <a:spLocks noChangeArrowheads="1"/>
            </p:cNvSpPr>
            <p:nvPr/>
          </p:nvSpPr>
          <p:spPr bwMode="auto">
            <a:xfrm>
              <a:off x="8753954" y="2596644"/>
              <a:ext cx="133246" cy="158719"/>
            </a:xfrm>
            <a:prstGeom prst="rect">
              <a:avLst/>
            </a:prstGeom>
            <a:noFill/>
            <a:ln w="9525">
              <a:noFill/>
              <a:miter lim="800000"/>
              <a:headEnd/>
              <a:tailEnd/>
            </a:ln>
            <a:effectLst/>
          </p:spPr>
          <p:txBody>
            <a:bodyPr wrap="none" lIns="0" tIns="0" rIns="0" bIns="0">
              <a:spAutoFit/>
            </a:bodyPr>
            <a:lstStyle/>
            <a:p>
              <a:pPr defTabSz="881327"/>
              <a:r>
                <a:rPr lang="en-US" sz="1000" b="1" dirty="0">
                  <a:latin typeface="Arial" charset="0"/>
                </a:rPr>
                <a:t>RI</a:t>
              </a:r>
            </a:p>
          </p:txBody>
        </p:sp>
        <p:sp>
          <p:nvSpPr>
            <p:cNvPr id="361" name="Rectangle 187"/>
            <p:cNvSpPr>
              <a:spLocks noChangeArrowheads="1"/>
            </p:cNvSpPr>
            <p:nvPr/>
          </p:nvSpPr>
          <p:spPr bwMode="auto">
            <a:xfrm>
              <a:off x="7992797" y="3171970"/>
              <a:ext cx="166712" cy="123111"/>
            </a:xfrm>
            <a:prstGeom prst="rect">
              <a:avLst/>
            </a:prstGeom>
            <a:noFill/>
            <a:ln w="9525">
              <a:noFill/>
              <a:miter lim="800000"/>
              <a:headEnd/>
              <a:tailEnd/>
            </a:ln>
            <a:effectLst/>
          </p:spPr>
          <p:txBody>
            <a:bodyPr wrap="none" lIns="0" tIns="0" rIns="0" bIns="0" anchor="ctr">
              <a:spAutoFit/>
            </a:bodyPr>
            <a:lstStyle/>
            <a:p>
              <a:pPr marL="0" marR="0" lvl="0" indent="0" defTabSz="881327"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sysClr val="window" lastClr="FFFFFF"/>
                  </a:solidFill>
                  <a:effectLst/>
                  <a:uLnTx/>
                  <a:uFillTx/>
                  <a:latin typeface="Arial" charset="0"/>
                </a:rPr>
                <a:t>MD</a:t>
              </a:r>
            </a:p>
          </p:txBody>
        </p:sp>
        <p:sp>
          <p:nvSpPr>
            <p:cNvPr id="362" name="Rectangle 188"/>
            <p:cNvSpPr>
              <a:spLocks noChangeArrowheads="1"/>
            </p:cNvSpPr>
            <p:nvPr/>
          </p:nvSpPr>
          <p:spPr bwMode="auto">
            <a:xfrm>
              <a:off x="8424012" y="3178633"/>
              <a:ext cx="184375" cy="158719"/>
            </a:xfrm>
            <a:prstGeom prst="rect">
              <a:avLst/>
            </a:prstGeom>
            <a:noFill/>
            <a:ln w="9525">
              <a:noFill/>
              <a:miter lim="800000"/>
              <a:headEnd/>
              <a:tailEnd/>
            </a:ln>
            <a:effectLst/>
          </p:spPr>
          <p:txBody>
            <a:bodyPr wrap="none" lIns="0" tIns="0" rIns="0" bIns="0" anchor="ctr">
              <a:spAutoFit/>
            </a:bodyPr>
            <a:lstStyle/>
            <a:p>
              <a:pPr defTabSz="881327"/>
              <a:r>
                <a:rPr lang="en-US" sz="1000" b="1" dirty="0">
                  <a:latin typeface="Arial" charset="0"/>
                </a:rPr>
                <a:t>DE</a:t>
              </a:r>
            </a:p>
          </p:txBody>
        </p:sp>
        <p:sp>
          <p:nvSpPr>
            <p:cNvPr id="363" name="Rectangle 189"/>
            <p:cNvSpPr>
              <a:spLocks noChangeArrowheads="1"/>
            </p:cNvSpPr>
            <p:nvPr/>
          </p:nvSpPr>
          <p:spPr bwMode="auto">
            <a:xfrm>
              <a:off x="8524536" y="2941175"/>
              <a:ext cx="162685" cy="158719"/>
            </a:xfrm>
            <a:prstGeom prst="rect">
              <a:avLst/>
            </a:prstGeom>
            <a:noFill/>
            <a:ln w="9525">
              <a:noFill/>
              <a:miter lim="800000"/>
              <a:headEnd/>
              <a:tailEnd/>
            </a:ln>
            <a:effectLst/>
          </p:spPr>
          <p:txBody>
            <a:bodyPr wrap="none" lIns="0" tIns="0" rIns="0" bIns="0" anchor="ctr">
              <a:spAutoFit/>
            </a:bodyPr>
            <a:lstStyle/>
            <a:p>
              <a:pPr defTabSz="881327"/>
              <a:r>
                <a:rPr lang="en-US" sz="1000" b="1" dirty="0">
                  <a:latin typeface="Arial" charset="0"/>
                </a:rPr>
                <a:t>NJ</a:t>
              </a:r>
            </a:p>
          </p:txBody>
        </p:sp>
      </p:grpSp>
      <p:sp>
        <p:nvSpPr>
          <p:cNvPr id="364" name="TextBox 363"/>
          <p:cNvSpPr txBox="1"/>
          <p:nvPr/>
        </p:nvSpPr>
        <p:spPr>
          <a:xfrm>
            <a:off x="4485490" y="6362962"/>
            <a:ext cx="149413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lumMod val="75000"/>
                    <a:lumOff val="25000"/>
                  </a:sysClr>
                </a:solidFill>
                <a:effectLst/>
                <a:uLnTx/>
                <a:uFillTx/>
              </a:rPr>
              <a:t>Adoption Under Discussion (1 State)</a:t>
            </a:r>
          </a:p>
        </p:txBody>
      </p:sp>
      <p:sp>
        <p:nvSpPr>
          <p:cNvPr id="365" name="Rectangle 364"/>
          <p:cNvSpPr/>
          <p:nvPr/>
        </p:nvSpPr>
        <p:spPr>
          <a:xfrm>
            <a:off x="4291355" y="6486286"/>
            <a:ext cx="154222" cy="154222"/>
          </a:xfrm>
          <a:prstGeom prst="rect">
            <a:avLst/>
          </a:prstGeom>
          <a:solidFill>
            <a:srgbClr val="33A6E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sp>
        <p:nvSpPr>
          <p:cNvPr id="366" name="TextBox 365"/>
          <p:cNvSpPr txBox="1"/>
          <p:nvPr/>
        </p:nvSpPr>
        <p:spPr>
          <a:xfrm>
            <a:off x="6379013" y="6362962"/>
            <a:ext cx="1494132"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smtClean="0">
                <a:ln>
                  <a:noFill/>
                </a:ln>
                <a:solidFill>
                  <a:sysClr val="windowText" lastClr="000000">
                    <a:lumMod val="75000"/>
                    <a:lumOff val="25000"/>
                  </a:sysClr>
                </a:solidFill>
                <a:effectLst/>
                <a:uLnTx/>
                <a:uFillTx/>
              </a:rPr>
              <a:t>Not Adopting at this time (19 States)</a:t>
            </a:r>
          </a:p>
        </p:txBody>
      </p:sp>
      <p:sp>
        <p:nvSpPr>
          <p:cNvPr id="367" name="Rectangle 366"/>
          <p:cNvSpPr/>
          <p:nvPr/>
        </p:nvSpPr>
        <p:spPr>
          <a:xfrm>
            <a:off x="6184878" y="6486286"/>
            <a:ext cx="154222" cy="154222"/>
          </a:xfrm>
          <a:prstGeom prst="rect">
            <a:avLst/>
          </a:prstGeom>
          <a:solidFill>
            <a:srgbClr val="F48B36"/>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Arial"/>
              <a:ea typeface="+mn-ea"/>
              <a:cs typeface="+mn-cs"/>
            </a:endParaRPr>
          </a:p>
        </p:txBody>
      </p:sp>
      <p:pic>
        <p:nvPicPr>
          <p:cNvPr id="186" name="Picture 22"/>
          <p:cNvPicPr>
            <a:picLocks noChangeAspect="1" noChangeArrowheads="1"/>
          </p:cNvPicPr>
          <p:nvPr/>
        </p:nvPicPr>
        <p:blipFill>
          <a:blip r:embed="rId3"/>
          <a:srcRect/>
          <a:stretch>
            <a:fillRect/>
          </a:stretch>
        </p:blipFill>
        <p:spPr bwMode="auto">
          <a:xfrm>
            <a:off x="196955" y="225631"/>
            <a:ext cx="2937193" cy="717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5" name="Slide Number Placeholder 4"/>
          <p:cNvSpPr>
            <a:spLocks noGrp="1"/>
          </p:cNvSpPr>
          <p:nvPr>
            <p:ph type="sldNum" sz="quarter" idx="11"/>
          </p:nvPr>
        </p:nvSpPr>
        <p:spPr/>
        <p:txBody>
          <a:bodyPr/>
          <a:lstStyle/>
          <a:p>
            <a:fld id="{77E85DEC-3C54-CC49-B6AA-116CC903AFD3}" type="slidenum">
              <a:rPr lang="en-US" smtClean="0"/>
              <a:pPr/>
              <a:t>11</a:t>
            </a:fld>
            <a:endParaRPr lang="en-US"/>
          </a:p>
        </p:txBody>
      </p:sp>
    </p:spTree>
    <p:extLst>
      <p:ext uri="{BB962C8B-B14F-4D97-AF65-F5344CB8AC3E}">
        <p14:creationId xmlns:p14="http://schemas.microsoft.com/office/powerpoint/2010/main" val="3789870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410137" y="279741"/>
            <a:ext cx="9604808" cy="1037998"/>
          </a:xfrm>
        </p:spPr>
        <p:txBody>
          <a:bodyPr/>
          <a:lstStyle/>
          <a:p>
            <a:r>
              <a:rPr lang="en-US" sz="3600" dirty="0"/>
              <a:t>System Transformation</a:t>
            </a:r>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6796" y="1524500"/>
            <a:ext cx="9604808" cy="5628576"/>
          </a:xfrm>
        </p:spPr>
      </p:pic>
      <p:pic>
        <p:nvPicPr>
          <p:cNvPr id="13" name="Picture 8"/>
          <p:cNvPicPr>
            <a:picLocks noChangeAspect="1" noChangeArrowheads="1"/>
          </p:cNvPicPr>
          <p:nvPr/>
        </p:nvPicPr>
        <p:blipFill>
          <a:blip r:embed="rId4"/>
          <a:srcRect/>
          <a:stretch>
            <a:fillRect/>
          </a:stretch>
        </p:blipFill>
        <p:spPr bwMode="auto">
          <a:xfrm>
            <a:off x="271298" y="363988"/>
            <a:ext cx="2699703" cy="658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11" name="Slide Number Placeholder 10"/>
          <p:cNvSpPr>
            <a:spLocks noGrp="1"/>
          </p:cNvSpPr>
          <p:nvPr>
            <p:ph type="sldNum" sz="quarter" idx="12"/>
          </p:nvPr>
        </p:nvSpPr>
        <p:spPr/>
        <p:txBody>
          <a:bodyPr/>
          <a:lstStyle/>
          <a:p>
            <a:fld id="{00523699-2170-D14E-9E57-B6AAC94F6434}" type="slidenum">
              <a:rPr lang="en-US" smtClean="0"/>
              <a:t>12</a:t>
            </a:fld>
            <a:endParaRPr lang="en-US"/>
          </a:p>
        </p:txBody>
      </p:sp>
    </p:spTree>
    <p:extLst>
      <p:ext uri="{BB962C8B-B14F-4D97-AF65-F5344CB8AC3E}">
        <p14:creationId xmlns:p14="http://schemas.microsoft.com/office/powerpoint/2010/main" val="771150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1149" y="216238"/>
            <a:ext cx="9604808" cy="1037998"/>
          </a:xfrm>
        </p:spPr>
        <p:txBody>
          <a:bodyPr/>
          <a:lstStyle/>
          <a:p>
            <a:r>
              <a:rPr lang="en-US" sz="3600" dirty="0"/>
              <a:t>System Transformation</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04181" y="1532956"/>
            <a:ext cx="7850038" cy="5594569"/>
          </a:xfrm>
        </p:spPr>
      </p:pic>
      <p:pic>
        <p:nvPicPr>
          <p:cNvPr id="6" name="Picture 8"/>
          <p:cNvPicPr>
            <a:picLocks noChangeAspect="1" noChangeArrowheads="1"/>
          </p:cNvPicPr>
          <p:nvPr/>
        </p:nvPicPr>
        <p:blipFill>
          <a:blip r:embed="rId4"/>
          <a:srcRect/>
          <a:stretch>
            <a:fillRect/>
          </a:stretch>
        </p:blipFill>
        <p:spPr bwMode="auto">
          <a:xfrm>
            <a:off x="271298" y="405990"/>
            <a:ext cx="2699703" cy="6584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7" name="Slide Number Placeholder 6"/>
          <p:cNvSpPr>
            <a:spLocks noGrp="1"/>
          </p:cNvSpPr>
          <p:nvPr>
            <p:ph type="sldNum" sz="quarter" idx="12"/>
          </p:nvPr>
        </p:nvSpPr>
        <p:spPr/>
        <p:txBody>
          <a:bodyPr/>
          <a:lstStyle/>
          <a:p>
            <a:fld id="{00523699-2170-D14E-9E57-B6AAC94F6434}" type="slidenum">
              <a:rPr lang="en-US" smtClean="0"/>
              <a:t>13</a:t>
            </a:fld>
            <a:endParaRPr lang="en-US"/>
          </a:p>
        </p:txBody>
      </p:sp>
    </p:spTree>
    <p:extLst>
      <p:ext uri="{BB962C8B-B14F-4D97-AF65-F5344CB8AC3E}">
        <p14:creationId xmlns:p14="http://schemas.microsoft.com/office/powerpoint/2010/main" val="36816823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1212914" y="187174"/>
            <a:ext cx="9604808" cy="1037998"/>
          </a:xfrm>
        </p:spPr>
        <p:txBody>
          <a:bodyPr/>
          <a:lstStyle/>
          <a:p>
            <a:r>
              <a:rPr lang="en-US" sz="3600" dirty="0"/>
              <a:t>System Transformation</a:t>
            </a:r>
            <a:endParaRPr lang="en-US" altLang="en-US" sz="3600" dirty="0" smtClean="0"/>
          </a:p>
        </p:txBody>
      </p:sp>
      <p:grpSp>
        <p:nvGrpSpPr>
          <p:cNvPr id="8196" name="Group 2"/>
          <p:cNvGrpSpPr>
            <a:grpSpLocks/>
          </p:cNvGrpSpPr>
          <p:nvPr/>
        </p:nvGrpSpPr>
        <p:grpSpPr bwMode="auto">
          <a:xfrm>
            <a:off x="396399" y="1043517"/>
            <a:ext cx="9513570" cy="5917460"/>
            <a:chOff x="1104880" y="1812141"/>
            <a:chExt cx="7782352" cy="5041900"/>
          </a:xfrm>
        </p:grpSpPr>
        <p:pic>
          <p:nvPicPr>
            <p:cNvPr id="8199" name="Picture 11" descr="Broken-Chai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880" y="1812141"/>
              <a:ext cx="7782352" cy="5041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4730359" y="2293490"/>
              <a:ext cx="1689890" cy="393356"/>
            </a:xfrm>
            <a:prstGeom prst="rect">
              <a:avLst/>
            </a:prstGeom>
            <a:noFill/>
          </p:spPr>
          <p:txBody>
            <a:bodyPr>
              <a:spAutoFit/>
            </a:bodyPr>
            <a:lstStyle/>
            <a:p>
              <a:pPr algn="ctr">
                <a:defRPr/>
              </a:pPr>
              <a:r>
                <a:rPr lang="en-US" sz="1200" b="1" dirty="0">
                  <a:solidFill>
                    <a:schemeClr val="tx1">
                      <a:lumMod val="85000"/>
                      <a:lumOff val="15000"/>
                    </a:schemeClr>
                  </a:solidFill>
                </a:rPr>
                <a:t>FRAGMENTED HEALTHCARE SYSTEM</a:t>
              </a:r>
              <a:endParaRPr lang="en-US" sz="1200" dirty="0">
                <a:solidFill>
                  <a:schemeClr val="tx1">
                    <a:lumMod val="85000"/>
                    <a:lumOff val="15000"/>
                  </a:schemeClr>
                </a:solidFill>
              </a:endParaRPr>
            </a:p>
          </p:txBody>
        </p:sp>
        <p:cxnSp>
          <p:nvCxnSpPr>
            <p:cNvPr id="14" name="Straight Connector 13"/>
            <p:cNvCxnSpPr/>
            <p:nvPr/>
          </p:nvCxnSpPr>
          <p:spPr>
            <a:xfrm>
              <a:off x="5573161" y="2704323"/>
              <a:ext cx="0" cy="836995"/>
            </a:xfrm>
            <a:prstGeom prst="line">
              <a:avLst/>
            </a:prstGeom>
            <a:ln w="12700" cmpd="sng">
              <a:solidFill>
                <a:schemeClr val="tx1">
                  <a:lumMod val="85000"/>
                  <a:lumOff val="1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1176304" y="3734471"/>
              <a:ext cx="1709889" cy="393356"/>
            </a:xfrm>
            <a:prstGeom prst="rect">
              <a:avLst/>
            </a:prstGeom>
            <a:noFill/>
          </p:spPr>
          <p:txBody>
            <a:bodyPr>
              <a:spAutoFit/>
            </a:bodyPr>
            <a:lstStyle/>
            <a:p>
              <a:pPr algn="ctr">
                <a:defRPr/>
              </a:pPr>
              <a:r>
                <a:rPr lang="en-US" sz="1200" b="1" dirty="0">
                  <a:solidFill>
                    <a:schemeClr val="tx1">
                      <a:lumMod val="85000"/>
                      <a:lumOff val="15000"/>
                    </a:schemeClr>
                  </a:solidFill>
                </a:rPr>
                <a:t>DISCONNECTION OF MIND FROM BODY</a:t>
              </a:r>
            </a:p>
          </p:txBody>
        </p:sp>
        <p:sp>
          <p:nvSpPr>
            <p:cNvPr id="16" name="TextBox 15"/>
            <p:cNvSpPr txBox="1"/>
            <p:nvPr/>
          </p:nvSpPr>
          <p:spPr>
            <a:xfrm>
              <a:off x="2524788" y="2799366"/>
              <a:ext cx="1709889" cy="393356"/>
            </a:xfrm>
            <a:prstGeom prst="rect">
              <a:avLst/>
            </a:prstGeom>
            <a:noFill/>
          </p:spPr>
          <p:txBody>
            <a:bodyPr>
              <a:spAutoFit/>
            </a:bodyPr>
            <a:lstStyle/>
            <a:p>
              <a:pPr algn="ctr">
                <a:defRPr/>
              </a:pPr>
              <a:r>
                <a:rPr lang="en-US" sz="1200" b="1" dirty="0">
                  <a:solidFill>
                    <a:schemeClr val="tx1">
                      <a:lumMod val="85000"/>
                      <a:lumOff val="15000"/>
                    </a:schemeClr>
                  </a:solidFill>
                </a:rPr>
                <a:t>SEPARATE FUNDING STREAMS</a:t>
              </a:r>
            </a:p>
          </p:txBody>
        </p:sp>
        <p:cxnSp>
          <p:nvCxnSpPr>
            <p:cNvPr id="17" name="Straight Connector 16"/>
            <p:cNvCxnSpPr/>
            <p:nvPr/>
          </p:nvCxnSpPr>
          <p:spPr>
            <a:xfrm>
              <a:off x="3397588" y="3196403"/>
              <a:ext cx="404260" cy="669902"/>
            </a:xfrm>
            <a:prstGeom prst="line">
              <a:avLst/>
            </a:prstGeom>
            <a:ln w="12700" cmpd="sng">
              <a:solidFill>
                <a:schemeClr val="tx1">
                  <a:lumMod val="85000"/>
                  <a:lumOff val="1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5546020" y="5595482"/>
              <a:ext cx="1517044" cy="393356"/>
            </a:xfrm>
            <a:prstGeom prst="rect">
              <a:avLst/>
            </a:prstGeom>
            <a:noFill/>
          </p:spPr>
          <p:txBody>
            <a:bodyPr>
              <a:spAutoFit/>
            </a:bodyPr>
            <a:lstStyle/>
            <a:p>
              <a:pPr algn="ctr">
                <a:defRPr/>
              </a:pPr>
              <a:r>
                <a:rPr lang="en-US" sz="1200" b="1" dirty="0">
                  <a:solidFill>
                    <a:schemeClr val="tx1">
                      <a:lumMod val="85000"/>
                      <a:lumOff val="15000"/>
                    </a:schemeClr>
                  </a:solidFill>
                </a:rPr>
                <a:t>MISALIGNED INCENTIVES</a:t>
              </a:r>
            </a:p>
          </p:txBody>
        </p:sp>
        <p:sp>
          <p:nvSpPr>
            <p:cNvPr id="19" name="TextBox 18"/>
            <p:cNvSpPr txBox="1"/>
            <p:nvPr/>
          </p:nvSpPr>
          <p:spPr>
            <a:xfrm>
              <a:off x="6744514" y="4947041"/>
              <a:ext cx="1969872" cy="393356"/>
            </a:xfrm>
            <a:prstGeom prst="rect">
              <a:avLst/>
            </a:prstGeom>
            <a:noFill/>
          </p:spPr>
          <p:txBody>
            <a:bodyPr>
              <a:spAutoFit/>
            </a:bodyPr>
            <a:lstStyle/>
            <a:p>
              <a:pPr algn="ctr">
                <a:defRPr/>
              </a:pPr>
              <a:r>
                <a:rPr lang="en-US" sz="1200" b="1" dirty="0">
                  <a:solidFill>
                    <a:schemeClr val="tx1">
                      <a:lumMod val="85000"/>
                      <a:lumOff val="15000"/>
                    </a:schemeClr>
                  </a:solidFill>
                </a:rPr>
                <a:t>POINT OF CARE BARRIERS TO SERVICES</a:t>
              </a:r>
            </a:p>
          </p:txBody>
        </p:sp>
        <p:cxnSp>
          <p:nvCxnSpPr>
            <p:cNvPr id="20" name="Straight Connector 19"/>
            <p:cNvCxnSpPr/>
            <p:nvPr/>
          </p:nvCxnSpPr>
          <p:spPr>
            <a:xfrm>
              <a:off x="2019106" y="4151435"/>
              <a:ext cx="324264" cy="439959"/>
            </a:xfrm>
            <a:prstGeom prst="line">
              <a:avLst/>
            </a:prstGeom>
            <a:ln w="12700" cmpd="sng">
              <a:solidFill>
                <a:schemeClr val="tx1">
                  <a:lumMod val="85000"/>
                  <a:lumOff val="1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07425" y="4899519"/>
              <a:ext cx="355691" cy="649974"/>
            </a:xfrm>
            <a:prstGeom prst="line">
              <a:avLst/>
            </a:prstGeom>
            <a:ln w="12700" cmpd="sng">
              <a:solidFill>
                <a:schemeClr val="tx1">
                  <a:lumMod val="85000"/>
                  <a:lumOff val="1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040209" y="3904629"/>
              <a:ext cx="659957" cy="1014818"/>
            </a:xfrm>
            <a:prstGeom prst="line">
              <a:avLst/>
            </a:prstGeom>
            <a:ln w="12700" cmpd="sng">
              <a:solidFill>
                <a:schemeClr val="tx1">
                  <a:lumMod val="85000"/>
                  <a:lumOff val="1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4837494" y="2704323"/>
              <a:ext cx="1482761" cy="0"/>
            </a:xfrm>
            <a:prstGeom prst="line">
              <a:avLst/>
            </a:prstGeom>
            <a:ln w="12700" cmpd="sng">
              <a:solidFill>
                <a:schemeClr val="tx1">
                  <a:lumMod val="85000"/>
                  <a:lumOff val="1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651922" y="3207133"/>
              <a:ext cx="1484190" cy="0"/>
            </a:xfrm>
            <a:prstGeom prst="line">
              <a:avLst/>
            </a:prstGeom>
            <a:ln w="12700" cmpd="sng">
              <a:solidFill>
                <a:schemeClr val="tx1">
                  <a:lumMod val="85000"/>
                  <a:lumOff val="1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1303438" y="4151435"/>
              <a:ext cx="1482761" cy="0"/>
            </a:xfrm>
            <a:prstGeom prst="line">
              <a:avLst/>
            </a:prstGeom>
            <a:ln w="12700" cmpd="sng">
              <a:solidFill>
                <a:schemeClr val="tx1">
                  <a:lumMod val="85000"/>
                  <a:lumOff val="1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5546020" y="5558691"/>
              <a:ext cx="1484190" cy="0"/>
            </a:xfrm>
            <a:prstGeom prst="line">
              <a:avLst/>
            </a:prstGeom>
            <a:ln w="12700" cmpd="sng">
              <a:solidFill>
                <a:schemeClr val="tx1">
                  <a:lumMod val="85000"/>
                  <a:lumOff val="1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6903075" y="4910250"/>
              <a:ext cx="1652750" cy="0"/>
            </a:xfrm>
            <a:prstGeom prst="line">
              <a:avLst/>
            </a:prstGeom>
            <a:ln w="12700" cmpd="sng">
              <a:solidFill>
                <a:schemeClr val="tx1">
                  <a:lumMod val="85000"/>
                  <a:lumOff val="1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grpSp>
      <p:pic>
        <p:nvPicPr>
          <p:cNvPr id="8214" name="Picture 22"/>
          <p:cNvPicPr>
            <a:picLocks noChangeAspect="1" noChangeArrowheads="1"/>
          </p:cNvPicPr>
          <p:nvPr/>
        </p:nvPicPr>
        <p:blipFill>
          <a:blip r:embed="rId4"/>
          <a:srcRect/>
          <a:stretch>
            <a:fillRect/>
          </a:stretch>
        </p:blipFill>
        <p:spPr bwMode="auto">
          <a:xfrm>
            <a:off x="261937" y="388725"/>
            <a:ext cx="2937193" cy="7178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p:txBody>
          <a:bodyPr/>
          <a:lstStyle/>
          <a:p>
            <a:fld id="{00523699-2170-D14E-9E57-B6AAC94F6434}" type="slidenum">
              <a:rPr lang="en-US" smtClean="0"/>
              <a:t>14</a:t>
            </a:fld>
            <a:endParaRPr lang="en-US"/>
          </a:p>
        </p:txBody>
      </p:sp>
      <p:sp>
        <p:nvSpPr>
          <p:cNvPr id="28" name="TextBox 27"/>
          <p:cNvSpPr txBox="1"/>
          <p:nvPr/>
        </p:nvSpPr>
        <p:spPr bwMode="auto">
          <a:xfrm>
            <a:off x="3502308" y="5625770"/>
            <a:ext cx="2090261" cy="646331"/>
          </a:xfrm>
          <a:prstGeom prst="rect">
            <a:avLst/>
          </a:prstGeom>
          <a:noFill/>
        </p:spPr>
        <p:txBody>
          <a:bodyPr>
            <a:spAutoFit/>
          </a:bodyPr>
          <a:lstStyle/>
          <a:p>
            <a:pPr algn="ctr">
              <a:defRPr/>
            </a:pPr>
            <a:r>
              <a:rPr lang="en-US" sz="1200" b="1" dirty="0" smtClean="0">
                <a:solidFill>
                  <a:schemeClr val="tx1">
                    <a:lumMod val="85000"/>
                    <a:lumOff val="15000"/>
                  </a:schemeClr>
                </a:solidFill>
              </a:rPr>
              <a:t>BURDENSOME REGULATORY PROCESSES</a:t>
            </a:r>
            <a:endParaRPr lang="en-US" sz="1200" b="1" dirty="0">
              <a:solidFill>
                <a:schemeClr val="tx1">
                  <a:lumMod val="85000"/>
                  <a:lumOff val="15000"/>
                </a:schemeClr>
              </a:solidFill>
            </a:endParaRPr>
          </a:p>
        </p:txBody>
      </p:sp>
      <p:cxnSp>
        <p:nvCxnSpPr>
          <p:cNvPr id="29" name="Straight Connector 28"/>
          <p:cNvCxnSpPr/>
          <p:nvPr/>
        </p:nvCxnSpPr>
        <p:spPr bwMode="auto">
          <a:xfrm flipH="1">
            <a:off x="3502308" y="5593081"/>
            <a:ext cx="1814355" cy="0"/>
          </a:xfrm>
          <a:prstGeom prst="line">
            <a:avLst/>
          </a:prstGeom>
          <a:ln w="12700" cmpd="sng">
            <a:solidFill>
              <a:schemeClr val="tx1">
                <a:lumMod val="85000"/>
                <a:lumOff val="15000"/>
              </a:schemeClr>
            </a:solidFill>
            <a:prstDash val="solid"/>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bwMode="auto">
          <a:xfrm>
            <a:off x="4725451" y="4993276"/>
            <a:ext cx="0" cy="599805"/>
          </a:xfrm>
          <a:prstGeom prst="line">
            <a:avLst/>
          </a:prstGeom>
          <a:ln w="12700" cmpd="sng">
            <a:solidFill>
              <a:schemeClr val="tx1">
                <a:lumMod val="85000"/>
                <a:lumOff val="15000"/>
              </a:schemeClr>
            </a:solidFill>
            <a:prstDash val="sysDash"/>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9058" y="365760"/>
            <a:ext cx="7167581" cy="640080"/>
          </a:xfrm>
        </p:spPr>
        <p:txBody>
          <a:bodyPr>
            <a:normAutofit/>
          </a:bodyPr>
          <a:lstStyle/>
          <a:p>
            <a:r>
              <a:rPr lang="en-US" sz="3600" dirty="0" smtClean="0"/>
              <a:t>System Transformation</a:t>
            </a:r>
            <a:endParaRPr lang="en-US" sz="36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9339" y="1709388"/>
            <a:ext cx="9118082" cy="1338612"/>
          </a:xfrm>
        </p:spPr>
      </p:pic>
      <p:sp>
        <p:nvSpPr>
          <p:cNvPr id="5" name="Slide Number Placeholder 4"/>
          <p:cNvSpPr>
            <a:spLocks noGrp="1"/>
          </p:cNvSpPr>
          <p:nvPr>
            <p:ph type="sldNum" sz="quarter" idx="11"/>
          </p:nvPr>
        </p:nvSpPr>
        <p:spPr>
          <a:xfrm>
            <a:off x="8527528" y="7306167"/>
            <a:ext cx="1300108" cy="413808"/>
          </a:xfrm>
        </p:spPr>
        <p:txBody>
          <a:bodyPr/>
          <a:lstStyle/>
          <a:p>
            <a:fld id="{77E85DEC-3C54-CC49-B6AA-116CC903AFD3}" type="slidenum">
              <a:rPr lang="en-US" smtClean="0"/>
              <a:pPr/>
              <a:t>15</a:t>
            </a:fld>
            <a:endParaRPr lang="en-US"/>
          </a:p>
        </p:txBody>
      </p:sp>
      <p:pic>
        <p:nvPicPr>
          <p:cNvPr id="6" name="Picture 8"/>
          <p:cNvPicPr>
            <a:picLocks noChangeAspect="1" noChangeArrowheads="1"/>
          </p:cNvPicPr>
          <p:nvPr/>
        </p:nvPicPr>
        <p:blipFill>
          <a:blip r:embed="rId4"/>
          <a:srcRect/>
          <a:stretch>
            <a:fillRect/>
          </a:stretch>
        </p:blipFill>
        <p:spPr bwMode="auto">
          <a:xfrm>
            <a:off x="34224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9058" y="3571875"/>
            <a:ext cx="4198241" cy="25420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3033657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894" y="365760"/>
            <a:ext cx="7633746" cy="640080"/>
          </a:xfrm>
        </p:spPr>
        <p:txBody>
          <a:bodyPr>
            <a:normAutofit/>
          </a:bodyPr>
          <a:lstStyle/>
          <a:p>
            <a:r>
              <a:rPr lang="en-US" sz="3600" dirty="0" smtClean="0"/>
              <a:t>System Transformation</a:t>
            </a:r>
            <a:endParaRPr lang="en-US" sz="3600" dirty="0"/>
          </a:p>
        </p:txBody>
      </p:sp>
      <p:sp>
        <p:nvSpPr>
          <p:cNvPr id="4" name="Content Placeholder 3"/>
          <p:cNvSpPr>
            <a:spLocks noGrp="1"/>
          </p:cNvSpPr>
          <p:nvPr>
            <p:ph idx="1"/>
          </p:nvPr>
        </p:nvSpPr>
        <p:spPr/>
        <p:txBody>
          <a:bodyPr/>
          <a:lstStyle/>
          <a:p>
            <a:pPr marL="0" indent="0">
              <a:buNone/>
            </a:pPr>
            <a:r>
              <a:rPr lang="en-US" sz="2800" dirty="0" smtClean="0">
                <a:latin typeface="Calibri" panose="020F0502020204030204" pitchFamily="34" charset="0"/>
              </a:rPr>
              <a:t>The outcome was a multi-pronged </a:t>
            </a:r>
            <a:r>
              <a:rPr lang="en-US" sz="2800" dirty="0">
                <a:latin typeface="Calibri" panose="020F0502020204030204" pitchFamily="34" charset="0"/>
              </a:rPr>
              <a:t>approach to the incorporation of behavioral health services for adults into Medicaid Managed </a:t>
            </a:r>
            <a:r>
              <a:rPr lang="en-US" sz="2800" dirty="0" smtClean="0">
                <a:latin typeface="Calibri" panose="020F0502020204030204" pitchFamily="34" charset="0"/>
              </a:rPr>
              <a:t>Care…</a:t>
            </a:r>
          </a:p>
          <a:p>
            <a:r>
              <a:rPr lang="en-US" sz="2800" dirty="0" smtClean="0">
                <a:latin typeface="Calibri" panose="020F0502020204030204" pitchFamily="34" charset="0"/>
              </a:rPr>
              <a:t>Qualified </a:t>
            </a:r>
            <a:r>
              <a:rPr lang="en-US" sz="2800" dirty="0">
                <a:latin typeface="Calibri" panose="020F0502020204030204" pitchFamily="34" charset="0"/>
              </a:rPr>
              <a:t>Mainstream MCO’s/ Qualified Health Plan (</a:t>
            </a:r>
            <a:r>
              <a:rPr lang="en-US" sz="2800" dirty="0" smtClean="0">
                <a:latin typeface="Calibri" panose="020F0502020204030204" pitchFamily="34" charset="0"/>
              </a:rPr>
              <a:t>QHP)</a:t>
            </a:r>
          </a:p>
          <a:p>
            <a:r>
              <a:rPr lang="en-US" sz="2800" dirty="0" smtClean="0">
                <a:latin typeface="Calibri" panose="020F0502020204030204" pitchFamily="34" charset="0"/>
              </a:rPr>
              <a:t>Health </a:t>
            </a:r>
            <a:r>
              <a:rPr lang="en-US" sz="2800" dirty="0">
                <a:latin typeface="Calibri" panose="020F0502020204030204" pitchFamily="34" charset="0"/>
              </a:rPr>
              <a:t>and Recovery Plans (HARPs)/ Special Needs Plans (SNPs) </a:t>
            </a:r>
            <a:r>
              <a:rPr lang="en-US" sz="2800" dirty="0" smtClean="0">
                <a:latin typeface="Calibri" panose="020F0502020204030204" pitchFamily="34" charset="0"/>
              </a:rPr>
              <a:t>HARP eligible</a:t>
            </a:r>
          </a:p>
          <a:p>
            <a:r>
              <a:rPr lang="en-US" sz="2800" dirty="0" smtClean="0">
                <a:latin typeface="Calibri" panose="020F0502020204030204" pitchFamily="34" charset="0"/>
              </a:rPr>
              <a:t>HCBS Waiver Services</a:t>
            </a:r>
            <a:endParaRPr lang="en-US" sz="2800" dirty="0">
              <a:latin typeface="Calibri" panose="020F0502020204030204" pitchFamily="34" charset="0"/>
            </a:endParaRPr>
          </a:p>
          <a:p>
            <a:pPr marL="0" indent="0">
              <a:buNone/>
            </a:pPr>
            <a:endParaRPr lang="en-US" sz="2800" dirty="0" smtClean="0">
              <a:latin typeface="Calibri" panose="020F0502020204030204" pitchFamily="34" charset="0"/>
            </a:endParaRPr>
          </a:p>
        </p:txBody>
      </p:sp>
      <p:sp>
        <p:nvSpPr>
          <p:cNvPr id="5" name="Slide Number Placeholder 4"/>
          <p:cNvSpPr>
            <a:spLocks noGrp="1"/>
          </p:cNvSpPr>
          <p:nvPr>
            <p:ph type="sldNum" sz="quarter" idx="11"/>
          </p:nvPr>
        </p:nvSpPr>
        <p:spPr/>
        <p:txBody>
          <a:bodyPr/>
          <a:lstStyle/>
          <a:p>
            <a:fld id="{77E85DEC-3C54-CC49-B6AA-116CC903AFD3}" type="slidenum">
              <a:rPr lang="en-US" smtClean="0"/>
              <a:pPr/>
              <a:t>16</a:t>
            </a:fld>
            <a:endParaRPr lang="en-US"/>
          </a:p>
        </p:txBody>
      </p:sp>
      <p:pic>
        <p:nvPicPr>
          <p:cNvPr id="6" name="Picture 8"/>
          <p:cNvPicPr>
            <a:picLocks noChangeAspect="1" noChangeArrowheads="1"/>
          </p:cNvPicPr>
          <p:nvPr/>
        </p:nvPicPr>
        <p:blipFill>
          <a:blip r:embed="rId3"/>
          <a:srcRect/>
          <a:stretch>
            <a:fillRect/>
          </a:stretch>
        </p:blipFill>
        <p:spPr bwMode="auto">
          <a:xfrm>
            <a:off x="34224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21219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2582" y="220553"/>
            <a:ext cx="6839022" cy="1037998"/>
          </a:xfrm>
        </p:spPr>
        <p:txBody>
          <a:bodyPr>
            <a:normAutofit/>
          </a:bodyPr>
          <a:lstStyle/>
          <a:p>
            <a:r>
              <a:rPr lang="en-US" sz="3600" dirty="0"/>
              <a:t>System Transformation</a:t>
            </a:r>
            <a:endParaRPr lang="en-US" sz="3200" dirty="0"/>
          </a:p>
        </p:txBody>
      </p:sp>
      <p:sp>
        <p:nvSpPr>
          <p:cNvPr id="4" name="Content Placeholder 3"/>
          <p:cNvSpPr>
            <a:spLocks noGrp="1"/>
          </p:cNvSpPr>
          <p:nvPr>
            <p:ph idx="1"/>
          </p:nvPr>
        </p:nvSpPr>
        <p:spPr>
          <a:xfrm>
            <a:off x="581892" y="1813563"/>
            <a:ext cx="4272741" cy="5129425"/>
          </a:xfrm>
        </p:spPr>
        <p:txBody>
          <a:bodyPr/>
          <a:lstStyle/>
          <a:p>
            <a:pPr lvl="0"/>
            <a:r>
              <a:rPr lang="en-US" sz="2400" dirty="0" smtClean="0"/>
              <a:t>Psychosocial </a:t>
            </a:r>
            <a:r>
              <a:rPr lang="en-US" sz="2400" dirty="0"/>
              <a:t>Rehabilitation</a:t>
            </a:r>
          </a:p>
          <a:p>
            <a:pPr lvl="0"/>
            <a:r>
              <a:rPr lang="en-US" sz="2400" dirty="0"/>
              <a:t>Community Psychiatric Support and Treatment</a:t>
            </a:r>
          </a:p>
          <a:p>
            <a:pPr lvl="0"/>
            <a:r>
              <a:rPr lang="en-US" sz="2400" dirty="0"/>
              <a:t>Habilitation</a:t>
            </a:r>
          </a:p>
          <a:p>
            <a:pPr lvl="0"/>
            <a:r>
              <a:rPr lang="en-US" sz="2400" dirty="0"/>
              <a:t>Family Support and Training</a:t>
            </a:r>
          </a:p>
          <a:p>
            <a:pPr lvl="0"/>
            <a:r>
              <a:rPr lang="en-US" sz="2400" dirty="0"/>
              <a:t>Short-term Crisis Respite</a:t>
            </a:r>
          </a:p>
          <a:p>
            <a:pPr lvl="0"/>
            <a:r>
              <a:rPr lang="en-US" sz="2400" dirty="0"/>
              <a:t>Intensive Crisis </a:t>
            </a:r>
            <a:r>
              <a:rPr lang="en-US" sz="2400" dirty="0" smtClean="0"/>
              <a:t>Respite</a:t>
            </a:r>
            <a:endParaRPr lang="en-US" sz="2400" dirty="0"/>
          </a:p>
        </p:txBody>
      </p:sp>
      <p:sp>
        <p:nvSpPr>
          <p:cNvPr id="5" name="Slide Number Placeholder 4"/>
          <p:cNvSpPr>
            <a:spLocks noGrp="1"/>
          </p:cNvSpPr>
          <p:nvPr>
            <p:ph type="sldNum" sz="quarter" idx="12"/>
          </p:nvPr>
        </p:nvSpPr>
        <p:spPr/>
        <p:txBody>
          <a:bodyPr/>
          <a:lstStyle/>
          <a:p>
            <a:fld id="{77E85DEC-3C54-CC49-B6AA-116CC903AFD3}" type="slidenum">
              <a:rPr lang="en-US" smtClean="0"/>
              <a:pPr/>
              <a:t>17</a:t>
            </a:fld>
            <a:endParaRPr lang="en-US"/>
          </a:p>
        </p:txBody>
      </p:sp>
      <p:sp>
        <p:nvSpPr>
          <p:cNvPr id="7" name="Content Placeholder 6"/>
          <p:cNvSpPr>
            <a:spLocks noGrp="1"/>
          </p:cNvSpPr>
          <p:nvPr>
            <p:ph sz="quarter" idx="4294967295"/>
          </p:nvPr>
        </p:nvSpPr>
        <p:spPr>
          <a:xfrm>
            <a:off x="5037514" y="1781701"/>
            <a:ext cx="4589866" cy="4788131"/>
          </a:xfrm>
        </p:spPr>
        <p:txBody>
          <a:bodyPr/>
          <a:lstStyle/>
          <a:p>
            <a:pPr lvl="0"/>
            <a:r>
              <a:rPr lang="en-US" sz="2400" dirty="0"/>
              <a:t>Education Support Services</a:t>
            </a:r>
          </a:p>
          <a:p>
            <a:pPr lvl="0"/>
            <a:r>
              <a:rPr lang="en-US" sz="2400" dirty="0"/>
              <a:t>Empowerment Services - Peer Supports</a:t>
            </a:r>
          </a:p>
          <a:p>
            <a:pPr lvl="0"/>
            <a:r>
              <a:rPr lang="en-US" sz="2400" dirty="0"/>
              <a:t>Pre-vocational Services</a:t>
            </a:r>
          </a:p>
          <a:p>
            <a:pPr lvl="0"/>
            <a:r>
              <a:rPr lang="en-US" sz="2400" dirty="0"/>
              <a:t>Transitional Employment, Intensive Supported Employment, Ongoing Supported Employment</a:t>
            </a:r>
          </a:p>
          <a:p>
            <a:pPr lvl="0"/>
            <a:r>
              <a:rPr lang="en-US" sz="2400" dirty="0"/>
              <a:t>Non-Medical Transportation</a:t>
            </a:r>
          </a:p>
          <a:p>
            <a:endParaRPr lang="en-US" sz="2400" dirty="0"/>
          </a:p>
          <a:p>
            <a:endParaRPr lang="en-US" sz="2400" dirty="0"/>
          </a:p>
        </p:txBody>
      </p:sp>
      <p:pic>
        <p:nvPicPr>
          <p:cNvPr id="6" name="Picture 8"/>
          <p:cNvPicPr>
            <a:picLocks noChangeAspect="1" noChangeArrowheads="1"/>
          </p:cNvPicPr>
          <p:nvPr/>
        </p:nvPicPr>
        <p:blipFill>
          <a:blip r:embed="rId3"/>
          <a:srcRect/>
          <a:stretch>
            <a:fillRect/>
          </a:stretch>
        </p:blipFill>
        <p:spPr bwMode="auto">
          <a:xfrm>
            <a:off x="34224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95834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54824" y="313841"/>
            <a:ext cx="5976780" cy="1037998"/>
          </a:xfrm>
        </p:spPr>
        <p:txBody>
          <a:bodyPr/>
          <a:lstStyle/>
          <a:p>
            <a:r>
              <a:rPr lang="en-US" sz="3600" dirty="0"/>
              <a:t>System Transformation</a:t>
            </a:r>
          </a:p>
        </p:txBody>
      </p:sp>
      <p:sp>
        <p:nvSpPr>
          <p:cNvPr id="3" name="Content Placeholder 2"/>
          <p:cNvSpPr>
            <a:spLocks noGrp="1"/>
          </p:cNvSpPr>
          <p:nvPr>
            <p:ph idx="1"/>
          </p:nvPr>
        </p:nvSpPr>
        <p:spPr/>
        <p:txBody>
          <a:bodyPr/>
          <a:lstStyle/>
          <a:p>
            <a:pPr marL="0" indent="0">
              <a:buNone/>
            </a:pPr>
            <a:r>
              <a:rPr lang="en-US" dirty="0"/>
              <a:t>OASAS Program/Services that are transitioning to Managed Care</a:t>
            </a:r>
          </a:p>
          <a:p>
            <a:r>
              <a:rPr lang="en-US" dirty="0" smtClean="0"/>
              <a:t>Clinic</a:t>
            </a:r>
            <a:endParaRPr lang="en-US" dirty="0"/>
          </a:p>
          <a:p>
            <a:r>
              <a:rPr lang="en-US" dirty="0" smtClean="0"/>
              <a:t>Opioid </a:t>
            </a:r>
            <a:r>
              <a:rPr lang="en-US" dirty="0"/>
              <a:t>Treatment Program </a:t>
            </a:r>
          </a:p>
          <a:p>
            <a:r>
              <a:rPr lang="en-US" dirty="0" smtClean="0"/>
              <a:t>Outpatient </a:t>
            </a:r>
            <a:r>
              <a:rPr lang="en-US" dirty="0"/>
              <a:t>Rehab</a:t>
            </a:r>
          </a:p>
          <a:p>
            <a:endParaRPr lang="en-US" dirty="0"/>
          </a:p>
        </p:txBody>
      </p:sp>
      <p:sp>
        <p:nvSpPr>
          <p:cNvPr id="5" name="Slide Number Placeholder 4"/>
          <p:cNvSpPr>
            <a:spLocks noGrp="1"/>
          </p:cNvSpPr>
          <p:nvPr>
            <p:ph type="sldNum" sz="quarter" idx="12"/>
          </p:nvPr>
        </p:nvSpPr>
        <p:spPr/>
        <p:txBody>
          <a:bodyPr/>
          <a:lstStyle/>
          <a:p>
            <a:fld id="{00523699-2170-D14E-9E57-B6AAC94F6434}" type="slidenum">
              <a:rPr lang="en-US" smtClean="0"/>
              <a:t>18</a:t>
            </a:fld>
            <a:endParaRPr lang="en-US"/>
          </a:p>
        </p:txBody>
      </p:sp>
      <p:sp>
        <p:nvSpPr>
          <p:cNvPr id="4" name="Title 3"/>
          <p:cNvSpPr txBox="1">
            <a:spLocks/>
          </p:cNvSpPr>
          <p:nvPr/>
        </p:nvSpPr>
        <p:spPr>
          <a:xfrm>
            <a:off x="367807" y="313841"/>
            <a:ext cx="9052560" cy="1241496"/>
          </a:xfrm>
          <a:prstGeom prst="rect">
            <a:avLst/>
          </a:prstGeom>
        </p:spPr>
        <p:txBody>
          <a:bodyPr vert="horz" lIns="0" tIns="0" rIns="0" bIns="0" rtlCol="0" anchor="b">
            <a:normAutofit fontScale="97500"/>
          </a:bodyPr>
          <a:lstStyle>
            <a:lvl1pPr algn="l" defTabSz="914400" rtl="0" eaLnBrk="1" latinLnBrk="0" hangingPunct="1">
              <a:lnSpc>
                <a:spcPct val="90000"/>
              </a:lnSpc>
              <a:spcBef>
                <a:spcPct val="0"/>
              </a:spcBef>
              <a:buNone/>
              <a:defRPr sz="4000" b="1" kern="1200">
                <a:ln w="12700">
                  <a:solidFill>
                    <a:srgbClr val="274678"/>
                  </a:solidFill>
                </a:ln>
                <a:solidFill>
                  <a:srgbClr val="274678"/>
                </a:solidFill>
                <a:latin typeface="+mj-lt"/>
                <a:ea typeface="+mj-ea"/>
                <a:cs typeface="+mj-cs"/>
              </a:defRPr>
            </a:lvl1pPr>
          </a:lstStyle>
          <a:p>
            <a:endParaRPr lang="en-US" dirty="0"/>
          </a:p>
        </p:txBody>
      </p:sp>
      <p:pic>
        <p:nvPicPr>
          <p:cNvPr id="7" name="Picture 8"/>
          <p:cNvPicPr>
            <a:picLocks noChangeAspect="1" noChangeArrowheads="1"/>
          </p:cNvPicPr>
          <p:nvPr/>
        </p:nvPicPr>
        <p:blipFill>
          <a:blip r:embed="rId3"/>
          <a:srcRect/>
          <a:stretch>
            <a:fillRect/>
          </a:stretch>
        </p:blipFill>
        <p:spPr bwMode="auto">
          <a:xfrm>
            <a:off x="342247" y="405748"/>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675575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title"/>
          </p:nvPr>
        </p:nvSpPr>
        <p:spPr>
          <a:xfrm>
            <a:off x="3240505" y="122238"/>
            <a:ext cx="6533733" cy="901700"/>
          </a:xfrm>
        </p:spPr>
        <p:txBody>
          <a:bodyPr>
            <a:normAutofit/>
          </a:bodyPr>
          <a:lstStyle/>
          <a:p>
            <a:r>
              <a:rPr lang="en-US" sz="3600" dirty="0"/>
              <a:t>System Transformation</a:t>
            </a:r>
            <a:endParaRPr lang="en-US" altLang="en-US" sz="3200" dirty="0" smtClean="0"/>
          </a:p>
        </p:txBody>
      </p:sp>
      <p:sp>
        <p:nvSpPr>
          <p:cNvPr id="13315" name="Slide Number Placeholder 2"/>
          <p:cNvSpPr>
            <a:spLocks noGrp="1"/>
          </p:cNvSpPr>
          <p:nvPr>
            <p:ph type="sldNum" sz="quarter" idx="4294967295"/>
          </p:nvPr>
        </p:nvSpPr>
        <p:spPr bwMode="auto">
          <a:xfrm>
            <a:off x="8851900" y="7310438"/>
            <a:ext cx="922338" cy="3444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508000" eaLnBrk="0" fontAlgn="base" hangingPunct="0">
              <a:spcBef>
                <a:spcPct val="0"/>
              </a:spcBef>
              <a:spcAft>
                <a:spcPct val="0"/>
              </a:spcAft>
              <a:defRPr sz="2000">
                <a:solidFill>
                  <a:schemeClr val="tx1"/>
                </a:solidFill>
                <a:latin typeface="Arial" charset="0"/>
              </a:defRPr>
            </a:lvl6pPr>
            <a:lvl7pPr marL="2971800" indent="-228600" defTabSz="508000" eaLnBrk="0" fontAlgn="base" hangingPunct="0">
              <a:spcBef>
                <a:spcPct val="0"/>
              </a:spcBef>
              <a:spcAft>
                <a:spcPct val="0"/>
              </a:spcAft>
              <a:defRPr sz="2000">
                <a:solidFill>
                  <a:schemeClr val="tx1"/>
                </a:solidFill>
                <a:latin typeface="Arial" charset="0"/>
              </a:defRPr>
            </a:lvl7pPr>
            <a:lvl8pPr marL="3429000" indent="-228600" defTabSz="508000" eaLnBrk="0" fontAlgn="base" hangingPunct="0">
              <a:spcBef>
                <a:spcPct val="0"/>
              </a:spcBef>
              <a:spcAft>
                <a:spcPct val="0"/>
              </a:spcAft>
              <a:defRPr sz="2000">
                <a:solidFill>
                  <a:schemeClr val="tx1"/>
                </a:solidFill>
                <a:latin typeface="Arial" charset="0"/>
              </a:defRPr>
            </a:lvl8pPr>
            <a:lvl9pPr marL="3886200" indent="-228600" defTabSz="508000" eaLnBrk="0" fontAlgn="base" hangingPunct="0">
              <a:spcBef>
                <a:spcPct val="0"/>
              </a:spcBef>
              <a:spcAft>
                <a:spcPct val="0"/>
              </a:spcAft>
              <a:defRPr sz="2000">
                <a:solidFill>
                  <a:schemeClr val="tx1"/>
                </a:solidFill>
                <a:latin typeface="Arial" charset="0"/>
              </a:defRPr>
            </a:lvl9pPr>
          </a:lstStyle>
          <a:p>
            <a:fld id="{B92E5F78-2F59-40DA-A888-0809C4A06973}" type="slidenum">
              <a:rPr lang="en-US" altLang="en-US" sz="1000">
                <a:solidFill>
                  <a:schemeClr val="bg1"/>
                </a:solidFill>
              </a:rPr>
              <a:pPr/>
              <a:t>19</a:t>
            </a:fld>
            <a:endParaRPr lang="en-US" altLang="en-US" sz="1000">
              <a:solidFill>
                <a:schemeClr val="bg1"/>
              </a:solidFill>
            </a:endParaRPr>
          </a:p>
        </p:txBody>
      </p:sp>
      <p:sp>
        <p:nvSpPr>
          <p:cNvPr id="13316" name="Content Placeholder 5"/>
          <p:cNvSpPr>
            <a:spLocks noGrp="1"/>
          </p:cNvSpPr>
          <p:nvPr>
            <p:ph idx="1"/>
          </p:nvPr>
        </p:nvSpPr>
        <p:spPr>
          <a:xfrm>
            <a:off x="120650" y="1457325"/>
            <a:ext cx="9817100" cy="5684838"/>
          </a:xfrm>
        </p:spPr>
        <p:txBody>
          <a:bodyPr/>
          <a:lstStyle/>
          <a:p>
            <a:pPr eaLnBrk="1" hangingPunct="1"/>
            <a:r>
              <a:rPr lang="en-US" altLang="en-US" sz="2400" dirty="0" smtClean="0">
                <a:solidFill>
                  <a:schemeClr val="tx1"/>
                </a:solidFill>
              </a:rPr>
              <a:t>Raising the bar on behavioral health management for all members: </a:t>
            </a:r>
          </a:p>
          <a:p>
            <a:pPr lvl="1" eaLnBrk="1" hangingPunct="1"/>
            <a:r>
              <a:rPr lang="en-US" altLang="en-US" sz="2400" dirty="0" smtClean="0">
                <a:solidFill>
                  <a:schemeClr val="tx1"/>
                </a:solidFill>
              </a:rPr>
              <a:t>Expertise and experience, network, access, service utilization/ penetration, care coordination </a:t>
            </a:r>
          </a:p>
          <a:p>
            <a:pPr lvl="1" eaLnBrk="1" hangingPunct="1"/>
            <a:r>
              <a:rPr lang="en-US" altLang="en-US" sz="2400" dirty="0" smtClean="0">
                <a:solidFill>
                  <a:schemeClr val="tx1"/>
                </a:solidFill>
              </a:rPr>
              <a:t>Quality Measures “beyond HEDIS” </a:t>
            </a:r>
          </a:p>
          <a:p>
            <a:pPr lvl="1" eaLnBrk="1" hangingPunct="1"/>
            <a:r>
              <a:rPr lang="en-US" altLang="en-US" sz="2400" dirty="0" smtClean="0">
                <a:solidFill>
                  <a:schemeClr val="tx1"/>
                </a:solidFill>
              </a:rPr>
              <a:t>Engaging the disengaged </a:t>
            </a:r>
          </a:p>
          <a:p>
            <a:pPr lvl="1" eaLnBrk="1" hangingPunct="1"/>
            <a:r>
              <a:rPr lang="en-US" altLang="en-US" sz="2400" dirty="0" smtClean="0">
                <a:solidFill>
                  <a:schemeClr val="tx1"/>
                </a:solidFill>
              </a:rPr>
              <a:t>Promoting consumer empowerment </a:t>
            </a:r>
          </a:p>
          <a:p>
            <a:pPr eaLnBrk="1" hangingPunct="1"/>
            <a:r>
              <a:rPr lang="en-US" altLang="en-US" sz="2400" dirty="0" smtClean="0">
                <a:solidFill>
                  <a:schemeClr val="tx1"/>
                </a:solidFill>
              </a:rPr>
              <a:t>Assure reinvestment of savings in services and supports for people with behavioral health needs </a:t>
            </a:r>
          </a:p>
          <a:p>
            <a:pPr eaLnBrk="1" hangingPunct="1"/>
            <a:r>
              <a:rPr lang="en-US" altLang="en-US" sz="2400" dirty="0" smtClean="0">
                <a:solidFill>
                  <a:schemeClr val="tx1"/>
                </a:solidFill>
              </a:rPr>
              <a:t>Ongoing monitoring by the entire behavioral health community</a:t>
            </a:r>
          </a:p>
          <a:p>
            <a:pPr eaLnBrk="1" hangingPunct="1"/>
            <a:endParaRPr lang="en-US" altLang="en-US" sz="2400" dirty="0" smtClean="0"/>
          </a:p>
        </p:txBody>
      </p:sp>
      <p:pic>
        <p:nvPicPr>
          <p:cNvPr id="5" name="Picture 4"/>
          <p:cNvPicPr>
            <a:picLocks noChangeAspect="1" noChangeArrowheads="1"/>
          </p:cNvPicPr>
          <p:nvPr/>
        </p:nvPicPr>
        <p:blipFill>
          <a:blip r:embed="rId2"/>
          <a:srcRect/>
          <a:stretch>
            <a:fillRect/>
          </a:stretch>
        </p:blipFill>
        <p:spPr bwMode="auto">
          <a:xfrm>
            <a:off x="34224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331772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8" name="Content Placeholder 7"/>
          <p:cNvSpPr>
            <a:spLocks noGrp="1"/>
          </p:cNvSpPr>
          <p:nvPr>
            <p:ph idx="1"/>
          </p:nvPr>
        </p:nvSpPr>
        <p:spPr>
          <a:xfrm>
            <a:off x="816465" y="1725641"/>
            <a:ext cx="8561548" cy="5129425"/>
          </a:xfrm>
        </p:spPr>
        <p:txBody>
          <a:bodyPr/>
          <a:lstStyle/>
          <a:p>
            <a:pPr>
              <a:lnSpc>
                <a:spcPct val="110000"/>
              </a:lnSpc>
            </a:pPr>
            <a:r>
              <a:rPr lang="en-US" sz="3200" dirty="0" smtClean="0"/>
              <a:t>Welcome and Introduction</a:t>
            </a:r>
          </a:p>
          <a:p>
            <a:pPr>
              <a:lnSpc>
                <a:spcPct val="110000"/>
              </a:lnSpc>
            </a:pPr>
            <a:r>
              <a:rPr lang="en-US" sz="3200" dirty="0" smtClean="0"/>
              <a:t>Who We Are</a:t>
            </a:r>
          </a:p>
          <a:p>
            <a:pPr lvl="1">
              <a:lnSpc>
                <a:spcPct val="110000"/>
              </a:lnSpc>
            </a:pPr>
            <a:r>
              <a:rPr lang="en-US" sz="2800" dirty="0" smtClean="0"/>
              <a:t>New York State Region</a:t>
            </a:r>
          </a:p>
          <a:p>
            <a:pPr>
              <a:lnSpc>
                <a:spcPct val="110000"/>
              </a:lnSpc>
            </a:pPr>
            <a:r>
              <a:rPr lang="en-US" sz="3200" dirty="0" smtClean="0"/>
              <a:t>System Transformation</a:t>
            </a:r>
          </a:p>
          <a:p>
            <a:pPr>
              <a:lnSpc>
                <a:spcPct val="110000"/>
              </a:lnSpc>
            </a:pPr>
            <a:r>
              <a:rPr lang="en-US" sz="3200" dirty="0" smtClean="0"/>
              <a:t>Provider Partnership and </a:t>
            </a:r>
            <a:r>
              <a:rPr lang="en-US" sz="3200" dirty="0"/>
              <a:t>Practice Transformation </a:t>
            </a:r>
            <a:endParaRPr lang="en-US" sz="3200" dirty="0" smtClean="0"/>
          </a:p>
          <a:p>
            <a:pPr>
              <a:lnSpc>
                <a:spcPct val="110000"/>
              </a:lnSpc>
            </a:pPr>
            <a:r>
              <a:rPr lang="en-US" sz="3200" dirty="0" smtClean="0"/>
              <a:t>The Road Ahead</a:t>
            </a:r>
            <a:endParaRPr lang="en-US" sz="3200" dirty="0"/>
          </a:p>
          <a:p>
            <a:pPr>
              <a:lnSpc>
                <a:spcPct val="110000"/>
              </a:lnSpc>
            </a:pPr>
            <a:endParaRPr lang="en-US" sz="3200" dirty="0"/>
          </a:p>
        </p:txBody>
      </p:sp>
      <p:sp>
        <p:nvSpPr>
          <p:cNvPr id="4" name="Slide Number Placeholder 3"/>
          <p:cNvSpPr>
            <a:spLocks noGrp="1"/>
          </p:cNvSpPr>
          <p:nvPr>
            <p:ph type="sldNum" sz="quarter" idx="12"/>
          </p:nvPr>
        </p:nvSpPr>
        <p:spPr/>
        <p:txBody>
          <a:bodyPr/>
          <a:lstStyle/>
          <a:p>
            <a:fld id="{00523699-2170-D14E-9E57-B6AAC94F6434}" type="slidenum">
              <a:rPr lang="en-US" smtClean="0"/>
              <a:t>2</a:t>
            </a:fld>
            <a:endParaRPr lang="en-US"/>
          </a:p>
        </p:txBody>
      </p:sp>
      <p:pic>
        <p:nvPicPr>
          <p:cNvPr id="9" name="Picture 8"/>
          <p:cNvPicPr>
            <a:picLocks noChangeAspect="1" noChangeArrowheads="1"/>
          </p:cNvPicPr>
          <p:nvPr/>
        </p:nvPicPr>
        <p:blipFill>
          <a:blip r:embed="rId3"/>
          <a:srcRect/>
          <a:stretch>
            <a:fillRect/>
          </a:stretch>
        </p:blipFill>
        <p:spPr bwMode="auto">
          <a:xfrm>
            <a:off x="342247" y="540683"/>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20825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365760"/>
            <a:ext cx="6289040" cy="640080"/>
          </a:xfrm>
        </p:spPr>
        <p:txBody>
          <a:bodyPr>
            <a:normAutofit/>
          </a:bodyPr>
          <a:lstStyle/>
          <a:p>
            <a:r>
              <a:rPr lang="en-US" sz="3600" dirty="0" smtClean="0"/>
              <a:t>System Transformation</a:t>
            </a:r>
            <a:endParaRPr lang="en-US" sz="3600" dirty="0"/>
          </a:p>
        </p:txBody>
      </p:sp>
      <p:sp>
        <p:nvSpPr>
          <p:cNvPr id="4" name="Content Placeholder 3"/>
          <p:cNvSpPr>
            <a:spLocks noGrp="1"/>
          </p:cNvSpPr>
          <p:nvPr>
            <p:ph idx="1"/>
          </p:nvPr>
        </p:nvSpPr>
        <p:spPr>
          <a:xfrm>
            <a:off x="502920" y="1671465"/>
            <a:ext cx="9052560" cy="5670754"/>
          </a:xfrm>
        </p:spPr>
        <p:txBody>
          <a:bodyPr/>
          <a:lstStyle/>
          <a:p>
            <a:r>
              <a:rPr lang="en-US" altLang="en-US" sz="2400" dirty="0" smtClean="0">
                <a:solidFill>
                  <a:schemeClr val="tx1"/>
                </a:solidFill>
              </a:rPr>
              <a:t>Incentive </a:t>
            </a:r>
            <a:r>
              <a:rPr lang="en-US" altLang="en-US" sz="2400" dirty="0">
                <a:solidFill>
                  <a:schemeClr val="tx1"/>
                </a:solidFill>
              </a:rPr>
              <a:t>payments based on performance (Value-Based Purchasing)</a:t>
            </a:r>
          </a:p>
          <a:p>
            <a:r>
              <a:rPr lang="en-US" altLang="en-US" sz="2400" dirty="0">
                <a:solidFill>
                  <a:schemeClr val="tx1"/>
                </a:solidFill>
              </a:rPr>
              <a:t>Minimum Medical Loss Ratio (MLR) requirements </a:t>
            </a:r>
          </a:p>
          <a:p>
            <a:r>
              <a:rPr lang="en-US" sz="2400" dirty="0" smtClean="0"/>
              <a:t>Minimal access to ambulatory detox results in longer inpatient stays and unnecessary hospitalizations</a:t>
            </a:r>
          </a:p>
          <a:p>
            <a:r>
              <a:rPr lang="en-US" sz="2400" dirty="0" smtClean="0"/>
              <a:t>Administratively complex medication assisted treatment processes</a:t>
            </a:r>
          </a:p>
          <a:p>
            <a:r>
              <a:rPr lang="en-US" sz="2400" dirty="0" smtClean="0"/>
              <a:t>Access to and significant cost associated with supportive therapies such as </a:t>
            </a:r>
            <a:r>
              <a:rPr lang="en-US" sz="2400" dirty="0" err="1"/>
              <a:t>V</a:t>
            </a:r>
            <a:r>
              <a:rPr lang="en-US" sz="2400" dirty="0" err="1" smtClean="0"/>
              <a:t>ivitrol</a:t>
            </a:r>
            <a:endParaRPr lang="en-US" sz="2400" dirty="0" smtClean="0"/>
          </a:p>
        </p:txBody>
      </p:sp>
      <p:sp>
        <p:nvSpPr>
          <p:cNvPr id="5" name="Slide Number Placeholder 4"/>
          <p:cNvSpPr>
            <a:spLocks noGrp="1"/>
          </p:cNvSpPr>
          <p:nvPr>
            <p:ph type="sldNum" sz="quarter" idx="11"/>
          </p:nvPr>
        </p:nvSpPr>
        <p:spPr/>
        <p:txBody>
          <a:bodyPr/>
          <a:lstStyle/>
          <a:p>
            <a:fld id="{77E85DEC-3C54-CC49-B6AA-116CC903AFD3}" type="slidenum">
              <a:rPr lang="en-US" smtClean="0"/>
              <a:pPr/>
              <a:t>20</a:t>
            </a:fld>
            <a:endParaRPr lang="en-US"/>
          </a:p>
        </p:txBody>
      </p:sp>
      <p:pic>
        <p:nvPicPr>
          <p:cNvPr id="6" name="Picture 5"/>
          <p:cNvPicPr>
            <a:picLocks noChangeAspect="1" noChangeArrowheads="1"/>
          </p:cNvPicPr>
          <p:nvPr/>
        </p:nvPicPr>
        <p:blipFill>
          <a:blip r:embed="rId2"/>
          <a:srcRect/>
          <a:stretch>
            <a:fillRect/>
          </a:stretch>
        </p:blipFill>
        <p:spPr bwMode="auto">
          <a:xfrm>
            <a:off x="34224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22754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6511" y="2166943"/>
            <a:ext cx="4762526" cy="3028365"/>
          </a:xfrm>
        </p:spPr>
        <p:txBody>
          <a:bodyPr/>
          <a:lstStyle/>
          <a:p>
            <a:r>
              <a:rPr lang="en-US" dirty="0" smtClean="0"/>
              <a:t>Provider Partnerships and Practice Transformation </a:t>
            </a:r>
            <a:endParaRPr lang="en-US" dirty="0"/>
          </a:p>
        </p:txBody>
      </p:sp>
      <p:sp>
        <p:nvSpPr>
          <p:cNvPr id="5" name="Slide Number Placeholder 4"/>
          <p:cNvSpPr>
            <a:spLocks noGrp="1"/>
          </p:cNvSpPr>
          <p:nvPr>
            <p:ph type="sldNum" sz="quarter" idx="12"/>
          </p:nvPr>
        </p:nvSpPr>
        <p:spPr/>
        <p:txBody>
          <a:bodyPr/>
          <a:lstStyle/>
          <a:p>
            <a:fld id="{00523699-2170-D14E-9E57-B6AAC94F6434}" type="slidenum">
              <a:rPr lang="en-US" smtClean="0"/>
              <a:t>21</a:t>
            </a:fld>
            <a:endParaRPr lang="en-US"/>
          </a:p>
        </p:txBody>
      </p:sp>
    </p:spTree>
    <p:extLst>
      <p:ext uri="{BB962C8B-B14F-4D97-AF65-F5344CB8AC3E}">
        <p14:creationId xmlns:p14="http://schemas.microsoft.com/office/powerpoint/2010/main" val="38727218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356293" y="458789"/>
            <a:ext cx="6236885" cy="518160"/>
          </a:xfrm>
        </p:spPr>
        <p:txBody>
          <a:bodyPr/>
          <a:lstStyle/>
          <a:p>
            <a:r>
              <a:rPr lang="en-US" altLang="en-US" sz="3600" dirty="0" smtClean="0"/>
              <a:t>Our Approach…</a:t>
            </a:r>
          </a:p>
        </p:txBody>
      </p:sp>
      <p:sp>
        <p:nvSpPr>
          <p:cNvPr id="21507" name="Slide Number Placeholder 4"/>
          <p:cNvSpPr>
            <a:spLocks noGrp="1"/>
          </p:cNvSpPr>
          <p:nvPr>
            <p:ph type="sldNum" sz="quarter" idx="11"/>
          </p:nvPr>
        </p:nvSpPr>
        <p:spPr>
          <a:xfrm>
            <a:off x="9400674" y="7135496"/>
            <a:ext cx="657727" cy="41380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8" tIns="45677" rIns="91358" bIns="45677"/>
          <a:lstStyle>
            <a:lvl1pPr>
              <a:spcBef>
                <a:spcPct val="20000"/>
              </a:spcBef>
              <a:defRPr sz="1600">
                <a:solidFill>
                  <a:schemeClr val="tx1"/>
                </a:solidFill>
                <a:latin typeface="Arial" charset="0"/>
                <a:ea typeface="ＭＳ Ｐゴシック" pitchFamily="34" charset="-128"/>
              </a:defRPr>
            </a:lvl1pPr>
            <a:lvl2pPr marL="826027" indent="-316614">
              <a:spcBef>
                <a:spcPct val="20000"/>
              </a:spcBef>
              <a:defRPr sz="3100">
                <a:solidFill>
                  <a:schemeClr val="tx1"/>
                </a:solidFill>
                <a:latin typeface="Arial" charset="0"/>
                <a:ea typeface="ＭＳ Ｐゴシック" pitchFamily="34" charset="-128"/>
              </a:defRPr>
            </a:lvl2pPr>
            <a:lvl3pPr marL="1271762" indent="-252938">
              <a:spcBef>
                <a:spcPct val="20000"/>
              </a:spcBef>
              <a:buChar char="•"/>
              <a:defRPr sz="2700">
                <a:solidFill>
                  <a:schemeClr val="tx1"/>
                </a:solidFill>
                <a:latin typeface="Arial" charset="0"/>
                <a:ea typeface="ＭＳ Ｐゴシック" pitchFamily="34" charset="-128"/>
              </a:defRPr>
            </a:lvl3pPr>
            <a:lvl4pPr marL="1781175" indent="-252938">
              <a:spcBef>
                <a:spcPct val="20000"/>
              </a:spcBef>
              <a:buChar char="–"/>
              <a:defRPr sz="2200">
                <a:solidFill>
                  <a:schemeClr val="tx1"/>
                </a:solidFill>
                <a:latin typeface="Arial" charset="0"/>
                <a:ea typeface="ＭＳ Ｐゴシック" pitchFamily="34" charset="-128"/>
              </a:defRPr>
            </a:lvl4pPr>
            <a:lvl5pPr marL="2288817" indent="-252938">
              <a:spcBef>
                <a:spcPct val="20000"/>
              </a:spcBef>
              <a:buChar char="»"/>
              <a:defRPr sz="2200">
                <a:solidFill>
                  <a:schemeClr val="tx1"/>
                </a:solidFill>
                <a:latin typeface="Arial" charset="0"/>
                <a:ea typeface="ＭＳ Ｐゴシック" pitchFamily="34" charset="-128"/>
              </a:defRPr>
            </a:lvl5pPr>
            <a:lvl6pPr marL="2798230" indent="-252938" eaLnBrk="0" fontAlgn="base" hangingPunct="0">
              <a:spcBef>
                <a:spcPct val="20000"/>
              </a:spcBef>
              <a:spcAft>
                <a:spcPct val="0"/>
              </a:spcAft>
              <a:buChar char="»"/>
              <a:defRPr sz="2200">
                <a:solidFill>
                  <a:schemeClr val="tx1"/>
                </a:solidFill>
                <a:latin typeface="Arial" charset="0"/>
                <a:ea typeface="ＭＳ Ｐゴシック" pitchFamily="34" charset="-128"/>
              </a:defRPr>
            </a:lvl6pPr>
            <a:lvl7pPr marL="3307642" indent="-252938" eaLnBrk="0" fontAlgn="base" hangingPunct="0">
              <a:spcBef>
                <a:spcPct val="20000"/>
              </a:spcBef>
              <a:spcAft>
                <a:spcPct val="0"/>
              </a:spcAft>
              <a:buChar char="»"/>
              <a:defRPr sz="2200">
                <a:solidFill>
                  <a:schemeClr val="tx1"/>
                </a:solidFill>
                <a:latin typeface="Arial" charset="0"/>
                <a:ea typeface="ＭＳ Ｐゴシック" pitchFamily="34" charset="-128"/>
              </a:defRPr>
            </a:lvl7pPr>
            <a:lvl8pPr marL="3817054" indent="-252938" eaLnBrk="0" fontAlgn="base" hangingPunct="0">
              <a:spcBef>
                <a:spcPct val="20000"/>
              </a:spcBef>
              <a:spcAft>
                <a:spcPct val="0"/>
              </a:spcAft>
              <a:buChar char="»"/>
              <a:defRPr sz="2200">
                <a:solidFill>
                  <a:schemeClr val="tx1"/>
                </a:solidFill>
                <a:latin typeface="Arial" charset="0"/>
                <a:ea typeface="ＭＳ Ｐゴシック" pitchFamily="34" charset="-128"/>
              </a:defRPr>
            </a:lvl8pPr>
            <a:lvl9pPr marL="4326466" indent="-252938" eaLnBrk="0" fontAlgn="base" hangingPunct="0">
              <a:spcBef>
                <a:spcPct val="20000"/>
              </a:spcBef>
              <a:spcAft>
                <a:spcPct val="0"/>
              </a:spcAft>
              <a:buChar char="»"/>
              <a:defRPr sz="2200">
                <a:solidFill>
                  <a:schemeClr val="tx1"/>
                </a:solidFill>
                <a:latin typeface="Arial" charset="0"/>
                <a:ea typeface="ＭＳ Ｐゴシック" pitchFamily="34" charset="-128"/>
              </a:defRPr>
            </a:lvl9pPr>
          </a:lstStyle>
          <a:p>
            <a:pPr>
              <a:spcBef>
                <a:spcPct val="0"/>
              </a:spcBef>
            </a:pPr>
            <a:fld id="{DCFCB002-306F-49E8-BE19-EE39BD3AE6ED}" type="slidenum">
              <a:rPr lang="en-US" altLang="en-US" sz="1050">
                <a:solidFill>
                  <a:schemeClr val="bg2"/>
                </a:solidFill>
              </a:rPr>
              <a:pPr>
                <a:spcBef>
                  <a:spcPct val="0"/>
                </a:spcBef>
              </a:pPr>
              <a:t>22</a:t>
            </a:fld>
            <a:endParaRPr lang="en-US" altLang="en-US" sz="900" dirty="0">
              <a:solidFill>
                <a:schemeClr val="bg2"/>
              </a:solidFill>
            </a:endParaRPr>
          </a:p>
        </p:txBody>
      </p:sp>
      <p:pic>
        <p:nvPicPr>
          <p:cNvPr id="2150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100" y="1766782"/>
            <a:ext cx="9302416" cy="4922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6"/>
          <p:cNvPicPr>
            <a:picLocks noChangeAspect="1" noChangeArrowheads="1"/>
          </p:cNvPicPr>
          <p:nvPr/>
        </p:nvPicPr>
        <p:blipFill>
          <a:blip r:embed="rId3"/>
          <a:srcRect/>
          <a:stretch>
            <a:fillRect/>
          </a:stretch>
        </p:blipFill>
        <p:spPr bwMode="auto">
          <a:xfrm>
            <a:off x="419100" y="259081"/>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078557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3063240" y="172720"/>
            <a:ext cx="6408420" cy="1061720"/>
          </a:xfrm>
        </p:spPr>
        <p:txBody>
          <a:bodyPr/>
          <a:lstStyle/>
          <a:p>
            <a:r>
              <a:rPr lang="en-US" altLang="en-US" sz="2800" dirty="0" smtClean="0"/>
              <a:t>Member Engagement</a:t>
            </a:r>
          </a:p>
        </p:txBody>
      </p:sp>
      <p:sp>
        <p:nvSpPr>
          <p:cNvPr id="5" name="Content Placeholder 4"/>
          <p:cNvSpPr txBox="1">
            <a:spLocks noGrp="1"/>
          </p:cNvSpPr>
          <p:nvPr>
            <p:ph idx="1"/>
          </p:nvPr>
        </p:nvSpPr>
        <p:spPr>
          <a:xfrm>
            <a:off x="7262369" y="2160291"/>
            <a:ext cx="2530317" cy="4129596"/>
          </a:xfrm>
          <a:solidFill>
            <a:srgbClr val="07284C"/>
          </a:solidFill>
          <a:ln>
            <a:solidFill>
              <a:schemeClr val="tx2">
                <a:lumMod val="50000"/>
              </a:schemeClr>
            </a:solidFill>
          </a:ln>
        </p:spPr>
        <p:txBody>
          <a:bodyPr wrap="square" rtlCol="0">
            <a:spAutoFit/>
          </a:bodyPr>
          <a:lstStyle/>
          <a:p>
            <a:pPr marL="374772" indent="-191957">
              <a:buFont typeface="Wingdings" panose="05000000000000000000" pitchFamily="2" charset="2"/>
              <a:buChar char="§"/>
              <a:defRPr/>
            </a:pPr>
            <a:r>
              <a:rPr lang="en-US" sz="2000" dirty="0" smtClean="0">
                <a:solidFill>
                  <a:srgbClr val="FFFFFF"/>
                </a:solidFill>
              </a:rPr>
              <a:t>Proactive </a:t>
            </a:r>
            <a:r>
              <a:rPr lang="en-US" sz="2000" dirty="0">
                <a:solidFill>
                  <a:srgbClr val="FFFFFF"/>
                </a:solidFill>
              </a:rPr>
              <a:t>and targeted health education and information</a:t>
            </a:r>
          </a:p>
          <a:p>
            <a:pPr marL="374772" indent="-191957">
              <a:buFont typeface="Wingdings" panose="05000000000000000000" pitchFamily="2" charset="2"/>
              <a:buChar char="§"/>
              <a:defRPr/>
            </a:pPr>
            <a:r>
              <a:rPr lang="en-US" sz="2000" dirty="0">
                <a:solidFill>
                  <a:srgbClr val="FFFFFF"/>
                </a:solidFill>
              </a:rPr>
              <a:t>Education linked with service – </a:t>
            </a:r>
            <a:br>
              <a:rPr lang="en-US" sz="2000" dirty="0">
                <a:solidFill>
                  <a:srgbClr val="FFFFFF"/>
                </a:solidFill>
              </a:rPr>
            </a:br>
            <a:r>
              <a:rPr lang="en-US" sz="2000" dirty="0">
                <a:solidFill>
                  <a:srgbClr val="FFFFFF"/>
                </a:solidFill>
              </a:rPr>
              <a:t>a progressive continuum of interventions</a:t>
            </a:r>
          </a:p>
          <a:p>
            <a:pPr marL="374772" indent="-191957">
              <a:buFont typeface="Wingdings" panose="05000000000000000000" pitchFamily="2" charset="2"/>
              <a:buChar char="§"/>
              <a:defRPr/>
            </a:pPr>
            <a:r>
              <a:rPr lang="en-US" sz="2000" dirty="0">
                <a:solidFill>
                  <a:srgbClr val="FFFFFF"/>
                </a:solidFill>
              </a:rPr>
              <a:t>Leverage health plan initiatives and resources</a:t>
            </a:r>
          </a:p>
        </p:txBody>
      </p:sp>
      <p:sp>
        <p:nvSpPr>
          <p:cNvPr id="32773" name="Rectangle 5"/>
          <p:cNvSpPr>
            <a:spLocks noChangeArrowheads="1"/>
          </p:cNvSpPr>
          <p:nvPr/>
        </p:nvSpPr>
        <p:spPr bwMode="auto">
          <a:xfrm>
            <a:off x="487205" y="5262563"/>
            <a:ext cx="3815724" cy="36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spAutoFit/>
          </a:bodyPr>
          <a:lstStyle>
            <a:lvl1pPr marL="306388" indent="-306388">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buFont typeface="Wingdings" pitchFamily="2" charset="2"/>
              <a:buChar char="§"/>
            </a:pPr>
            <a:r>
              <a:rPr lang="en-US" altLang="en-US" sz="1800">
                <a:ea typeface="Century Gothic" pitchFamily="34" charset="0"/>
                <a:cs typeface="Times New Roman" pitchFamily="18" charset="0"/>
              </a:rPr>
              <a:t>Address Modifiable Health Risks</a:t>
            </a:r>
          </a:p>
        </p:txBody>
      </p:sp>
      <p:sp>
        <p:nvSpPr>
          <p:cNvPr id="32774" name="Rectangle 6"/>
          <p:cNvSpPr>
            <a:spLocks noChangeArrowheads="1"/>
          </p:cNvSpPr>
          <p:nvPr/>
        </p:nvSpPr>
        <p:spPr bwMode="auto">
          <a:xfrm>
            <a:off x="487204" y="5652982"/>
            <a:ext cx="4762023" cy="410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spAutoFit/>
          </a:bodyPr>
          <a:lstStyle>
            <a:lvl1pPr marL="306388" indent="-306388">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lnSpc>
                <a:spcPct val="115000"/>
              </a:lnSpc>
              <a:spcAft>
                <a:spcPts val="1003"/>
              </a:spcAft>
              <a:buFont typeface="Wingdings" pitchFamily="2" charset="2"/>
              <a:buChar char="§"/>
            </a:pPr>
            <a:r>
              <a:rPr lang="en-US" altLang="en-US" sz="1800">
                <a:ea typeface="Century Gothic" pitchFamily="34" charset="0"/>
                <a:cs typeface="Times New Roman" pitchFamily="18" charset="0"/>
              </a:rPr>
              <a:t>Connect Members to Pro-health Activities</a:t>
            </a:r>
          </a:p>
        </p:txBody>
      </p:sp>
      <p:sp>
        <p:nvSpPr>
          <p:cNvPr id="32775" name="Rectangle 7"/>
          <p:cNvSpPr>
            <a:spLocks noChangeArrowheads="1"/>
          </p:cNvSpPr>
          <p:nvPr/>
        </p:nvSpPr>
        <p:spPr bwMode="auto">
          <a:xfrm>
            <a:off x="487204" y="6084782"/>
            <a:ext cx="4070508" cy="410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08" tIns="45704" rIns="91408" bIns="45704">
            <a:spAutoFit/>
          </a:bodyPr>
          <a:lstStyle>
            <a:lvl1pPr marL="306388" indent="-306388">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lnSpc>
                <a:spcPct val="115000"/>
              </a:lnSpc>
              <a:spcAft>
                <a:spcPts val="1003"/>
              </a:spcAft>
              <a:buFont typeface="Wingdings" pitchFamily="2" charset="2"/>
              <a:buChar char="§"/>
            </a:pPr>
            <a:r>
              <a:rPr lang="en-US" altLang="en-US" sz="1800">
                <a:ea typeface="Century Gothic" pitchFamily="34" charset="0"/>
                <a:cs typeface="Times New Roman" pitchFamily="18" charset="0"/>
              </a:rPr>
              <a:t>Link Members to Health Incentives</a:t>
            </a:r>
          </a:p>
        </p:txBody>
      </p:sp>
      <p:sp>
        <p:nvSpPr>
          <p:cNvPr id="32776" name="Rectangle 8"/>
          <p:cNvSpPr>
            <a:spLocks noChangeArrowheads="1"/>
          </p:cNvSpPr>
          <p:nvPr/>
        </p:nvSpPr>
        <p:spPr bwMode="auto">
          <a:xfrm>
            <a:off x="487204" y="6516582"/>
            <a:ext cx="6801643" cy="41560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marL="306388" indent="-306388">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lnSpc>
                <a:spcPct val="115000"/>
              </a:lnSpc>
              <a:spcAft>
                <a:spcPts val="1003"/>
              </a:spcAft>
              <a:buFont typeface="Wingdings" pitchFamily="2" charset="2"/>
              <a:buChar char="§"/>
            </a:pPr>
            <a:r>
              <a:rPr lang="en-US" altLang="en-US" sz="1800" dirty="0">
                <a:ea typeface="Century Gothic" pitchFamily="34" charset="0"/>
                <a:cs typeface="Times New Roman" pitchFamily="18" charset="0"/>
              </a:rPr>
              <a:t>Improves Health </a:t>
            </a:r>
            <a:r>
              <a:rPr lang="en-US" altLang="en-US" sz="1800" dirty="0" smtClean="0">
                <a:ea typeface="Century Gothic" pitchFamily="34" charset="0"/>
                <a:cs typeface="Times New Roman" pitchFamily="18" charset="0"/>
              </a:rPr>
              <a:t>Literacy</a:t>
            </a:r>
            <a:endParaRPr lang="en-US" altLang="en-US" sz="1800" dirty="0">
              <a:ea typeface="Century Gothic" pitchFamily="34" charset="0"/>
              <a:cs typeface="Times New Roman" pitchFamily="18" charset="0"/>
            </a:endParaRPr>
          </a:p>
        </p:txBody>
      </p:sp>
      <p:pic>
        <p:nvPicPr>
          <p:cNvPr id="3277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67" y="1468120"/>
            <a:ext cx="6368573" cy="3794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0" name="Picture 2"/>
          <p:cNvPicPr>
            <a:picLocks noChangeAspect="1" noChangeArrowheads="1"/>
          </p:cNvPicPr>
          <p:nvPr/>
        </p:nvPicPr>
        <p:blipFill>
          <a:blip r:embed="rId4"/>
          <a:srcRect/>
          <a:stretch>
            <a:fillRect/>
          </a:stretch>
        </p:blipFill>
        <p:spPr bwMode="auto">
          <a:xfrm>
            <a:off x="335280" y="17272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Slide Number Placeholder 2"/>
          <p:cNvSpPr>
            <a:spLocks noGrp="1"/>
          </p:cNvSpPr>
          <p:nvPr>
            <p:ph type="sldNum" sz="quarter" idx="12"/>
          </p:nvPr>
        </p:nvSpPr>
        <p:spPr/>
        <p:txBody>
          <a:bodyPr/>
          <a:lstStyle/>
          <a:p>
            <a:fld id="{00523699-2170-D14E-9E57-B6AAC94F6434}" type="slidenum">
              <a:rPr lang="en-US" smtClean="0"/>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299012" y="259080"/>
            <a:ext cx="6086587" cy="938530"/>
          </a:xfrm>
        </p:spPr>
        <p:txBody>
          <a:bodyPr/>
          <a:lstStyle/>
          <a:p>
            <a:r>
              <a:rPr lang="en-US" altLang="en-US" sz="2800" dirty="0" smtClean="0"/>
              <a:t>Data Analytics, Business Intelligence and Reporting</a:t>
            </a:r>
          </a:p>
        </p:txBody>
      </p:sp>
      <p:sp>
        <p:nvSpPr>
          <p:cNvPr id="21507" name="Content Placeholder 2"/>
          <p:cNvSpPr>
            <a:spLocks noGrp="1"/>
          </p:cNvSpPr>
          <p:nvPr>
            <p:ph idx="1"/>
          </p:nvPr>
        </p:nvSpPr>
        <p:spPr>
          <a:xfrm>
            <a:off x="417095" y="1478280"/>
            <a:ext cx="8378767" cy="5212822"/>
          </a:xfrm>
          <a:ln>
            <a:noFill/>
          </a:ln>
        </p:spPr>
        <p:txBody>
          <a:bodyPr/>
          <a:lstStyle/>
          <a:p>
            <a:pPr>
              <a:lnSpc>
                <a:spcPct val="110000"/>
              </a:lnSpc>
              <a:spcBef>
                <a:spcPts val="669"/>
              </a:spcBef>
              <a:spcAft>
                <a:spcPts val="669"/>
              </a:spcAft>
              <a:buFontTx/>
              <a:buChar char="•"/>
            </a:pPr>
            <a:r>
              <a:rPr lang="en-US" altLang="en-US" sz="2200" dirty="0"/>
              <a:t>Risk stratification and predictive modeling </a:t>
            </a:r>
          </a:p>
          <a:p>
            <a:pPr>
              <a:lnSpc>
                <a:spcPct val="110000"/>
              </a:lnSpc>
              <a:spcBef>
                <a:spcPts val="669"/>
              </a:spcBef>
              <a:spcAft>
                <a:spcPts val="669"/>
              </a:spcAft>
              <a:buFontTx/>
              <a:buChar char="•"/>
            </a:pPr>
            <a:r>
              <a:rPr lang="en-US" altLang="en-US" sz="2200" dirty="0"/>
              <a:t>Quality reporting at member and aggregate levels using best-practice performance metrics </a:t>
            </a:r>
          </a:p>
          <a:p>
            <a:pPr>
              <a:lnSpc>
                <a:spcPct val="110000"/>
              </a:lnSpc>
              <a:spcBef>
                <a:spcPts val="669"/>
              </a:spcBef>
              <a:spcAft>
                <a:spcPts val="669"/>
              </a:spcAft>
              <a:buFontTx/>
              <a:buChar char="•"/>
            </a:pPr>
            <a:r>
              <a:rPr lang="en-US" altLang="en-US" sz="2200" dirty="0"/>
              <a:t>Individual provider profiling and panel comparative reporting </a:t>
            </a:r>
          </a:p>
          <a:p>
            <a:pPr>
              <a:lnSpc>
                <a:spcPct val="110000"/>
              </a:lnSpc>
              <a:spcBef>
                <a:spcPts val="669"/>
              </a:spcBef>
              <a:spcAft>
                <a:spcPts val="669"/>
              </a:spcAft>
              <a:buFontTx/>
              <a:buChar char="•"/>
            </a:pPr>
            <a:r>
              <a:rPr lang="en-US" altLang="en-US" sz="2200" dirty="0"/>
              <a:t>Integrated health clinical and financial analytics</a:t>
            </a:r>
          </a:p>
          <a:p>
            <a:pPr>
              <a:lnSpc>
                <a:spcPct val="110000"/>
              </a:lnSpc>
              <a:spcBef>
                <a:spcPts val="669"/>
              </a:spcBef>
              <a:spcAft>
                <a:spcPts val="669"/>
              </a:spcAft>
              <a:buFontTx/>
              <a:buChar char="•"/>
            </a:pPr>
            <a:r>
              <a:rPr lang="en-US" altLang="en-US" sz="2200" dirty="0"/>
              <a:t>Psychotropic Drug Intervention Program (PDIP):  Analytic intervention to identify aberrant prescribing and support appropriate dosing, adherence, and evidence-based polypharmacy</a:t>
            </a:r>
          </a:p>
          <a:p>
            <a:pPr>
              <a:lnSpc>
                <a:spcPct val="110000"/>
              </a:lnSpc>
              <a:spcBef>
                <a:spcPts val="669"/>
              </a:spcBef>
              <a:spcAft>
                <a:spcPts val="669"/>
              </a:spcAft>
              <a:buFontTx/>
              <a:buChar char="•"/>
            </a:pPr>
            <a:r>
              <a:rPr lang="en-US" altLang="en-US" sz="2200" dirty="0"/>
              <a:t>Integrated Practice Assessment Tool:  How “integrated” is my practice? </a:t>
            </a:r>
          </a:p>
          <a:p>
            <a:pPr>
              <a:lnSpc>
                <a:spcPct val="110000"/>
              </a:lnSpc>
              <a:spcBef>
                <a:spcPts val="669"/>
              </a:spcBef>
              <a:spcAft>
                <a:spcPts val="669"/>
              </a:spcAft>
              <a:buFontTx/>
              <a:buChar char="•"/>
            </a:pPr>
            <a:endParaRPr lang="en-US" altLang="en-US" sz="2200" dirty="0"/>
          </a:p>
        </p:txBody>
      </p:sp>
      <p:pic>
        <p:nvPicPr>
          <p:cNvPr id="25605" name="Picture 5" descr="Lost Productivity icon_green.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6320" y="3015380"/>
            <a:ext cx="2308543" cy="2301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2" name="Picture 8"/>
          <p:cNvPicPr>
            <a:picLocks noChangeAspect="1" noChangeArrowheads="1"/>
          </p:cNvPicPr>
          <p:nvPr/>
        </p:nvPicPr>
        <p:blipFill>
          <a:blip r:embed="rId3"/>
          <a:srcRect/>
          <a:stretch>
            <a:fillRect/>
          </a:stretch>
        </p:blipFill>
        <p:spPr bwMode="auto">
          <a:xfrm>
            <a:off x="543085" y="25908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Slide Number Placeholder 2"/>
          <p:cNvSpPr>
            <a:spLocks noGrp="1"/>
          </p:cNvSpPr>
          <p:nvPr>
            <p:ph type="sldNum" sz="quarter" idx="12"/>
          </p:nvPr>
        </p:nvSpPr>
        <p:spPr/>
        <p:txBody>
          <a:bodyPr/>
          <a:lstStyle/>
          <a:p>
            <a:fld id="{00523699-2170-D14E-9E57-B6AAC94F6434}" type="slidenum">
              <a:rPr lang="en-US" smtClean="0"/>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7">
                                            <p:txEl>
                                              <p:pRg st="2" end="2"/>
                                            </p:txEl>
                                          </p:spTgt>
                                        </p:tgtEl>
                                        <p:attrNameLst>
                                          <p:attrName>style.visibility</p:attrName>
                                        </p:attrNameLst>
                                      </p:cBhvr>
                                      <p:to>
                                        <p:strVal val="visible"/>
                                      </p:to>
                                    </p:set>
                                    <p:animEffect transition="in" filter="fade">
                                      <p:cBhvr>
                                        <p:cTn id="17" dur="500"/>
                                        <p:tgtEl>
                                          <p:spTgt spid="2150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7">
                                            <p:txEl>
                                              <p:pRg st="3" end="3"/>
                                            </p:txEl>
                                          </p:spTgt>
                                        </p:tgtEl>
                                        <p:attrNameLst>
                                          <p:attrName>style.visibility</p:attrName>
                                        </p:attrNameLst>
                                      </p:cBhvr>
                                      <p:to>
                                        <p:strVal val="visible"/>
                                      </p:to>
                                    </p:set>
                                    <p:animEffect transition="in" filter="fade">
                                      <p:cBhvr>
                                        <p:cTn id="22" dur="500"/>
                                        <p:tgtEl>
                                          <p:spTgt spid="2150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fade">
                                      <p:cBhvr>
                                        <p:cTn id="27" dur="500"/>
                                        <p:tgtEl>
                                          <p:spTgt spid="2150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507">
                                            <p:txEl>
                                              <p:pRg st="5" end="5"/>
                                            </p:txEl>
                                          </p:spTgt>
                                        </p:tgtEl>
                                        <p:attrNameLst>
                                          <p:attrName>style.visibility</p:attrName>
                                        </p:attrNameLst>
                                      </p:cBhvr>
                                      <p:to>
                                        <p:strVal val="visible"/>
                                      </p:to>
                                    </p:set>
                                    <p:animEffect transition="in" filter="fade">
                                      <p:cBhvr>
                                        <p:cTn id="32"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03550" y="259079"/>
            <a:ext cx="6815614" cy="1003935"/>
          </a:xfrm>
        </p:spPr>
        <p:txBody>
          <a:bodyPr/>
          <a:lstStyle/>
          <a:p>
            <a:r>
              <a:rPr lang="en-US" altLang="en-US" sz="2800" dirty="0" smtClean="0"/>
              <a:t>Member Identification through Analytics</a:t>
            </a:r>
          </a:p>
        </p:txBody>
      </p:sp>
      <p:sp>
        <p:nvSpPr>
          <p:cNvPr id="3" name="Content Placeholder 2"/>
          <p:cNvSpPr>
            <a:spLocks noGrp="1"/>
          </p:cNvSpPr>
          <p:nvPr>
            <p:ph idx="1"/>
          </p:nvPr>
        </p:nvSpPr>
        <p:spPr>
          <a:xfrm>
            <a:off x="3787617" y="2130751"/>
            <a:ext cx="5933758" cy="4689891"/>
          </a:xfrm>
        </p:spPr>
        <p:txBody>
          <a:bodyPr/>
          <a:lstStyle/>
          <a:p>
            <a:pPr marL="381746" indent="-381746">
              <a:defRPr/>
            </a:pPr>
            <a:r>
              <a:rPr lang="en-US" sz="1800" b="1" dirty="0" smtClean="0"/>
              <a:t>Population </a:t>
            </a:r>
            <a:r>
              <a:rPr lang="en-US" sz="1800" b="1" dirty="0"/>
              <a:t>analysis </a:t>
            </a:r>
            <a:r>
              <a:rPr lang="en-US" sz="1800" dirty="0"/>
              <a:t>using historical utilization data to stratify and assign initial risk scores, identify care gaps and inform the predicted intensity of care management intervention</a:t>
            </a:r>
          </a:p>
          <a:p>
            <a:pPr marL="381746" indent="-381746">
              <a:defRPr/>
            </a:pPr>
            <a:r>
              <a:rPr lang="en-US" sz="1800" dirty="0"/>
              <a:t>Continuous </a:t>
            </a:r>
            <a:r>
              <a:rPr lang="en-US" sz="1800" b="1" dirty="0"/>
              <a:t>re-analysis and re-stratification </a:t>
            </a:r>
            <a:r>
              <a:rPr lang="en-US" sz="1800" dirty="0"/>
              <a:t>to capture emerging risk </a:t>
            </a:r>
          </a:p>
          <a:p>
            <a:pPr marL="381746" indent="-381746">
              <a:defRPr/>
            </a:pPr>
            <a:r>
              <a:rPr lang="en-US" sz="1800" b="1" dirty="0"/>
              <a:t>Comprehensive health risk assessments upon engagement </a:t>
            </a:r>
            <a:r>
              <a:rPr lang="en-US" sz="1800" dirty="0"/>
              <a:t>to validate the initial analytic risk rating by adding psychosocial risk factors not typically found in utilization data and assigning an acuity of need rating to further inform care management support resources</a:t>
            </a:r>
          </a:p>
          <a:p>
            <a:pPr marL="0" indent="0">
              <a:defRPr/>
            </a:pPr>
            <a:endParaRPr lang="en-US" dirty="0"/>
          </a:p>
        </p:txBody>
      </p:sp>
      <p:sp>
        <p:nvSpPr>
          <p:cNvPr id="26629" name="TextBox 17"/>
          <p:cNvSpPr txBox="1">
            <a:spLocks noChangeArrowheads="1"/>
          </p:cNvSpPr>
          <p:nvPr/>
        </p:nvSpPr>
        <p:spPr bwMode="auto">
          <a:xfrm>
            <a:off x="586740" y="2709545"/>
            <a:ext cx="2439512" cy="954075"/>
          </a:xfrm>
          <a:prstGeom prst="rect">
            <a:avLst/>
          </a:prstGeom>
          <a:solidFill>
            <a:srgbClr val="07284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lgn="ctr"/>
            <a:r>
              <a:rPr lang="en-US" altLang="en-US" b="1">
                <a:solidFill>
                  <a:schemeClr val="bg1"/>
                </a:solidFill>
              </a:rPr>
              <a:t>Specialty Behavioral Health for Intensive Care Management and Care Coordination </a:t>
            </a:r>
          </a:p>
        </p:txBody>
      </p:sp>
      <p:sp>
        <p:nvSpPr>
          <p:cNvPr id="26630" name="TextBox 18"/>
          <p:cNvSpPr txBox="1">
            <a:spLocks noChangeArrowheads="1"/>
          </p:cNvSpPr>
          <p:nvPr/>
        </p:nvSpPr>
        <p:spPr bwMode="auto">
          <a:xfrm>
            <a:off x="586740" y="4001347"/>
            <a:ext cx="2439512" cy="954075"/>
          </a:xfrm>
          <a:prstGeom prst="rect">
            <a:avLst/>
          </a:prstGeom>
          <a:solidFill>
            <a:srgbClr val="09609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lgn="ctr"/>
            <a:r>
              <a:rPr lang="en-US" altLang="en-US" b="1">
                <a:solidFill>
                  <a:schemeClr val="bg1"/>
                </a:solidFill>
              </a:rPr>
              <a:t>Integrated Health: Cost, Utilization, Chronic Conditions, Medication Non-Adherence</a:t>
            </a:r>
          </a:p>
        </p:txBody>
      </p:sp>
      <p:sp>
        <p:nvSpPr>
          <p:cNvPr id="26631" name="TextBox 19"/>
          <p:cNvSpPr txBox="1">
            <a:spLocks noChangeArrowheads="1"/>
          </p:cNvSpPr>
          <p:nvPr/>
        </p:nvSpPr>
        <p:spPr bwMode="auto">
          <a:xfrm>
            <a:off x="586740" y="5293149"/>
            <a:ext cx="2439512" cy="954075"/>
          </a:xfrm>
          <a:prstGeom prst="rect">
            <a:avLst/>
          </a:prstGeom>
          <a:solidFill>
            <a:srgbClr val="3DB5E6"/>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lgn="ctr"/>
            <a:r>
              <a:rPr lang="en-US" altLang="en-US" b="1">
                <a:solidFill>
                  <a:schemeClr val="bg1"/>
                </a:solidFill>
              </a:rPr>
              <a:t>Risk Adjustment (HealthScape): Identification of “undiscovered” members</a:t>
            </a:r>
            <a:endParaRPr lang="en-US" altLang="en-US">
              <a:solidFill>
                <a:schemeClr val="bg1"/>
              </a:solidFill>
            </a:endParaRPr>
          </a:p>
        </p:txBody>
      </p:sp>
      <p:cxnSp>
        <p:nvCxnSpPr>
          <p:cNvPr id="22" name="Straight Connector 21"/>
          <p:cNvCxnSpPr/>
          <p:nvPr/>
        </p:nvCxnSpPr>
        <p:spPr>
          <a:xfrm>
            <a:off x="3586798" y="1750590"/>
            <a:ext cx="0" cy="515101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sp>
        <p:nvSpPr>
          <p:cNvPr id="26633" name="TextBox 22"/>
          <p:cNvSpPr txBox="1">
            <a:spLocks noChangeArrowheads="1"/>
          </p:cNvSpPr>
          <p:nvPr/>
        </p:nvSpPr>
        <p:spPr bwMode="auto">
          <a:xfrm>
            <a:off x="-120491" y="1750590"/>
            <a:ext cx="3820796" cy="64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pPr algn="ctr"/>
            <a:r>
              <a:rPr lang="en-US" altLang="en-US" sz="1800" b="1">
                <a:solidFill>
                  <a:srgbClr val="07284C"/>
                </a:solidFill>
              </a:rPr>
              <a:t>MEANINGFUL </a:t>
            </a:r>
            <a:br>
              <a:rPr lang="en-US" altLang="en-US" sz="1800" b="1">
                <a:solidFill>
                  <a:srgbClr val="07284C"/>
                </a:solidFill>
              </a:rPr>
            </a:br>
            <a:r>
              <a:rPr lang="en-US" altLang="en-US" sz="1800" b="1">
                <a:solidFill>
                  <a:srgbClr val="07284C"/>
                </a:solidFill>
              </a:rPr>
              <a:t>PREDICTIVE MODELING</a:t>
            </a:r>
          </a:p>
        </p:txBody>
      </p:sp>
      <p:pic>
        <p:nvPicPr>
          <p:cNvPr id="62466" name="Picture 2"/>
          <p:cNvPicPr>
            <a:picLocks noChangeAspect="1" noChangeArrowheads="1"/>
          </p:cNvPicPr>
          <p:nvPr/>
        </p:nvPicPr>
        <p:blipFill>
          <a:blip r:embed="rId3"/>
          <a:srcRect/>
          <a:stretch>
            <a:fillRect/>
          </a:stretch>
        </p:blipFill>
        <p:spPr bwMode="auto">
          <a:xfrm>
            <a:off x="419100" y="25908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12"/>
          </p:nvPr>
        </p:nvSpPr>
        <p:spPr/>
        <p:txBody>
          <a:bodyPr/>
          <a:lstStyle/>
          <a:p>
            <a:fld id="{00523699-2170-D14E-9E57-B6AAC94F6434}" type="slidenum">
              <a:rPr lang="en-US" smtClean="0"/>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rot="10800000" flipV="1">
            <a:off x="3017520" y="431800"/>
            <a:ext cx="5951220" cy="712470"/>
          </a:xfrm>
        </p:spPr>
        <p:txBody>
          <a:bodyPr/>
          <a:lstStyle/>
          <a:p>
            <a:r>
              <a:rPr lang="en-US" altLang="en-US" sz="2800" dirty="0" smtClean="0"/>
              <a:t>Technology Enablers</a:t>
            </a:r>
          </a:p>
        </p:txBody>
      </p:sp>
      <p:sp>
        <p:nvSpPr>
          <p:cNvPr id="28675" name="Content Placeholder 2"/>
          <p:cNvSpPr>
            <a:spLocks noGrp="1"/>
          </p:cNvSpPr>
          <p:nvPr>
            <p:ph idx="1"/>
          </p:nvPr>
        </p:nvSpPr>
        <p:spPr>
          <a:xfrm>
            <a:off x="436563" y="1813560"/>
            <a:ext cx="9202738" cy="4897332"/>
          </a:xfrm>
        </p:spPr>
        <p:txBody>
          <a:bodyPr/>
          <a:lstStyle/>
          <a:p>
            <a:pPr>
              <a:lnSpc>
                <a:spcPct val="110000"/>
              </a:lnSpc>
              <a:spcBef>
                <a:spcPts val="1922"/>
              </a:spcBef>
            </a:pPr>
            <a:r>
              <a:rPr lang="en-US" altLang="en-US" sz="2400" b="1" dirty="0"/>
              <a:t>Computer-based CBT and online counseling</a:t>
            </a:r>
            <a:r>
              <a:rPr lang="en-US" altLang="en-US" sz="2400" dirty="0"/>
              <a:t> to extend treatment and help bring about cost-effective care. This includes mobile CBT applications that can be directed by a clinician or an individual</a:t>
            </a:r>
          </a:p>
          <a:p>
            <a:pPr>
              <a:lnSpc>
                <a:spcPct val="110000"/>
              </a:lnSpc>
              <a:spcBef>
                <a:spcPts val="1922"/>
              </a:spcBef>
            </a:pPr>
            <a:r>
              <a:rPr lang="en-US" altLang="en-US" sz="2400" b="1" dirty="0"/>
              <a:t>Mobile and communication platform technologies</a:t>
            </a:r>
            <a:r>
              <a:rPr lang="en-US" altLang="en-US" sz="2400" dirty="0"/>
              <a:t> that enable individual participation in care including technology to send/receive individual texts and create appointment reminders and follow-up items</a:t>
            </a:r>
          </a:p>
          <a:p>
            <a:pPr>
              <a:lnSpc>
                <a:spcPct val="110000"/>
              </a:lnSpc>
              <a:spcBef>
                <a:spcPts val="1922"/>
              </a:spcBef>
            </a:pPr>
            <a:r>
              <a:rPr lang="en-US" altLang="en-US" sz="2400" b="1" dirty="0" err="1"/>
              <a:t>Telehealth</a:t>
            </a:r>
            <a:r>
              <a:rPr lang="en-US" altLang="en-US" sz="2400" b="1" dirty="0"/>
              <a:t> and video-counseling</a:t>
            </a:r>
            <a:r>
              <a:rPr lang="en-US" altLang="en-US" sz="2400" dirty="0"/>
              <a:t> to increase individual access to services</a:t>
            </a:r>
          </a:p>
          <a:p>
            <a:pPr>
              <a:lnSpc>
                <a:spcPct val="110000"/>
              </a:lnSpc>
              <a:spcBef>
                <a:spcPts val="1922"/>
              </a:spcBef>
            </a:pPr>
            <a:endParaRPr lang="en-US" altLang="en-US" sz="3200" dirty="0" smtClean="0"/>
          </a:p>
        </p:txBody>
      </p:sp>
      <p:pic>
        <p:nvPicPr>
          <p:cNvPr id="64514" name="Picture 2"/>
          <p:cNvPicPr>
            <a:picLocks noChangeAspect="1" noChangeArrowheads="1"/>
          </p:cNvPicPr>
          <p:nvPr/>
        </p:nvPicPr>
        <p:blipFill>
          <a:blip r:embed="rId3"/>
          <a:srcRect/>
          <a:stretch>
            <a:fillRect/>
          </a:stretch>
        </p:blipFill>
        <p:spPr bwMode="auto">
          <a:xfrm>
            <a:off x="419100" y="43180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Slide Number Placeholder 2"/>
          <p:cNvSpPr>
            <a:spLocks noGrp="1"/>
          </p:cNvSpPr>
          <p:nvPr>
            <p:ph type="sldNum" sz="quarter" idx="12"/>
          </p:nvPr>
        </p:nvSpPr>
        <p:spPr/>
        <p:txBody>
          <a:bodyPr/>
          <a:lstStyle/>
          <a:p>
            <a:fld id="{00523699-2170-D14E-9E57-B6AAC94F6434}" type="slidenum">
              <a:rPr lang="en-US" smtClean="0"/>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335280" y="1727201"/>
            <a:ext cx="9461183" cy="3889798"/>
          </a:xfrm>
        </p:spPr>
        <p:txBody>
          <a:bodyPr/>
          <a:lstStyle/>
          <a:p>
            <a:pPr marL="0" indent="0">
              <a:lnSpc>
                <a:spcPct val="110000"/>
              </a:lnSpc>
              <a:buNone/>
            </a:pPr>
            <a:r>
              <a:rPr lang="en-US" altLang="en-US" sz="2500" b="1" dirty="0"/>
              <a:t>Resources and training on appropriate use of instruments:</a:t>
            </a:r>
          </a:p>
          <a:p>
            <a:pPr lvl="1">
              <a:lnSpc>
                <a:spcPct val="110000"/>
              </a:lnSpc>
              <a:spcBef>
                <a:spcPts val="1337"/>
              </a:spcBef>
              <a:spcAft>
                <a:spcPts val="669"/>
              </a:spcAft>
              <a:buFont typeface="Arial" charset="0"/>
              <a:buChar char="•"/>
            </a:pPr>
            <a:r>
              <a:rPr lang="en-US" altLang="en-US" sz="2700" dirty="0"/>
              <a:t>Standardized screenings for a variety of </a:t>
            </a:r>
            <a:r>
              <a:rPr lang="en-US" altLang="en-US" sz="2700" dirty="0" smtClean="0"/>
              <a:t>issues including</a:t>
            </a:r>
            <a:r>
              <a:rPr lang="en-US" altLang="en-US" sz="2700" dirty="0"/>
              <a:t>, but not limited to depression, anxiety, substance use disorders, and post-traumatic stress disorder</a:t>
            </a:r>
          </a:p>
          <a:p>
            <a:pPr lvl="1">
              <a:lnSpc>
                <a:spcPct val="110000"/>
              </a:lnSpc>
              <a:spcBef>
                <a:spcPts val="1337"/>
              </a:spcBef>
              <a:spcAft>
                <a:spcPts val="669"/>
              </a:spcAft>
              <a:buFont typeface="Arial" charset="0"/>
              <a:buChar char="•"/>
            </a:pPr>
            <a:r>
              <a:rPr lang="en-US" altLang="en-US" sz="2700" dirty="0"/>
              <a:t>Semi-structured assessments for common co-occurring medical conditions, health risk behaviors, and adherence to preventative care recommendations</a:t>
            </a:r>
          </a:p>
          <a:p>
            <a:pPr marL="0" indent="0">
              <a:lnSpc>
                <a:spcPct val="110000"/>
              </a:lnSpc>
            </a:pPr>
            <a:endParaRPr lang="en-US" altLang="en-US" sz="2500" dirty="0"/>
          </a:p>
        </p:txBody>
      </p:sp>
      <p:sp>
        <p:nvSpPr>
          <p:cNvPr id="30724" name="Title 1"/>
          <p:cNvSpPr>
            <a:spLocks noGrp="1"/>
          </p:cNvSpPr>
          <p:nvPr>
            <p:ph type="title"/>
          </p:nvPr>
        </p:nvSpPr>
        <p:spPr>
          <a:xfrm>
            <a:off x="3017520" y="345440"/>
            <a:ext cx="6454139" cy="828040"/>
          </a:xfrm>
        </p:spPr>
        <p:txBody>
          <a:bodyPr/>
          <a:lstStyle/>
          <a:p>
            <a:r>
              <a:rPr lang="en-US" altLang="en-US" sz="2800" dirty="0" smtClean="0"/>
              <a:t>Evidence Based Practice</a:t>
            </a:r>
          </a:p>
        </p:txBody>
      </p:sp>
      <p:pic>
        <p:nvPicPr>
          <p:cNvPr id="30726" name="Picture 6"/>
          <p:cNvPicPr>
            <a:picLocks noChangeAspect="1" noChangeArrowheads="1"/>
          </p:cNvPicPr>
          <p:nvPr/>
        </p:nvPicPr>
        <p:blipFill>
          <a:blip r:embed="rId3"/>
          <a:srcRect/>
          <a:stretch>
            <a:fillRect/>
          </a:stretch>
        </p:blipFill>
        <p:spPr bwMode="auto">
          <a:xfrm>
            <a:off x="419100" y="34544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p:txBody>
          <a:bodyPr/>
          <a:lstStyle/>
          <a:p>
            <a:fld id="{00523699-2170-D14E-9E57-B6AAC94F6434}" type="slidenum">
              <a:rPr lang="en-US" smtClean="0"/>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024270992"/>
              </p:ext>
            </p:extLst>
          </p:nvPr>
        </p:nvGraphicFramePr>
        <p:xfrm>
          <a:off x="337027" y="2807368"/>
          <a:ext cx="9401810" cy="4328470"/>
        </p:xfrm>
        <a:graphic>
          <a:graphicData uri="http://schemas.openxmlformats.org/drawingml/2006/table">
            <a:tbl>
              <a:tblPr firstRow="1" bandRow="1">
                <a:tableStyleId>{9DCAF9ED-07DC-4A11-8D7F-57B35C25682E}</a:tableStyleId>
              </a:tblPr>
              <a:tblGrid>
                <a:gridCol w="4565318"/>
                <a:gridCol w="4836492"/>
              </a:tblGrid>
              <a:tr h="477747">
                <a:tc gridSpan="2">
                  <a:txBody>
                    <a:bodyPr/>
                    <a:lstStyle/>
                    <a:p>
                      <a:pPr algn="ctr"/>
                      <a:r>
                        <a:rPr lang="en-US" sz="2000" dirty="0" smtClean="0"/>
                        <a:t>Consultant Responsibilities</a:t>
                      </a:r>
                      <a:endParaRPr lang="en-US" sz="2000" dirty="0"/>
                    </a:p>
                  </a:txBody>
                  <a:tcPr marL="91445" marR="91445" marT="45705" marB="45705">
                    <a:solidFill>
                      <a:srgbClr val="3DB5E6"/>
                    </a:solidFill>
                  </a:tcPr>
                </a:tc>
                <a:tc hMerge="1">
                  <a:txBody>
                    <a:bodyPr/>
                    <a:lstStyle/>
                    <a:p>
                      <a:endParaRPr lang="en-US" dirty="0"/>
                    </a:p>
                  </a:txBody>
                  <a:tcPr/>
                </a:tc>
              </a:tr>
              <a:tr h="3850723">
                <a:tc>
                  <a:txBody>
                    <a:bodyPr/>
                    <a:lstStyle/>
                    <a:p>
                      <a:pPr marL="285750" lvl="0" indent="-285750">
                        <a:buFont typeface="Wingdings" panose="05000000000000000000" pitchFamily="2" charset="2"/>
                        <a:buChar char="§"/>
                      </a:pPr>
                      <a:r>
                        <a:rPr lang="en-US" sz="1800" dirty="0" smtClean="0"/>
                        <a:t>Provide targeted trainings </a:t>
                      </a:r>
                    </a:p>
                    <a:p>
                      <a:pPr marL="285750" lvl="0" indent="-285750">
                        <a:buFont typeface="Wingdings" panose="05000000000000000000" pitchFamily="2" charset="2"/>
                        <a:buChar char="§"/>
                      </a:pPr>
                      <a:r>
                        <a:rPr lang="en-US" sz="1800" dirty="0" smtClean="0"/>
                        <a:t>Conduct clinic workflow redesign </a:t>
                      </a:r>
                    </a:p>
                    <a:p>
                      <a:pPr marL="285750" lvl="0" indent="-285750">
                        <a:buFont typeface="Wingdings" panose="05000000000000000000" pitchFamily="2" charset="2"/>
                        <a:buChar char="§"/>
                      </a:pPr>
                      <a:r>
                        <a:rPr lang="en-US" sz="1800" dirty="0" smtClean="0"/>
                        <a:t>Identify/develop appropriate clinical service delivery model </a:t>
                      </a:r>
                    </a:p>
                    <a:p>
                      <a:pPr marL="285750" lvl="0" indent="-285750">
                        <a:buFont typeface="Wingdings" panose="05000000000000000000" pitchFamily="2" charset="2"/>
                        <a:buChar char="§"/>
                      </a:pPr>
                      <a:r>
                        <a:rPr lang="en-US" sz="1800" dirty="0" smtClean="0"/>
                        <a:t>Develop operating protocols </a:t>
                      </a:r>
                    </a:p>
                    <a:p>
                      <a:pPr marL="285750" lvl="0" indent="-285750">
                        <a:buFont typeface="Wingdings" panose="05000000000000000000" pitchFamily="2" charset="2"/>
                        <a:buChar char="§"/>
                      </a:pPr>
                      <a:r>
                        <a:rPr lang="en-US" sz="1800" dirty="0" smtClean="0"/>
                        <a:t>Determine appropriate screening instruments </a:t>
                      </a:r>
                    </a:p>
                    <a:p>
                      <a:pPr marL="285750" lvl="0" indent="-285750">
                        <a:buFont typeface="Wingdings" panose="05000000000000000000" pitchFamily="2" charset="2"/>
                        <a:buChar char="§"/>
                      </a:pPr>
                      <a:r>
                        <a:rPr lang="en-US" sz="1800" dirty="0" smtClean="0"/>
                        <a:t>Provide examples of job descriptions, joint operating protocols, standard operating procedures, and information regarding coding/billing</a:t>
                      </a:r>
                    </a:p>
                    <a:p>
                      <a:endParaRPr lang="en-US" sz="1800" dirty="0"/>
                    </a:p>
                  </a:txBody>
                  <a:tcPr marL="91445" marR="91445" marT="45705" marB="45705">
                    <a:solidFill>
                      <a:schemeClr val="accent1">
                        <a:lumMod val="20000"/>
                        <a:lumOff val="80000"/>
                      </a:schemeClr>
                    </a:solidFill>
                  </a:tcPr>
                </a:tc>
                <a:tc>
                  <a:txBody>
                    <a:bodyPr/>
                    <a:lstStyle/>
                    <a:p>
                      <a:pPr marL="285750" lvl="0" indent="-285750">
                        <a:buFont typeface="Wingdings" panose="05000000000000000000" pitchFamily="2" charset="2"/>
                        <a:buChar char="§"/>
                      </a:pPr>
                      <a:r>
                        <a:rPr lang="en-US" sz="1800" dirty="0" smtClean="0"/>
                        <a:t>Aid in identification of referral partners and structuring agreements that address protocols, standards of practice, and interventions Troubleshoot inter-agency issues that compromise effective integration strategies </a:t>
                      </a:r>
                    </a:p>
                    <a:p>
                      <a:pPr marL="285750" lvl="0" indent="-285750">
                        <a:buFont typeface="Wingdings" panose="05000000000000000000" pitchFamily="2" charset="2"/>
                        <a:buChar char="§"/>
                      </a:pPr>
                      <a:r>
                        <a:rPr lang="en-US" sz="1800" dirty="0" smtClean="0"/>
                        <a:t>Assess documentation processes for compliance with relevant statutes</a:t>
                      </a:r>
                    </a:p>
                    <a:p>
                      <a:pPr marL="285750" lvl="0" indent="-285750">
                        <a:buFont typeface="Wingdings" panose="05000000000000000000" pitchFamily="2" charset="2"/>
                        <a:buChar char="§"/>
                      </a:pPr>
                      <a:r>
                        <a:rPr lang="en-US" sz="1800" dirty="0" smtClean="0"/>
                        <a:t>Assist with quality management/process improvement of integrated services</a:t>
                      </a:r>
                    </a:p>
                    <a:p>
                      <a:endParaRPr lang="en-US" sz="1800" dirty="0"/>
                    </a:p>
                  </a:txBody>
                  <a:tcPr marL="91445" marR="91445" marT="45705" marB="45705">
                    <a:solidFill>
                      <a:schemeClr val="accent1">
                        <a:lumMod val="20000"/>
                        <a:lumOff val="80000"/>
                      </a:schemeClr>
                    </a:solidFill>
                  </a:tcPr>
                </a:tc>
              </a:tr>
            </a:tbl>
          </a:graphicData>
        </a:graphic>
      </p:graphicFrame>
      <p:graphicFrame>
        <p:nvGraphicFramePr>
          <p:cNvPr id="10" name="Diagram 9"/>
          <p:cNvGraphicFramePr/>
          <p:nvPr>
            <p:extLst>
              <p:ext uri="{D42A27DB-BD31-4B8C-83A1-F6EECF244321}">
                <p14:modId xmlns:p14="http://schemas.microsoft.com/office/powerpoint/2010/main" val="1495908974"/>
              </p:ext>
            </p:extLst>
          </p:nvPr>
        </p:nvGraphicFramePr>
        <p:xfrm>
          <a:off x="335280" y="1347537"/>
          <a:ext cx="9220200" cy="14598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4830" name="Title 4"/>
          <p:cNvSpPr>
            <a:spLocks noGrp="1"/>
          </p:cNvSpPr>
          <p:nvPr>
            <p:ph type="title"/>
          </p:nvPr>
        </p:nvSpPr>
        <p:spPr>
          <a:xfrm>
            <a:off x="2971800" y="485775"/>
            <a:ext cx="6416040" cy="431800"/>
          </a:xfrm>
        </p:spPr>
        <p:txBody>
          <a:bodyPr/>
          <a:lstStyle/>
          <a:p>
            <a:r>
              <a:rPr lang="en-US" altLang="en-US" sz="2800" dirty="0" smtClean="0"/>
              <a:t>Practice Transformation Consultants</a:t>
            </a:r>
          </a:p>
        </p:txBody>
      </p:sp>
      <p:pic>
        <p:nvPicPr>
          <p:cNvPr id="63490" name="Picture 2"/>
          <p:cNvPicPr>
            <a:picLocks noChangeAspect="1" noChangeArrowheads="1"/>
          </p:cNvPicPr>
          <p:nvPr/>
        </p:nvPicPr>
        <p:blipFill>
          <a:blip r:embed="rId8"/>
          <a:srcRect/>
          <a:stretch>
            <a:fillRect/>
          </a:stretch>
        </p:blipFill>
        <p:spPr bwMode="auto">
          <a:xfrm>
            <a:off x="251460" y="34544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12"/>
          </p:nvPr>
        </p:nvSpPr>
        <p:spPr/>
        <p:txBody>
          <a:bodyPr/>
          <a:lstStyle/>
          <a:p>
            <a:fld id="{00523699-2170-D14E-9E57-B6AAC94F6434}" type="slidenum">
              <a:rPr lang="en-US" smtClean="0"/>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910840" y="396240"/>
            <a:ext cx="6560820" cy="746760"/>
          </a:xfrm>
        </p:spPr>
        <p:txBody>
          <a:bodyPr/>
          <a:lstStyle/>
          <a:p>
            <a:r>
              <a:rPr lang="en-US" altLang="en-US" sz="2800" dirty="0" smtClean="0"/>
              <a:t>Comprehensive Network Solutions</a:t>
            </a:r>
          </a:p>
        </p:txBody>
      </p:sp>
      <p:sp>
        <p:nvSpPr>
          <p:cNvPr id="38916" name="Content Placeholder 11"/>
          <p:cNvSpPr>
            <a:spLocks noGrp="1"/>
          </p:cNvSpPr>
          <p:nvPr>
            <p:ph idx="1"/>
          </p:nvPr>
        </p:nvSpPr>
        <p:spPr>
          <a:xfrm>
            <a:off x="670560" y="1640840"/>
            <a:ext cx="2859836" cy="5316538"/>
          </a:xfrm>
        </p:spPr>
        <p:txBody>
          <a:bodyPr/>
          <a:lstStyle/>
          <a:p>
            <a:pPr>
              <a:spcBef>
                <a:spcPts val="2521"/>
              </a:spcBef>
            </a:pPr>
            <a:r>
              <a:rPr lang="en-US" altLang="en-US" sz="2000" dirty="0"/>
              <a:t>Comprehensive network</a:t>
            </a:r>
          </a:p>
          <a:p>
            <a:pPr>
              <a:spcBef>
                <a:spcPts val="2521"/>
              </a:spcBef>
            </a:pPr>
            <a:endParaRPr lang="en-US" altLang="en-US" sz="2000" dirty="0"/>
          </a:p>
          <a:p>
            <a:pPr>
              <a:spcBef>
                <a:spcPts val="2521"/>
              </a:spcBef>
            </a:pPr>
            <a:r>
              <a:rPr lang="en-US" altLang="en-US" sz="2000" dirty="0"/>
              <a:t>Improved member </a:t>
            </a:r>
            <a:r>
              <a:rPr lang="en-US" altLang="en-US" sz="2000" dirty="0" smtClean="0"/>
              <a:t>access</a:t>
            </a:r>
          </a:p>
          <a:p>
            <a:pPr>
              <a:spcBef>
                <a:spcPts val="2521"/>
              </a:spcBef>
            </a:pPr>
            <a:endParaRPr lang="en-US" altLang="en-US" sz="2000" dirty="0"/>
          </a:p>
          <a:p>
            <a:pPr>
              <a:spcBef>
                <a:spcPts val="2521"/>
              </a:spcBef>
            </a:pPr>
            <a:r>
              <a:rPr lang="en-US" altLang="en-US" sz="2000" dirty="0"/>
              <a:t>Technical </a:t>
            </a:r>
            <a:r>
              <a:rPr lang="en-US" altLang="en-US" sz="2000" dirty="0" smtClean="0"/>
              <a:t>support</a:t>
            </a:r>
          </a:p>
          <a:p>
            <a:pPr>
              <a:spcBef>
                <a:spcPts val="2521"/>
              </a:spcBef>
            </a:pPr>
            <a:endParaRPr lang="en-US" altLang="en-US" sz="2000" dirty="0"/>
          </a:p>
          <a:p>
            <a:pPr>
              <a:spcBef>
                <a:spcPts val="2521"/>
              </a:spcBef>
            </a:pPr>
            <a:r>
              <a:rPr lang="en-US" altLang="en-US" sz="2000" dirty="0"/>
              <a:t>Ongoing training &amp; development</a:t>
            </a:r>
          </a:p>
        </p:txBody>
      </p:sp>
      <p:sp>
        <p:nvSpPr>
          <p:cNvPr id="14" name="Rectangle 13"/>
          <p:cNvSpPr/>
          <p:nvPr/>
        </p:nvSpPr>
        <p:spPr>
          <a:xfrm>
            <a:off x="3895884" y="1585067"/>
            <a:ext cx="1765458" cy="1169458"/>
          </a:xfrm>
          <a:prstGeom prst="rect">
            <a:avLst/>
          </a:prstGeom>
          <a:solidFill>
            <a:srgbClr val="07284C"/>
          </a:solidFill>
          <a:ln>
            <a:no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r>
              <a:rPr lang="en-US" sz="1600" b="1" dirty="0"/>
              <a:t>Traditional behavioral health services</a:t>
            </a:r>
          </a:p>
        </p:txBody>
      </p:sp>
      <p:sp>
        <p:nvSpPr>
          <p:cNvPr id="19" name="Rectangle 18"/>
          <p:cNvSpPr/>
          <p:nvPr/>
        </p:nvSpPr>
        <p:spPr>
          <a:xfrm>
            <a:off x="3895884" y="2986617"/>
            <a:ext cx="1765458" cy="1169458"/>
          </a:xfrm>
          <a:prstGeom prst="rect">
            <a:avLst/>
          </a:prstGeom>
          <a:solidFill>
            <a:srgbClr val="096093"/>
          </a:solidFill>
          <a:ln>
            <a:no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r>
              <a:rPr lang="en-US" sz="1600" b="1" dirty="0"/>
              <a:t>Non-traditional behavioral health services</a:t>
            </a:r>
          </a:p>
        </p:txBody>
      </p:sp>
      <p:sp>
        <p:nvSpPr>
          <p:cNvPr id="20" name="Rectangle 19"/>
          <p:cNvSpPr/>
          <p:nvPr/>
        </p:nvSpPr>
        <p:spPr>
          <a:xfrm>
            <a:off x="3895884" y="4386369"/>
            <a:ext cx="1765458" cy="1171258"/>
          </a:xfrm>
          <a:prstGeom prst="rect">
            <a:avLst/>
          </a:prstGeom>
          <a:solidFill>
            <a:srgbClr val="3DB5E6"/>
          </a:solidFill>
          <a:ln>
            <a:no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r>
              <a:rPr lang="en-US" sz="1600" b="1" dirty="0"/>
              <a:t>Long-term support services (LTSS)</a:t>
            </a:r>
          </a:p>
        </p:txBody>
      </p:sp>
      <p:sp>
        <p:nvSpPr>
          <p:cNvPr id="21" name="Rectangle 20"/>
          <p:cNvSpPr/>
          <p:nvPr/>
        </p:nvSpPr>
        <p:spPr>
          <a:xfrm>
            <a:off x="3895884" y="5787920"/>
            <a:ext cx="1765458" cy="1169458"/>
          </a:xfrm>
          <a:prstGeom prst="rect">
            <a:avLst/>
          </a:prstGeom>
          <a:solidFill>
            <a:srgbClr val="1AC86A"/>
          </a:solidFill>
          <a:ln>
            <a:noFill/>
          </a:ln>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r>
              <a:rPr lang="en-US" sz="1600" b="1" dirty="0"/>
              <a:t>Psychosocial interventions</a:t>
            </a:r>
          </a:p>
        </p:txBody>
      </p:sp>
      <p:sp>
        <p:nvSpPr>
          <p:cNvPr id="22" name="Right Arrow 21"/>
          <p:cNvSpPr/>
          <p:nvPr/>
        </p:nvSpPr>
        <p:spPr>
          <a:xfrm>
            <a:off x="5752148" y="2092431"/>
            <a:ext cx="604203" cy="15113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endParaRPr lang="en-US"/>
          </a:p>
        </p:txBody>
      </p:sp>
      <p:sp>
        <p:nvSpPr>
          <p:cNvPr id="23" name="Right Arrow 22"/>
          <p:cNvSpPr/>
          <p:nvPr/>
        </p:nvSpPr>
        <p:spPr>
          <a:xfrm>
            <a:off x="5752148" y="3490383"/>
            <a:ext cx="604203" cy="152930"/>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endParaRPr lang="en-US"/>
          </a:p>
        </p:txBody>
      </p:sp>
      <p:sp>
        <p:nvSpPr>
          <p:cNvPr id="24" name="Right Arrow 23"/>
          <p:cNvSpPr/>
          <p:nvPr/>
        </p:nvSpPr>
        <p:spPr>
          <a:xfrm>
            <a:off x="5752148" y="4899132"/>
            <a:ext cx="604203" cy="152929"/>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endParaRPr lang="en-US"/>
          </a:p>
        </p:txBody>
      </p:sp>
      <p:sp>
        <p:nvSpPr>
          <p:cNvPr id="25" name="Right Arrow 24"/>
          <p:cNvSpPr/>
          <p:nvPr/>
        </p:nvSpPr>
        <p:spPr>
          <a:xfrm>
            <a:off x="5752148" y="6284490"/>
            <a:ext cx="604203" cy="152929"/>
          </a:xfrm>
          <a:prstGeom prst="rightArrow">
            <a:avLst/>
          </a:prstGeom>
          <a:solidFill>
            <a:schemeClr val="tx1">
              <a:lumMod val="50000"/>
              <a:lumOff val="50000"/>
            </a:schemeClr>
          </a:solidFill>
          <a:ln>
            <a:noFill/>
          </a:ln>
          <a:effectLst/>
        </p:spPr>
        <p:style>
          <a:lnRef idx="1">
            <a:schemeClr val="accent1"/>
          </a:lnRef>
          <a:fillRef idx="3">
            <a:schemeClr val="accent1"/>
          </a:fillRef>
          <a:effectRef idx="2">
            <a:schemeClr val="accent1"/>
          </a:effectRef>
          <a:fontRef idx="minor">
            <a:schemeClr val="lt1"/>
          </a:fontRef>
        </p:style>
        <p:txBody>
          <a:bodyPr lIns="91408" tIns="45704" rIns="91408" bIns="45704" anchor="ctr"/>
          <a:lstStyle/>
          <a:p>
            <a:pPr algn="ctr">
              <a:defRPr/>
            </a:pPr>
            <a:endParaRPr lang="en-US"/>
          </a:p>
        </p:txBody>
      </p:sp>
      <p:sp>
        <p:nvSpPr>
          <p:cNvPr id="38925" name="TextBox 25"/>
          <p:cNvSpPr txBox="1">
            <a:spLocks noChangeArrowheads="1"/>
          </p:cNvSpPr>
          <p:nvPr/>
        </p:nvSpPr>
        <p:spPr bwMode="auto">
          <a:xfrm>
            <a:off x="6431439" y="1585067"/>
            <a:ext cx="2682240" cy="9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r>
              <a:rPr lang="en-US" altLang="en-US"/>
              <a:t>Inpatient care</a:t>
            </a:r>
          </a:p>
          <a:p>
            <a:r>
              <a:rPr lang="en-US" altLang="en-US"/>
              <a:t>Residential treatment</a:t>
            </a:r>
          </a:p>
          <a:p>
            <a:r>
              <a:rPr lang="en-US" altLang="en-US"/>
              <a:t>Detoxification</a:t>
            </a:r>
          </a:p>
          <a:p>
            <a:r>
              <a:rPr lang="en-US" altLang="en-US"/>
              <a:t>Medication management</a:t>
            </a:r>
          </a:p>
        </p:txBody>
      </p:sp>
      <p:sp>
        <p:nvSpPr>
          <p:cNvPr id="38926" name="TextBox 26"/>
          <p:cNvSpPr txBox="1">
            <a:spLocks noChangeArrowheads="1"/>
          </p:cNvSpPr>
          <p:nvPr/>
        </p:nvSpPr>
        <p:spPr bwMode="auto">
          <a:xfrm>
            <a:off x="6431439" y="2988417"/>
            <a:ext cx="2682240" cy="9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r>
              <a:rPr lang="en-US" altLang="en-US"/>
              <a:t>Peer support services</a:t>
            </a:r>
          </a:p>
          <a:p>
            <a:r>
              <a:rPr lang="en-US" altLang="en-US"/>
              <a:t>Pre-vocational services</a:t>
            </a:r>
          </a:p>
          <a:p>
            <a:r>
              <a:rPr lang="en-US" altLang="en-US"/>
              <a:t>Family support and training</a:t>
            </a:r>
          </a:p>
          <a:p>
            <a:r>
              <a:rPr lang="en-US" altLang="en-US"/>
              <a:t>Supportive housing</a:t>
            </a:r>
          </a:p>
        </p:txBody>
      </p:sp>
      <p:sp>
        <p:nvSpPr>
          <p:cNvPr id="38927" name="TextBox 27"/>
          <p:cNvSpPr txBox="1">
            <a:spLocks noChangeArrowheads="1"/>
          </p:cNvSpPr>
          <p:nvPr/>
        </p:nvSpPr>
        <p:spPr bwMode="auto">
          <a:xfrm>
            <a:off x="6431439" y="4422094"/>
            <a:ext cx="2682240" cy="9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r>
              <a:rPr lang="en-US" altLang="en-US" dirty="0"/>
              <a:t>Assisted living</a:t>
            </a:r>
          </a:p>
          <a:p>
            <a:r>
              <a:rPr lang="en-US" altLang="en-US" dirty="0"/>
              <a:t>Nursing home care</a:t>
            </a:r>
          </a:p>
          <a:p>
            <a:r>
              <a:rPr lang="en-US" altLang="en-US" dirty="0"/>
              <a:t>Respite</a:t>
            </a:r>
          </a:p>
          <a:p>
            <a:r>
              <a:rPr lang="en-US" altLang="en-US" dirty="0"/>
              <a:t>Home delivery meals</a:t>
            </a:r>
          </a:p>
        </p:txBody>
      </p:sp>
      <p:sp>
        <p:nvSpPr>
          <p:cNvPr id="38928" name="TextBox 28"/>
          <p:cNvSpPr txBox="1">
            <a:spLocks noChangeArrowheads="1"/>
          </p:cNvSpPr>
          <p:nvPr/>
        </p:nvSpPr>
        <p:spPr bwMode="auto">
          <a:xfrm>
            <a:off x="6431439" y="5830877"/>
            <a:ext cx="2841148" cy="95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08" tIns="45704" rIns="91408" bIns="45704">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r>
              <a:rPr lang="en-US" altLang="en-US" dirty="0"/>
              <a:t>Employment</a:t>
            </a:r>
          </a:p>
          <a:p>
            <a:r>
              <a:rPr lang="en-US" altLang="en-US" dirty="0"/>
              <a:t>Jail diversion</a:t>
            </a:r>
          </a:p>
          <a:p>
            <a:r>
              <a:rPr lang="en-US" altLang="en-US" dirty="0"/>
              <a:t>Cognitive Behavioral Therapy</a:t>
            </a:r>
          </a:p>
          <a:p>
            <a:r>
              <a:rPr lang="en-US" altLang="en-US" dirty="0"/>
              <a:t>Assertive Community Treatment</a:t>
            </a:r>
          </a:p>
        </p:txBody>
      </p:sp>
      <p:pic>
        <p:nvPicPr>
          <p:cNvPr id="64514" name="Picture 2"/>
          <p:cNvPicPr>
            <a:picLocks noChangeAspect="1" noChangeArrowheads="1"/>
          </p:cNvPicPr>
          <p:nvPr/>
        </p:nvPicPr>
        <p:blipFill>
          <a:blip r:embed="rId3"/>
          <a:srcRect/>
          <a:stretch>
            <a:fillRect/>
          </a:stretch>
        </p:blipFill>
        <p:spPr bwMode="auto">
          <a:xfrm>
            <a:off x="335280" y="25908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8930" name="Rectangle 2"/>
          <p:cNvSpPr>
            <a:spLocks noChangeArrowheads="1"/>
          </p:cNvSpPr>
          <p:nvPr/>
        </p:nvSpPr>
        <p:spPr bwMode="auto">
          <a:xfrm>
            <a:off x="10058400" y="4058920"/>
            <a:ext cx="1005840" cy="3183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round/>
                <a:headEnd/>
                <a:tailEnd/>
              </a14:hiddenLine>
            </a:ext>
          </a:extLst>
        </p:spPr>
        <p:txBody>
          <a:bodyPr lIns="101882" tIns="50941" rIns="101882" bIns="50941">
            <a:spAutoFit/>
          </a:bodyPr>
          <a:lstStyle>
            <a:lvl1pPr>
              <a:defRPr sz="1400">
                <a:solidFill>
                  <a:schemeClr val="tx1"/>
                </a:solidFill>
                <a:latin typeface="Arial" charset="0"/>
                <a:ea typeface="ＭＳ Ｐゴシック" pitchFamily="34" charset="-128"/>
              </a:defRPr>
            </a:lvl1pPr>
            <a:lvl2pPr marL="742950" indent="-285750">
              <a:defRPr sz="1400">
                <a:solidFill>
                  <a:schemeClr val="tx1"/>
                </a:solidFill>
                <a:latin typeface="Arial" charset="0"/>
                <a:ea typeface="ＭＳ Ｐゴシック" pitchFamily="34" charset="-128"/>
              </a:defRPr>
            </a:lvl2pPr>
            <a:lvl3pPr marL="1143000" indent="-228600">
              <a:defRPr sz="1400">
                <a:solidFill>
                  <a:schemeClr val="tx1"/>
                </a:solidFill>
                <a:latin typeface="Arial" charset="0"/>
                <a:ea typeface="ＭＳ Ｐゴシック" pitchFamily="34" charset="-128"/>
              </a:defRPr>
            </a:lvl3pPr>
            <a:lvl4pPr marL="1600200" indent="-228600">
              <a:defRPr sz="1400">
                <a:solidFill>
                  <a:schemeClr val="tx1"/>
                </a:solidFill>
                <a:latin typeface="Arial" charset="0"/>
                <a:ea typeface="ＭＳ Ｐゴシック" pitchFamily="34" charset="-128"/>
              </a:defRPr>
            </a:lvl4pPr>
            <a:lvl5pPr marL="2057400" indent="-228600">
              <a:defRPr sz="1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defRPr sz="1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defRPr sz="1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defRPr sz="1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defRPr sz="1400">
                <a:solidFill>
                  <a:schemeClr val="tx1"/>
                </a:solidFill>
                <a:latin typeface="Arial" charset="0"/>
                <a:ea typeface="ＭＳ Ｐゴシック" pitchFamily="34" charset="-128"/>
              </a:defRPr>
            </a:lvl9pPr>
          </a:lstStyle>
          <a:p>
            <a:endParaRPr lang="en-US" altLang="en-US"/>
          </a:p>
        </p:txBody>
      </p:sp>
      <p:sp>
        <p:nvSpPr>
          <p:cNvPr id="3" name="Slide Number Placeholder 2"/>
          <p:cNvSpPr>
            <a:spLocks noGrp="1"/>
          </p:cNvSpPr>
          <p:nvPr>
            <p:ph type="sldNum" sz="quarter" idx="12"/>
          </p:nvPr>
        </p:nvSpPr>
        <p:spPr/>
        <p:txBody>
          <a:bodyPr/>
          <a:lstStyle/>
          <a:p>
            <a:fld id="{00523699-2170-D14E-9E57-B6AAC94F6434}" type="slidenum">
              <a:rPr lang="en-US" smtClean="0"/>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We Are</a:t>
            </a:r>
            <a:endParaRPr lang="en-US" dirty="0"/>
          </a:p>
        </p:txBody>
      </p:sp>
      <p:sp>
        <p:nvSpPr>
          <p:cNvPr id="5" name="Slide Number Placeholder 4"/>
          <p:cNvSpPr>
            <a:spLocks noGrp="1"/>
          </p:cNvSpPr>
          <p:nvPr>
            <p:ph type="sldNum" sz="quarter" idx="12"/>
          </p:nvPr>
        </p:nvSpPr>
        <p:spPr/>
        <p:txBody>
          <a:bodyPr/>
          <a:lstStyle/>
          <a:p>
            <a:fld id="{00523699-2170-D14E-9E57-B6AAC94F6434}" type="slidenum">
              <a:rPr lang="en-US" smtClean="0"/>
              <a:t>3</a:t>
            </a:fld>
            <a:endParaRPr lang="en-US"/>
          </a:p>
        </p:txBody>
      </p:sp>
    </p:spTree>
    <p:extLst>
      <p:ext uri="{BB962C8B-B14F-4D97-AF65-F5344CB8AC3E}">
        <p14:creationId xmlns:p14="http://schemas.microsoft.com/office/powerpoint/2010/main" val="24007470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188652" y="514985"/>
            <a:ext cx="6412547" cy="582930"/>
          </a:xfrm>
        </p:spPr>
        <p:txBody>
          <a:bodyPr/>
          <a:lstStyle/>
          <a:p>
            <a:r>
              <a:rPr lang="en-US" altLang="en-US" sz="2800" dirty="0" smtClean="0"/>
              <a:t>Provider Supports: Technical Assistance</a:t>
            </a:r>
          </a:p>
        </p:txBody>
      </p:sp>
      <p:sp>
        <p:nvSpPr>
          <p:cNvPr id="3" name="Content Placeholder 2"/>
          <p:cNvSpPr>
            <a:spLocks noGrp="1"/>
          </p:cNvSpPr>
          <p:nvPr>
            <p:ph idx="1"/>
          </p:nvPr>
        </p:nvSpPr>
        <p:spPr>
          <a:xfrm>
            <a:off x="331787" y="1653435"/>
            <a:ext cx="9487377" cy="5129424"/>
          </a:xfrm>
        </p:spPr>
        <p:txBody>
          <a:bodyPr/>
          <a:lstStyle/>
          <a:p>
            <a:pPr>
              <a:lnSpc>
                <a:spcPct val="110000"/>
              </a:lnSpc>
              <a:spcBef>
                <a:spcPts val="3120"/>
              </a:spcBef>
              <a:defRPr/>
            </a:pPr>
            <a:r>
              <a:rPr lang="en-US" sz="2400" dirty="0" smtClean="0"/>
              <a:t>Employs </a:t>
            </a:r>
            <a:r>
              <a:rPr lang="en-US" sz="2400" dirty="0"/>
              <a:t>field-based licensed clinicians who collaborate with contracted providers to ensure that program operations and service delivery adhere to Recovery-oriented System of Care (ROSC) principles and consistently focus on key factors that result in effective treatment</a:t>
            </a:r>
          </a:p>
          <a:p>
            <a:pPr>
              <a:lnSpc>
                <a:spcPct val="110000"/>
              </a:lnSpc>
              <a:spcBef>
                <a:spcPts val="3120"/>
              </a:spcBef>
              <a:defRPr/>
            </a:pPr>
            <a:r>
              <a:rPr lang="en-US" sz="2400" dirty="0"/>
              <a:t>Beacon Technical Assistance Coordinators (TAC) conduct broad clinical oversight of the program to the contracted SMI providers</a:t>
            </a:r>
          </a:p>
          <a:p>
            <a:pPr lvl="1">
              <a:lnSpc>
                <a:spcPct val="110000"/>
              </a:lnSpc>
              <a:defRPr/>
            </a:pPr>
            <a:r>
              <a:rPr lang="en-US" sz="1800" dirty="0"/>
              <a:t>Quarterly review of care plans</a:t>
            </a:r>
          </a:p>
          <a:p>
            <a:pPr lvl="1">
              <a:lnSpc>
                <a:spcPct val="110000"/>
              </a:lnSpc>
              <a:defRPr/>
            </a:pPr>
            <a:r>
              <a:rPr lang="en-US" sz="1800" dirty="0"/>
              <a:t>Daily and weekly Rounding meetings</a:t>
            </a:r>
          </a:p>
          <a:p>
            <a:pPr lvl="1">
              <a:lnSpc>
                <a:spcPct val="110000"/>
              </a:lnSpc>
              <a:defRPr/>
            </a:pPr>
            <a:r>
              <a:rPr lang="en-US" sz="1800" dirty="0"/>
              <a:t>Ad hoc case consultation and troubleshooting</a:t>
            </a:r>
          </a:p>
          <a:p>
            <a:pPr marL="509233" lvl="1" indent="0">
              <a:lnSpc>
                <a:spcPct val="110000"/>
              </a:lnSpc>
              <a:defRPr/>
            </a:pPr>
            <a:endParaRPr lang="en-US" sz="1600" dirty="0"/>
          </a:p>
        </p:txBody>
      </p:sp>
      <p:pic>
        <p:nvPicPr>
          <p:cNvPr id="66562" name="Picture 2"/>
          <p:cNvPicPr>
            <a:picLocks noChangeAspect="1" noChangeArrowheads="1"/>
          </p:cNvPicPr>
          <p:nvPr/>
        </p:nvPicPr>
        <p:blipFill>
          <a:blip r:embed="rId2"/>
          <a:srcRect/>
          <a:stretch>
            <a:fillRect/>
          </a:stretch>
        </p:blipFill>
        <p:spPr bwMode="auto">
          <a:xfrm>
            <a:off x="251460" y="17272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4" name="Slide Number Placeholder 3"/>
          <p:cNvSpPr>
            <a:spLocks noGrp="1"/>
          </p:cNvSpPr>
          <p:nvPr>
            <p:ph type="sldNum" sz="quarter" idx="12"/>
          </p:nvPr>
        </p:nvSpPr>
        <p:spPr/>
        <p:txBody>
          <a:bodyPr/>
          <a:lstStyle/>
          <a:p>
            <a:fld id="{00523699-2170-D14E-9E57-B6AAC94F6434}" type="slidenum">
              <a:rPr lang="en-US" smtClean="0"/>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rot="10800000" flipV="1">
            <a:off x="3063239" y="615315"/>
            <a:ext cx="6755925" cy="334644"/>
          </a:xfrm>
        </p:spPr>
        <p:txBody>
          <a:bodyPr/>
          <a:lstStyle/>
          <a:p>
            <a:r>
              <a:rPr lang="en-US" altLang="en-US" sz="2800" dirty="0" smtClean="0"/>
              <a:t>Outcomes Measures and Reporting</a:t>
            </a:r>
          </a:p>
        </p:txBody>
      </p:sp>
      <p:sp>
        <p:nvSpPr>
          <p:cNvPr id="43011" name="Content Placeholder 2"/>
          <p:cNvSpPr>
            <a:spLocks noGrp="1"/>
          </p:cNvSpPr>
          <p:nvPr>
            <p:ph idx="1"/>
          </p:nvPr>
        </p:nvSpPr>
        <p:spPr>
          <a:xfrm>
            <a:off x="293371" y="1468120"/>
            <a:ext cx="9525794" cy="777240"/>
          </a:xfrm>
        </p:spPr>
        <p:txBody>
          <a:bodyPr/>
          <a:lstStyle/>
          <a:p>
            <a:pPr marL="0" indent="0">
              <a:lnSpc>
                <a:spcPct val="110000"/>
              </a:lnSpc>
            </a:pPr>
            <a:endParaRPr lang="en-US" altLang="en-US" sz="1800" dirty="0"/>
          </a:p>
          <a:p>
            <a:pPr marL="0" indent="0">
              <a:lnSpc>
                <a:spcPct val="110000"/>
              </a:lnSpc>
            </a:pPr>
            <a:endParaRPr lang="en-US" altLang="en-US" sz="1800" dirty="0"/>
          </a:p>
        </p:txBody>
      </p:sp>
      <p:sp>
        <p:nvSpPr>
          <p:cNvPr id="6" name="TextBox 5"/>
          <p:cNvSpPr txBox="1"/>
          <p:nvPr/>
        </p:nvSpPr>
        <p:spPr>
          <a:xfrm>
            <a:off x="4113372" y="1468120"/>
            <a:ext cx="5579268" cy="3827137"/>
          </a:xfrm>
          <a:prstGeom prst="rect">
            <a:avLst/>
          </a:prstGeom>
          <a:solidFill>
            <a:srgbClr val="3DB5E6"/>
          </a:solidFill>
          <a:ln>
            <a:solidFill>
              <a:srgbClr val="096093"/>
            </a:solidFill>
          </a:ln>
        </p:spPr>
        <p:txBody>
          <a:bodyPr wrap="square" lIns="91408" tIns="91408" rIns="91408" bIns="91408">
            <a:spAutoFit/>
          </a:bodyPr>
          <a:lstStyle/>
          <a:p>
            <a:pPr algn="ctr">
              <a:lnSpc>
                <a:spcPct val="115000"/>
              </a:lnSpc>
              <a:defRPr/>
            </a:pPr>
            <a:r>
              <a:rPr lang="en-US" sz="1800" b="1" dirty="0">
                <a:solidFill>
                  <a:schemeClr val="bg1"/>
                </a:solidFill>
                <a:ea typeface="Century Gothic" panose="020B0502020202020204" pitchFamily="34" charset="0"/>
                <a:cs typeface="Times New Roman" panose="02020603050405020304" pitchFamily="18" charset="0"/>
              </a:rPr>
              <a:t>PROCESS MEASURES</a:t>
            </a:r>
            <a:endParaRPr lang="en-US" sz="1800" dirty="0">
              <a:ea typeface="Century Gothic" panose="020B0502020202020204" pitchFamily="34" charset="0"/>
              <a:cs typeface="Times New Roman" panose="02020603050405020304" pitchFamily="18" charset="0"/>
            </a:endParaRP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Annual  routine health care, physical exam</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Screening and management of metabolic indicators for chronic conditions (e.g., hypertension, diabetes, and hyperlipidemia)</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Adult Body Mass Index (BMI) </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Creation of an Individual Care Plan</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Metabolic monitoring for antipsychotic medications </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Follow-up after hospitalization for mental illness</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Routine screening of co-occurring substance use, risky drinking/drug use</a:t>
            </a:r>
          </a:p>
          <a:p>
            <a:pPr marL="374772" indent="-191957">
              <a:spcBef>
                <a:spcPts val="599"/>
              </a:spcBef>
              <a:spcAft>
                <a:spcPts val="999"/>
              </a:spcAft>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Depression screening and follow-up plan </a:t>
            </a:r>
          </a:p>
        </p:txBody>
      </p:sp>
      <p:sp>
        <p:nvSpPr>
          <p:cNvPr id="7" name="TextBox 6"/>
          <p:cNvSpPr txBox="1"/>
          <p:nvPr/>
        </p:nvSpPr>
        <p:spPr>
          <a:xfrm>
            <a:off x="333216" y="1468120"/>
            <a:ext cx="3492024" cy="5185954"/>
          </a:xfrm>
          <a:prstGeom prst="rect">
            <a:avLst/>
          </a:prstGeom>
          <a:solidFill>
            <a:srgbClr val="096093"/>
          </a:solidFill>
          <a:ln>
            <a:solidFill>
              <a:srgbClr val="3DB5E6"/>
            </a:solidFill>
          </a:ln>
        </p:spPr>
        <p:txBody>
          <a:bodyPr wrap="square" lIns="91408" tIns="137112" rIns="91408" bIns="91408">
            <a:spAutoFit/>
          </a:bodyPr>
          <a:lstStyle/>
          <a:p>
            <a:pPr algn="ctr">
              <a:defRPr/>
            </a:pPr>
            <a:r>
              <a:rPr lang="en-US" sz="1800" b="1" dirty="0">
                <a:solidFill>
                  <a:schemeClr val="bg1"/>
                </a:solidFill>
                <a:ea typeface="Century Gothic" panose="020B0502020202020204" pitchFamily="34" charset="0"/>
                <a:cs typeface="Times New Roman" panose="02020603050405020304" pitchFamily="18" charset="0"/>
              </a:rPr>
              <a:t>CLINICAL OUTCOME MEASURES </a:t>
            </a:r>
            <a:endParaRPr lang="en-US" sz="1800" dirty="0">
              <a:ea typeface="Century Gothic" panose="020B0502020202020204" pitchFamily="34" charset="0"/>
              <a:cs typeface="Times New Roman" panose="02020603050405020304" pitchFamily="18" charset="0"/>
            </a:endParaRP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Psychiatric Drug Intervention Program (PDIP) outcomes—medication adherence and best practice prescribing</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Plan—All cause readmissions</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Improved functional status and quality of life</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Reduction in high-risk behavior (e.g., sexually transmitted diseases, smoking, and substance use)</a:t>
            </a:r>
          </a:p>
          <a:p>
            <a:pPr marL="374772" indent="-191957">
              <a:spcBef>
                <a:spcPts val="599"/>
              </a:spcBef>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Achievement of Individual Care Plan goals</a:t>
            </a:r>
          </a:p>
          <a:p>
            <a:pPr marL="374772" indent="-191957">
              <a:spcBef>
                <a:spcPts val="599"/>
              </a:spcBef>
              <a:spcAft>
                <a:spcPts val="999"/>
              </a:spcAft>
              <a:buFont typeface="Wingdings" panose="05000000000000000000" pitchFamily="2" charset="2"/>
              <a:buChar char="§"/>
              <a:defRPr/>
            </a:pPr>
            <a:r>
              <a:rPr lang="en-US" sz="1600" dirty="0">
                <a:solidFill>
                  <a:srgbClr val="FFFFFF"/>
                </a:solidFill>
                <a:ea typeface="Century Gothic" panose="020B0502020202020204" pitchFamily="34" charset="0"/>
                <a:cs typeface="Times New Roman" panose="02020603050405020304" pitchFamily="18" charset="0"/>
              </a:rPr>
              <a:t>Appropriate use of hospital emergency rooms and avoidance of non-emergent use</a:t>
            </a:r>
          </a:p>
        </p:txBody>
      </p:sp>
      <p:sp>
        <p:nvSpPr>
          <p:cNvPr id="8" name="TextBox 7"/>
          <p:cNvSpPr txBox="1"/>
          <p:nvPr/>
        </p:nvSpPr>
        <p:spPr>
          <a:xfrm>
            <a:off x="4113372" y="5516307"/>
            <a:ext cx="5579268" cy="1105399"/>
          </a:xfrm>
          <a:prstGeom prst="rect">
            <a:avLst/>
          </a:prstGeom>
          <a:solidFill>
            <a:srgbClr val="EB8E44"/>
          </a:solidFill>
          <a:ln>
            <a:solidFill>
              <a:srgbClr val="F08455"/>
            </a:solidFill>
          </a:ln>
        </p:spPr>
        <p:txBody>
          <a:bodyPr wrap="square" lIns="91408" tIns="45704" rIns="91408" bIns="45704">
            <a:spAutoFit/>
          </a:bodyPr>
          <a:lstStyle/>
          <a:p>
            <a:pPr algn="ctr">
              <a:lnSpc>
                <a:spcPct val="115000"/>
              </a:lnSpc>
              <a:spcAft>
                <a:spcPts val="999"/>
              </a:spcAft>
              <a:defRPr/>
            </a:pPr>
            <a:r>
              <a:rPr lang="en-US" sz="1800" b="1" dirty="0">
                <a:solidFill>
                  <a:schemeClr val="bg1"/>
                </a:solidFill>
                <a:ea typeface="Century Gothic" panose="020B0502020202020204" pitchFamily="34" charset="0"/>
                <a:cs typeface="Times New Roman" panose="02020603050405020304" pitchFamily="18" charset="0"/>
              </a:rPr>
              <a:t>INDIVIDUAL EXPERIENCE OF CARE MEASURES</a:t>
            </a:r>
            <a:endParaRPr lang="en-US" sz="1800" dirty="0">
              <a:solidFill>
                <a:schemeClr val="bg1"/>
              </a:solidFill>
              <a:ea typeface="Century Gothic" panose="020B0502020202020204" pitchFamily="34" charset="0"/>
              <a:cs typeface="Times New Roman" panose="02020603050405020304" pitchFamily="18" charset="0"/>
            </a:endParaRPr>
          </a:p>
          <a:p>
            <a:pPr marL="374772" indent="-191957">
              <a:lnSpc>
                <a:spcPct val="115000"/>
              </a:lnSpc>
              <a:buFont typeface="Wingdings" charset="2"/>
              <a:buChar char="§"/>
              <a:defRPr/>
            </a:pPr>
            <a:r>
              <a:rPr lang="en-US" sz="1600" dirty="0">
                <a:solidFill>
                  <a:schemeClr val="bg1"/>
                </a:solidFill>
                <a:ea typeface="Century Gothic" panose="020B0502020202020204" pitchFamily="34" charset="0"/>
                <a:cs typeface="Times New Roman" panose="02020603050405020304" pitchFamily="18" charset="0"/>
              </a:rPr>
              <a:t>Individual satisfaction</a:t>
            </a:r>
          </a:p>
          <a:p>
            <a:pPr marL="374772" indent="-191957">
              <a:lnSpc>
                <a:spcPct val="115000"/>
              </a:lnSpc>
              <a:spcAft>
                <a:spcPts val="999"/>
              </a:spcAft>
              <a:buFont typeface="Wingdings" charset="2"/>
              <a:buChar char="§"/>
              <a:defRPr/>
            </a:pPr>
            <a:r>
              <a:rPr lang="en-US" sz="1600" dirty="0">
                <a:solidFill>
                  <a:schemeClr val="bg1"/>
                </a:solidFill>
                <a:ea typeface="Century Gothic" panose="020B0502020202020204" pitchFamily="34" charset="0"/>
                <a:cs typeface="Times New Roman" panose="02020603050405020304" pitchFamily="18" charset="0"/>
              </a:rPr>
              <a:t>Social connectedness</a:t>
            </a:r>
          </a:p>
        </p:txBody>
      </p:sp>
      <p:pic>
        <p:nvPicPr>
          <p:cNvPr id="61443" name="Picture 3"/>
          <p:cNvPicPr>
            <a:picLocks noChangeAspect="1" noChangeArrowheads="1"/>
          </p:cNvPicPr>
          <p:nvPr/>
        </p:nvPicPr>
        <p:blipFill>
          <a:blip r:embed="rId3"/>
          <a:srcRect/>
          <a:stretch>
            <a:fillRect/>
          </a:stretch>
        </p:blipFill>
        <p:spPr bwMode="auto">
          <a:xfrm>
            <a:off x="251460" y="25908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3" name="Slide Number Placeholder 2"/>
          <p:cNvSpPr>
            <a:spLocks noGrp="1"/>
          </p:cNvSpPr>
          <p:nvPr>
            <p:ph type="sldNum" sz="quarter" idx="12"/>
          </p:nvPr>
        </p:nvSpPr>
        <p:spPr/>
        <p:txBody>
          <a:bodyPr/>
          <a:lstStyle/>
          <a:p>
            <a:fld id="{00523699-2170-D14E-9E57-B6AAC94F6434}" type="slidenum">
              <a:rPr lang="en-US" smtClean="0"/>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Road Ahead</a:t>
            </a:r>
            <a:endParaRPr lang="en-US" dirty="0"/>
          </a:p>
        </p:txBody>
      </p:sp>
      <p:sp>
        <p:nvSpPr>
          <p:cNvPr id="5" name="Slide Number Placeholder 4"/>
          <p:cNvSpPr>
            <a:spLocks noGrp="1"/>
          </p:cNvSpPr>
          <p:nvPr>
            <p:ph type="sldNum" sz="quarter" idx="12"/>
          </p:nvPr>
        </p:nvSpPr>
        <p:spPr/>
        <p:txBody>
          <a:bodyPr/>
          <a:lstStyle/>
          <a:p>
            <a:fld id="{00523699-2170-D14E-9E57-B6AAC94F6434}" type="slidenum">
              <a:rPr lang="en-US" smtClean="0"/>
              <a:t>32</a:t>
            </a:fld>
            <a:endParaRPr lang="en-US"/>
          </a:p>
        </p:txBody>
      </p:sp>
    </p:spTree>
    <p:extLst>
      <p:ext uri="{BB962C8B-B14F-4D97-AF65-F5344CB8AC3E}">
        <p14:creationId xmlns:p14="http://schemas.microsoft.com/office/powerpoint/2010/main" val="7985959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22238" y="122238"/>
            <a:ext cx="9825037" cy="901700"/>
          </a:xfrm>
        </p:spPr>
        <p:txBody>
          <a:bodyPr/>
          <a:lstStyle/>
          <a:p>
            <a:pPr eaLnBrk="1" hangingPunct="1"/>
            <a:r>
              <a:rPr lang="en-US" altLang="en-US" smtClean="0"/>
              <a:t>The Challenges</a:t>
            </a:r>
          </a:p>
        </p:txBody>
      </p:sp>
      <p:sp>
        <p:nvSpPr>
          <p:cNvPr id="16387" name="Content Placeholder 2"/>
          <p:cNvSpPr>
            <a:spLocks noGrp="1"/>
          </p:cNvSpPr>
          <p:nvPr>
            <p:ph idx="1"/>
          </p:nvPr>
        </p:nvSpPr>
        <p:spPr>
          <a:xfrm>
            <a:off x="122238" y="1780674"/>
            <a:ext cx="9825037" cy="5010651"/>
          </a:xfrm>
        </p:spPr>
        <p:txBody>
          <a:bodyPr/>
          <a:lstStyle/>
          <a:p>
            <a:r>
              <a:rPr lang="en-US" altLang="en-US" sz="2000" dirty="0" smtClean="0">
                <a:solidFill>
                  <a:schemeClr val="tx1"/>
                </a:solidFill>
              </a:rPr>
              <a:t>Beyond bringing about systems transformatio</a:t>
            </a:r>
            <a:r>
              <a:rPr lang="en-US" altLang="en-US" sz="2000" dirty="0">
                <a:solidFill>
                  <a:schemeClr val="tx1"/>
                </a:solidFill>
              </a:rPr>
              <a:t>n</a:t>
            </a:r>
            <a:r>
              <a:rPr lang="en-US" altLang="en-US" sz="2000" dirty="0" smtClean="0">
                <a:solidFill>
                  <a:schemeClr val="tx1"/>
                </a:solidFill>
              </a:rPr>
              <a:t>, the laudable goal and expectation of systems transformation is especially daunting.</a:t>
            </a:r>
          </a:p>
          <a:p>
            <a:r>
              <a:rPr lang="en-US" altLang="en-US" sz="2000" dirty="0" smtClean="0">
                <a:solidFill>
                  <a:schemeClr val="tx1"/>
                </a:solidFill>
              </a:rPr>
              <a:t>Implementing this visionary transformation through many competitive health plans, with uneven network management capacity;  few, if any of whom have the experience to confidently deliver on the high bar expectations established in the RFQ.</a:t>
            </a:r>
          </a:p>
          <a:p>
            <a:r>
              <a:rPr lang="en-US" altLang="en-US" sz="2000" dirty="0" smtClean="0">
                <a:solidFill>
                  <a:schemeClr val="tx1"/>
                </a:solidFill>
              </a:rPr>
              <a:t>Overcoming the historical fragmentation and the “silos of excellence” that characterize much of the </a:t>
            </a:r>
            <a:r>
              <a:rPr lang="en-US" altLang="en-US" sz="2000" dirty="0">
                <a:solidFill>
                  <a:schemeClr val="tx1"/>
                </a:solidFill>
              </a:rPr>
              <a:t>S</a:t>
            </a:r>
            <a:r>
              <a:rPr lang="en-US" altLang="en-US" sz="2000" dirty="0" smtClean="0">
                <a:solidFill>
                  <a:schemeClr val="tx1"/>
                </a:solidFill>
              </a:rPr>
              <a:t>tate’s public behavioral health system.</a:t>
            </a:r>
          </a:p>
          <a:p>
            <a:r>
              <a:rPr lang="en-US" altLang="en-US" sz="2000" dirty="0" smtClean="0">
                <a:solidFill>
                  <a:schemeClr val="tx1"/>
                </a:solidFill>
              </a:rPr>
              <a:t>Ensuring critical and largely absent cross systems communication, collaboration and integration (child welfare, criminal justice, homelessness services), particularly crucial  for many of our most vulnerable and marginalized residents.</a:t>
            </a:r>
          </a:p>
          <a:p>
            <a:pPr lvl="2" eaLnBrk="1" hangingPunct="1"/>
            <a:endParaRPr lang="en-US" altLang="en-US" sz="2000" dirty="0" smtClean="0"/>
          </a:p>
          <a:p>
            <a:pPr lvl="2" eaLnBrk="1" hangingPunct="1"/>
            <a:endParaRPr lang="en-US" altLang="en-US" sz="2000" dirty="0" smtClean="0"/>
          </a:p>
          <a:p>
            <a:pPr lvl="2" eaLnBrk="1" hangingPunct="1"/>
            <a:endParaRPr lang="en-US" altLang="en-US" sz="2000" dirty="0" smtClean="0"/>
          </a:p>
          <a:p>
            <a:pPr eaLnBrk="1" hangingPunct="1"/>
            <a:endParaRPr lang="en-US" altLang="en-US" sz="2000" dirty="0" smtClean="0"/>
          </a:p>
        </p:txBody>
      </p:sp>
      <p:sp>
        <p:nvSpPr>
          <p:cNvPr id="16388" name="Slide Number Placeholder 3"/>
          <p:cNvSpPr>
            <a:spLocks noGrp="1"/>
          </p:cNvSpPr>
          <p:nvPr>
            <p:ph type="sldNum" sz="quarter" idx="4294967295"/>
          </p:nvPr>
        </p:nvSpPr>
        <p:spPr bwMode="auto">
          <a:xfrm>
            <a:off x="8851900" y="7310438"/>
            <a:ext cx="922338" cy="3444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508000" eaLnBrk="0" fontAlgn="base" hangingPunct="0">
              <a:spcBef>
                <a:spcPct val="0"/>
              </a:spcBef>
              <a:spcAft>
                <a:spcPct val="0"/>
              </a:spcAft>
              <a:defRPr sz="2000">
                <a:solidFill>
                  <a:schemeClr val="tx1"/>
                </a:solidFill>
                <a:latin typeface="Arial" charset="0"/>
              </a:defRPr>
            </a:lvl6pPr>
            <a:lvl7pPr marL="2971800" indent="-228600" defTabSz="508000" eaLnBrk="0" fontAlgn="base" hangingPunct="0">
              <a:spcBef>
                <a:spcPct val="0"/>
              </a:spcBef>
              <a:spcAft>
                <a:spcPct val="0"/>
              </a:spcAft>
              <a:defRPr sz="2000">
                <a:solidFill>
                  <a:schemeClr val="tx1"/>
                </a:solidFill>
                <a:latin typeface="Arial" charset="0"/>
              </a:defRPr>
            </a:lvl7pPr>
            <a:lvl8pPr marL="3429000" indent="-228600" defTabSz="508000" eaLnBrk="0" fontAlgn="base" hangingPunct="0">
              <a:spcBef>
                <a:spcPct val="0"/>
              </a:spcBef>
              <a:spcAft>
                <a:spcPct val="0"/>
              </a:spcAft>
              <a:defRPr sz="2000">
                <a:solidFill>
                  <a:schemeClr val="tx1"/>
                </a:solidFill>
                <a:latin typeface="Arial" charset="0"/>
              </a:defRPr>
            </a:lvl8pPr>
            <a:lvl9pPr marL="3886200" indent="-228600" defTabSz="508000" eaLnBrk="0" fontAlgn="base" hangingPunct="0">
              <a:spcBef>
                <a:spcPct val="0"/>
              </a:spcBef>
              <a:spcAft>
                <a:spcPct val="0"/>
              </a:spcAft>
              <a:defRPr sz="2000">
                <a:solidFill>
                  <a:schemeClr val="tx1"/>
                </a:solidFill>
                <a:latin typeface="Arial" charset="0"/>
              </a:defRPr>
            </a:lvl9pPr>
          </a:lstStyle>
          <a:p>
            <a:fld id="{B31E0CE5-24CC-4D47-91FD-D21299E15191}" type="slidenum">
              <a:rPr lang="en-US" altLang="en-US" sz="1000">
                <a:solidFill>
                  <a:schemeClr val="bg1"/>
                </a:solidFill>
              </a:rPr>
              <a:pPr/>
              <a:t>33</a:t>
            </a:fld>
            <a:endParaRPr lang="en-US" altLang="en-US" sz="1000">
              <a:solidFill>
                <a:schemeClr val="bg1"/>
              </a:solidFill>
            </a:endParaRPr>
          </a:p>
        </p:txBody>
      </p:sp>
    </p:spTree>
    <p:extLst>
      <p:ext uri="{BB962C8B-B14F-4D97-AF65-F5344CB8AC3E}">
        <p14:creationId xmlns:p14="http://schemas.microsoft.com/office/powerpoint/2010/main" val="74004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22238" y="122238"/>
            <a:ext cx="9825037" cy="901700"/>
          </a:xfrm>
        </p:spPr>
        <p:txBody>
          <a:bodyPr/>
          <a:lstStyle/>
          <a:p>
            <a:r>
              <a:rPr lang="en-US" altLang="en-US" smtClean="0"/>
              <a:t>Challenges….There’s More</a:t>
            </a:r>
          </a:p>
        </p:txBody>
      </p:sp>
      <p:sp>
        <p:nvSpPr>
          <p:cNvPr id="17411" name="Content Placeholder 2"/>
          <p:cNvSpPr>
            <a:spLocks noGrp="1"/>
          </p:cNvSpPr>
          <p:nvPr>
            <p:ph idx="1"/>
          </p:nvPr>
        </p:nvSpPr>
        <p:spPr>
          <a:xfrm>
            <a:off x="122238" y="1652336"/>
            <a:ext cx="9825037" cy="5658101"/>
          </a:xfrm>
        </p:spPr>
        <p:txBody>
          <a:bodyPr/>
          <a:lstStyle/>
          <a:p>
            <a:r>
              <a:rPr lang="en-US" altLang="en-US" sz="2000" dirty="0" smtClean="0">
                <a:solidFill>
                  <a:schemeClr val="tx1"/>
                </a:solidFill>
              </a:rPr>
              <a:t>Building an accessible and  responsively integrated delivery system that begins to meet the needs of 3 million Medicaid beneficiaries, including more than 60,000 individuals with immensely challenging behavioral health issues and needs.</a:t>
            </a:r>
          </a:p>
          <a:p>
            <a:r>
              <a:rPr lang="en-US" altLang="en-US" sz="2000" dirty="0" smtClean="0">
                <a:solidFill>
                  <a:schemeClr val="tx1"/>
                </a:solidFill>
              </a:rPr>
              <a:t>Establishing a rich array of services never managed by plans, including Crisis Teams and HCBS services critically important to achieving New York’s expected recovery-relevant outcomes…also totally new to the plans.</a:t>
            </a:r>
          </a:p>
          <a:p>
            <a:r>
              <a:rPr lang="en-US" altLang="en-US" sz="2000" dirty="0" smtClean="0">
                <a:solidFill>
                  <a:schemeClr val="tx1"/>
                </a:solidFill>
              </a:rPr>
              <a:t>Adapting to multi State and City agency oversight of this initiative, new partners (DOH, OMH, OASAS, DOHMH), none of whom have significant experience in managing health plans.</a:t>
            </a:r>
          </a:p>
          <a:p>
            <a:r>
              <a:rPr lang="en-US" altLang="en-US" sz="2000" dirty="0" smtClean="0">
                <a:solidFill>
                  <a:schemeClr val="tx1"/>
                </a:solidFill>
              </a:rPr>
              <a:t>Doing so with providers many of who are struggling financially, and many others inexperienced with the vagaries of managed care; indeed some who are only now experiencing the challenge of FFS medicine.</a:t>
            </a:r>
          </a:p>
          <a:p>
            <a:pPr lvl="1" eaLnBrk="1" hangingPunct="1"/>
            <a:endParaRPr lang="en-US" altLang="en-US" sz="2000" dirty="0" smtClean="0"/>
          </a:p>
          <a:p>
            <a:pPr lvl="1"/>
            <a:endParaRPr lang="en-US" altLang="en-US" sz="2000" dirty="0" smtClean="0"/>
          </a:p>
          <a:p>
            <a:pPr lvl="1"/>
            <a:endParaRPr lang="en-US" altLang="en-US" sz="2000" dirty="0" smtClean="0"/>
          </a:p>
          <a:p>
            <a:pPr lvl="1"/>
            <a:endParaRPr lang="en-US" altLang="en-US" sz="2000" dirty="0" smtClean="0"/>
          </a:p>
        </p:txBody>
      </p:sp>
      <p:sp>
        <p:nvSpPr>
          <p:cNvPr id="17412" name="Slide Number Placeholder 3"/>
          <p:cNvSpPr>
            <a:spLocks noGrp="1"/>
          </p:cNvSpPr>
          <p:nvPr>
            <p:ph type="sldNum" sz="quarter" idx="4294967295"/>
          </p:nvPr>
        </p:nvSpPr>
        <p:spPr bwMode="auto">
          <a:xfrm>
            <a:off x="8851900" y="7310438"/>
            <a:ext cx="922338" cy="3444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508000" eaLnBrk="0" fontAlgn="base" hangingPunct="0">
              <a:spcBef>
                <a:spcPct val="0"/>
              </a:spcBef>
              <a:spcAft>
                <a:spcPct val="0"/>
              </a:spcAft>
              <a:defRPr sz="2000">
                <a:solidFill>
                  <a:schemeClr val="tx1"/>
                </a:solidFill>
                <a:latin typeface="Arial" charset="0"/>
              </a:defRPr>
            </a:lvl6pPr>
            <a:lvl7pPr marL="2971800" indent="-228600" defTabSz="508000" eaLnBrk="0" fontAlgn="base" hangingPunct="0">
              <a:spcBef>
                <a:spcPct val="0"/>
              </a:spcBef>
              <a:spcAft>
                <a:spcPct val="0"/>
              </a:spcAft>
              <a:defRPr sz="2000">
                <a:solidFill>
                  <a:schemeClr val="tx1"/>
                </a:solidFill>
                <a:latin typeface="Arial" charset="0"/>
              </a:defRPr>
            </a:lvl7pPr>
            <a:lvl8pPr marL="3429000" indent="-228600" defTabSz="508000" eaLnBrk="0" fontAlgn="base" hangingPunct="0">
              <a:spcBef>
                <a:spcPct val="0"/>
              </a:spcBef>
              <a:spcAft>
                <a:spcPct val="0"/>
              </a:spcAft>
              <a:defRPr sz="2000">
                <a:solidFill>
                  <a:schemeClr val="tx1"/>
                </a:solidFill>
                <a:latin typeface="Arial" charset="0"/>
              </a:defRPr>
            </a:lvl8pPr>
            <a:lvl9pPr marL="3886200" indent="-228600" defTabSz="508000" eaLnBrk="0" fontAlgn="base" hangingPunct="0">
              <a:spcBef>
                <a:spcPct val="0"/>
              </a:spcBef>
              <a:spcAft>
                <a:spcPct val="0"/>
              </a:spcAft>
              <a:defRPr sz="2000">
                <a:solidFill>
                  <a:schemeClr val="tx1"/>
                </a:solidFill>
                <a:latin typeface="Arial" charset="0"/>
              </a:defRPr>
            </a:lvl9pPr>
          </a:lstStyle>
          <a:p>
            <a:fld id="{77F5C6CE-44CF-4C1E-B629-C794303E1982}" type="slidenum">
              <a:rPr lang="en-US" altLang="en-US" sz="1000">
                <a:solidFill>
                  <a:schemeClr val="bg1"/>
                </a:solidFill>
              </a:rPr>
              <a:pPr/>
              <a:t>34</a:t>
            </a:fld>
            <a:endParaRPr lang="en-US" altLang="en-US" sz="1000">
              <a:solidFill>
                <a:schemeClr val="bg1"/>
              </a:solidFill>
            </a:endParaRPr>
          </a:p>
        </p:txBody>
      </p:sp>
    </p:spTree>
    <p:extLst>
      <p:ext uri="{BB962C8B-B14F-4D97-AF65-F5344CB8AC3E}">
        <p14:creationId xmlns:p14="http://schemas.microsoft.com/office/powerpoint/2010/main" val="19483162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22238" y="122238"/>
            <a:ext cx="9825037" cy="901700"/>
          </a:xfrm>
        </p:spPr>
        <p:txBody>
          <a:bodyPr/>
          <a:lstStyle/>
          <a:p>
            <a:r>
              <a:rPr lang="en-US" altLang="en-US" smtClean="0"/>
              <a:t>….and More</a:t>
            </a:r>
          </a:p>
        </p:txBody>
      </p:sp>
      <p:sp>
        <p:nvSpPr>
          <p:cNvPr id="18435" name="Content Placeholder 2"/>
          <p:cNvSpPr>
            <a:spLocks noGrp="1"/>
          </p:cNvSpPr>
          <p:nvPr>
            <p:ph idx="1"/>
          </p:nvPr>
        </p:nvSpPr>
        <p:spPr>
          <a:xfrm>
            <a:off x="122238" y="1732548"/>
            <a:ext cx="9825037" cy="4892842"/>
          </a:xfrm>
        </p:spPr>
        <p:txBody>
          <a:bodyPr/>
          <a:lstStyle/>
          <a:p>
            <a:pPr marL="319088" lvl="1" indent="-273050">
              <a:buFont typeface="Wingdings" pitchFamily="2" charset="2"/>
              <a:buChar char="§"/>
            </a:pPr>
            <a:r>
              <a:rPr lang="en-US" altLang="en-US" sz="2000" dirty="0" smtClean="0">
                <a:solidFill>
                  <a:schemeClr val="tx1"/>
                </a:solidFill>
              </a:rPr>
              <a:t>Claims Testing, Cash Flow Concerns, Advance Payments</a:t>
            </a:r>
          </a:p>
          <a:p>
            <a:pPr marL="319088" lvl="1" indent="-273050">
              <a:buFont typeface="Wingdings" pitchFamily="2" charset="2"/>
              <a:buChar char="§"/>
            </a:pPr>
            <a:r>
              <a:rPr lang="en-US" altLang="en-US" sz="2000" dirty="0" smtClean="0">
                <a:solidFill>
                  <a:schemeClr val="tx1"/>
                </a:solidFill>
              </a:rPr>
              <a:t>Providers who are unnerved by standard, complex and unalterable managed care contracts</a:t>
            </a:r>
          </a:p>
          <a:p>
            <a:pPr marL="319088" lvl="1" indent="-273050">
              <a:buFont typeface="Wingdings" pitchFamily="2" charset="2"/>
              <a:buChar char="§"/>
            </a:pPr>
            <a:r>
              <a:rPr lang="en-US" altLang="en-US" sz="2000" dirty="0" smtClean="0">
                <a:solidFill>
                  <a:schemeClr val="tx1"/>
                </a:solidFill>
              </a:rPr>
              <a:t>Parity Concerns and related transitional UM and Continuous Episodes of Care Concerns</a:t>
            </a:r>
          </a:p>
          <a:p>
            <a:pPr marL="319088" lvl="1" indent="-273050">
              <a:buFont typeface="Wingdings" pitchFamily="2" charset="2"/>
              <a:buChar char="§"/>
            </a:pPr>
            <a:r>
              <a:rPr lang="en-US" altLang="en-US" sz="2000" dirty="0" smtClean="0">
                <a:solidFill>
                  <a:schemeClr val="tx1"/>
                </a:solidFill>
              </a:rPr>
              <a:t>Unlicensed practitioners, un-contracted providers (OTP’s, ACT, CPEP’s)</a:t>
            </a:r>
          </a:p>
          <a:p>
            <a:pPr marL="319088" lvl="1" indent="-273050">
              <a:buFont typeface="Wingdings" pitchFamily="2" charset="2"/>
              <a:buChar char="§"/>
            </a:pPr>
            <a:r>
              <a:rPr lang="en-US" altLang="en-US" sz="2000" dirty="0" smtClean="0">
                <a:solidFill>
                  <a:schemeClr val="tx1"/>
                </a:solidFill>
              </a:rPr>
              <a:t>Lifting of OTP Capacity Restrictions</a:t>
            </a:r>
          </a:p>
          <a:p>
            <a:pPr marL="319088" lvl="1" indent="-273050">
              <a:buFont typeface="Wingdings" pitchFamily="2" charset="2"/>
              <a:buChar char="§"/>
            </a:pPr>
            <a:r>
              <a:rPr lang="en-US" altLang="en-US" sz="2000" dirty="0" smtClean="0">
                <a:solidFill>
                  <a:schemeClr val="tx1"/>
                </a:solidFill>
              </a:rPr>
              <a:t>General uncertainty related to rate issues, premium adequacy and related risk adjustment, risk sharing and risk mitigation considerations</a:t>
            </a:r>
          </a:p>
          <a:p>
            <a:pPr marL="0" indent="0">
              <a:buNone/>
            </a:pPr>
            <a:endParaRPr lang="en-US" altLang="en-US" sz="2000" dirty="0" smtClean="0"/>
          </a:p>
        </p:txBody>
      </p:sp>
      <p:sp>
        <p:nvSpPr>
          <p:cNvPr id="18436" name="Slide Number Placeholder 3"/>
          <p:cNvSpPr>
            <a:spLocks noGrp="1"/>
          </p:cNvSpPr>
          <p:nvPr>
            <p:ph type="sldNum" sz="quarter" idx="4294967295"/>
          </p:nvPr>
        </p:nvSpPr>
        <p:spPr bwMode="auto">
          <a:xfrm>
            <a:off x="8851900" y="7310438"/>
            <a:ext cx="922338" cy="344487"/>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defTabSz="508000" eaLnBrk="0" fontAlgn="base" hangingPunct="0">
              <a:spcBef>
                <a:spcPct val="0"/>
              </a:spcBef>
              <a:spcAft>
                <a:spcPct val="0"/>
              </a:spcAft>
              <a:defRPr sz="2000">
                <a:solidFill>
                  <a:schemeClr val="tx1"/>
                </a:solidFill>
                <a:latin typeface="Arial" charset="0"/>
              </a:defRPr>
            </a:lvl6pPr>
            <a:lvl7pPr marL="2971800" indent="-228600" defTabSz="508000" eaLnBrk="0" fontAlgn="base" hangingPunct="0">
              <a:spcBef>
                <a:spcPct val="0"/>
              </a:spcBef>
              <a:spcAft>
                <a:spcPct val="0"/>
              </a:spcAft>
              <a:defRPr sz="2000">
                <a:solidFill>
                  <a:schemeClr val="tx1"/>
                </a:solidFill>
                <a:latin typeface="Arial" charset="0"/>
              </a:defRPr>
            </a:lvl7pPr>
            <a:lvl8pPr marL="3429000" indent="-228600" defTabSz="508000" eaLnBrk="0" fontAlgn="base" hangingPunct="0">
              <a:spcBef>
                <a:spcPct val="0"/>
              </a:spcBef>
              <a:spcAft>
                <a:spcPct val="0"/>
              </a:spcAft>
              <a:defRPr sz="2000">
                <a:solidFill>
                  <a:schemeClr val="tx1"/>
                </a:solidFill>
                <a:latin typeface="Arial" charset="0"/>
              </a:defRPr>
            </a:lvl8pPr>
            <a:lvl9pPr marL="3886200" indent="-228600" defTabSz="508000" eaLnBrk="0" fontAlgn="base" hangingPunct="0">
              <a:spcBef>
                <a:spcPct val="0"/>
              </a:spcBef>
              <a:spcAft>
                <a:spcPct val="0"/>
              </a:spcAft>
              <a:defRPr sz="2000">
                <a:solidFill>
                  <a:schemeClr val="tx1"/>
                </a:solidFill>
                <a:latin typeface="Arial" charset="0"/>
              </a:defRPr>
            </a:lvl9pPr>
          </a:lstStyle>
          <a:p>
            <a:fld id="{9BEF01A1-FA7C-4CCA-990E-AB746237A5B7}" type="slidenum">
              <a:rPr lang="en-US" altLang="en-US" sz="1000">
                <a:solidFill>
                  <a:schemeClr val="bg1"/>
                </a:solidFill>
              </a:rPr>
              <a:pPr/>
              <a:t>35</a:t>
            </a:fld>
            <a:endParaRPr lang="en-US" altLang="en-US" sz="1000">
              <a:solidFill>
                <a:schemeClr val="bg1"/>
              </a:solidFill>
            </a:endParaRPr>
          </a:p>
        </p:txBody>
      </p:sp>
    </p:spTree>
    <p:extLst>
      <p:ext uri="{BB962C8B-B14F-4D97-AF65-F5344CB8AC3E}">
        <p14:creationId xmlns:p14="http://schemas.microsoft.com/office/powerpoint/2010/main" val="1579109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29853" y="365760"/>
            <a:ext cx="7716786" cy="640080"/>
          </a:xfrm>
        </p:spPr>
        <p:txBody>
          <a:bodyPr>
            <a:normAutofit/>
          </a:bodyPr>
          <a:lstStyle/>
          <a:p>
            <a:r>
              <a:rPr lang="en-US" sz="3600" dirty="0"/>
              <a:t>The Road Ahead</a:t>
            </a:r>
            <a:endParaRPr lang="en-US" sz="3200" dirty="0"/>
          </a:p>
        </p:txBody>
      </p:sp>
      <p:sp>
        <p:nvSpPr>
          <p:cNvPr id="4" name="Content Placeholder 3"/>
          <p:cNvSpPr>
            <a:spLocks noGrp="1"/>
          </p:cNvSpPr>
          <p:nvPr>
            <p:ph idx="1"/>
          </p:nvPr>
        </p:nvSpPr>
        <p:spPr/>
        <p:txBody>
          <a:bodyPr/>
          <a:lstStyle/>
          <a:p>
            <a:pPr lvl="0"/>
            <a:r>
              <a:rPr lang="en-US" sz="2000" dirty="0" smtClean="0"/>
              <a:t>Expand </a:t>
            </a:r>
            <a:r>
              <a:rPr lang="en-US" sz="2000" dirty="0"/>
              <a:t>provider </a:t>
            </a:r>
            <a:r>
              <a:rPr lang="en-US" sz="2000" dirty="0" smtClean="0"/>
              <a:t>networks</a:t>
            </a:r>
            <a:endParaRPr lang="en-US" sz="2000" dirty="0"/>
          </a:p>
          <a:p>
            <a:pPr lvl="0"/>
            <a:r>
              <a:rPr lang="en-US" sz="2000" dirty="0"/>
              <a:t>B</a:t>
            </a:r>
            <a:r>
              <a:rPr lang="en-US" sz="2000" dirty="0" smtClean="0"/>
              <a:t>uild </a:t>
            </a:r>
            <a:r>
              <a:rPr lang="en-US" sz="2000" dirty="0"/>
              <a:t>full-service continuums of </a:t>
            </a:r>
            <a:r>
              <a:rPr lang="en-US" sz="2000" dirty="0" smtClean="0"/>
              <a:t>care</a:t>
            </a:r>
            <a:endParaRPr lang="en-US" sz="2000" dirty="0"/>
          </a:p>
          <a:p>
            <a:pPr lvl="0"/>
            <a:r>
              <a:rPr lang="en-US" sz="2000" dirty="0"/>
              <a:t>D</a:t>
            </a:r>
            <a:r>
              <a:rPr lang="en-US" sz="2000" dirty="0" smtClean="0"/>
              <a:t>evise </a:t>
            </a:r>
            <a:r>
              <a:rPr lang="en-US" sz="2000" dirty="0"/>
              <a:t>creative contracting and reimbursement </a:t>
            </a:r>
            <a:r>
              <a:rPr lang="en-US" sz="2000" dirty="0" smtClean="0"/>
              <a:t>strategies</a:t>
            </a:r>
            <a:endParaRPr lang="en-US" sz="2000" dirty="0"/>
          </a:p>
          <a:p>
            <a:pPr lvl="0"/>
            <a:r>
              <a:rPr lang="en-US" sz="2000" dirty="0" smtClean="0"/>
              <a:t>Align </a:t>
            </a:r>
            <a:r>
              <a:rPr lang="en-US" sz="2000" dirty="0"/>
              <a:t>incentives with improved </a:t>
            </a:r>
            <a:r>
              <a:rPr lang="en-US" sz="2000" dirty="0" smtClean="0"/>
              <a:t>outcomes</a:t>
            </a:r>
            <a:endParaRPr lang="en-US" sz="2000" dirty="0"/>
          </a:p>
          <a:p>
            <a:pPr lvl="0"/>
            <a:r>
              <a:rPr lang="en-US" sz="2000" dirty="0"/>
              <a:t>Member engagement needs </a:t>
            </a:r>
            <a:r>
              <a:rPr lang="en-US" sz="2000" dirty="0" smtClean="0"/>
              <a:t>to be local, include </a:t>
            </a:r>
            <a:r>
              <a:rPr lang="en-US" sz="2000" dirty="0"/>
              <a:t>peer navigators and </a:t>
            </a:r>
            <a:r>
              <a:rPr lang="en-US" sz="2000" dirty="0" smtClean="0"/>
              <a:t>engage new </a:t>
            </a:r>
            <a:r>
              <a:rPr lang="en-US" sz="2000" dirty="0"/>
              <a:t>technologies to involve members in their </a:t>
            </a:r>
            <a:r>
              <a:rPr lang="en-US" sz="2000" dirty="0" smtClean="0"/>
              <a:t>treatment</a:t>
            </a:r>
            <a:endParaRPr lang="en-US" sz="2000" dirty="0"/>
          </a:p>
          <a:p>
            <a:pPr lvl="0"/>
            <a:r>
              <a:rPr lang="en-US" sz="2000" dirty="0"/>
              <a:t>All levels of prevention are crucial, and </a:t>
            </a:r>
            <a:r>
              <a:rPr lang="en-US" sz="2000" dirty="0" smtClean="0"/>
              <a:t>include educational campaigns, medication </a:t>
            </a:r>
            <a:r>
              <a:rPr lang="en-US" sz="2000" dirty="0"/>
              <a:t>disposal or buy-back </a:t>
            </a:r>
            <a:r>
              <a:rPr lang="en-US" sz="2000" dirty="0" smtClean="0"/>
              <a:t>programs, community </a:t>
            </a:r>
            <a:r>
              <a:rPr lang="en-US" sz="2000" dirty="0"/>
              <a:t>availability of opioid antagonist medication to reverse unintentional </a:t>
            </a:r>
            <a:r>
              <a:rPr lang="en-US" sz="2000" dirty="0" smtClean="0"/>
              <a:t>overdose</a:t>
            </a:r>
          </a:p>
          <a:p>
            <a:pPr lvl="0"/>
            <a:r>
              <a:rPr lang="en-US" sz="2000" dirty="0" smtClean="0"/>
              <a:t>Increase access to Medication </a:t>
            </a:r>
            <a:r>
              <a:rPr lang="en-US" sz="2000" dirty="0"/>
              <a:t>A</a:t>
            </a:r>
            <a:r>
              <a:rPr lang="en-US" sz="2000" dirty="0" smtClean="0"/>
              <a:t>ssisted </a:t>
            </a:r>
            <a:r>
              <a:rPr lang="en-US" sz="2000" dirty="0"/>
              <a:t>T</a:t>
            </a:r>
            <a:r>
              <a:rPr lang="en-US" sz="2000" dirty="0" smtClean="0"/>
              <a:t>reatment protocols</a:t>
            </a:r>
          </a:p>
          <a:p>
            <a:pPr lvl="0"/>
            <a:r>
              <a:rPr lang="en-US" sz="2000" dirty="0" smtClean="0"/>
              <a:t>Support the establishment of facilities offering ambulatory detox </a:t>
            </a:r>
            <a:endParaRPr lang="en-US" sz="2000" dirty="0"/>
          </a:p>
        </p:txBody>
      </p:sp>
      <p:sp>
        <p:nvSpPr>
          <p:cNvPr id="5" name="Slide Number Placeholder 4"/>
          <p:cNvSpPr>
            <a:spLocks noGrp="1"/>
          </p:cNvSpPr>
          <p:nvPr>
            <p:ph type="sldNum" sz="quarter" idx="11"/>
          </p:nvPr>
        </p:nvSpPr>
        <p:spPr/>
        <p:txBody>
          <a:bodyPr/>
          <a:lstStyle/>
          <a:p>
            <a:fld id="{77E85DEC-3C54-CC49-B6AA-116CC903AFD3}" type="slidenum">
              <a:rPr lang="en-US" smtClean="0"/>
              <a:pPr/>
              <a:t>36</a:t>
            </a:fld>
            <a:endParaRPr lang="en-US"/>
          </a:p>
        </p:txBody>
      </p:sp>
      <p:pic>
        <p:nvPicPr>
          <p:cNvPr id="6" name="Picture 5"/>
          <p:cNvPicPr>
            <a:picLocks noChangeAspect="1" noChangeArrowheads="1"/>
          </p:cNvPicPr>
          <p:nvPr/>
        </p:nvPicPr>
        <p:blipFill>
          <a:blip r:embed="rId3"/>
          <a:srcRect/>
          <a:stretch>
            <a:fillRect/>
          </a:stretch>
        </p:blipFill>
        <p:spPr bwMode="auto">
          <a:xfrm>
            <a:off x="34224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72299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3610293" y="304165"/>
            <a:ext cx="5850890" cy="883920"/>
          </a:xfrm>
        </p:spPr>
        <p:txBody>
          <a:bodyPr/>
          <a:lstStyle/>
          <a:p>
            <a:r>
              <a:rPr lang="en-US" altLang="en-US" sz="3600" dirty="0" smtClean="0"/>
              <a:t>The Road Ahead</a:t>
            </a:r>
          </a:p>
        </p:txBody>
      </p:sp>
      <p:pic>
        <p:nvPicPr>
          <p:cNvPr id="40964" name="Picture 7" descr="Money icon_green.png"/>
          <p:cNvPicPr>
            <a:picLocks noChangeAspect="1"/>
          </p:cNvPicPr>
          <p:nvPr/>
        </p:nvPicPr>
        <p:blipFill>
          <a:blip r:embed="rId3">
            <a:extLst>
              <a:ext uri="{28A0092B-C50C-407E-A947-70E740481C1C}">
                <a14:useLocalDpi xmlns:a14="http://schemas.microsoft.com/office/drawing/2010/main" val="0"/>
              </a:ext>
            </a:extLst>
          </a:blip>
          <a:srcRect l="29089" t="7713" r="24706" b="7428"/>
          <a:stretch>
            <a:fillRect/>
          </a:stretch>
        </p:blipFill>
        <p:spPr bwMode="auto">
          <a:xfrm>
            <a:off x="8298180" y="1327785"/>
            <a:ext cx="1163003" cy="21374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0965" name="Content Placeholder 2"/>
          <p:cNvSpPr txBox="1">
            <a:spLocks/>
          </p:cNvSpPr>
          <p:nvPr/>
        </p:nvSpPr>
        <p:spPr bwMode="auto">
          <a:xfrm>
            <a:off x="502920" y="1644583"/>
            <a:ext cx="8079899" cy="50052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787" tIns="50894" rIns="101787" bIns="50894"/>
          <a:lstStyle>
            <a:lvl1pPr defTabSz="508000">
              <a:spcBef>
                <a:spcPct val="20000"/>
              </a:spcBef>
              <a:defRPr sz="1400">
                <a:solidFill>
                  <a:schemeClr val="tx1"/>
                </a:solidFill>
                <a:latin typeface="Arial" charset="0"/>
                <a:ea typeface="ＭＳ Ｐゴシック" pitchFamily="34" charset="-128"/>
              </a:defRPr>
            </a:lvl1pPr>
            <a:lvl2pPr marL="827088" indent="-317500" defTabSz="508000">
              <a:spcBef>
                <a:spcPct val="20000"/>
              </a:spcBef>
              <a:defRPr sz="2800">
                <a:solidFill>
                  <a:schemeClr val="tx1"/>
                </a:solidFill>
                <a:latin typeface="Arial" charset="0"/>
                <a:ea typeface="ＭＳ Ｐゴシック" pitchFamily="34" charset="-128"/>
              </a:defRPr>
            </a:lvl2pPr>
            <a:lvl3pPr marL="1273175" indent="-254000" defTabSz="508000">
              <a:spcBef>
                <a:spcPct val="20000"/>
              </a:spcBef>
              <a:buChar char="•"/>
              <a:defRPr sz="2400">
                <a:solidFill>
                  <a:schemeClr val="tx1"/>
                </a:solidFill>
                <a:latin typeface="Arial" charset="0"/>
                <a:ea typeface="ＭＳ Ｐゴシック" pitchFamily="34" charset="-128"/>
              </a:defRPr>
            </a:lvl3pPr>
            <a:lvl4pPr marL="1782763" indent="-254000" defTabSz="508000">
              <a:spcBef>
                <a:spcPct val="20000"/>
              </a:spcBef>
              <a:buChar char="–"/>
              <a:defRPr sz="2000">
                <a:solidFill>
                  <a:schemeClr val="tx1"/>
                </a:solidFill>
                <a:latin typeface="Arial" charset="0"/>
                <a:ea typeface="ＭＳ Ｐゴシック" pitchFamily="34" charset="-128"/>
              </a:defRPr>
            </a:lvl4pPr>
            <a:lvl5pPr marL="2292350" indent="-254000" defTabSz="508000">
              <a:spcBef>
                <a:spcPct val="20000"/>
              </a:spcBef>
              <a:buChar char="»"/>
              <a:defRPr sz="2000">
                <a:solidFill>
                  <a:schemeClr val="tx1"/>
                </a:solidFill>
                <a:latin typeface="Arial" charset="0"/>
                <a:ea typeface="ＭＳ Ｐゴシック" pitchFamily="34" charset="-128"/>
              </a:defRPr>
            </a:lvl5pPr>
            <a:lvl6pPr marL="2749550" indent="-254000" defTabSz="508000" eaLnBrk="0" fontAlgn="base" hangingPunct="0">
              <a:spcBef>
                <a:spcPct val="20000"/>
              </a:spcBef>
              <a:spcAft>
                <a:spcPct val="0"/>
              </a:spcAft>
              <a:buChar char="»"/>
              <a:defRPr sz="2000">
                <a:solidFill>
                  <a:schemeClr val="tx1"/>
                </a:solidFill>
                <a:latin typeface="Arial" charset="0"/>
                <a:ea typeface="ＭＳ Ｐゴシック" pitchFamily="34" charset="-128"/>
              </a:defRPr>
            </a:lvl6pPr>
            <a:lvl7pPr marL="3206750" indent="-254000" defTabSz="508000" eaLnBrk="0" fontAlgn="base" hangingPunct="0">
              <a:spcBef>
                <a:spcPct val="20000"/>
              </a:spcBef>
              <a:spcAft>
                <a:spcPct val="0"/>
              </a:spcAft>
              <a:buChar char="»"/>
              <a:defRPr sz="2000">
                <a:solidFill>
                  <a:schemeClr val="tx1"/>
                </a:solidFill>
                <a:latin typeface="Arial" charset="0"/>
                <a:ea typeface="ＭＳ Ｐゴシック" pitchFamily="34" charset="-128"/>
              </a:defRPr>
            </a:lvl7pPr>
            <a:lvl8pPr marL="3663950" indent="-254000" defTabSz="508000" eaLnBrk="0" fontAlgn="base" hangingPunct="0">
              <a:spcBef>
                <a:spcPct val="20000"/>
              </a:spcBef>
              <a:spcAft>
                <a:spcPct val="0"/>
              </a:spcAft>
              <a:buChar char="»"/>
              <a:defRPr sz="2000">
                <a:solidFill>
                  <a:schemeClr val="tx1"/>
                </a:solidFill>
                <a:latin typeface="Arial" charset="0"/>
                <a:ea typeface="ＭＳ Ｐゴシック" pitchFamily="34" charset="-128"/>
              </a:defRPr>
            </a:lvl8pPr>
            <a:lvl9pPr marL="4121150" indent="-254000" defTabSz="508000" eaLnBrk="0" fontAlgn="base" hangingPunct="0">
              <a:spcBef>
                <a:spcPct val="20000"/>
              </a:spcBef>
              <a:spcAft>
                <a:spcPct val="0"/>
              </a:spcAft>
              <a:buChar char="»"/>
              <a:defRPr sz="2000">
                <a:solidFill>
                  <a:schemeClr val="tx1"/>
                </a:solidFill>
                <a:latin typeface="Arial" charset="0"/>
                <a:ea typeface="ＭＳ Ｐゴシック" pitchFamily="34" charset="-128"/>
              </a:defRPr>
            </a:lvl9pPr>
          </a:lstStyle>
          <a:p>
            <a:pPr>
              <a:spcBef>
                <a:spcPts val="1476"/>
              </a:spcBef>
            </a:pPr>
            <a:r>
              <a:rPr lang="en-US" altLang="en-US" sz="2500" b="1" dirty="0" smtClean="0"/>
              <a:t>Payment </a:t>
            </a:r>
            <a:r>
              <a:rPr lang="en-US" altLang="en-US" sz="2500" b="1" dirty="0"/>
              <a:t>Models for Integration</a:t>
            </a:r>
          </a:p>
          <a:p>
            <a:pPr lvl="1">
              <a:spcBef>
                <a:spcPts val="1337"/>
              </a:spcBef>
              <a:spcAft>
                <a:spcPts val="1337"/>
              </a:spcAft>
              <a:buFont typeface="Arial" charset="0"/>
              <a:buChar char="•"/>
            </a:pPr>
            <a:r>
              <a:rPr lang="en-US" altLang="en-US" sz="2000" b="1" dirty="0"/>
              <a:t>FFS</a:t>
            </a:r>
            <a:r>
              <a:rPr lang="en-US" altLang="en-US" sz="2000" dirty="0"/>
              <a:t>: conceptually sensible; coding and billing are administratively complex</a:t>
            </a:r>
          </a:p>
          <a:p>
            <a:pPr lvl="1">
              <a:spcBef>
                <a:spcPts val="1337"/>
              </a:spcBef>
              <a:spcAft>
                <a:spcPts val="1337"/>
              </a:spcAft>
              <a:buFont typeface="Arial" charset="0"/>
              <a:buChar char="•"/>
            </a:pPr>
            <a:r>
              <a:rPr lang="en-US" altLang="en-US" sz="2000" b="1" dirty="0"/>
              <a:t>Enhanced PMPM</a:t>
            </a:r>
            <a:r>
              <a:rPr lang="en-US" altLang="en-US" sz="2000" dirty="0"/>
              <a:t>: usually focuses on care coordination; does not cover care delivery</a:t>
            </a:r>
          </a:p>
          <a:p>
            <a:pPr lvl="1">
              <a:spcBef>
                <a:spcPts val="1337"/>
              </a:spcBef>
              <a:spcAft>
                <a:spcPts val="1337"/>
              </a:spcAft>
              <a:buFont typeface="Arial" charset="0"/>
              <a:buChar char="•"/>
            </a:pPr>
            <a:r>
              <a:rPr lang="en-US" altLang="en-US" sz="2000" b="1" dirty="0"/>
              <a:t>Capitation</a:t>
            </a:r>
            <a:r>
              <a:rPr lang="en-US" altLang="en-US" sz="2000" dirty="0"/>
              <a:t>: debate about what services should be covered</a:t>
            </a:r>
          </a:p>
          <a:p>
            <a:pPr lvl="1">
              <a:spcBef>
                <a:spcPts val="1337"/>
              </a:spcBef>
              <a:spcAft>
                <a:spcPts val="1337"/>
              </a:spcAft>
              <a:buFont typeface="Arial" charset="0"/>
              <a:buChar char="•"/>
            </a:pPr>
            <a:r>
              <a:rPr lang="en-US" altLang="en-US" sz="2000" b="1" dirty="0"/>
              <a:t>Bundled Payment</a:t>
            </a:r>
            <a:r>
              <a:rPr lang="en-US" altLang="en-US" sz="2000" dirty="0"/>
              <a:t>: debate about inclusion criteria and treatment parameters</a:t>
            </a:r>
          </a:p>
          <a:p>
            <a:pPr lvl="1">
              <a:spcBef>
                <a:spcPts val="1337"/>
              </a:spcBef>
              <a:spcAft>
                <a:spcPts val="1337"/>
              </a:spcAft>
              <a:buFont typeface="Arial" charset="0"/>
              <a:buChar char="•"/>
            </a:pPr>
            <a:r>
              <a:rPr lang="en-US" altLang="en-US" sz="2000" b="1" dirty="0"/>
              <a:t>Pay for Performance</a:t>
            </a:r>
            <a:r>
              <a:rPr lang="en-US" altLang="en-US" sz="2000" dirty="0"/>
              <a:t>: most rely on process measures; relevant outcome measures are not typically claims-based</a:t>
            </a:r>
          </a:p>
        </p:txBody>
      </p:sp>
      <p:pic>
        <p:nvPicPr>
          <p:cNvPr id="34823" name="Picture 7"/>
          <p:cNvPicPr>
            <a:picLocks noChangeAspect="1" noChangeArrowheads="1"/>
          </p:cNvPicPr>
          <p:nvPr/>
        </p:nvPicPr>
        <p:blipFill>
          <a:blip r:embed="rId4"/>
          <a:srcRect/>
          <a:stretch>
            <a:fillRect/>
          </a:stretch>
        </p:blipFill>
        <p:spPr bwMode="auto">
          <a:xfrm>
            <a:off x="502919" y="389890"/>
            <a:ext cx="2937193" cy="712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2" name="Slide Number Placeholder 1"/>
          <p:cNvSpPr>
            <a:spLocks noGrp="1"/>
          </p:cNvSpPr>
          <p:nvPr>
            <p:ph type="sldNum" sz="quarter" idx="12"/>
          </p:nvPr>
        </p:nvSpPr>
        <p:spPr/>
        <p:txBody>
          <a:bodyPr/>
          <a:lstStyle/>
          <a:p>
            <a:fld id="{00523699-2170-D14E-9E57-B6AAC94F6434}" type="slidenum">
              <a:rPr lang="en-US" smtClean="0"/>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6635" y="220553"/>
            <a:ext cx="6944968" cy="1037998"/>
          </a:xfrm>
        </p:spPr>
        <p:txBody>
          <a:bodyPr/>
          <a:lstStyle/>
          <a:p>
            <a:r>
              <a:rPr lang="en-US" sz="3600" dirty="0" smtClean="0"/>
              <a:t>The Road Ahead</a:t>
            </a:r>
            <a:endParaRPr lang="en-US" sz="3600" dirty="0"/>
          </a:p>
        </p:txBody>
      </p:sp>
      <p:sp>
        <p:nvSpPr>
          <p:cNvPr id="3" name="Content Placeholder 2"/>
          <p:cNvSpPr>
            <a:spLocks noGrp="1"/>
          </p:cNvSpPr>
          <p:nvPr>
            <p:ph idx="1"/>
          </p:nvPr>
        </p:nvSpPr>
        <p:spPr>
          <a:xfrm>
            <a:off x="465221" y="1652337"/>
            <a:ext cx="8912792" cy="5483499"/>
          </a:xfrm>
        </p:spPr>
        <p:txBody>
          <a:bodyPr/>
          <a:lstStyle/>
          <a:p>
            <a:r>
              <a:rPr lang="en-US" sz="2400" dirty="0" smtClean="0"/>
              <a:t>Move away from transactional interactions with providers</a:t>
            </a:r>
          </a:p>
          <a:p>
            <a:r>
              <a:rPr lang="en-US" sz="2400" dirty="0" smtClean="0"/>
              <a:t>Our expectations of our UM reviewers and MD’s will change as it relates to the use of peer advisor review and consultation</a:t>
            </a:r>
          </a:p>
          <a:p>
            <a:r>
              <a:rPr lang="en-US" sz="2400" dirty="0" smtClean="0"/>
              <a:t>Our expectations of our “Select” network facilities and providers will change and call for increased facility management oversight and increased facility accountability</a:t>
            </a:r>
          </a:p>
          <a:p>
            <a:r>
              <a:rPr lang="en-US" sz="2400" dirty="0" smtClean="0"/>
              <a:t>Our management teams will utilize data to manage their clinical teams and drive decision making</a:t>
            </a:r>
          </a:p>
          <a:p>
            <a:r>
              <a:rPr lang="en-US" sz="2400" dirty="0" smtClean="0"/>
              <a:t>Our utilization management activities will decrease and our focus will increase related to discharge planning, transitions of care and intensive case management engagement</a:t>
            </a:r>
          </a:p>
          <a:p>
            <a:pPr marL="0" indent="0">
              <a:buNone/>
            </a:pPr>
            <a:endParaRPr lang="en-US" sz="24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00523699-2170-D14E-9E57-B6AAC94F6434}" type="slidenum">
              <a:rPr lang="en-US" smtClean="0"/>
              <a:t>38</a:t>
            </a:fld>
            <a:endParaRPr lang="en-US"/>
          </a:p>
        </p:txBody>
      </p:sp>
      <p:pic>
        <p:nvPicPr>
          <p:cNvPr id="6" name="Picture 8"/>
          <p:cNvPicPr>
            <a:picLocks noChangeAspect="1" noChangeArrowheads="1"/>
          </p:cNvPicPr>
          <p:nvPr/>
        </p:nvPicPr>
        <p:blipFill>
          <a:blip r:embed="rId2"/>
          <a:srcRect/>
          <a:stretch>
            <a:fillRect/>
          </a:stretch>
        </p:blipFill>
        <p:spPr bwMode="auto">
          <a:xfrm>
            <a:off x="342247" y="434401"/>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76356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0274" y="365760"/>
            <a:ext cx="7556366" cy="640080"/>
          </a:xfrm>
        </p:spPr>
        <p:txBody>
          <a:bodyPr>
            <a:normAutofit/>
          </a:bodyPr>
          <a:lstStyle/>
          <a:p>
            <a:r>
              <a:rPr lang="en-US" sz="3600" dirty="0" smtClean="0"/>
              <a:t>The Road Ahead</a:t>
            </a:r>
            <a:endParaRPr lang="en-US" sz="3600" dirty="0"/>
          </a:p>
        </p:txBody>
      </p:sp>
      <p:sp>
        <p:nvSpPr>
          <p:cNvPr id="4" name="Content Placeholder 3"/>
          <p:cNvSpPr>
            <a:spLocks noGrp="1"/>
          </p:cNvSpPr>
          <p:nvPr>
            <p:ph idx="1"/>
          </p:nvPr>
        </p:nvSpPr>
        <p:spPr/>
        <p:txBody>
          <a:bodyPr/>
          <a:lstStyle/>
          <a:p>
            <a:pPr marL="0" indent="0">
              <a:buNone/>
            </a:pPr>
            <a:r>
              <a:rPr lang="en-US" dirty="0" smtClean="0"/>
              <a:t>Lastly…we need to move to a new paradigm and embrace a </a:t>
            </a:r>
            <a:r>
              <a:rPr lang="en-US" dirty="0"/>
              <a:t>chronic care </a:t>
            </a:r>
            <a:r>
              <a:rPr lang="en-US" dirty="0" smtClean="0"/>
              <a:t>model….if we recognize addiction </a:t>
            </a:r>
            <a:r>
              <a:rPr lang="en-US" dirty="0"/>
              <a:t>as chronic illness </a:t>
            </a:r>
            <a:r>
              <a:rPr lang="en-US" dirty="0" smtClean="0"/>
              <a:t>it provides an evidenced </a:t>
            </a:r>
            <a:r>
              <a:rPr lang="en-US" dirty="0"/>
              <a:t>based framework to: </a:t>
            </a:r>
          </a:p>
          <a:p>
            <a:pPr lvl="0"/>
            <a:r>
              <a:rPr lang="en-US" dirty="0"/>
              <a:t>Increase quality of care</a:t>
            </a:r>
          </a:p>
          <a:p>
            <a:pPr lvl="0"/>
            <a:r>
              <a:rPr lang="en-US" dirty="0"/>
              <a:t>Reduce costs</a:t>
            </a:r>
          </a:p>
          <a:p>
            <a:r>
              <a:rPr lang="en-US" dirty="0"/>
              <a:t>Improve outcomes </a:t>
            </a:r>
          </a:p>
        </p:txBody>
      </p:sp>
      <p:sp>
        <p:nvSpPr>
          <p:cNvPr id="5" name="Slide Number Placeholder 4"/>
          <p:cNvSpPr>
            <a:spLocks noGrp="1"/>
          </p:cNvSpPr>
          <p:nvPr>
            <p:ph type="sldNum" sz="quarter" idx="11"/>
          </p:nvPr>
        </p:nvSpPr>
        <p:spPr/>
        <p:txBody>
          <a:bodyPr/>
          <a:lstStyle/>
          <a:p>
            <a:fld id="{77E85DEC-3C54-CC49-B6AA-116CC903AFD3}" type="slidenum">
              <a:rPr lang="en-US" smtClean="0"/>
              <a:pPr/>
              <a:t>39</a:t>
            </a:fld>
            <a:endParaRPr lang="en-US"/>
          </a:p>
        </p:txBody>
      </p:sp>
      <p:pic>
        <p:nvPicPr>
          <p:cNvPr id="6" name="Picture 5"/>
          <p:cNvPicPr>
            <a:picLocks noChangeAspect="1" noChangeArrowheads="1"/>
          </p:cNvPicPr>
          <p:nvPr/>
        </p:nvPicPr>
        <p:blipFill>
          <a:blip r:embed="rId3"/>
          <a:srcRect/>
          <a:stretch>
            <a:fillRect/>
          </a:stretch>
        </p:blipFill>
        <p:spPr bwMode="auto">
          <a:xfrm>
            <a:off x="34224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885888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3600" dirty="0"/>
              <a:t>Who We </a:t>
            </a:r>
            <a:r>
              <a:rPr lang="en-US" sz="3600" dirty="0" smtClean="0"/>
              <a:t>Are</a:t>
            </a:r>
            <a:endParaRPr lang="en-US" sz="3600" dirty="0"/>
          </a:p>
        </p:txBody>
      </p:sp>
      <p:grpSp>
        <p:nvGrpSpPr>
          <p:cNvPr id="18" name="Group 17"/>
          <p:cNvGrpSpPr/>
          <p:nvPr/>
        </p:nvGrpSpPr>
        <p:grpSpPr>
          <a:xfrm>
            <a:off x="750980" y="1948343"/>
            <a:ext cx="8537757" cy="4015314"/>
            <a:chOff x="740820" y="1934511"/>
            <a:chExt cx="8537757" cy="4015314"/>
          </a:xfrm>
        </p:grpSpPr>
        <p:sp>
          <p:nvSpPr>
            <p:cNvPr id="15" name="Rounded Rectangle 14"/>
            <p:cNvSpPr/>
            <p:nvPr/>
          </p:nvSpPr>
          <p:spPr>
            <a:xfrm>
              <a:off x="5852159" y="1934511"/>
              <a:ext cx="3422899" cy="4015314"/>
            </a:xfrm>
            <a:prstGeom prst="roundRect">
              <a:avLst>
                <a:gd name="adj" fmla="val 3328"/>
              </a:avLst>
            </a:prstGeom>
            <a:noFill/>
            <a:ln w="28575" cmpd="sng">
              <a:solidFill>
                <a:srgbClr val="33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ounded Rectangle 7"/>
            <p:cNvSpPr/>
            <p:nvPr/>
          </p:nvSpPr>
          <p:spPr>
            <a:xfrm>
              <a:off x="863599" y="1934511"/>
              <a:ext cx="3422899" cy="4015314"/>
            </a:xfrm>
            <a:prstGeom prst="roundRect">
              <a:avLst>
                <a:gd name="adj" fmla="val 3328"/>
              </a:avLst>
            </a:prstGeom>
            <a:noFill/>
            <a:ln w="28575" cmpd="sng">
              <a:solidFill>
                <a:srgbClr val="33A6E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740820" y="2106517"/>
              <a:ext cx="3657066" cy="523220"/>
            </a:xfrm>
            <a:prstGeom prst="rect">
              <a:avLst/>
            </a:prstGeom>
            <a:effectLst/>
          </p:spPr>
          <p:txBody>
            <a:bodyPr wrap="square">
              <a:spAutoFit/>
            </a:bodyPr>
            <a:lstStyle/>
            <a:p>
              <a:pPr algn="ctr"/>
              <a:r>
                <a:rPr lang="en-US" sz="2800" b="1" dirty="0" smtClean="0">
                  <a:solidFill>
                    <a:srgbClr val="33A6E0"/>
                  </a:solidFill>
                </a:rPr>
                <a:t>Integration</a:t>
              </a:r>
              <a:endParaRPr lang="en-US" sz="2800" b="1" dirty="0">
                <a:solidFill>
                  <a:srgbClr val="33A6E0"/>
                </a:solidFill>
              </a:endParaRPr>
            </a:p>
          </p:txBody>
        </p:sp>
        <p:sp>
          <p:nvSpPr>
            <p:cNvPr id="10" name="Rectangle 9"/>
            <p:cNvSpPr/>
            <p:nvPr/>
          </p:nvSpPr>
          <p:spPr>
            <a:xfrm>
              <a:off x="5875427" y="2107497"/>
              <a:ext cx="3403150" cy="523220"/>
            </a:xfrm>
            <a:prstGeom prst="rect">
              <a:avLst/>
            </a:prstGeom>
            <a:effectLst/>
          </p:spPr>
          <p:txBody>
            <a:bodyPr wrap="square">
              <a:spAutoFit/>
            </a:bodyPr>
            <a:lstStyle/>
            <a:p>
              <a:pPr algn="ctr"/>
              <a:r>
                <a:rPr lang="en-US" sz="2800" b="1" dirty="0" smtClean="0">
                  <a:solidFill>
                    <a:srgbClr val="1AC86A"/>
                  </a:solidFill>
                </a:rPr>
                <a:t>Transformation</a:t>
              </a:r>
              <a:endParaRPr lang="en-US" sz="2800" b="1" dirty="0">
                <a:solidFill>
                  <a:srgbClr val="1AC86A"/>
                </a:solidFill>
              </a:endParaRPr>
            </a:p>
          </p:txBody>
        </p:sp>
        <p:pic>
          <p:nvPicPr>
            <p:cNvPr id="3" name="Picture 2" descr="VO_logo-pri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037" y="3060886"/>
              <a:ext cx="3022077" cy="555487"/>
            </a:xfrm>
            <a:prstGeom prst="rect">
              <a:avLst/>
            </a:prstGeom>
          </p:spPr>
        </p:pic>
        <p:sp>
          <p:nvSpPr>
            <p:cNvPr id="4" name="Plus 3"/>
            <p:cNvSpPr/>
            <p:nvPr/>
          </p:nvSpPr>
          <p:spPr>
            <a:xfrm>
              <a:off x="2328406" y="3800157"/>
              <a:ext cx="498825" cy="498825"/>
            </a:xfrm>
            <a:prstGeom prst="mathPlus">
              <a:avLst>
                <a:gd name="adj1" fmla="val 11896"/>
              </a:avLst>
            </a:prstGeom>
            <a:solidFill>
              <a:srgbClr val="1AC86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Beacon Logo-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7256" y="4501443"/>
              <a:ext cx="946475" cy="1128829"/>
            </a:xfrm>
            <a:prstGeom prst="rect">
              <a:avLst/>
            </a:prstGeom>
          </p:spPr>
        </p:pic>
        <p:pic>
          <p:nvPicPr>
            <p:cNvPr id="16" name="Picture 15" descr="Beacon-Logo-stacke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42304" y="3067084"/>
              <a:ext cx="2637536" cy="2136072"/>
            </a:xfrm>
            <a:prstGeom prst="rect">
              <a:avLst/>
            </a:prstGeom>
          </p:spPr>
        </p:pic>
        <p:sp>
          <p:nvSpPr>
            <p:cNvPr id="17" name="Right Arrow 16"/>
            <p:cNvSpPr/>
            <p:nvPr/>
          </p:nvSpPr>
          <p:spPr>
            <a:xfrm>
              <a:off x="4439920" y="3801852"/>
              <a:ext cx="1249679" cy="258689"/>
            </a:xfrm>
            <a:prstGeom prst="rightArrow">
              <a:avLst/>
            </a:prstGeom>
            <a:solidFill>
              <a:srgbClr val="33A6E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Slide Number Placeholder 6"/>
          <p:cNvSpPr>
            <a:spLocks noGrp="1"/>
          </p:cNvSpPr>
          <p:nvPr>
            <p:ph type="sldNum" sz="quarter" idx="12"/>
          </p:nvPr>
        </p:nvSpPr>
        <p:spPr/>
        <p:txBody>
          <a:bodyPr/>
          <a:lstStyle/>
          <a:p>
            <a:fld id="{00523699-2170-D14E-9E57-B6AAC94F6434}" type="slidenum">
              <a:rPr lang="en-US" smtClean="0"/>
              <a:t>4</a:t>
            </a:fld>
            <a:endParaRPr lang="en-US"/>
          </a:p>
        </p:txBody>
      </p:sp>
      <p:pic>
        <p:nvPicPr>
          <p:cNvPr id="19" name="Picture 18"/>
          <p:cNvPicPr>
            <a:picLocks noChangeAspect="1" noChangeArrowheads="1"/>
          </p:cNvPicPr>
          <p:nvPr/>
        </p:nvPicPr>
        <p:blipFill>
          <a:blip r:embed="rId6"/>
          <a:srcRect/>
          <a:stretch>
            <a:fillRect/>
          </a:stretch>
        </p:blipFill>
        <p:spPr bwMode="auto">
          <a:xfrm>
            <a:off x="342246" y="540683"/>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312420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61982" y="1575847"/>
            <a:ext cx="8401334" cy="1729099"/>
          </a:xfrm>
        </p:spPr>
        <p:txBody>
          <a:bodyPr/>
          <a:lstStyle/>
          <a:p>
            <a:r>
              <a:rPr lang="en-US" sz="8800" dirty="0"/>
              <a:t>Thank </a:t>
            </a:r>
            <a:r>
              <a:rPr lang="en-US" sz="8800" dirty="0" smtClean="0"/>
              <a:t>you.</a:t>
            </a:r>
            <a:endParaRPr lang="en-US" sz="8800" dirty="0"/>
          </a:p>
        </p:txBody>
      </p:sp>
      <p:sp>
        <p:nvSpPr>
          <p:cNvPr id="4" name="Slide Number Placeholder 3"/>
          <p:cNvSpPr>
            <a:spLocks noGrp="1"/>
          </p:cNvSpPr>
          <p:nvPr>
            <p:ph type="sldNum" sz="quarter" idx="12"/>
          </p:nvPr>
        </p:nvSpPr>
        <p:spPr/>
        <p:txBody>
          <a:bodyPr/>
          <a:lstStyle/>
          <a:p>
            <a:fld id="{00523699-2170-D14E-9E57-B6AAC94F6434}" type="slidenum">
              <a:rPr lang="en-US" smtClean="0"/>
              <a:pPr/>
              <a:t>40</a:t>
            </a:fld>
            <a:endParaRPr lang="en-US"/>
          </a:p>
        </p:txBody>
      </p:sp>
    </p:spTree>
    <p:extLst>
      <p:ext uri="{BB962C8B-B14F-4D97-AF65-F5344CB8AC3E}">
        <p14:creationId xmlns:p14="http://schemas.microsoft.com/office/powerpoint/2010/main" val="34516708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Who We </a:t>
            </a:r>
            <a:r>
              <a:rPr lang="en-US" sz="3600" dirty="0" smtClean="0"/>
              <a:t>Are</a:t>
            </a:r>
            <a:endParaRPr lang="en-US" dirty="0"/>
          </a:p>
        </p:txBody>
      </p:sp>
      <p:pic>
        <p:nvPicPr>
          <p:cNvPr id="6" name="Content Placeholder 5" descr="Map and Market Segments Artwork_v6.png"/>
          <p:cNvPicPr>
            <a:picLocks noGrp="1" noChangeAspect="1"/>
          </p:cNvPicPr>
          <p:nvPr>
            <p:ph idx="1"/>
          </p:nvPr>
        </p:nvPicPr>
        <p:blipFill rotWithShape="1">
          <a:blip r:embed="rId3">
            <a:extLst>
              <a:ext uri="{28A0092B-C50C-407E-A947-70E740481C1C}">
                <a14:useLocalDpi xmlns:a14="http://schemas.microsoft.com/office/drawing/2010/main" val="0"/>
              </a:ext>
            </a:extLst>
          </a:blip>
          <a:srcRect l="610" r="1328"/>
          <a:stretch/>
        </p:blipFill>
        <p:spPr>
          <a:xfrm>
            <a:off x="226796" y="1436321"/>
            <a:ext cx="9604808" cy="5699492"/>
          </a:xfrm>
          <a:prstGeom prst="rect">
            <a:avLst/>
          </a:prstGeom>
        </p:spPr>
      </p:pic>
      <p:sp>
        <p:nvSpPr>
          <p:cNvPr id="4" name="Slide Number Placeholder 3"/>
          <p:cNvSpPr>
            <a:spLocks noGrp="1"/>
          </p:cNvSpPr>
          <p:nvPr>
            <p:ph type="sldNum" sz="quarter" idx="12"/>
          </p:nvPr>
        </p:nvSpPr>
        <p:spPr/>
        <p:txBody>
          <a:bodyPr/>
          <a:lstStyle/>
          <a:p>
            <a:fld id="{00523699-2170-D14E-9E57-B6AAC94F6434}" type="slidenum">
              <a:rPr lang="en-US" smtClean="0"/>
              <a:t>5</a:t>
            </a:fld>
            <a:endParaRPr lang="en-US"/>
          </a:p>
        </p:txBody>
      </p:sp>
      <p:pic>
        <p:nvPicPr>
          <p:cNvPr id="10" name="Picture 9"/>
          <p:cNvPicPr>
            <a:picLocks noChangeAspect="1" noChangeArrowheads="1"/>
          </p:cNvPicPr>
          <p:nvPr/>
        </p:nvPicPr>
        <p:blipFill>
          <a:blip r:embed="rId4"/>
          <a:srcRect/>
          <a:stretch>
            <a:fillRect/>
          </a:stretch>
        </p:blipFill>
        <p:spPr bwMode="auto">
          <a:xfrm>
            <a:off x="342247" y="540683"/>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708774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10000"/>
              </a:lnSpc>
            </a:pPr>
            <a:r>
              <a:rPr lang="en-US" sz="3600" dirty="0"/>
              <a:t>Who We </a:t>
            </a:r>
            <a:r>
              <a:rPr lang="en-US" sz="3600" dirty="0" smtClean="0"/>
              <a:t>Are</a:t>
            </a:r>
            <a:endParaRPr lang="en-US" sz="3600" dirty="0"/>
          </a:p>
        </p:txBody>
      </p:sp>
      <p:pic>
        <p:nvPicPr>
          <p:cNvPr id="6" name="Picture 5" descr="Values Graph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731" y="3302000"/>
            <a:ext cx="9252938" cy="3202940"/>
          </a:xfrm>
          <a:prstGeom prst="rect">
            <a:avLst/>
          </a:prstGeom>
        </p:spPr>
      </p:pic>
      <p:pic>
        <p:nvPicPr>
          <p:cNvPr id="7" name="Picture 6" descr="Mission Statement Graphi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0780" y="1478265"/>
            <a:ext cx="5196840" cy="1484812"/>
          </a:xfrm>
          <a:prstGeom prst="rect">
            <a:avLst/>
          </a:prstGeom>
        </p:spPr>
      </p:pic>
      <p:sp>
        <p:nvSpPr>
          <p:cNvPr id="5" name="Slide Number Placeholder 4"/>
          <p:cNvSpPr>
            <a:spLocks noGrp="1"/>
          </p:cNvSpPr>
          <p:nvPr>
            <p:ph type="sldNum" sz="quarter" idx="12"/>
          </p:nvPr>
        </p:nvSpPr>
        <p:spPr/>
        <p:txBody>
          <a:bodyPr/>
          <a:lstStyle/>
          <a:p>
            <a:fld id="{00523699-2170-D14E-9E57-B6AAC94F6434}" type="slidenum">
              <a:rPr lang="en-US" smtClean="0"/>
              <a:t>6</a:t>
            </a:fld>
            <a:endParaRPr lang="en-US"/>
          </a:p>
        </p:txBody>
      </p:sp>
      <p:pic>
        <p:nvPicPr>
          <p:cNvPr id="8" name="Picture 7"/>
          <p:cNvPicPr>
            <a:picLocks noChangeAspect="1" noChangeArrowheads="1"/>
          </p:cNvPicPr>
          <p:nvPr/>
        </p:nvPicPr>
        <p:blipFill>
          <a:blip r:embed="rId5"/>
          <a:srcRect/>
          <a:stretch>
            <a:fillRect/>
          </a:stretch>
        </p:blipFill>
        <p:spPr bwMode="auto">
          <a:xfrm>
            <a:off x="342247" y="540683"/>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9611713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New York State Region</a:t>
            </a:r>
            <a:endParaRPr lang="en-US" dirty="0"/>
          </a:p>
        </p:txBody>
      </p:sp>
      <p:sp>
        <p:nvSpPr>
          <p:cNvPr id="7" name="TextBox 6"/>
          <p:cNvSpPr txBox="1"/>
          <p:nvPr/>
        </p:nvSpPr>
        <p:spPr>
          <a:xfrm>
            <a:off x="1667433" y="7258579"/>
            <a:ext cx="2942665" cy="276999"/>
          </a:xfrm>
          <a:prstGeom prst="rect">
            <a:avLst/>
          </a:prstGeom>
          <a:solidFill>
            <a:srgbClr val="38B5FF"/>
          </a:solidFill>
        </p:spPr>
        <p:txBody>
          <a:bodyPr wrap="square" rtlCol="0">
            <a:spAutoFit/>
          </a:bodyPr>
          <a:lstStyle/>
          <a:p>
            <a:endParaRPr lang="en-US" sz="1200" dirty="0">
              <a:solidFill>
                <a:schemeClr val="bg1"/>
              </a:solidFill>
            </a:endParaRPr>
          </a:p>
        </p:txBody>
      </p:sp>
      <p:sp>
        <p:nvSpPr>
          <p:cNvPr id="8" name="Slide Number Placeholder 7"/>
          <p:cNvSpPr>
            <a:spLocks noGrp="1"/>
          </p:cNvSpPr>
          <p:nvPr>
            <p:ph type="sldNum" sz="quarter" idx="11"/>
          </p:nvPr>
        </p:nvSpPr>
        <p:spPr/>
        <p:txBody>
          <a:bodyPr/>
          <a:lstStyle/>
          <a:p>
            <a:fld id="{00523699-2170-D14E-9E57-B6AAC94F6434}" type="slidenum">
              <a:rPr lang="en-US" smtClean="0"/>
              <a:pPr/>
              <a:t>7</a:t>
            </a:fld>
            <a:endParaRPr lang="en-US" dirty="0"/>
          </a:p>
        </p:txBody>
      </p:sp>
    </p:spTree>
    <p:extLst>
      <p:ext uri="{BB962C8B-B14F-4D97-AF65-F5344CB8AC3E}">
        <p14:creationId xmlns:p14="http://schemas.microsoft.com/office/powerpoint/2010/main" val="3605540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706" y="195378"/>
            <a:ext cx="8601934" cy="722873"/>
          </a:xfrm>
        </p:spPr>
        <p:txBody>
          <a:bodyPr>
            <a:normAutofit/>
          </a:bodyPr>
          <a:lstStyle/>
          <a:p>
            <a:r>
              <a:rPr lang="en-US" sz="3600" dirty="0" smtClean="0"/>
              <a:t>New York State Region</a:t>
            </a:r>
            <a:endParaRPr lang="en-US" sz="3600" b="0" dirty="0"/>
          </a:p>
        </p:txBody>
      </p:sp>
      <p:graphicFrame>
        <p:nvGraphicFramePr>
          <p:cNvPr id="6" name="Table 5"/>
          <p:cNvGraphicFramePr>
            <a:graphicFrameLocks noGrp="1"/>
          </p:cNvGraphicFramePr>
          <p:nvPr>
            <p:extLst>
              <p:ext uri="{D42A27DB-BD31-4B8C-83A1-F6EECF244321}">
                <p14:modId xmlns:p14="http://schemas.microsoft.com/office/powerpoint/2010/main" val="1933941996"/>
              </p:ext>
            </p:extLst>
          </p:nvPr>
        </p:nvGraphicFramePr>
        <p:xfrm>
          <a:off x="281067" y="1357936"/>
          <a:ext cx="9372600" cy="5434140"/>
        </p:xfrm>
        <a:graphic>
          <a:graphicData uri="http://schemas.openxmlformats.org/drawingml/2006/table">
            <a:tbl>
              <a:tblPr firstRow="1" bandRow="1"/>
              <a:tblGrid>
                <a:gridCol w="1074766"/>
                <a:gridCol w="1876096"/>
                <a:gridCol w="6421738"/>
              </a:tblGrid>
              <a:tr h="306483">
                <a:tc>
                  <a:txBody>
                    <a:bodyPr/>
                    <a:lstStyle>
                      <a:lvl1pPr marL="0" algn="l" defTabSz="914400" rtl="0" eaLnBrk="1" latinLnBrk="0" hangingPunct="1">
                        <a:defRPr sz="14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b="1" kern="1200" dirty="0" smtClean="0">
                          <a:solidFill>
                            <a:schemeClr val="lt1"/>
                          </a:solidFill>
                          <a:latin typeface="+mj-lt"/>
                          <a:ea typeface="+mn-ea"/>
                          <a:cs typeface="+mn-cs"/>
                        </a:rPr>
                        <a:t>Segment</a:t>
                      </a:r>
                      <a:endParaRPr lang="en-US" sz="1400" b="1" kern="1200" dirty="0">
                        <a:solidFill>
                          <a:schemeClr val="lt1"/>
                        </a:solidFill>
                        <a:latin typeface="+mj-lt"/>
                        <a:ea typeface="+mn-ea"/>
                        <a:cs typeface="+mn-cs"/>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4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dirty="0" smtClean="0">
                          <a:solidFill>
                            <a:schemeClr val="bg2"/>
                          </a:solidFill>
                          <a:latin typeface="+mj-lt"/>
                        </a:rPr>
                        <a:t>Highlights</a:t>
                      </a:r>
                      <a:endParaRPr lang="en-US" sz="1400" dirty="0">
                        <a:solidFill>
                          <a:schemeClr val="bg2"/>
                        </a:solidFill>
                        <a:latin typeface="+mj-lt"/>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400" b="1" kern="1200">
                          <a:solidFill>
                            <a:schemeClr val="lt1"/>
                          </a:solidFill>
                          <a:latin typeface="Calibri"/>
                          <a:ea typeface=""/>
                          <a:cs typeface=""/>
                        </a:defRPr>
                      </a:lvl1pPr>
                      <a:lvl2pPr marL="457200" algn="l" defTabSz="914400" rtl="0" eaLnBrk="1" latinLnBrk="0" hangingPunct="1">
                        <a:defRPr sz="1800" b="1" kern="1200">
                          <a:solidFill>
                            <a:schemeClr val="lt1"/>
                          </a:solidFill>
                          <a:latin typeface="Calibri"/>
                          <a:ea typeface=""/>
                          <a:cs typeface=""/>
                        </a:defRPr>
                      </a:lvl2pPr>
                      <a:lvl3pPr marL="914400" algn="l" defTabSz="914400" rtl="0" eaLnBrk="1" latinLnBrk="0" hangingPunct="1">
                        <a:defRPr sz="1800" b="1" kern="1200">
                          <a:solidFill>
                            <a:schemeClr val="lt1"/>
                          </a:solidFill>
                          <a:latin typeface="Calibri"/>
                          <a:ea typeface=""/>
                          <a:cs typeface=""/>
                        </a:defRPr>
                      </a:lvl3pPr>
                      <a:lvl4pPr marL="1371600" algn="l" defTabSz="914400" rtl="0" eaLnBrk="1" latinLnBrk="0" hangingPunct="1">
                        <a:defRPr sz="1800" b="1" kern="1200">
                          <a:solidFill>
                            <a:schemeClr val="lt1"/>
                          </a:solidFill>
                          <a:latin typeface="Calibri"/>
                          <a:ea typeface=""/>
                          <a:cs typeface=""/>
                        </a:defRPr>
                      </a:lvl4pPr>
                      <a:lvl5pPr marL="1828800" algn="l" defTabSz="914400" rtl="0" eaLnBrk="1" latinLnBrk="0" hangingPunct="1">
                        <a:defRPr sz="1800" b="1" kern="1200">
                          <a:solidFill>
                            <a:schemeClr val="lt1"/>
                          </a:solidFill>
                          <a:latin typeface="Calibri"/>
                          <a:ea typeface=""/>
                          <a:cs typeface=""/>
                        </a:defRPr>
                      </a:lvl5pPr>
                      <a:lvl6pPr marL="2286000" algn="l" defTabSz="914400" rtl="0" eaLnBrk="1" latinLnBrk="0" hangingPunct="1">
                        <a:defRPr sz="1800" b="1" kern="1200">
                          <a:solidFill>
                            <a:schemeClr val="lt1"/>
                          </a:solidFill>
                          <a:latin typeface="Calibri"/>
                          <a:ea typeface=""/>
                          <a:cs typeface=""/>
                        </a:defRPr>
                      </a:lvl6pPr>
                      <a:lvl7pPr marL="2743200" algn="l" defTabSz="914400" rtl="0" eaLnBrk="1" latinLnBrk="0" hangingPunct="1">
                        <a:defRPr sz="1800" b="1" kern="1200">
                          <a:solidFill>
                            <a:schemeClr val="lt1"/>
                          </a:solidFill>
                          <a:latin typeface="Calibri"/>
                          <a:ea typeface=""/>
                          <a:cs typeface=""/>
                        </a:defRPr>
                      </a:lvl7pPr>
                      <a:lvl8pPr marL="3200400" algn="l" defTabSz="914400" rtl="0" eaLnBrk="1" latinLnBrk="0" hangingPunct="1">
                        <a:defRPr sz="1800" b="1" kern="1200">
                          <a:solidFill>
                            <a:schemeClr val="lt1"/>
                          </a:solidFill>
                          <a:latin typeface="Calibri"/>
                          <a:ea typeface=""/>
                          <a:cs typeface=""/>
                        </a:defRPr>
                      </a:lvl8pPr>
                      <a:lvl9pPr marL="3657600" algn="l" defTabSz="914400" rtl="0" eaLnBrk="1" latinLnBrk="0" hangingPunct="1">
                        <a:defRPr sz="1800" b="1" kern="1200">
                          <a:solidFill>
                            <a:schemeClr val="lt1"/>
                          </a:solidFill>
                          <a:latin typeface="Calibri"/>
                          <a:ea typeface=""/>
                          <a:cs typeface=""/>
                        </a:defRPr>
                      </a:lvl9pPr>
                    </a:lstStyle>
                    <a:p>
                      <a:pPr algn="ctr"/>
                      <a:r>
                        <a:rPr lang="en-US" sz="1400" b="1" kern="1200" baseline="0" dirty="0" smtClean="0">
                          <a:solidFill>
                            <a:schemeClr val="lt1"/>
                          </a:solidFill>
                          <a:latin typeface="+mj-lt"/>
                          <a:ea typeface=""/>
                          <a:cs typeface=""/>
                        </a:rPr>
                        <a:t>Client Base </a:t>
                      </a:r>
                      <a:endParaRPr lang="en-US" sz="1400" b="0" kern="1200" dirty="0">
                        <a:solidFill>
                          <a:schemeClr val="lt1"/>
                        </a:solidFill>
                        <a:latin typeface="+mj-lt"/>
                        <a:ea typeface=""/>
                        <a:cs typeface=""/>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r>
              <a:tr h="1369917">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200" b="1" i="0" u="none" strike="noStrike" dirty="0" smtClean="0">
                          <a:solidFill>
                            <a:srgbClr val="000000"/>
                          </a:solidFill>
                          <a:effectLst/>
                          <a:latin typeface="Century Gothic" panose="020B0502020202020204" pitchFamily="34" charset="0"/>
                        </a:rPr>
                        <a:t>State Direct</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b="1" dirty="0" smtClean="0">
                        <a:latin typeface="Century Gothic" panose="020B0502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dirty="0" smtClean="0">
                          <a:latin typeface="Century Gothic" panose="020B0502020202020204" pitchFamily="34" charset="0"/>
                        </a:rPr>
                        <a:t>Partnership w/</a:t>
                      </a:r>
                      <a:r>
                        <a:rPr lang="en-US" sz="1050" b="1" baseline="0" dirty="0" smtClean="0">
                          <a:latin typeface="Century Gothic" panose="020B0502020202020204" pitchFamily="34" charset="0"/>
                        </a:rPr>
                        <a:t> Empire dating back 23 years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latin typeface="Century Gothic" panose="020B0502020202020204" pitchFamily="34" charset="0"/>
                        </a:rPr>
                        <a:t>1.2M covered lives through Empire</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b="1" baseline="0" dirty="0" smtClean="0">
                        <a:latin typeface="Century Gothic" panose="020B0502020202020204" pitchFamily="34"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r>
              <a:tr h="531717">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200" b="1" i="0" u="none" strike="noStrike" dirty="0" smtClean="0">
                          <a:solidFill>
                            <a:srgbClr val="000000"/>
                          </a:solidFill>
                          <a:effectLst/>
                          <a:latin typeface="Century Gothic" panose="020B0502020202020204" pitchFamily="34" charset="0"/>
                        </a:rPr>
                        <a:t>Autism Specialty</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dirty="0" smtClean="0">
                          <a:latin typeface="Century Gothic" panose="020B0502020202020204" pitchFamily="34" charset="0"/>
                        </a:rPr>
                        <a:t>Statewide</a:t>
                      </a:r>
                      <a:r>
                        <a:rPr lang="en-US" sz="1050" b="1" baseline="0" dirty="0" smtClean="0">
                          <a:latin typeface="Century Gothic" panose="020B0502020202020204" pitchFamily="34" charset="0"/>
                        </a:rPr>
                        <a:t> autism services management </a:t>
                      </a:r>
                      <a:endParaRPr lang="en-US" sz="1050" b="1" dirty="0" smtClean="0">
                        <a:latin typeface="Century Gothic" panose="020B0502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endParaRPr lang="en-US" sz="1400" dirty="0" smtClean="0"/>
                    </a:p>
                    <a:p>
                      <a:endParaRPr lang="en-US" sz="1400" dirty="0" smtClean="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398810">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algn="ctr" rtl="0" fontAlgn="ctr"/>
                      <a:r>
                        <a:rPr lang="en-US" sz="1200" b="1" i="0" u="none" strike="noStrike" dirty="0" smtClean="0">
                          <a:solidFill>
                            <a:srgbClr val="000000"/>
                          </a:solidFill>
                          <a:effectLst/>
                          <a:latin typeface="Century Gothic" panose="020B0502020202020204" pitchFamily="34" charset="0"/>
                        </a:rPr>
                        <a:t>Medicaid/</a:t>
                      </a:r>
                      <a:br>
                        <a:rPr lang="en-US" sz="1200" b="1" i="0" u="none" strike="noStrike" dirty="0" smtClean="0">
                          <a:solidFill>
                            <a:srgbClr val="000000"/>
                          </a:solidFill>
                          <a:effectLst/>
                          <a:latin typeface="Century Gothic" panose="020B0502020202020204" pitchFamily="34" charset="0"/>
                        </a:rPr>
                      </a:br>
                      <a:r>
                        <a:rPr lang="en-US" sz="1200" b="1" i="0" u="none" strike="noStrike" dirty="0" smtClean="0">
                          <a:solidFill>
                            <a:srgbClr val="000000"/>
                          </a:solidFill>
                          <a:effectLst/>
                          <a:latin typeface="Century Gothic" panose="020B0502020202020204" pitchFamily="34" charset="0"/>
                        </a:rPr>
                        <a:t>QHP/HARP/</a:t>
                      </a:r>
                    </a:p>
                    <a:p>
                      <a:pPr algn="ctr" rtl="0" fontAlgn="ctr"/>
                      <a:r>
                        <a:rPr lang="en-US" sz="1200" b="1" i="0" u="none" strike="noStrike" dirty="0" smtClean="0">
                          <a:solidFill>
                            <a:srgbClr val="000000"/>
                          </a:solidFill>
                          <a:effectLst/>
                          <a:latin typeface="Century Gothic" panose="020B0502020202020204" pitchFamily="34" charset="0"/>
                        </a:rPr>
                        <a:t>Medicare</a:t>
                      </a:r>
                      <a:endParaRPr lang="en-US" sz="1200" b="1" i="0" u="none" strike="noStrike" dirty="0">
                        <a:solidFill>
                          <a:srgbClr val="000000"/>
                        </a:solidFill>
                        <a:effectLst/>
                        <a:latin typeface="Century Gothic" panose="020B0502020202020204" pitchFamily="34" charset="0"/>
                      </a:endParaRP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b="1"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latin typeface="Century Gothic" panose="020B0502020202020204" pitchFamily="34" charset="0"/>
                        </a:rPr>
                        <a:t>Completed submission of downstate QHP/HARP RFQ</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latin typeface="Century Gothic" panose="020B0502020202020204" pitchFamily="34" charset="0"/>
                        </a:rPr>
                        <a:t>8 QHP plan partners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latin typeface="Century Gothic" panose="020B0502020202020204" pitchFamily="34" charset="0"/>
                        </a:rPr>
                        <a:t>7 HARP plan partners </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latin typeface="Century Gothic" panose="020B0502020202020204" pitchFamily="34" charset="0"/>
                        </a:rPr>
                        <a:t>OMH/OASAS- contracted network</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b="1" baseline="0" dirty="0" smtClean="0">
                        <a:latin typeface="Century Gothic" panose="020B0502020202020204" pitchFamily="34" charset="0"/>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tx2">
                        <a:lumMod val="20000"/>
                        <a:lumOff val="80000"/>
                      </a:schemeClr>
                    </a:solidFill>
                  </a:tcPr>
                </a:tc>
              </a:tr>
              <a:tr h="429990">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entury Gothic" panose="020B0502020202020204" pitchFamily="34" charset="0"/>
                        </a:rPr>
                        <a:t>Commercial /</a:t>
                      </a:r>
                    </a:p>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entury Gothic" panose="020B0502020202020204" pitchFamily="34" charset="0"/>
                        </a:rPr>
                        <a:t> HIX</a:t>
                      </a:r>
                    </a:p>
                  </a:txBody>
                  <a:tcPr marL="9525" marR="9525" marT="9525" marB="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lvl1pPr marL="0" algn="l" defTabSz="914400" rtl="0" eaLnBrk="1" latinLnBrk="0" hangingPunct="1">
                        <a:defRPr sz="1400" kern="1200">
                          <a:solidFill>
                            <a:schemeClr val="dk1"/>
                          </a:solidFill>
                          <a:latin typeface="Calibri"/>
                          <a:ea typeface=""/>
                          <a:cs typeface=""/>
                        </a:defRPr>
                      </a:lvl1pPr>
                      <a:lvl2pPr marL="457200" algn="l" defTabSz="914400" rtl="0" eaLnBrk="1" latinLnBrk="0" hangingPunct="1">
                        <a:defRPr sz="1800" kern="1200">
                          <a:solidFill>
                            <a:schemeClr val="dk1"/>
                          </a:solidFill>
                          <a:latin typeface="Calibri"/>
                          <a:ea typeface=""/>
                          <a:cs typeface=""/>
                        </a:defRPr>
                      </a:lvl2pPr>
                      <a:lvl3pPr marL="914400" algn="l" defTabSz="914400" rtl="0" eaLnBrk="1" latinLnBrk="0" hangingPunct="1">
                        <a:defRPr sz="1800" kern="1200">
                          <a:solidFill>
                            <a:schemeClr val="dk1"/>
                          </a:solidFill>
                          <a:latin typeface="Calibri"/>
                          <a:ea typeface=""/>
                          <a:cs typeface=""/>
                        </a:defRPr>
                      </a:lvl3pPr>
                      <a:lvl4pPr marL="1371600" algn="l" defTabSz="914400" rtl="0" eaLnBrk="1" latinLnBrk="0" hangingPunct="1">
                        <a:defRPr sz="1800" kern="1200">
                          <a:solidFill>
                            <a:schemeClr val="dk1"/>
                          </a:solidFill>
                          <a:latin typeface="Calibri"/>
                          <a:ea typeface=""/>
                          <a:cs typeface=""/>
                        </a:defRPr>
                      </a:lvl4pPr>
                      <a:lvl5pPr marL="1828800" algn="l" defTabSz="914400" rtl="0" eaLnBrk="1" latinLnBrk="0" hangingPunct="1">
                        <a:defRPr sz="1800" kern="1200">
                          <a:solidFill>
                            <a:schemeClr val="dk1"/>
                          </a:solidFill>
                          <a:latin typeface="Calibri"/>
                          <a:ea typeface=""/>
                          <a:cs typeface=""/>
                        </a:defRPr>
                      </a:lvl5pPr>
                      <a:lvl6pPr marL="2286000" algn="l" defTabSz="914400" rtl="0" eaLnBrk="1" latinLnBrk="0" hangingPunct="1">
                        <a:defRPr sz="1800" kern="1200">
                          <a:solidFill>
                            <a:schemeClr val="dk1"/>
                          </a:solidFill>
                          <a:latin typeface="Calibri"/>
                          <a:ea typeface=""/>
                          <a:cs typeface=""/>
                        </a:defRPr>
                      </a:lvl6pPr>
                      <a:lvl7pPr marL="2743200" algn="l" defTabSz="914400" rtl="0" eaLnBrk="1" latinLnBrk="0" hangingPunct="1">
                        <a:defRPr sz="1800" kern="1200">
                          <a:solidFill>
                            <a:schemeClr val="dk1"/>
                          </a:solidFill>
                          <a:latin typeface="Calibri"/>
                          <a:ea typeface=""/>
                          <a:cs typeface=""/>
                        </a:defRPr>
                      </a:lvl7pPr>
                      <a:lvl8pPr marL="3200400" algn="l" defTabSz="914400" rtl="0" eaLnBrk="1" latinLnBrk="0" hangingPunct="1">
                        <a:defRPr sz="1800" kern="1200">
                          <a:solidFill>
                            <a:schemeClr val="dk1"/>
                          </a:solidFill>
                          <a:latin typeface="Calibri"/>
                          <a:ea typeface=""/>
                          <a:cs typeface=""/>
                        </a:defRPr>
                      </a:lvl8pPr>
                      <a:lvl9pPr marL="3657600" algn="l" defTabSz="914400" rtl="0" eaLnBrk="1" latinLnBrk="0" hangingPunct="1">
                        <a:defRPr sz="1800" kern="1200">
                          <a:solidFill>
                            <a:schemeClr val="dk1"/>
                          </a:solidFill>
                          <a:latin typeface="Calibri"/>
                          <a:ea typeface=""/>
                          <a:cs typeface=""/>
                        </a:defRPr>
                      </a:lvl9p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b="1" dirty="0" smtClean="0"/>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latin typeface="Century Gothic" panose="020B0502020202020204" pitchFamily="34" charset="0"/>
                        </a:rPr>
                        <a:t>Statewide HIX expansion</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en-US" sz="500" b="1" baseline="0" dirty="0" smtClean="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c>
                  <a:txBody>
                    <a:bodyPr/>
                    <a:lstStyle/>
                    <a:p>
                      <a:endParaRPr lang="en-US" sz="1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bg2">
                        <a:lumMod val="95000"/>
                      </a:schemeClr>
                    </a:solidFill>
                  </a:tcPr>
                </a:tc>
              </a:tr>
              <a:tr h="126165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smtClean="0">
                          <a:solidFill>
                            <a:srgbClr val="000000"/>
                          </a:solidFill>
                          <a:effectLst/>
                          <a:latin typeface="Century Gothic" panose="020B0502020202020204" pitchFamily="34" charset="0"/>
                        </a:rPr>
                        <a:t>FIDA/MLTC</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t>10 FIDA partners</a:t>
                      </a:r>
                    </a:p>
                    <a:p>
                      <a:pPr marL="171450" marR="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050" b="1" baseline="0" dirty="0" smtClean="0"/>
                        <a:t>Live with SWH for MLTC</a:t>
                      </a: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endParaRPr lang="en-US" sz="1400" dirty="0" smtClean="0"/>
                    </a:p>
                    <a:p>
                      <a:endParaRPr lang="en-US" sz="1400" dirty="0" smtClean="0"/>
                    </a:p>
                    <a:p>
                      <a:endParaRPr lang="en-US" sz="1400" dirty="0" smtClean="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pic>
        <p:nvPicPr>
          <p:cNvPr id="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8336" y="5041730"/>
            <a:ext cx="1009847" cy="437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8079" y="6135217"/>
            <a:ext cx="1048341" cy="527296"/>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0582" y="6410253"/>
            <a:ext cx="916319" cy="29660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0"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33039" y="5699486"/>
            <a:ext cx="854907" cy="353948"/>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2108" y="5763033"/>
            <a:ext cx="1025282" cy="27972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2"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88522" y="5791223"/>
            <a:ext cx="1113233" cy="296602"/>
          </a:xfrm>
          <a:prstGeom prst="rect">
            <a:avLst/>
          </a:prstGeom>
          <a:noFill/>
          <a:ln>
            <a:noFill/>
          </a:ln>
          <a:extLst>
            <a:ext uri="{909E8E84-426E-40dd-AFC4-6F175D3DCCD1}">
              <a14:hiddenFill xmlns:a14="http://schemas.microsoft.com/office/drawing/2010/main" xmlns="">
                <a:solidFill>
                  <a:srgbClr val="FFFFFF"/>
                </a:solidFill>
              </a14:hiddenFill>
            </a:ext>
          </a:extLst>
        </p:spPr>
      </p:pic>
      <p:pic>
        <p:nvPicPr>
          <p:cNvPr id="13"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94490" y="6226744"/>
            <a:ext cx="1455610" cy="435769"/>
          </a:xfrm>
          <a:prstGeom prst="rect">
            <a:avLst/>
          </a:prstGeom>
          <a:solidFill>
            <a:schemeClr val="bg1"/>
          </a:solidFill>
          <a:ln>
            <a:noFill/>
          </a:ln>
          <a:effectLst/>
          <a:extLst/>
        </p:spPr>
      </p:pic>
      <p:pic>
        <p:nvPicPr>
          <p:cNvPr id="14"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8182" y="5116077"/>
            <a:ext cx="1052524" cy="34367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Rectangle 15"/>
          <p:cNvSpPr/>
          <p:nvPr/>
        </p:nvSpPr>
        <p:spPr>
          <a:xfrm>
            <a:off x="6260951" y="2326557"/>
            <a:ext cx="3339156" cy="769389"/>
          </a:xfrm>
          <a:prstGeom prst="rect">
            <a:avLst/>
          </a:prstGeom>
          <a:noFill/>
        </p:spPr>
        <p:txBody>
          <a:bodyPr wrap="square" lIns="91385" tIns="45694" rIns="91385" bIns="4569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pPr>
            <a:r>
              <a:rPr lang="en-US" sz="44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Calibri"/>
              </a:rPr>
              <a:t>RBHO</a:t>
            </a:r>
          </a:p>
        </p:txBody>
      </p:sp>
      <p:pic>
        <p:nvPicPr>
          <p:cNvPr id="17"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799153" y="2427506"/>
            <a:ext cx="2070958" cy="518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38765" y="3085542"/>
            <a:ext cx="1238821" cy="434039"/>
          </a:xfrm>
          <a:prstGeom prst="rect">
            <a:avLst/>
          </a:prstGeom>
          <a:ln>
            <a:noFill/>
          </a:ln>
          <a:extLst>
            <a:ext uri="{909E8E84-426E-40dd-AFC4-6F175D3DCCD1}">
              <a14:hiddenFill xmlns:a14="http://schemas.microsoft.com/office/drawing/2010/main" xmlns="">
                <a:solidFill>
                  <a:srgbClr val="FFFFFF"/>
                </a:solidFill>
              </a14:hiddenFill>
            </a:ext>
          </a:extLst>
        </p:spPr>
      </p:pic>
      <p:pic>
        <p:nvPicPr>
          <p:cNvPr id="19"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827190" y="3085541"/>
            <a:ext cx="1521124" cy="434039"/>
          </a:xfrm>
          <a:prstGeom prst="rect">
            <a:avLst/>
          </a:prstGeom>
          <a:ln>
            <a:noFill/>
          </a:ln>
          <a:extLst>
            <a:ext uri="{909E8E84-426E-40dd-AFC4-6F175D3DCCD1}">
              <a14:hiddenFill xmlns:a14="http://schemas.microsoft.com/office/drawing/2010/main" xmlns="">
                <a:solidFill>
                  <a:srgbClr val="FFFFFF"/>
                </a:solidFill>
              </a14:hiddenFill>
            </a:ext>
          </a:extLst>
        </p:spPr>
      </p:pic>
      <p:grpSp>
        <p:nvGrpSpPr>
          <p:cNvPr id="20" name="Group 19"/>
          <p:cNvGrpSpPr/>
          <p:nvPr/>
        </p:nvGrpSpPr>
        <p:grpSpPr>
          <a:xfrm>
            <a:off x="6185431" y="3792888"/>
            <a:ext cx="3386061" cy="982096"/>
            <a:chOff x="1741381" y="3454450"/>
            <a:chExt cx="4139996" cy="1559495"/>
          </a:xfrm>
        </p:grpSpPr>
        <p:pic>
          <p:nvPicPr>
            <p:cNvPr id="21" name="Picture 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41381" y="3541506"/>
              <a:ext cx="1490670" cy="632156"/>
            </a:xfrm>
            <a:prstGeom prst="rect">
              <a:avLst/>
            </a:prstGeom>
            <a:noFill/>
            <a:extLst>
              <a:ext uri="{909E8E84-426E-40dd-AFC4-6F175D3DCCD1}">
                <a14:hiddenFill xmlns:a14="http://schemas.microsoft.com/office/drawing/2010/main" xmlns="">
                  <a:solidFill>
                    <a:srgbClr val="FFFFFF"/>
                  </a:solidFill>
                </a14:hiddenFill>
              </a:ext>
            </a:extLst>
          </p:spPr>
        </p:pic>
        <p:pic>
          <p:nvPicPr>
            <p:cNvPr id="22"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13003" y="3454450"/>
              <a:ext cx="1226519" cy="861845"/>
            </a:xfrm>
            <a:prstGeom prst="rect">
              <a:avLst/>
            </a:prstGeom>
            <a:noFill/>
            <a:extLst>
              <a:ext uri="{909E8E84-426E-40dd-AFC4-6F175D3DCCD1}">
                <a14:hiddenFill xmlns:a14="http://schemas.microsoft.com/office/drawing/2010/main" xmlns="">
                  <a:solidFill>
                    <a:srgbClr val="FFFFFF"/>
                  </a:solidFill>
                </a14:hiddenFill>
              </a:ext>
            </a:extLst>
          </p:spPr>
        </p:pic>
        <p:pic>
          <p:nvPicPr>
            <p:cNvPr id="2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251" y="3557272"/>
              <a:ext cx="1010540" cy="616390"/>
            </a:xfrm>
            <a:prstGeom prst="rect">
              <a:avLst/>
            </a:prstGeom>
            <a:noFill/>
            <a:extLst>
              <a:ext uri="{909E8E84-426E-40dd-AFC4-6F175D3DCCD1}">
                <a14:hiddenFill xmlns:a14="http://schemas.microsoft.com/office/drawing/2010/main" xmlns="">
                  <a:solidFill>
                    <a:srgbClr val="FFFFFF"/>
                  </a:solidFill>
                </a14:hiddenFill>
              </a:ext>
            </a:extLst>
          </p:spPr>
        </p:pic>
        <p:pic>
          <p:nvPicPr>
            <p:cNvPr id="24" name="Picture 1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416938" y="4431381"/>
              <a:ext cx="1464439" cy="582564"/>
            </a:xfrm>
            <a:prstGeom prst="rect">
              <a:avLst/>
            </a:prstGeom>
            <a:noFill/>
            <a:extLst>
              <a:ext uri="{909E8E84-426E-40dd-AFC4-6F175D3DCCD1}">
                <a14:hiddenFill xmlns:a14="http://schemas.microsoft.com/office/drawing/2010/main" xmlns="">
                  <a:solidFill>
                    <a:srgbClr val="FFFFFF"/>
                  </a:solidFill>
                </a14:hiddenFill>
              </a:ext>
            </a:extLst>
          </p:spPr>
        </p:pic>
      </p:grpSp>
      <p:pic>
        <p:nvPicPr>
          <p:cNvPr id="25" name="Picture 31"/>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048495" y="3807789"/>
            <a:ext cx="1044416" cy="4516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4309" y="4495280"/>
            <a:ext cx="1262062" cy="377825"/>
          </a:xfrm>
          <a:prstGeom prst="rect">
            <a:avLst/>
          </a:prstGeom>
          <a:solidFill>
            <a:schemeClr val="bg1"/>
          </a:solidFill>
          <a:ln>
            <a:noFill/>
          </a:ln>
          <a:effectLst/>
          <a:extLst/>
        </p:spPr>
      </p:pic>
      <p:pic>
        <p:nvPicPr>
          <p:cNvPr id="27" name="Picture 26" descr="MVP Health Care">
            <a:hlinkClick r:id="rId18"/>
          </p:cNvPr>
          <p:cNvPicPr/>
          <p:nvPr/>
        </p:nvPicPr>
        <p:blipFill>
          <a:blip r:embed="rId19">
            <a:extLst>
              <a:ext uri="{28A0092B-C50C-407E-A947-70E740481C1C}">
                <a14:useLocalDpi xmlns:a14="http://schemas.microsoft.com/office/drawing/2010/main" val="0"/>
              </a:ext>
            </a:extLst>
          </a:blip>
          <a:srcRect/>
          <a:stretch>
            <a:fillRect/>
          </a:stretch>
        </p:blipFill>
        <p:spPr bwMode="auto">
          <a:xfrm>
            <a:off x="4915951" y="4465582"/>
            <a:ext cx="775865" cy="366871"/>
          </a:xfrm>
          <a:prstGeom prst="rect">
            <a:avLst/>
          </a:prstGeom>
          <a:solidFill>
            <a:schemeClr val="bg1"/>
          </a:solidFill>
          <a:ln>
            <a:noFill/>
          </a:ln>
        </p:spPr>
      </p:pic>
      <p:pic>
        <p:nvPicPr>
          <p:cNvPr id="28"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67404" y="4951935"/>
            <a:ext cx="1243178" cy="553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612932" y="5762550"/>
            <a:ext cx="877912" cy="8779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1" name="Picture 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565188" y="6121595"/>
            <a:ext cx="1100049" cy="2470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3" name="Picture 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71266" y="5096928"/>
            <a:ext cx="1001440" cy="350869"/>
          </a:xfrm>
          <a:prstGeom prst="rect">
            <a:avLst/>
          </a:prstGeom>
          <a:ln>
            <a:noFill/>
          </a:ln>
          <a:extLst>
            <a:ext uri="{909E8E84-426E-40dd-AFC4-6F175D3DCCD1}">
              <a14:hiddenFill xmlns:a14="http://schemas.microsoft.com/office/drawing/2010/main" xmlns="">
                <a:solidFill>
                  <a:srgbClr val="FFFFFF"/>
                </a:solidFill>
              </a14:hiddenFill>
            </a:ext>
          </a:extLst>
        </p:spPr>
      </p:pic>
      <p:pic>
        <p:nvPicPr>
          <p:cNvPr id="34" name="Picture 33" descr="MVP Health Care">
            <a:hlinkClick r:id="rId18"/>
          </p:cNvPr>
          <p:cNvPicPr/>
          <p:nvPr/>
        </p:nvPicPr>
        <p:blipFill>
          <a:blip r:embed="rId19">
            <a:extLst>
              <a:ext uri="{28A0092B-C50C-407E-A947-70E740481C1C}">
                <a14:useLocalDpi xmlns:a14="http://schemas.microsoft.com/office/drawing/2010/main" val="0"/>
              </a:ext>
            </a:extLst>
          </a:blip>
          <a:srcRect/>
          <a:stretch>
            <a:fillRect/>
          </a:stretch>
        </p:blipFill>
        <p:spPr bwMode="auto">
          <a:xfrm>
            <a:off x="7439143" y="5074171"/>
            <a:ext cx="909170" cy="373626"/>
          </a:xfrm>
          <a:prstGeom prst="rect">
            <a:avLst/>
          </a:prstGeom>
          <a:solidFill>
            <a:schemeClr val="bg1"/>
          </a:solidFill>
          <a:ln>
            <a:noFill/>
          </a:ln>
        </p:spPr>
      </p:pic>
      <p:pic>
        <p:nvPicPr>
          <p:cNvPr id="35" name="Picture 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4822140" y="1719206"/>
            <a:ext cx="2976505" cy="6073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6" name="Picture 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416207" y="6205437"/>
            <a:ext cx="1045304" cy="54718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022108" y="4439024"/>
            <a:ext cx="1238141" cy="3447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2" name="Picture 4"/>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960706" y="4390462"/>
            <a:ext cx="941049" cy="44183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7"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62144" y="5561549"/>
            <a:ext cx="1243178" cy="553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2"/>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382552" y="3679817"/>
            <a:ext cx="1243178" cy="553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Slide Number Placeholder 3"/>
          <p:cNvSpPr>
            <a:spLocks noGrp="1"/>
          </p:cNvSpPr>
          <p:nvPr>
            <p:ph type="sldNum" sz="quarter" idx="11"/>
          </p:nvPr>
        </p:nvSpPr>
        <p:spPr/>
        <p:txBody>
          <a:bodyPr/>
          <a:lstStyle/>
          <a:p>
            <a:fld id="{77E85DEC-3C54-CC49-B6AA-116CC903AFD3}" type="slidenum">
              <a:rPr lang="en-US" smtClean="0"/>
              <a:pPr/>
              <a:t>8</a:t>
            </a:fld>
            <a:endParaRPr lang="en-US"/>
          </a:p>
        </p:txBody>
      </p:sp>
      <p:pic>
        <p:nvPicPr>
          <p:cNvPr id="39" name="Picture 38"/>
          <p:cNvPicPr>
            <a:picLocks noChangeAspect="1" noChangeArrowheads="1"/>
          </p:cNvPicPr>
          <p:nvPr/>
        </p:nvPicPr>
        <p:blipFill>
          <a:blip r:embed="rId27"/>
          <a:srcRect/>
          <a:stretch>
            <a:fillRect/>
          </a:stretch>
        </p:blipFill>
        <p:spPr bwMode="auto">
          <a:xfrm>
            <a:off x="281067" y="267496"/>
            <a:ext cx="2937193" cy="717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solidFill>
                  <a:schemeClr val="tx1"/>
                </a:solidFill>
                <a:prstDash val="solid"/>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912391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Transformation</a:t>
            </a:r>
            <a:endParaRPr lang="en-US" dirty="0"/>
          </a:p>
        </p:txBody>
      </p:sp>
      <p:sp>
        <p:nvSpPr>
          <p:cNvPr id="6" name="Slide Number Placeholder 5"/>
          <p:cNvSpPr>
            <a:spLocks noGrp="1"/>
          </p:cNvSpPr>
          <p:nvPr>
            <p:ph type="sldNum" sz="quarter" idx="12"/>
          </p:nvPr>
        </p:nvSpPr>
        <p:spPr/>
        <p:txBody>
          <a:bodyPr/>
          <a:lstStyle/>
          <a:p>
            <a:fld id="{00523699-2170-D14E-9E57-B6AAC94F6434}" type="slidenum">
              <a:rPr lang="en-US" smtClean="0"/>
              <a:t>9</a:t>
            </a:fld>
            <a:endParaRPr lang="en-US"/>
          </a:p>
        </p:txBody>
      </p:sp>
    </p:spTree>
    <p:extLst>
      <p:ext uri="{BB962C8B-B14F-4D97-AF65-F5344CB8AC3E}">
        <p14:creationId xmlns:p14="http://schemas.microsoft.com/office/powerpoint/2010/main" val="8945847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3">
      <a:dk1>
        <a:sysClr val="windowText" lastClr="000000"/>
      </a:dk1>
      <a:lt1>
        <a:sysClr val="window" lastClr="FFFFFF"/>
      </a:lt1>
      <a:dk2>
        <a:srgbClr val="1F497D"/>
      </a:dk2>
      <a:lt2>
        <a:srgbClr val="EEECE1"/>
      </a:lt2>
      <a:accent1>
        <a:srgbClr val="3DB5E6"/>
      </a:accent1>
      <a:accent2>
        <a:srgbClr val="F0A055"/>
      </a:accent2>
      <a:accent3>
        <a:srgbClr val="E8503E"/>
      </a:accent3>
      <a:accent4>
        <a:srgbClr val="00CE7D"/>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11401</TotalTime>
  <Words>3707</Words>
  <Application>Microsoft Office PowerPoint</Application>
  <PresentationFormat>Custom</PresentationFormat>
  <Paragraphs>466</Paragraphs>
  <Slides>40</Slides>
  <Notes>28</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40</vt:i4>
      </vt:variant>
    </vt:vector>
  </HeadingPairs>
  <TitlesOfParts>
    <vt:vector size="52" baseType="lpstr">
      <vt:lpstr>ＭＳ Ｐゴシック</vt:lpstr>
      <vt:lpstr>Arial</vt:lpstr>
      <vt:lpstr>Avenir Book</vt:lpstr>
      <vt:lpstr>Baskerville SemiBold</vt:lpstr>
      <vt:lpstr>Calibri</vt:lpstr>
      <vt:lpstr>Century Gothic</vt:lpstr>
      <vt:lpstr>Gotham Bold</vt:lpstr>
      <vt:lpstr>Gotham Book</vt:lpstr>
      <vt:lpstr>Times New Roman</vt:lpstr>
      <vt:lpstr>Wingdings</vt:lpstr>
      <vt:lpstr>Office Theme</vt:lpstr>
      <vt:lpstr>1_Office Theme</vt:lpstr>
      <vt:lpstr>NYS ASAP 16th Annual Conference  Transformation and Innovation for Success </vt:lpstr>
      <vt:lpstr>Agenda</vt:lpstr>
      <vt:lpstr>Who We Are</vt:lpstr>
      <vt:lpstr>Who We Are</vt:lpstr>
      <vt:lpstr>Who We Are</vt:lpstr>
      <vt:lpstr>Who We Are</vt:lpstr>
      <vt:lpstr>New York State Region</vt:lpstr>
      <vt:lpstr>New York State Region</vt:lpstr>
      <vt:lpstr>System Transformation</vt:lpstr>
      <vt:lpstr>System Transformation</vt:lpstr>
      <vt:lpstr>System Transformation</vt:lpstr>
      <vt:lpstr>System Transformation</vt:lpstr>
      <vt:lpstr>System Transformation</vt:lpstr>
      <vt:lpstr>System Transformation</vt:lpstr>
      <vt:lpstr>System Transformation</vt:lpstr>
      <vt:lpstr>System Transformation</vt:lpstr>
      <vt:lpstr>System Transformation</vt:lpstr>
      <vt:lpstr>System Transformation</vt:lpstr>
      <vt:lpstr>System Transformation</vt:lpstr>
      <vt:lpstr>System Transformation</vt:lpstr>
      <vt:lpstr>Provider Partnerships and Practice Transformation </vt:lpstr>
      <vt:lpstr>Our Approach…</vt:lpstr>
      <vt:lpstr>Member Engagement</vt:lpstr>
      <vt:lpstr>Data Analytics, Business Intelligence and Reporting</vt:lpstr>
      <vt:lpstr>Member Identification through Analytics</vt:lpstr>
      <vt:lpstr>Technology Enablers</vt:lpstr>
      <vt:lpstr>Evidence Based Practice</vt:lpstr>
      <vt:lpstr>Practice Transformation Consultants</vt:lpstr>
      <vt:lpstr>Comprehensive Network Solutions</vt:lpstr>
      <vt:lpstr>Provider Supports: Technical Assistance</vt:lpstr>
      <vt:lpstr>Outcomes Measures and Reporting</vt:lpstr>
      <vt:lpstr>The Road Ahead</vt:lpstr>
      <vt:lpstr>The Challenges</vt:lpstr>
      <vt:lpstr>Challenges….There’s More</vt:lpstr>
      <vt:lpstr>….and More</vt:lpstr>
      <vt:lpstr>The Road Ahead</vt:lpstr>
      <vt:lpstr>The Road Ahead</vt:lpstr>
      <vt:lpstr>The Road Ahead</vt:lpstr>
      <vt:lpstr>The Road Ahead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dc:creator>
  <cp:lastModifiedBy>Kristina Catrambone</cp:lastModifiedBy>
  <cp:revision>197</cp:revision>
  <cp:lastPrinted>2015-10-09T18:25:33Z</cp:lastPrinted>
  <dcterms:created xsi:type="dcterms:W3CDTF">2014-11-06T14:01:10Z</dcterms:created>
  <dcterms:modified xsi:type="dcterms:W3CDTF">2015-10-30T19:01:11Z</dcterms:modified>
</cp:coreProperties>
</file>