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69" r:id="rId3"/>
    <p:sldMasterId id="2147483672" r:id="rId4"/>
    <p:sldMasterId id="2147483674" r:id="rId5"/>
  </p:sldMasterIdLst>
  <p:notesMasterIdLst>
    <p:notesMasterId r:id="rId41"/>
  </p:notesMasterIdLst>
  <p:sldIdLst>
    <p:sldId id="340" r:id="rId6"/>
    <p:sldId id="341" r:id="rId7"/>
    <p:sldId id="309" r:id="rId8"/>
    <p:sldId id="310" r:id="rId9"/>
    <p:sldId id="311" r:id="rId10"/>
    <p:sldId id="312" r:id="rId11"/>
    <p:sldId id="343"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4" r:id="rId33"/>
    <p:sldId id="335" r:id="rId34"/>
    <p:sldId id="336" r:id="rId35"/>
    <p:sldId id="337" r:id="rId36"/>
    <p:sldId id="333" r:id="rId37"/>
    <p:sldId id="273" r:id="rId38"/>
    <p:sldId id="261" r:id="rId39"/>
    <p:sldId id="26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30" autoAdjust="0"/>
    <p:restoredTop sz="93028" autoAdjust="0"/>
  </p:normalViewPr>
  <p:slideViewPr>
    <p:cSldViewPr snapToGrid="0">
      <p:cViewPr varScale="1">
        <p:scale>
          <a:sx n="83" d="100"/>
          <a:sy n="83" d="100"/>
        </p:scale>
        <p:origin x="102" y="72"/>
      </p:cViewPr>
      <p:guideLst/>
    </p:cSldViewPr>
  </p:slideViewPr>
  <p:outlineViewPr>
    <p:cViewPr>
      <p:scale>
        <a:sx n="33" d="100"/>
        <a:sy n="33" d="100"/>
      </p:scale>
      <p:origin x="0" y="-2870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203"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onovab\Documents\docs\PREV\NA\Surveys\2YRBS\YRBS%20US%20and%20NY%20trends%20to%20201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383125766997247E-2"/>
          <c:y val="5.3303488420941118E-2"/>
          <c:w val="0.90286351706036749"/>
          <c:h val="0.80372572005574405"/>
        </c:manualLayout>
      </c:layout>
      <c:lineChart>
        <c:grouping val="standard"/>
        <c:varyColors val="0"/>
        <c:ser>
          <c:idx val="0"/>
          <c:order val="0"/>
          <c:tx>
            <c:strRef>
              <c:f>'yrbs to2011'!$B$5:$B$6</c:f>
              <c:strCache>
                <c:ptCount val="1"/>
                <c:pt idx="0">
                  <c:v>Alcohol    30 Day</c:v>
                </c:pt>
              </c:strCache>
            </c:strRef>
          </c:tx>
          <c:spPr>
            <a:ln w="57150" cap="rnd">
              <a:solidFill>
                <a:schemeClr val="accent2">
                  <a:lumMod val="75000"/>
                </a:schemeClr>
              </a:solidFill>
              <a:round/>
            </a:ln>
            <a:effectLst/>
          </c:spPr>
          <c:marker>
            <c:symbol val="circle"/>
            <c:size val="5"/>
            <c:spPr>
              <a:solidFill>
                <a:schemeClr val="accent1"/>
              </a:solidFill>
              <a:ln w="57150">
                <a:solidFill>
                  <a:schemeClr val="accent2">
                    <a:lumMod val="75000"/>
                  </a:schemeClr>
                </a:solidFill>
              </a:ln>
              <a:effectLst/>
            </c:spPr>
          </c:marker>
          <c:cat>
            <c:numRef>
              <c:f>'yrbs to2011'!$D$4:$L$4</c:f>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f>'yrbs to2011'!$D$5:$L$5</c:f>
              <c:numCache>
                <c:formatCode>General</c:formatCode>
                <c:ptCount val="9"/>
                <c:pt idx="0">
                  <c:v>47</c:v>
                </c:pt>
                <c:pt idx="1">
                  <c:v>49</c:v>
                </c:pt>
                <c:pt idx="2">
                  <c:v>45</c:v>
                </c:pt>
                <c:pt idx="3">
                  <c:v>43</c:v>
                </c:pt>
                <c:pt idx="4">
                  <c:v>44</c:v>
                </c:pt>
                <c:pt idx="5" formatCode="0">
                  <c:v>41.5</c:v>
                </c:pt>
                <c:pt idx="6">
                  <c:v>38</c:v>
                </c:pt>
                <c:pt idx="7" formatCode="0">
                  <c:v>32.5</c:v>
                </c:pt>
                <c:pt idx="8" formatCode="0">
                  <c:v>29.7</c:v>
                </c:pt>
              </c:numCache>
            </c:numRef>
          </c:val>
          <c:smooth val="0"/>
          <c:extLst xmlns:c16r2="http://schemas.microsoft.com/office/drawing/2015/06/chart">
            <c:ext xmlns:c16="http://schemas.microsoft.com/office/drawing/2014/chart" uri="{C3380CC4-5D6E-409C-BE32-E72D297353CC}">
              <c16:uniqueId val="{00000000-5C05-48C5-BA59-CBB879D92533}"/>
            </c:ext>
          </c:extLst>
        </c:ser>
        <c:ser>
          <c:idx val="2"/>
          <c:order val="2"/>
          <c:tx>
            <c:strRef>
              <c:f>'yrbs to2011'!$B$7:$B$8</c:f>
              <c:strCache>
                <c:ptCount val="1"/>
                <c:pt idx="0">
                  <c:v>Cigarettes 30 Day</c:v>
                </c:pt>
              </c:strCache>
            </c:strRef>
          </c:tx>
          <c:spPr>
            <a:ln w="57150" cap="rnd">
              <a:solidFill>
                <a:schemeClr val="accent6">
                  <a:lumMod val="50000"/>
                </a:schemeClr>
              </a:solidFill>
              <a:round/>
            </a:ln>
            <a:effectLst/>
          </c:spPr>
          <c:marker>
            <c:symbol val="circle"/>
            <c:size val="5"/>
            <c:spPr>
              <a:solidFill>
                <a:schemeClr val="accent4">
                  <a:lumMod val="40000"/>
                  <a:lumOff val="60000"/>
                </a:schemeClr>
              </a:solidFill>
              <a:ln w="25400">
                <a:solidFill>
                  <a:schemeClr val="accent6">
                    <a:lumMod val="50000"/>
                  </a:schemeClr>
                </a:solidFill>
              </a:ln>
              <a:effectLst/>
            </c:spPr>
          </c:marker>
          <c:cat>
            <c:numRef>
              <c:f>'yrbs to2011'!$D$4:$L$4</c:f>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f>'yrbs to2011'!$D$7:$L$7</c:f>
              <c:numCache>
                <c:formatCode>General</c:formatCode>
                <c:ptCount val="9"/>
                <c:pt idx="0">
                  <c:v>33</c:v>
                </c:pt>
                <c:pt idx="1">
                  <c:v>32</c:v>
                </c:pt>
                <c:pt idx="2">
                  <c:v>20</c:v>
                </c:pt>
                <c:pt idx="3">
                  <c:v>16.5</c:v>
                </c:pt>
                <c:pt idx="4">
                  <c:v>17</c:v>
                </c:pt>
                <c:pt idx="5">
                  <c:v>15</c:v>
                </c:pt>
                <c:pt idx="6">
                  <c:v>13</c:v>
                </c:pt>
                <c:pt idx="7" formatCode="0">
                  <c:v>10.6</c:v>
                </c:pt>
                <c:pt idx="8" formatCode="0">
                  <c:v>8.8000000000000007</c:v>
                </c:pt>
              </c:numCache>
            </c:numRef>
          </c:val>
          <c:smooth val="0"/>
          <c:extLst xmlns:c16r2="http://schemas.microsoft.com/office/drawing/2015/06/chart">
            <c:ext xmlns:c16="http://schemas.microsoft.com/office/drawing/2014/chart" uri="{C3380CC4-5D6E-409C-BE32-E72D297353CC}">
              <c16:uniqueId val="{00000001-5C05-48C5-BA59-CBB879D92533}"/>
            </c:ext>
          </c:extLst>
        </c:ser>
        <c:ser>
          <c:idx val="4"/>
          <c:order val="4"/>
          <c:tx>
            <c:strRef>
              <c:f>'yrbs to2011'!$B$9:$B$10</c:f>
              <c:strCache>
                <c:ptCount val="1"/>
                <c:pt idx="0">
                  <c:v>Marijuana 30 Day</c:v>
                </c:pt>
              </c:strCache>
            </c:strRef>
          </c:tx>
          <c:spPr>
            <a:ln w="57150" cap="rnd">
              <a:solidFill>
                <a:srgbClr val="007033"/>
              </a:solidFill>
              <a:round/>
            </a:ln>
            <a:effectLst/>
          </c:spPr>
          <c:marker>
            <c:symbol val="circle"/>
            <c:size val="5"/>
            <c:spPr>
              <a:solidFill>
                <a:srgbClr val="00B050"/>
              </a:solidFill>
              <a:ln w="57150">
                <a:solidFill>
                  <a:schemeClr val="accent5"/>
                </a:solidFill>
              </a:ln>
              <a:effectLst/>
            </c:spPr>
          </c:marker>
          <c:dPt>
            <c:idx val="6"/>
            <c:marker>
              <c:symbol val="circle"/>
              <c:size val="5"/>
              <c:spPr>
                <a:solidFill>
                  <a:schemeClr val="accent6">
                    <a:lumMod val="75000"/>
                  </a:schemeClr>
                </a:solidFill>
                <a:ln w="57150">
                  <a:solidFill>
                    <a:schemeClr val="accent5"/>
                  </a:solidFill>
                </a:ln>
                <a:effectLst/>
              </c:spPr>
            </c:marker>
            <c:bubble3D val="0"/>
            <c:extLst xmlns:c16r2="http://schemas.microsoft.com/office/drawing/2015/06/chart">
              <c:ext xmlns:c16="http://schemas.microsoft.com/office/drawing/2014/chart" uri="{C3380CC4-5D6E-409C-BE32-E72D297353CC}">
                <c16:uniqueId val="{0000000D-5C05-48C5-BA59-CBB879D92533}"/>
              </c:ext>
            </c:extLst>
          </c:dPt>
          <c:dPt>
            <c:idx val="7"/>
            <c:marker>
              <c:symbol val="circle"/>
              <c:size val="5"/>
              <c:spPr>
                <a:solidFill>
                  <a:srgbClr val="00B050"/>
                </a:solidFill>
                <a:ln w="57150">
                  <a:solidFill>
                    <a:schemeClr val="accent6">
                      <a:lumMod val="50000"/>
                    </a:schemeClr>
                  </a:solidFill>
                </a:ln>
                <a:effectLst/>
              </c:spPr>
            </c:marker>
            <c:bubble3D val="0"/>
            <c:extLst xmlns:c16r2="http://schemas.microsoft.com/office/drawing/2015/06/chart">
              <c:ext xmlns:c16="http://schemas.microsoft.com/office/drawing/2014/chart" uri="{C3380CC4-5D6E-409C-BE32-E72D297353CC}">
                <c16:uniqueId val="{0000000B-5C05-48C5-BA59-CBB879D92533}"/>
              </c:ext>
            </c:extLst>
          </c:dPt>
          <c:dPt>
            <c:idx val="8"/>
            <c:marker>
              <c:symbol val="circle"/>
              <c:size val="5"/>
              <c:spPr>
                <a:solidFill>
                  <a:schemeClr val="accent6">
                    <a:lumMod val="50000"/>
                  </a:schemeClr>
                </a:solidFill>
                <a:ln w="57150">
                  <a:solidFill>
                    <a:schemeClr val="accent5"/>
                  </a:solidFill>
                </a:ln>
                <a:effectLst/>
              </c:spPr>
            </c:marker>
            <c:bubble3D val="0"/>
            <c:extLst xmlns:c16r2="http://schemas.microsoft.com/office/drawing/2015/06/chart">
              <c:ext xmlns:c16="http://schemas.microsoft.com/office/drawing/2014/chart" uri="{C3380CC4-5D6E-409C-BE32-E72D297353CC}">
                <c16:uniqueId val="{0000000C-5C05-48C5-BA59-CBB879D92533}"/>
              </c:ext>
            </c:extLst>
          </c:dPt>
          <c:cat>
            <c:numRef>
              <c:f>'yrbs to2011'!$D$4:$L$4</c:f>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f>'yrbs to2011'!$D$9:$L$9</c:f>
              <c:numCache>
                <c:formatCode>General</c:formatCode>
                <c:ptCount val="9"/>
                <c:pt idx="0">
                  <c:v>23</c:v>
                </c:pt>
                <c:pt idx="1">
                  <c:v>23.4</c:v>
                </c:pt>
                <c:pt idx="2">
                  <c:v>20.5</c:v>
                </c:pt>
                <c:pt idx="3">
                  <c:v>17.5</c:v>
                </c:pt>
                <c:pt idx="4">
                  <c:v>17.8</c:v>
                </c:pt>
                <c:pt idx="5">
                  <c:v>20.8</c:v>
                </c:pt>
                <c:pt idx="6">
                  <c:v>21</c:v>
                </c:pt>
                <c:pt idx="7" formatCode="0">
                  <c:v>21.4</c:v>
                </c:pt>
                <c:pt idx="8" formatCode="0">
                  <c:v>19.3</c:v>
                </c:pt>
              </c:numCache>
            </c:numRef>
          </c:val>
          <c:smooth val="0"/>
          <c:extLst xmlns:c16r2="http://schemas.microsoft.com/office/drawing/2015/06/chart">
            <c:ext xmlns:c16="http://schemas.microsoft.com/office/drawing/2014/chart" uri="{C3380CC4-5D6E-409C-BE32-E72D297353CC}">
              <c16:uniqueId val="{00000002-5C05-48C5-BA59-CBB879D92533}"/>
            </c:ext>
          </c:extLst>
        </c:ser>
        <c:ser>
          <c:idx val="6"/>
          <c:order val="6"/>
          <c:tx>
            <c:strRef>
              <c:f>'yrbs to2011'!$B$11:$B$12</c:f>
              <c:strCache>
                <c:ptCount val="1"/>
                <c:pt idx="0">
                  <c:v>Heroin Lifetime</c:v>
                </c:pt>
              </c:strCache>
            </c:strRef>
          </c:tx>
          <c:spPr>
            <a:ln w="57150" cap="rnd">
              <a:solidFill>
                <a:srgbClr val="F30314"/>
              </a:solidFill>
              <a:round/>
            </a:ln>
            <a:effectLst/>
          </c:spPr>
          <c:marker>
            <c:symbol val="circle"/>
            <c:size val="5"/>
            <c:spPr>
              <a:solidFill>
                <a:srgbClr val="00B050"/>
              </a:solidFill>
              <a:ln w="57150">
                <a:solidFill>
                  <a:srgbClr val="FF0000"/>
                </a:solidFill>
              </a:ln>
              <a:effectLst/>
            </c:spPr>
          </c:marker>
          <c:cat>
            <c:numRef>
              <c:f>'yrbs to2011'!$D$4:$L$4</c:f>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f>'yrbs to2011'!$D$11:$L$11</c:f>
              <c:numCache>
                <c:formatCode>0.0</c:formatCode>
                <c:ptCount val="9"/>
                <c:pt idx="1">
                  <c:v>1.8</c:v>
                </c:pt>
                <c:pt idx="2">
                  <c:v>2.6</c:v>
                </c:pt>
                <c:pt idx="3">
                  <c:v>1.8</c:v>
                </c:pt>
                <c:pt idx="4">
                  <c:v>3.4</c:v>
                </c:pt>
                <c:pt idx="5">
                  <c:v>3.9</c:v>
                </c:pt>
                <c:pt idx="6">
                  <c:v>4</c:v>
                </c:pt>
                <c:pt idx="7">
                  <c:v>5.3</c:v>
                </c:pt>
                <c:pt idx="8">
                  <c:v>7.6</c:v>
                </c:pt>
              </c:numCache>
            </c:numRef>
          </c:val>
          <c:smooth val="0"/>
          <c:extLst xmlns:c16r2="http://schemas.microsoft.com/office/drawing/2015/06/chart">
            <c:ext xmlns:c16="http://schemas.microsoft.com/office/drawing/2014/chart" uri="{C3380CC4-5D6E-409C-BE32-E72D297353CC}">
              <c16:uniqueId val="{00000003-5C05-48C5-BA59-CBB879D92533}"/>
            </c:ext>
          </c:extLst>
        </c:ser>
        <c:ser>
          <c:idx val="8"/>
          <c:order val="8"/>
          <c:tx>
            <c:strRef>
              <c:f>'yrbs to2011'!$B$13:$B$14</c:f>
              <c:strCache>
                <c:ptCount val="1"/>
                <c:pt idx="0">
                  <c:v>Cocaine Lifetime</c:v>
                </c:pt>
              </c:strCache>
            </c:strRef>
          </c:tx>
          <c:spPr>
            <a:ln w="57150" cap="rnd">
              <a:solidFill>
                <a:srgbClr val="00B0F0"/>
              </a:solidFill>
              <a:round/>
            </a:ln>
            <a:effectLst/>
          </c:spPr>
          <c:marker>
            <c:symbol val="circle"/>
            <c:size val="5"/>
            <c:spPr>
              <a:solidFill>
                <a:schemeClr val="accent3">
                  <a:lumMod val="60000"/>
                </a:schemeClr>
              </a:solidFill>
              <a:ln w="25400">
                <a:noFill/>
              </a:ln>
              <a:effectLst/>
            </c:spPr>
          </c:marker>
          <c:cat>
            <c:numRef>
              <c:f>'yrbs to2011'!$D$4:$L$4</c:f>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f>'yrbs to2011'!$D$13:$L$13</c:f>
              <c:numCache>
                <c:formatCode>0.0</c:formatCode>
                <c:ptCount val="9"/>
                <c:pt idx="0" formatCode="0">
                  <c:v>5.7</c:v>
                </c:pt>
                <c:pt idx="1">
                  <c:v>6.1</c:v>
                </c:pt>
                <c:pt idx="2">
                  <c:v>6.8</c:v>
                </c:pt>
                <c:pt idx="3">
                  <c:v>5.0999999999999996</c:v>
                </c:pt>
                <c:pt idx="4">
                  <c:v>7</c:v>
                </c:pt>
                <c:pt idx="5">
                  <c:v>7.2</c:v>
                </c:pt>
                <c:pt idx="6">
                  <c:v>6.2</c:v>
                </c:pt>
                <c:pt idx="7">
                  <c:v>3.7</c:v>
                </c:pt>
                <c:pt idx="8">
                  <c:v>4.8</c:v>
                </c:pt>
              </c:numCache>
            </c:numRef>
          </c:val>
          <c:smooth val="0"/>
          <c:extLst xmlns:c16r2="http://schemas.microsoft.com/office/drawing/2015/06/chart">
            <c:ext xmlns:c16="http://schemas.microsoft.com/office/drawing/2014/chart" uri="{C3380CC4-5D6E-409C-BE32-E72D297353CC}">
              <c16:uniqueId val="{00000004-5C05-48C5-BA59-CBB879D92533}"/>
            </c:ext>
          </c:extLst>
        </c:ser>
        <c:dLbls>
          <c:showLegendKey val="0"/>
          <c:showVal val="0"/>
          <c:showCatName val="0"/>
          <c:showSerName val="0"/>
          <c:showPercent val="0"/>
          <c:showBubbleSize val="0"/>
        </c:dLbls>
        <c:marker val="1"/>
        <c:smooth val="0"/>
        <c:axId val="165111136"/>
        <c:axId val="165112312"/>
        <c:extLst xmlns:c16r2="http://schemas.microsoft.com/office/drawing/2015/06/chart">
          <c:ext xmlns:c15="http://schemas.microsoft.com/office/drawing/2012/chart" uri="{02D57815-91ED-43cb-92C2-25804820EDAC}">
            <c15:filteredLineSeries>
              <c15: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6r2="http://schemas.microsoft.com/office/drawing/2015/06/chart">
                      <c:ext uri="{02D57815-91ED-43cb-92C2-25804820EDAC}">
                        <c15:formulaRef>
                          <c15:sqref>'yrbs to2011'!$D$4:$L$4</c15:sqref>
                        </c15:formulaRef>
                      </c:ext>
                    </c:extLst>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extLst xmlns:c16r2="http://schemas.microsoft.com/office/drawing/2015/06/chart">
                      <c:ext uri="{02D57815-91ED-43cb-92C2-25804820EDAC}">
                        <c15:formulaRef>
                          <c15:sqref>'yrbs to2011'!$D$5:$L$5</c15:sqref>
                        </c15:formulaRef>
                      </c:ext>
                    </c:extLst>
                    <c:numCache>
                      <c:formatCode>General</c:formatCode>
                      <c:ptCount val="9"/>
                      <c:pt idx="0">
                        <c:v>47</c:v>
                      </c:pt>
                      <c:pt idx="1">
                        <c:v>49</c:v>
                      </c:pt>
                      <c:pt idx="2">
                        <c:v>45</c:v>
                      </c:pt>
                      <c:pt idx="3">
                        <c:v>43</c:v>
                      </c:pt>
                      <c:pt idx="4">
                        <c:v>44</c:v>
                      </c:pt>
                      <c:pt idx="5" formatCode="0">
                        <c:v>41.5</c:v>
                      </c:pt>
                      <c:pt idx="6">
                        <c:v>38</c:v>
                      </c:pt>
                      <c:pt idx="7" formatCode="0">
                        <c:v>32.5</c:v>
                      </c:pt>
                      <c:pt idx="8" formatCode="0">
                        <c:v>29.7</c:v>
                      </c:pt>
                    </c:numCache>
                  </c:numRef>
                </c:val>
                <c:smooth val="0"/>
                <c:extLst xmlns:c16r2="http://schemas.microsoft.com/office/drawing/2015/06/chart">
                  <c:ext xmlns:c16="http://schemas.microsoft.com/office/drawing/2014/chart" uri="{C3380CC4-5D6E-409C-BE32-E72D297353CC}">
                    <c16:uniqueId val="{00000005-5C05-48C5-BA59-CBB879D92533}"/>
                  </c:ext>
                </c:extLst>
              </c15:ser>
            </c15:filteredLineSeries>
            <c15:filteredLineSeries>
              <c15: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6r2="http://schemas.microsoft.com/office/drawing/2015/06/chart" xmlns:c15="http://schemas.microsoft.com/office/drawing/2012/chart">
                      <c:ext xmlns:c15="http://schemas.microsoft.com/office/drawing/2012/chart" uri="{02D57815-91ED-43cb-92C2-25804820EDAC}">
                        <c15:formulaRef>
                          <c15:sqref>'yrbs to2011'!$D$4:$L$4</c15:sqref>
                        </c15:formulaRef>
                      </c:ext>
                    </c:extLst>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'yrbs to2011'!$D$7:$L$7</c15:sqref>
                        </c15:formulaRef>
                      </c:ext>
                    </c:extLst>
                    <c:numCache>
                      <c:formatCode>General</c:formatCode>
                      <c:ptCount val="9"/>
                      <c:pt idx="0">
                        <c:v>33</c:v>
                      </c:pt>
                      <c:pt idx="1">
                        <c:v>32</c:v>
                      </c:pt>
                      <c:pt idx="2">
                        <c:v>20</c:v>
                      </c:pt>
                      <c:pt idx="3">
                        <c:v>16.5</c:v>
                      </c:pt>
                      <c:pt idx="4">
                        <c:v>17</c:v>
                      </c:pt>
                      <c:pt idx="5">
                        <c:v>15</c:v>
                      </c:pt>
                      <c:pt idx="6">
                        <c:v>13</c:v>
                      </c:pt>
                      <c:pt idx="7" formatCode="0">
                        <c:v>10.6</c:v>
                      </c:pt>
                      <c:pt idx="8" formatCode="0">
                        <c:v>8.8000000000000007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6-5C05-48C5-BA59-CBB879D92533}"/>
                  </c:ext>
                </c:extLst>
              </c15:ser>
            </c15:filteredLineSeries>
            <c15:filteredLineSeries>
              <c15: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6r2="http://schemas.microsoft.com/office/drawing/2015/06/chart" xmlns:c15="http://schemas.microsoft.com/office/drawing/2012/chart">
                      <c:ext xmlns:c15="http://schemas.microsoft.com/office/drawing/2012/chart" uri="{02D57815-91ED-43cb-92C2-25804820EDAC}">
                        <c15:formulaRef>
                          <c15:sqref>'yrbs to2011'!$D$4:$L$4</c15:sqref>
                        </c15:formulaRef>
                      </c:ext>
                    </c:extLst>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'yrbs to2011'!$D$9:$L$9</c15:sqref>
                        </c15:formulaRef>
                      </c:ext>
                    </c:extLst>
                    <c:numCache>
                      <c:formatCode>General</c:formatCode>
                      <c:ptCount val="9"/>
                      <c:pt idx="0">
                        <c:v>23</c:v>
                      </c:pt>
                      <c:pt idx="1">
                        <c:v>23.4</c:v>
                      </c:pt>
                      <c:pt idx="2">
                        <c:v>20.5</c:v>
                      </c:pt>
                      <c:pt idx="3">
                        <c:v>17.5</c:v>
                      </c:pt>
                      <c:pt idx="4">
                        <c:v>17.8</c:v>
                      </c:pt>
                      <c:pt idx="5">
                        <c:v>20.8</c:v>
                      </c:pt>
                      <c:pt idx="6">
                        <c:v>21</c:v>
                      </c:pt>
                      <c:pt idx="7" formatCode="0">
                        <c:v>21.4</c:v>
                      </c:pt>
                      <c:pt idx="8" formatCode="0">
                        <c:v>19.3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7-5C05-48C5-BA59-CBB879D92533}"/>
                  </c:ext>
                </c:extLst>
              </c15:ser>
            </c15:filteredLineSeries>
            <c15:filteredLineSeries>
              <c15:ser>
                <c:idx val="7"/>
                <c:order val="7"/>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xmlns:c16r2="http://schemas.microsoft.com/office/drawing/2015/06/chart" xmlns:c15="http://schemas.microsoft.com/office/drawing/2012/chart">
                      <c:ext xmlns:c15="http://schemas.microsoft.com/office/drawing/2012/chart" uri="{02D57815-91ED-43cb-92C2-25804820EDAC}">
                        <c15:formulaRef>
                          <c15:sqref>'yrbs to2011'!$D$4:$L$4</c15:sqref>
                        </c15:formulaRef>
                      </c:ext>
                    </c:extLst>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'yrbs to2011'!$D$11:$L$11</c15:sqref>
                        </c15:formulaRef>
                      </c:ext>
                    </c:extLst>
                    <c:numCache>
                      <c:formatCode>0.0</c:formatCode>
                      <c:ptCount val="9"/>
                      <c:pt idx="1">
                        <c:v>1.8</c:v>
                      </c:pt>
                      <c:pt idx="2">
                        <c:v>2.6</c:v>
                      </c:pt>
                      <c:pt idx="3">
                        <c:v>1.8</c:v>
                      </c:pt>
                      <c:pt idx="4">
                        <c:v>3.4</c:v>
                      </c:pt>
                      <c:pt idx="5">
                        <c:v>3.9</c:v>
                      </c:pt>
                      <c:pt idx="6">
                        <c:v>4</c:v>
                      </c:pt>
                      <c:pt idx="7">
                        <c:v>5.3</c:v>
                      </c:pt>
                      <c:pt idx="8">
                        <c:v>7.6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8-5C05-48C5-BA59-CBB879D92533}"/>
                  </c:ext>
                </c:extLst>
              </c15:ser>
            </c15:filteredLineSeries>
            <c15:filteredLineSeries>
              <c15:ser>
                <c:idx val="9"/>
                <c:order val="9"/>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6r2="http://schemas.microsoft.com/office/drawing/2015/06/chart" xmlns:c15="http://schemas.microsoft.com/office/drawing/2012/chart">
                      <c:ext xmlns:c15="http://schemas.microsoft.com/office/drawing/2012/chart" uri="{02D57815-91ED-43cb-92C2-25804820EDAC}">
                        <c15:formulaRef>
                          <c15:sqref>'yrbs to2011'!$D$4:$L$4</c15:sqref>
                        </c15:formulaRef>
                      </c:ext>
                    </c:extLst>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'yrbs to2011'!$D$13:$L$13</c15:sqref>
                        </c15:formulaRef>
                      </c:ext>
                    </c:extLst>
                    <c:numCache>
                      <c:formatCode>0.0</c:formatCode>
                      <c:ptCount val="9"/>
                      <c:pt idx="0" formatCode="0">
                        <c:v>5.7</c:v>
                      </c:pt>
                      <c:pt idx="1">
                        <c:v>6.1</c:v>
                      </c:pt>
                      <c:pt idx="2">
                        <c:v>6.8</c:v>
                      </c:pt>
                      <c:pt idx="3">
                        <c:v>5.0999999999999996</c:v>
                      </c:pt>
                      <c:pt idx="4">
                        <c:v>7</c:v>
                      </c:pt>
                      <c:pt idx="5">
                        <c:v>7.2</c:v>
                      </c:pt>
                      <c:pt idx="6">
                        <c:v>6.2</c:v>
                      </c:pt>
                      <c:pt idx="7">
                        <c:v>3.7</c:v>
                      </c:pt>
                      <c:pt idx="8">
                        <c:v>4.8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9-5C05-48C5-BA59-CBB879D92533}"/>
                  </c:ext>
                </c:extLst>
              </c15:ser>
            </c15:filteredLineSeries>
            <c15:filteredLineSeries>
              <c15:ser>
                <c:idx val="10"/>
                <c:order val="10"/>
                <c:spPr>
                  <a:ln w="28575" cap="rnd">
                    <a:solidFill>
                      <a:srgbClr val="00B0F0"/>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extLst xmlns:c16r2="http://schemas.microsoft.com/office/drawing/2015/06/chart" xmlns:c15="http://schemas.microsoft.com/office/drawing/2012/chart">
                      <c:ext xmlns:c15="http://schemas.microsoft.com/office/drawing/2012/chart" uri="{02D57815-91ED-43cb-92C2-25804820EDAC}">
                        <c15:formulaRef>
                          <c15:sqref>'yrbs to2011'!$D$4:$L$4</c15:sqref>
                        </c15:formulaRef>
                      </c:ext>
                    </c:extLst>
                    <c:numCache>
                      <c:formatCode>General</c:formatCode>
                      <c:ptCount val="9"/>
                      <c:pt idx="0">
                        <c:v>1997</c:v>
                      </c:pt>
                      <c:pt idx="1">
                        <c:v>1999</c:v>
                      </c:pt>
                      <c:pt idx="2">
                        <c:v>2003</c:v>
                      </c:pt>
                      <c:pt idx="3">
                        <c:v>2005</c:v>
                      </c:pt>
                      <c:pt idx="4">
                        <c:v>2007</c:v>
                      </c:pt>
                      <c:pt idx="5">
                        <c:v>2009</c:v>
                      </c:pt>
                      <c:pt idx="6">
                        <c:v>2011</c:v>
                      </c:pt>
                      <c:pt idx="7">
                        <c:v>2013</c:v>
                      </c:pt>
                      <c:pt idx="8">
                        <c:v>2015</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'yrbs to2011'!$D$13:$L$13</c15:sqref>
                        </c15:formulaRef>
                      </c:ext>
                    </c:extLst>
                    <c:numCache>
                      <c:formatCode>0.0</c:formatCode>
                      <c:ptCount val="9"/>
                      <c:pt idx="0" formatCode="0">
                        <c:v>5.7</c:v>
                      </c:pt>
                      <c:pt idx="1">
                        <c:v>6.1</c:v>
                      </c:pt>
                      <c:pt idx="2">
                        <c:v>6.8</c:v>
                      </c:pt>
                      <c:pt idx="3">
                        <c:v>5.0999999999999996</c:v>
                      </c:pt>
                      <c:pt idx="4">
                        <c:v>7</c:v>
                      </c:pt>
                      <c:pt idx="5">
                        <c:v>7.2</c:v>
                      </c:pt>
                      <c:pt idx="6">
                        <c:v>6.2</c:v>
                      </c:pt>
                      <c:pt idx="7">
                        <c:v>3.7</c:v>
                      </c:pt>
                      <c:pt idx="8">
                        <c:v>4.8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A-5C05-48C5-BA59-CBB879D92533}"/>
                  </c:ext>
                </c:extLst>
              </c15:ser>
            </c15:filteredLineSeries>
          </c:ext>
        </c:extLst>
      </c:lineChart>
      <c:catAx>
        <c:axId val="165111136"/>
        <c:scaling>
          <c:orientation val="minMax"/>
        </c:scaling>
        <c:delete val="0"/>
        <c:axPos val="b"/>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65112312"/>
        <c:crosses val="autoZero"/>
        <c:auto val="1"/>
        <c:lblAlgn val="ctr"/>
        <c:lblOffset val="100"/>
        <c:noMultiLvlLbl val="0"/>
      </c:catAx>
      <c:valAx>
        <c:axId val="165112312"/>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65111136"/>
        <c:crosses val="autoZero"/>
        <c:crossBetween val="midCat"/>
        <c:majorUnit val="5"/>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NYS OASAS Prevention Services:  Preliminary Staff Allocations</a:t>
            </a:r>
          </a:p>
        </c:rich>
      </c:tx>
      <c:layout>
        <c:manualLayout>
          <c:xMode val="edge"/>
          <c:yMode val="edge"/>
          <c:x val="1.6360263710205623E-2"/>
          <c:y val="2.668841742004471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0ED-407B-BA43-CD1339D7EBC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0ED-407B-BA43-CD1339D7EBC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0ED-407B-BA43-CD1339D7EBC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0ED-407B-BA43-CD1339D7EBC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0ED-407B-BA43-CD1339D7EBC5}"/>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0ED-407B-BA43-CD1339D7EBC5}"/>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10ED-407B-BA43-CD1339D7EBC5}"/>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10ED-407B-BA43-CD1339D7EBC5}"/>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10ED-407B-BA43-CD1339D7EBC5}"/>
              </c:ext>
            </c:extLst>
          </c:dPt>
          <c:dLbls>
            <c:dLbl>
              <c:idx val="0"/>
              <c:layout>
                <c:manualLayout>
                  <c:x val="-0.15243367803068333"/>
                  <c:y val="-6.0409375911344487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0ED-407B-BA43-CD1339D7EBC5}"/>
                </c:ext>
                <c:ext xmlns:c15="http://schemas.microsoft.com/office/drawing/2012/chart" uri="{CE6537A1-D6FC-4f65-9D91-7224C49458BB}">
                  <c15:layout/>
                </c:ext>
              </c:extLst>
            </c:dLbl>
            <c:dLbl>
              <c:idx val="1"/>
              <c:layout>
                <c:manualLayout>
                  <c:x val="1.9149043151215295E-2"/>
                  <c:y val="-1.02406523762390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0ED-407B-BA43-CD1339D7EBC5}"/>
                </c:ext>
                <c:ext xmlns:c15="http://schemas.microsoft.com/office/drawing/2012/chart" uri="{CE6537A1-D6FC-4f65-9D91-7224C49458BB}">
                  <c15:layout/>
                </c:ext>
              </c:extLst>
            </c:dLbl>
            <c:dLbl>
              <c:idx val="4"/>
              <c:layout>
                <c:manualLayout>
                  <c:x val="-1.2886482939632547E-2"/>
                  <c:y val="-2.53991688538932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0ED-407B-BA43-CD1339D7EBC5}"/>
                </c:ext>
                <c:ext xmlns:c15="http://schemas.microsoft.com/office/drawing/2012/chart" uri="{CE6537A1-D6FC-4f65-9D91-7224C49458BB}">
                  <c15:layout/>
                </c:ext>
              </c:extLst>
            </c:dLbl>
            <c:dLbl>
              <c:idx val="5"/>
              <c:layout>
                <c:manualLayout>
                  <c:x val="7.3293963254593181E-4"/>
                  <c:y val="-7.972076407115776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10ED-407B-BA43-CD1339D7EBC5}"/>
                </c:ext>
                <c:ext xmlns:c15="http://schemas.microsoft.com/office/drawing/2012/chart" uri="{CE6537A1-D6FC-4f65-9D91-7224C49458BB}">
                  <c15:layout/>
                </c:ext>
              </c:extLst>
            </c:dLbl>
            <c:dLbl>
              <c:idx val="6"/>
              <c:layout>
                <c:manualLayout>
                  <c:x val="-3.7510936132983375E-3"/>
                  <c:y val="-6.901064450277048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10ED-407B-BA43-CD1339D7EBC5}"/>
                </c:ext>
                <c:ext xmlns:c15="http://schemas.microsoft.com/office/drawing/2012/chart" uri="{CE6537A1-D6FC-4f65-9D91-7224C49458BB}">
                  <c15:layout/>
                </c:ext>
              </c:extLst>
            </c:dLbl>
            <c:dLbl>
              <c:idx val="8"/>
              <c:layout>
                <c:manualLayout>
                  <c:x val="2.3259623797025373E-2"/>
                  <c:y val="-4.38611840186643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10ED-407B-BA43-CD1339D7EBC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Sheet1!$B$6:$B$14</c:f>
              <c:strCache>
                <c:ptCount val="9"/>
                <c:pt idx="0">
                  <c:v>EBP Education</c:v>
                </c:pt>
                <c:pt idx="1">
                  <c:v>EBPS Environmental </c:v>
                </c:pt>
                <c:pt idx="2">
                  <c:v>Non-EBP Education</c:v>
                </c:pt>
                <c:pt idx="3">
                  <c:v>Comm. Cap. Building </c:v>
                </c:pt>
                <c:pt idx="4">
                  <c:v>Info./Awareness</c:v>
                </c:pt>
                <c:pt idx="5">
                  <c:v>Positive Alternatives</c:v>
                </c:pt>
                <c:pt idx="6">
                  <c:v>Prev. Counseling</c:v>
                </c:pt>
                <c:pt idx="7">
                  <c:v>EBP Counseling</c:v>
                </c:pt>
                <c:pt idx="8">
                  <c:v>EBP Early Intervention</c:v>
                </c:pt>
              </c:strCache>
            </c:strRef>
          </c:cat>
          <c:val>
            <c:numRef>
              <c:f>Sheet1!$P$6:$P$14</c:f>
              <c:numCache>
                <c:formatCode>0%</c:formatCode>
                <c:ptCount val="9"/>
                <c:pt idx="0">
                  <c:v>0.52837209302325583</c:v>
                </c:pt>
                <c:pt idx="1">
                  <c:v>5.3023255813953486E-2</c:v>
                </c:pt>
                <c:pt idx="2">
                  <c:v>3.7209302325581395E-2</c:v>
                </c:pt>
                <c:pt idx="3">
                  <c:v>2.3255813953488372E-2</c:v>
                </c:pt>
                <c:pt idx="4">
                  <c:v>5.2093023255813956E-2</c:v>
                </c:pt>
                <c:pt idx="5">
                  <c:v>5.3953488372093024E-2</c:v>
                </c:pt>
                <c:pt idx="6">
                  <c:v>8.7441860465116275E-2</c:v>
                </c:pt>
                <c:pt idx="7">
                  <c:v>2.7906976744186046E-2</c:v>
                </c:pt>
                <c:pt idx="8">
                  <c:v>8.7441860465116275E-2</c:v>
                </c:pt>
              </c:numCache>
            </c:numRef>
          </c:val>
          <c:extLst xmlns:c16r2="http://schemas.microsoft.com/office/drawing/2015/06/chart">
            <c:ext xmlns:c16="http://schemas.microsoft.com/office/drawing/2014/chart" uri="{C3380CC4-5D6E-409C-BE32-E72D297353CC}">
              <c16:uniqueId val="{00000012-10ED-407B-BA43-CD1339D7EBC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3417302722217193"/>
          <c:y val="0.14583474908037997"/>
          <c:w val="0.25733439929204249"/>
          <c:h val="0.7397874984201083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drawing1.xml><?xml version="1.0" encoding="utf-8"?>
<c:userShapes xmlns:c="http://schemas.openxmlformats.org/drawingml/2006/chart">
  <cdr:relSizeAnchor xmlns:cdr="http://schemas.openxmlformats.org/drawingml/2006/chartDrawing">
    <cdr:from>
      <cdr:x>0.05611</cdr:x>
      <cdr:y>0.33141</cdr:y>
    </cdr:from>
    <cdr:to>
      <cdr:x>0.1609</cdr:x>
      <cdr:y>0.35183</cdr:y>
    </cdr:to>
    <cdr:cxnSp macro="">
      <cdr:nvCxnSpPr>
        <cdr:cNvPr id="4" name="Straight Connector 3"/>
        <cdr:cNvCxnSpPr/>
      </cdr:nvCxnSpPr>
      <cdr:spPr>
        <a:xfrm xmlns:a="http://schemas.openxmlformats.org/drawingml/2006/main" flipV="1">
          <a:off x="471282" y="1916739"/>
          <a:ext cx="880110" cy="11811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0.16807</cdr:x>
      <cdr:y>0.3322</cdr:y>
    </cdr:from>
    <cdr:to>
      <cdr:x>0.27549</cdr:x>
      <cdr:y>0.37225</cdr:y>
    </cdr:to>
    <cdr:cxnSp macro="">
      <cdr:nvCxnSpPr>
        <cdr:cNvPr id="6" name="Straight Connector 5"/>
        <cdr:cNvCxnSpPr/>
      </cdr:nvCxnSpPr>
      <cdr:spPr>
        <a:xfrm xmlns:a="http://schemas.openxmlformats.org/drawingml/2006/main">
          <a:off x="1411590" y="1921311"/>
          <a:ext cx="902208" cy="231648"/>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0.28129</cdr:x>
      <cdr:y>0.37436</cdr:y>
    </cdr:from>
    <cdr:to>
      <cdr:x>0.3859</cdr:x>
      <cdr:y>0.39465</cdr:y>
    </cdr:to>
    <cdr:cxnSp macro="">
      <cdr:nvCxnSpPr>
        <cdr:cNvPr id="8" name="Straight Connector 7"/>
        <cdr:cNvCxnSpPr/>
      </cdr:nvCxnSpPr>
      <cdr:spPr>
        <a:xfrm xmlns:a="http://schemas.openxmlformats.org/drawingml/2006/main">
          <a:off x="2362566" y="2165151"/>
          <a:ext cx="878586" cy="117348"/>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0.39724</cdr:x>
      <cdr:y>0.38609</cdr:y>
    </cdr:from>
    <cdr:to>
      <cdr:x>0.49931</cdr:x>
      <cdr:y>0.39531</cdr:y>
    </cdr:to>
    <cdr:cxnSp macro="">
      <cdr:nvCxnSpPr>
        <cdr:cNvPr id="10" name="Straight Connector 9"/>
        <cdr:cNvCxnSpPr/>
      </cdr:nvCxnSpPr>
      <cdr:spPr>
        <a:xfrm xmlns:a="http://schemas.openxmlformats.org/drawingml/2006/main" flipV="1">
          <a:off x="3336402" y="2232969"/>
          <a:ext cx="857250" cy="5334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0.50883</cdr:x>
      <cdr:y>0.38543</cdr:y>
    </cdr:from>
    <cdr:to>
      <cdr:x>0.61271</cdr:x>
      <cdr:y>0.41046</cdr:y>
    </cdr:to>
    <cdr:cxnSp macro="">
      <cdr:nvCxnSpPr>
        <cdr:cNvPr id="17" name="Straight Connector 16"/>
        <cdr:cNvCxnSpPr/>
      </cdr:nvCxnSpPr>
      <cdr:spPr>
        <a:xfrm xmlns:a="http://schemas.openxmlformats.org/drawingml/2006/main">
          <a:off x="4273662" y="2229159"/>
          <a:ext cx="872490" cy="14478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0.62133</cdr:x>
      <cdr:y>0.4131</cdr:y>
    </cdr:from>
    <cdr:to>
      <cdr:x>0.7234</cdr:x>
      <cdr:y>0.44735</cdr:y>
    </cdr:to>
    <cdr:cxnSp macro="">
      <cdr:nvCxnSpPr>
        <cdr:cNvPr id="19" name="Straight Connector 18"/>
        <cdr:cNvCxnSpPr/>
      </cdr:nvCxnSpPr>
      <cdr:spPr>
        <a:xfrm xmlns:a="http://schemas.openxmlformats.org/drawingml/2006/main">
          <a:off x="5218542" y="2389179"/>
          <a:ext cx="857250" cy="19812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0.73474</cdr:x>
      <cdr:y>0.45065</cdr:y>
    </cdr:from>
    <cdr:to>
      <cdr:x>0.83816</cdr:x>
      <cdr:y>0.50532</cdr:y>
    </cdr:to>
    <cdr:cxnSp macro="">
      <cdr:nvCxnSpPr>
        <cdr:cNvPr id="21" name="Straight Connector 20"/>
        <cdr:cNvCxnSpPr/>
      </cdr:nvCxnSpPr>
      <cdr:spPr>
        <a:xfrm xmlns:a="http://schemas.openxmlformats.org/drawingml/2006/main">
          <a:off x="6171042" y="2606349"/>
          <a:ext cx="868680" cy="31623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0.84769</cdr:x>
      <cdr:y>0.50928</cdr:y>
    </cdr:from>
    <cdr:to>
      <cdr:x>0.95021</cdr:x>
      <cdr:y>0.53629</cdr:y>
    </cdr:to>
    <cdr:cxnSp macro="">
      <cdr:nvCxnSpPr>
        <cdr:cNvPr id="23" name="Straight Connector 22"/>
        <cdr:cNvCxnSpPr/>
      </cdr:nvCxnSpPr>
      <cdr:spPr>
        <a:xfrm xmlns:a="http://schemas.openxmlformats.org/drawingml/2006/main">
          <a:off x="7119732" y="2945439"/>
          <a:ext cx="861060" cy="15621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0.05657</cdr:x>
      <cdr:y>0.50269</cdr:y>
    </cdr:from>
    <cdr:to>
      <cdr:x>0.15999</cdr:x>
      <cdr:y>0.51323</cdr:y>
    </cdr:to>
    <cdr:cxnSp macro="">
      <cdr:nvCxnSpPr>
        <cdr:cNvPr id="25" name="Straight Connector 24"/>
        <cdr:cNvCxnSpPr/>
      </cdr:nvCxnSpPr>
      <cdr:spPr>
        <a:xfrm xmlns:a="http://schemas.openxmlformats.org/drawingml/2006/main">
          <a:off x="475092" y="2907339"/>
          <a:ext cx="868680" cy="60960"/>
        </a:xfrm>
        <a:prstGeom xmlns:a="http://schemas.openxmlformats.org/drawingml/2006/main" prst="line">
          <a:avLst/>
        </a:prstGeom>
        <a:ln xmlns:a="http://schemas.openxmlformats.org/drawingml/2006/main" w="5715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0.16906</cdr:x>
      <cdr:y>0.5185</cdr:y>
    </cdr:from>
    <cdr:to>
      <cdr:x>0.27612</cdr:x>
      <cdr:y>0.63971</cdr:y>
    </cdr:to>
    <cdr:cxnSp macro="">
      <cdr:nvCxnSpPr>
        <cdr:cNvPr id="26" name="Straight Connector 25"/>
        <cdr:cNvCxnSpPr/>
      </cdr:nvCxnSpPr>
      <cdr:spPr>
        <a:xfrm xmlns:a="http://schemas.openxmlformats.org/drawingml/2006/main">
          <a:off x="1419972" y="2998779"/>
          <a:ext cx="899160" cy="701040"/>
        </a:xfrm>
        <a:prstGeom xmlns:a="http://schemas.openxmlformats.org/drawingml/2006/main" prst="line">
          <a:avLst/>
        </a:prstGeom>
        <a:ln xmlns:a="http://schemas.openxmlformats.org/drawingml/2006/main" w="5715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0.27918</cdr:x>
      <cdr:y>0.64688</cdr:y>
    </cdr:from>
    <cdr:to>
      <cdr:x>0.38726</cdr:x>
      <cdr:y>0.67696</cdr:y>
    </cdr:to>
    <cdr:cxnSp macro="">
      <cdr:nvCxnSpPr>
        <cdr:cNvPr id="27" name="Straight Connector 26"/>
        <cdr:cNvCxnSpPr/>
      </cdr:nvCxnSpPr>
      <cdr:spPr>
        <a:xfrm xmlns:a="http://schemas.openxmlformats.org/drawingml/2006/main">
          <a:off x="2344786" y="3741294"/>
          <a:ext cx="907796" cy="173970"/>
        </a:xfrm>
        <a:prstGeom xmlns:a="http://schemas.openxmlformats.org/drawingml/2006/main" prst="line">
          <a:avLst/>
        </a:prstGeom>
        <a:ln xmlns:a="http://schemas.openxmlformats.org/drawingml/2006/main" w="5715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0.39679</cdr:x>
      <cdr:y>0.67748</cdr:y>
    </cdr:from>
    <cdr:to>
      <cdr:x>0.50082</cdr:x>
      <cdr:y>0.68055</cdr:y>
    </cdr:to>
    <cdr:cxnSp macro="">
      <cdr:nvCxnSpPr>
        <cdr:cNvPr id="46" name="Straight Connector 45"/>
        <cdr:cNvCxnSpPr/>
      </cdr:nvCxnSpPr>
      <cdr:spPr>
        <a:xfrm xmlns:a="http://schemas.openxmlformats.org/drawingml/2006/main" flipV="1">
          <a:off x="3332592" y="3918259"/>
          <a:ext cx="873760" cy="17780"/>
        </a:xfrm>
        <a:prstGeom xmlns:a="http://schemas.openxmlformats.org/drawingml/2006/main" prst="line">
          <a:avLst/>
        </a:prstGeom>
        <a:ln xmlns:a="http://schemas.openxmlformats.org/drawingml/2006/main" w="5715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0.50702</cdr:x>
      <cdr:y>0.67594</cdr:y>
    </cdr:from>
    <cdr:to>
      <cdr:x>0.61135</cdr:x>
      <cdr:y>0.69505</cdr:y>
    </cdr:to>
    <cdr:cxnSp macro="">
      <cdr:nvCxnSpPr>
        <cdr:cNvPr id="47" name="Straight Connector 46"/>
        <cdr:cNvCxnSpPr/>
      </cdr:nvCxnSpPr>
      <cdr:spPr>
        <a:xfrm xmlns:a="http://schemas.openxmlformats.org/drawingml/2006/main">
          <a:off x="4258422" y="3909369"/>
          <a:ext cx="876300" cy="110490"/>
        </a:xfrm>
        <a:prstGeom xmlns:a="http://schemas.openxmlformats.org/drawingml/2006/main" prst="line">
          <a:avLst/>
        </a:prstGeom>
        <a:ln xmlns:a="http://schemas.openxmlformats.org/drawingml/2006/main" w="5715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0.62042</cdr:x>
      <cdr:y>0.69571</cdr:y>
    </cdr:from>
    <cdr:to>
      <cdr:x>0.72476</cdr:x>
      <cdr:y>0.71547</cdr:y>
    </cdr:to>
    <cdr:cxnSp macro="">
      <cdr:nvCxnSpPr>
        <cdr:cNvPr id="48" name="Straight Connector 47"/>
        <cdr:cNvCxnSpPr/>
      </cdr:nvCxnSpPr>
      <cdr:spPr>
        <a:xfrm xmlns:a="http://schemas.openxmlformats.org/drawingml/2006/main">
          <a:off x="5210922" y="4023669"/>
          <a:ext cx="876300" cy="114300"/>
        </a:xfrm>
        <a:prstGeom xmlns:a="http://schemas.openxmlformats.org/drawingml/2006/main" prst="line">
          <a:avLst/>
        </a:prstGeom>
        <a:ln xmlns:a="http://schemas.openxmlformats.org/drawingml/2006/main" w="5715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0.73823</cdr:x>
      <cdr:y>0.02691</cdr:y>
    </cdr:from>
    <cdr:to>
      <cdr:x>0.86108</cdr:x>
      <cdr:y>0.07614</cdr:y>
    </cdr:to>
    <cdr:sp macro="" textlink="">
      <cdr:nvSpPr>
        <cdr:cNvPr id="2" name="TextBox 1"/>
        <cdr:cNvSpPr txBox="1"/>
      </cdr:nvSpPr>
      <cdr:spPr>
        <a:xfrm xmlns:a="http://schemas.openxmlformats.org/drawingml/2006/main">
          <a:off x="7720761" y="177172"/>
          <a:ext cx="1284820" cy="3241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  2017-18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C2BBEA-CF1D-41BA-82B5-8EC83FAE2D90}" type="datetimeFigureOut">
              <a:rPr lang="en-US" smtClean="0"/>
              <a:t>6/5/2017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C1A8ED-DF7B-456A-B4A5-F9D8F22F29FD}" type="slidenum">
              <a:rPr lang="en-US" smtClean="0"/>
              <a:t>‹#›</a:t>
            </a:fld>
            <a:endParaRPr lang="en-US"/>
          </a:p>
        </p:txBody>
      </p:sp>
    </p:spTree>
    <p:extLst>
      <p:ext uri="{BB962C8B-B14F-4D97-AF65-F5344CB8AC3E}">
        <p14:creationId xmlns:p14="http://schemas.microsoft.com/office/powerpoint/2010/main" val="208182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1</a:t>
            </a:fld>
            <a:endParaRPr lang="en-US"/>
          </a:p>
        </p:txBody>
      </p:sp>
    </p:spTree>
    <p:extLst>
      <p:ext uri="{BB962C8B-B14F-4D97-AF65-F5344CB8AC3E}">
        <p14:creationId xmlns:p14="http://schemas.microsoft.com/office/powerpoint/2010/main" val="334060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10</a:t>
            </a:fld>
            <a:endParaRPr lang="en-US"/>
          </a:p>
        </p:txBody>
      </p:sp>
    </p:spTree>
    <p:extLst>
      <p:ext uri="{BB962C8B-B14F-4D97-AF65-F5344CB8AC3E}">
        <p14:creationId xmlns:p14="http://schemas.microsoft.com/office/powerpoint/2010/main" val="353324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11</a:t>
            </a:fld>
            <a:endParaRPr lang="en-US"/>
          </a:p>
        </p:txBody>
      </p:sp>
    </p:spTree>
    <p:extLst>
      <p:ext uri="{BB962C8B-B14F-4D97-AF65-F5344CB8AC3E}">
        <p14:creationId xmlns:p14="http://schemas.microsoft.com/office/powerpoint/2010/main" val="395897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12</a:t>
            </a:fld>
            <a:endParaRPr lang="en-US"/>
          </a:p>
        </p:txBody>
      </p:sp>
    </p:spTree>
    <p:extLst>
      <p:ext uri="{BB962C8B-B14F-4D97-AF65-F5344CB8AC3E}">
        <p14:creationId xmlns:p14="http://schemas.microsoft.com/office/powerpoint/2010/main" val="403471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5C21D9-3C4B-49E2-AD0E-9BC222FDE97D}" type="slidenum">
              <a:rPr lang="en-US" smtClean="0"/>
              <a:t>13</a:t>
            </a:fld>
            <a:endParaRPr lang="en-US"/>
          </a:p>
        </p:txBody>
      </p:sp>
    </p:spTree>
    <p:extLst>
      <p:ext uri="{BB962C8B-B14F-4D97-AF65-F5344CB8AC3E}">
        <p14:creationId xmlns:p14="http://schemas.microsoft.com/office/powerpoint/2010/main" val="4223944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5C21D9-3C4B-49E2-AD0E-9BC222FDE97D}" type="slidenum">
              <a:rPr lang="en-US" smtClean="0"/>
              <a:t>14</a:t>
            </a:fld>
            <a:endParaRPr lang="en-US"/>
          </a:p>
        </p:txBody>
      </p:sp>
    </p:spTree>
    <p:extLst>
      <p:ext uri="{BB962C8B-B14F-4D97-AF65-F5344CB8AC3E}">
        <p14:creationId xmlns:p14="http://schemas.microsoft.com/office/powerpoint/2010/main" val="268228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5C21D9-3C4B-49E2-AD0E-9BC222FDE97D}" type="slidenum">
              <a:rPr lang="en-US" smtClean="0"/>
              <a:t>15</a:t>
            </a:fld>
            <a:endParaRPr lang="en-US"/>
          </a:p>
        </p:txBody>
      </p:sp>
    </p:spTree>
    <p:extLst>
      <p:ext uri="{BB962C8B-B14F-4D97-AF65-F5344CB8AC3E}">
        <p14:creationId xmlns:p14="http://schemas.microsoft.com/office/powerpoint/2010/main" val="211691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5C21D9-3C4B-49E2-AD0E-9BC222FDE97D}" type="slidenum">
              <a:rPr lang="en-US" smtClean="0"/>
              <a:t>16</a:t>
            </a:fld>
            <a:endParaRPr lang="en-US"/>
          </a:p>
        </p:txBody>
      </p:sp>
    </p:spTree>
    <p:extLst>
      <p:ext uri="{BB962C8B-B14F-4D97-AF65-F5344CB8AC3E}">
        <p14:creationId xmlns:p14="http://schemas.microsoft.com/office/powerpoint/2010/main" val="129280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5C21D9-3C4B-49E2-AD0E-9BC222FDE97D}" type="slidenum">
              <a:rPr lang="en-US" smtClean="0"/>
              <a:t>17</a:t>
            </a:fld>
            <a:endParaRPr lang="en-US"/>
          </a:p>
        </p:txBody>
      </p:sp>
    </p:spTree>
    <p:extLst>
      <p:ext uri="{BB962C8B-B14F-4D97-AF65-F5344CB8AC3E}">
        <p14:creationId xmlns:p14="http://schemas.microsoft.com/office/powerpoint/2010/main" val="98540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5C21D9-3C4B-49E2-AD0E-9BC222FDE97D}" type="slidenum">
              <a:rPr lang="en-US" smtClean="0"/>
              <a:t>18</a:t>
            </a:fld>
            <a:endParaRPr lang="en-US"/>
          </a:p>
        </p:txBody>
      </p:sp>
    </p:spTree>
    <p:extLst>
      <p:ext uri="{BB962C8B-B14F-4D97-AF65-F5344CB8AC3E}">
        <p14:creationId xmlns:p14="http://schemas.microsoft.com/office/powerpoint/2010/main" val="3556969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C21D9-3C4B-49E2-AD0E-9BC222FDE97D}" type="slidenum">
              <a:rPr lang="en-US" smtClean="0"/>
              <a:t>19</a:t>
            </a:fld>
            <a:endParaRPr lang="en-US"/>
          </a:p>
        </p:txBody>
      </p:sp>
    </p:spTree>
    <p:extLst>
      <p:ext uri="{BB962C8B-B14F-4D97-AF65-F5344CB8AC3E}">
        <p14:creationId xmlns:p14="http://schemas.microsoft.com/office/powerpoint/2010/main" val="78612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2</a:t>
            </a:fld>
            <a:endParaRPr lang="en-US"/>
          </a:p>
        </p:txBody>
      </p:sp>
    </p:spTree>
    <p:extLst>
      <p:ext uri="{BB962C8B-B14F-4D97-AF65-F5344CB8AC3E}">
        <p14:creationId xmlns:p14="http://schemas.microsoft.com/office/powerpoint/2010/main" val="4188300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C21D9-3C4B-49E2-AD0E-9BC222FDE97D}" type="slidenum">
              <a:rPr lang="en-US" smtClean="0"/>
              <a:t>20</a:t>
            </a:fld>
            <a:endParaRPr lang="en-US"/>
          </a:p>
        </p:txBody>
      </p:sp>
    </p:spTree>
    <p:extLst>
      <p:ext uri="{BB962C8B-B14F-4D97-AF65-F5344CB8AC3E}">
        <p14:creationId xmlns:p14="http://schemas.microsoft.com/office/powerpoint/2010/main" val="1537266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21</a:t>
            </a:fld>
            <a:endParaRPr lang="en-US" dirty="0"/>
          </a:p>
        </p:txBody>
      </p:sp>
    </p:spTree>
    <p:extLst>
      <p:ext uri="{BB962C8B-B14F-4D97-AF65-F5344CB8AC3E}">
        <p14:creationId xmlns:p14="http://schemas.microsoft.com/office/powerpoint/2010/main" val="1906297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22</a:t>
            </a:fld>
            <a:endParaRPr lang="en-US"/>
          </a:p>
        </p:txBody>
      </p:sp>
    </p:spTree>
    <p:extLst>
      <p:ext uri="{BB962C8B-B14F-4D97-AF65-F5344CB8AC3E}">
        <p14:creationId xmlns:p14="http://schemas.microsoft.com/office/powerpoint/2010/main" val="2867512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DD4A471-0012-4D7C-80CF-E014E0DDDB2E}" type="slidenum">
              <a:rPr lang="en-US" smtClean="0">
                <a:solidFill>
                  <a:prstClr val="black"/>
                </a:solidFill>
                <a:latin typeface="Arial" pitchFamily="34" charset="0"/>
              </a:rPr>
              <a:pPr/>
              <a:t>23</a:t>
            </a:fld>
            <a:endParaRPr lang="en-US">
              <a:solidFill>
                <a:prstClr val="black"/>
              </a:solidFill>
              <a:latin typeface="Arial" pitchFamily="34" charset="0"/>
            </a:endParaRPr>
          </a:p>
        </p:txBody>
      </p:sp>
      <p:sp>
        <p:nvSpPr>
          <p:cNvPr id="39939" name="Rectangle 7"/>
          <p:cNvSpPr txBox="1">
            <a:spLocks noGrp="1" noChangeArrowheads="1"/>
          </p:cNvSpPr>
          <p:nvPr/>
        </p:nvSpPr>
        <p:spPr bwMode="auto">
          <a:xfrm>
            <a:off x="4059181" y="8977133"/>
            <a:ext cx="3105348" cy="472567"/>
          </a:xfrm>
          <a:prstGeom prst="rect">
            <a:avLst/>
          </a:prstGeom>
          <a:noFill/>
          <a:ln w="9525">
            <a:noFill/>
            <a:miter lim="800000"/>
            <a:headEnd/>
            <a:tailEnd/>
          </a:ln>
        </p:spPr>
        <p:txBody>
          <a:bodyPr lIns="94942" tIns="47471" rIns="94942" bIns="47471" anchor="b"/>
          <a:lstStyle/>
          <a:p>
            <a:pPr algn="r"/>
            <a:fld id="{52A6A156-2BBC-4995-BFA3-4F6A6B438F1B}" type="slidenum">
              <a:rPr lang="en-US" sz="1300">
                <a:solidFill>
                  <a:prstClr val="black"/>
                </a:solidFill>
              </a:rPr>
              <a:pPr algn="r"/>
              <a:t>23</a:t>
            </a:fld>
            <a:endParaRPr lang="en-US" sz="1300" dirty="0">
              <a:solidFill>
                <a:prstClr val="black"/>
              </a:solidFill>
            </a:endParaRPr>
          </a:p>
        </p:txBody>
      </p:sp>
      <p:sp>
        <p:nvSpPr>
          <p:cNvPr id="39940" name="Rectangle 2"/>
          <p:cNvSpPr>
            <a:spLocks noGrp="1" noRot="1" noChangeAspect="1" noChangeArrowheads="1" noTextEdit="1"/>
          </p:cNvSpPr>
          <p:nvPr>
            <p:ph type="sldImg"/>
          </p:nvPr>
        </p:nvSpPr>
        <p:spPr>
          <a:xfrm>
            <a:off x="433388" y="709613"/>
            <a:ext cx="6302375" cy="3544887"/>
          </a:xfrm>
          <a:ln/>
        </p:spPr>
      </p:sp>
      <p:sp>
        <p:nvSpPr>
          <p:cNvPr id="39941" name="Rectangle 3"/>
          <p:cNvSpPr>
            <a:spLocks noGrp="1" noChangeArrowheads="1"/>
          </p:cNvSpPr>
          <p:nvPr>
            <p:ph type="body" idx="1"/>
          </p:nvPr>
        </p:nvSpPr>
        <p:spPr>
          <a:xfrm>
            <a:off x="716619" y="4489387"/>
            <a:ext cx="5732949" cy="4253103"/>
          </a:xfrm>
          <a:prstGeom prst="rect">
            <a:avLst/>
          </a:prstGeom>
          <a:noFill/>
          <a:ln/>
        </p:spPr>
        <p:txBody>
          <a:bodyPr>
            <a:normAutofit/>
          </a:bodyPr>
          <a:lstStyle/>
          <a:p>
            <a:pPr eaLnBrk="1" hangingPunct="1"/>
            <a:endParaRPr lang="en-US" sz="1100" dirty="0">
              <a:latin typeface="Arial" pitchFamily="34" charset="0"/>
            </a:endParaRPr>
          </a:p>
        </p:txBody>
      </p:sp>
    </p:spTree>
    <p:extLst>
      <p:ext uri="{BB962C8B-B14F-4D97-AF65-F5344CB8AC3E}">
        <p14:creationId xmlns:p14="http://schemas.microsoft.com/office/powerpoint/2010/main" val="3693269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24</a:t>
            </a:fld>
            <a:endParaRPr lang="en-US"/>
          </a:p>
        </p:txBody>
      </p:sp>
    </p:spTree>
    <p:extLst>
      <p:ext uri="{BB962C8B-B14F-4D97-AF65-F5344CB8AC3E}">
        <p14:creationId xmlns:p14="http://schemas.microsoft.com/office/powerpoint/2010/main" val="2744361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25</a:t>
            </a:fld>
            <a:endParaRPr lang="en-US"/>
          </a:p>
        </p:txBody>
      </p:sp>
    </p:spTree>
    <p:extLst>
      <p:ext uri="{BB962C8B-B14F-4D97-AF65-F5344CB8AC3E}">
        <p14:creationId xmlns:p14="http://schemas.microsoft.com/office/powerpoint/2010/main" val="3539211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26</a:t>
            </a:fld>
            <a:endParaRPr lang="en-US"/>
          </a:p>
        </p:txBody>
      </p:sp>
    </p:spTree>
    <p:extLst>
      <p:ext uri="{BB962C8B-B14F-4D97-AF65-F5344CB8AC3E}">
        <p14:creationId xmlns:p14="http://schemas.microsoft.com/office/powerpoint/2010/main" val="2828437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27</a:t>
            </a:fld>
            <a:endParaRPr lang="en-US"/>
          </a:p>
        </p:txBody>
      </p:sp>
    </p:spTree>
    <p:extLst>
      <p:ext uri="{BB962C8B-B14F-4D97-AF65-F5344CB8AC3E}">
        <p14:creationId xmlns:p14="http://schemas.microsoft.com/office/powerpoint/2010/main" val="1038412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28</a:t>
            </a:fld>
            <a:endParaRPr lang="en-US"/>
          </a:p>
        </p:txBody>
      </p:sp>
    </p:spTree>
    <p:extLst>
      <p:ext uri="{BB962C8B-B14F-4D97-AF65-F5344CB8AC3E}">
        <p14:creationId xmlns:p14="http://schemas.microsoft.com/office/powerpoint/2010/main" val="223039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29</a:t>
            </a:fld>
            <a:endParaRPr lang="en-US"/>
          </a:p>
        </p:txBody>
      </p:sp>
    </p:spTree>
    <p:extLst>
      <p:ext uri="{BB962C8B-B14F-4D97-AF65-F5344CB8AC3E}">
        <p14:creationId xmlns:p14="http://schemas.microsoft.com/office/powerpoint/2010/main" val="74470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3</a:t>
            </a:fld>
            <a:endParaRPr lang="en-US"/>
          </a:p>
        </p:txBody>
      </p:sp>
    </p:spTree>
    <p:extLst>
      <p:ext uri="{BB962C8B-B14F-4D97-AF65-F5344CB8AC3E}">
        <p14:creationId xmlns:p14="http://schemas.microsoft.com/office/powerpoint/2010/main" val="2307020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30</a:t>
            </a:fld>
            <a:endParaRPr lang="en-US"/>
          </a:p>
        </p:txBody>
      </p:sp>
    </p:spTree>
    <p:extLst>
      <p:ext uri="{BB962C8B-B14F-4D97-AF65-F5344CB8AC3E}">
        <p14:creationId xmlns:p14="http://schemas.microsoft.com/office/powerpoint/2010/main" val="1745441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31</a:t>
            </a:fld>
            <a:endParaRPr lang="en-US"/>
          </a:p>
        </p:txBody>
      </p:sp>
    </p:spTree>
    <p:extLst>
      <p:ext uri="{BB962C8B-B14F-4D97-AF65-F5344CB8AC3E}">
        <p14:creationId xmlns:p14="http://schemas.microsoft.com/office/powerpoint/2010/main" val="3606388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32</a:t>
            </a:fld>
            <a:endParaRPr lang="en-US"/>
          </a:p>
        </p:txBody>
      </p:sp>
    </p:spTree>
    <p:extLst>
      <p:ext uri="{BB962C8B-B14F-4D97-AF65-F5344CB8AC3E}">
        <p14:creationId xmlns:p14="http://schemas.microsoft.com/office/powerpoint/2010/main" val="650091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33</a:t>
            </a:fld>
            <a:endParaRPr lang="en-US"/>
          </a:p>
        </p:txBody>
      </p:sp>
    </p:spTree>
    <p:extLst>
      <p:ext uri="{BB962C8B-B14F-4D97-AF65-F5344CB8AC3E}">
        <p14:creationId xmlns:p14="http://schemas.microsoft.com/office/powerpoint/2010/main" val="979876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91477"/>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fld id="{DAC1A8ED-DF7B-456A-B4A5-F9D8F22F29FD}" type="slidenum">
              <a:rPr lang="en-US" smtClean="0"/>
              <a:t>34</a:t>
            </a:fld>
            <a:endParaRPr lang="en-US"/>
          </a:p>
        </p:txBody>
      </p:sp>
    </p:spTree>
    <p:extLst>
      <p:ext uri="{BB962C8B-B14F-4D97-AF65-F5344CB8AC3E}">
        <p14:creationId xmlns:p14="http://schemas.microsoft.com/office/powerpoint/2010/main" val="1347484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1A8ED-DF7B-456A-B4A5-F9D8F22F29FD}" type="slidenum">
              <a:rPr lang="en-US" smtClean="0"/>
              <a:t>35</a:t>
            </a:fld>
            <a:endParaRPr lang="en-US"/>
          </a:p>
        </p:txBody>
      </p:sp>
    </p:spTree>
    <p:extLst>
      <p:ext uri="{BB962C8B-B14F-4D97-AF65-F5344CB8AC3E}">
        <p14:creationId xmlns:p14="http://schemas.microsoft.com/office/powerpoint/2010/main" val="216063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4</a:t>
            </a:fld>
            <a:endParaRPr lang="en-US"/>
          </a:p>
        </p:txBody>
      </p:sp>
    </p:spTree>
    <p:extLst>
      <p:ext uri="{BB962C8B-B14F-4D97-AF65-F5344CB8AC3E}">
        <p14:creationId xmlns:p14="http://schemas.microsoft.com/office/powerpoint/2010/main" val="320933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5</a:t>
            </a:fld>
            <a:endParaRPr lang="en-US"/>
          </a:p>
        </p:txBody>
      </p:sp>
    </p:spTree>
    <p:extLst>
      <p:ext uri="{BB962C8B-B14F-4D97-AF65-F5344CB8AC3E}">
        <p14:creationId xmlns:p14="http://schemas.microsoft.com/office/powerpoint/2010/main" val="409305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6</a:t>
            </a:fld>
            <a:endParaRPr lang="en-US"/>
          </a:p>
        </p:txBody>
      </p:sp>
    </p:spTree>
    <p:extLst>
      <p:ext uri="{BB962C8B-B14F-4D97-AF65-F5344CB8AC3E}">
        <p14:creationId xmlns:p14="http://schemas.microsoft.com/office/powerpoint/2010/main" val="415599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7</a:t>
            </a:fld>
            <a:endParaRPr lang="en-US"/>
          </a:p>
        </p:txBody>
      </p:sp>
    </p:spTree>
    <p:extLst>
      <p:ext uri="{BB962C8B-B14F-4D97-AF65-F5344CB8AC3E}">
        <p14:creationId xmlns:p14="http://schemas.microsoft.com/office/powerpoint/2010/main" val="260060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1A8ED-DF7B-456A-B4A5-F9D8F22F29FD}" type="slidenum">
              <a:rPr lang="en-US" smtClean="0"/>
              <a:t>8</a:t>
            </a:fld>
            <a:endParaRPr lang="en-US"/>
          </a:p>
        </p:txBody>
      </p:sp>
    </p:spTree>
    <p:extLst>
      <p:ext uri="{BB962C8B-B14F-4D97-AF65-F5344CB8AC3E}">
        <p14:creationId xmlns:p14="http://schemas.microsoft.com/office/powerpoint/2010/main" val="3938383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lIns="91435" tIns="45718" rIns="91435" bIns="45718"/>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07C3DD-C467-4B69-A82B-5E5F9B93B7B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34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ntent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97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FB735-7A71-488B-8B3F-51AFE7A711A2}"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4ADC3-FE9B-4E3E-BAA1-E744189291C8}" type="slidenum">
              <a:rPr lang="en-US" smtClean="0"/>
              <a:t>‹#›</a:t>
            </a:fld>
            <a:endParaRPr lang="en-US"/>
          </a:p>
        </p:txBody>
      </p:sp>
    </p:spTree>
    <p:extLst>
      <p:ext uri="{BB962C8B-B14F-4D97-AF65-F5344CB8AC3E}">
        <p14:creationId xmlns:p14="http://schemas.microsoft.com/office/powerpoint/2010/main" val="146598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C2AA90-5F0F-406B-BFBD-072737A342B8}"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5570F-9CD7-490F-8B0E-618D16E59A5B}" type="slidenum">
              <a:rPr lang="en-US" smtClean="0"/>
              <a:t>‹#›</a:t>
            </a:fld>
            <a:endParaRPr lang="en-US"/>
          </a:p>
        </p:txBody>
      </p:sp>
    </p:spTree>
    <p:extLst>
      <p:ext uri="{BB962C8B-B14F-4D97-AF65-F5344CB8AC3E}">
        <p14:creationId xmlns:p14="http://schemas.microsoft.com/office/powerpoint/2010/main" val="182865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Master V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44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Master V3">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2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Master V3">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25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58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86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ver Master V3">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464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3" name="Date Placeholder 1"/>
          <p:cNvSpPr txBox="1">
            <a:spLocks/>
          </p:cNvSpPr>
          <p:nvPr/>
        </p:nvSpPr>
        <p:spPr>
          <a:xfrm>
            <a:off x="203200" y="116418"/>
            <a:ext cx="28448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140F40-957F-429B-BF36-B42CA41DE130}" type="datetime4">
              <a:rPr lang="en-US" sz="1600" smtClean="0"/>
              <a:pPr fontAlgn="auto">
                <a:spcBef>
                  <a:spcPts val="0"/>
                </a:spcBef>
                <a:spcAft>
                  <a:spcPts val="0"/>
                </a:spcAft>
                <a:defRPr/>
              </a:pPr>
              <a:t>June 5, 2017</a:t>
            </a:fld>
            <a:endParaRPr lang="en-US" sz="1600" dirty="0"/>
          </a:p>
        </p:txBody>
      </p:sp>
      <p:sp>
        <p:nvSpPr>
          <p:cNvPr id="24" name="Slide Number Placeholder 3"/>
          <p:cNvSpPr txBox="1">
            <a:spLocks/>
          </p:cNvSpPr>
          <p:nvPr/>
        </p:nvSpPr>
        <p:spPr>
          <a:xfrm>
            <a:off x="11074400" y="116418"/>
            <a:ext cx="9144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428E7F7-00F3-406F-87C3-ED5E8F6C4EE9}" type="slidenum">
              <a:rPr lang="en-US" sz="1600" smtClean="0"/>
              <a:pPr algn="r" fontAlgn="auto">
                <a:spcBef>
                  <a:spcPts val="0"/>
                </a:spcBef>
                <a:spcAft>
                  <a:spcPts val="0"/>
                </a:spcAft>
                <a:defRPr/>
              </a:pPr>
              <a:t>‹#›</a:t>
            </a:fld>
            <a:endParaRPr lang="en-US" sz="1600" dirty="0"/>
          </a:p>
        </p:txBody>
      </p:sp>
    </p:spTree>
    <p:extLst>
      <p:ext uri="{BB962C8B-B14F-4D97-AF65-F5344CB8AC3E}">
        <p14:creationId xmlns:p14="http://schemas.microsoft.com/office/powerpoint/2010/main" val="1455977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1" r:id="rId4"/>
  </p:sldLayoutIdLst>
  <p:hf hdr="0" ftr="0"/>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itchFamily="34" charset="0"/>
        </a:defRPr>
      </a:lvl2pPr>
      <a:lvl3pPr algn="ctr" rtl="0" fontAlgn="base">
        <a:spcBef>
          <a:spcPct val="0"/>
        </a:spcBef>
        <a:spcAft>
          <a:spcPct val="0"/>
        </a:spcAft>
        <a:defRPr sz="5867">
          <a:solidFill>
            <a:schemeClr val="tx1"/>
          </a:solidFill>
          <a:latin typeface="Calibri" pitchFamily="34" charset="0"/>
        </a:defRPr>
      </a:lvl3pPr>
      <a:lvl4pPr algn="ctr" rtl="0" fontAlgn="base">
        <a:spcBef>
          <a:spcPct val="0"/>
        </a:spcBef>
        <a:spcAft>
          <a:spcPct val="0"/>
        </a:spcAft>
        <a:defRPr sz="5867">
          <a:solidFill>
            <a:schemeClr val="tx1"/>
          </a:solidFill>
          <a:latin typeface="Calibri" pitchFamily="34" charset="0"/>
        </a:defRPr>
      </a:lvl4pPr>
      <a:lvl5pPr algn="ctr" rtl="0" fontAlgn="base">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rtl="0" fontAlgn="base">
        <a:spcBef>
          <a:spcPct val="20000"/>
        </a:spcBef>
        <a:spcAft>
          <a:spcPct val="0"/>
        </a:spcAft>
        <a:buFont typeface="Arial"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rtl="0" fontAlgn="base">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rtl="0" fontAlgn="base">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rtl="0" fontAlgn="base">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Date Placeholder 1"/>
          <p:cNvSpPr txBox="1">
            <a:spLocks/>
          </p:cNvSpPr>
          <p:nvPr/>
        </p:nvSpPr>
        <p:spPr>
          <a:xfrm>
            <a:off x="203200" y="116418"/>
            <a:ext cx="28448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140F40-957F-429B-BF36-B42CA41DE130}" type="datetime4">
              <a:rPr lang="en-US" sz="1600" smtClean="0">
                <a:solidFill>
                  <a:srgbClr val="553278"/>
                </a:solidFill>
              </a:rPr>
              <a:pPr fontAlgn="auto">
                <a:spcBef>
                  <a:spcPts val="0"/>
                </a:spcBef>
                <a:spcAft>
                  <a:spcPts val="0"/>
                </a:spcAft>
                <a:defRPr/>
              </a:pPr>
              <a:t>June 5, 2017</a:t>
            </a:fld>
            <a:endParaRPr lang="en-US" sz="1600" dirty="0">
              <a:solidFill>
                <a:srgbClr val="553278"/>
              </a:solidFill>
            </a:endParaRPr>
          </a:p>
        </p:txBody>
      </p:sp>
      <p:sp>
        <p:nvSpPr>
          <p:cNvPr id="8" name="Slide Number Placeholder 3"/>
          <p:cNvSpPr txBox="1">
            <a:spLocks/>
          </p:cNvSpPr>
          <p:nvPr/>
        </p:nvSpPr>
        <p:spPr>
          <a:xfrm>
            <a:off x="11074400" y="116418"/>
            <a:ext cx="9144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0DE52833-AA86-4A2A-BE92-B88BF138A35F}" type="slidenum">
              <a:rPr lang="en-US" sz="1600" smtClean="0">
                <a:solidFill>
                  <a:srgbClr val="553278"/>
                </a:solidFill>
              </a:rPr>
              <a:pPr algn="r" fontAlgn="auto">
                <a:spcBef>
                  <a:spcPts val="0"/>
                </a:spcBef>
                <a:spcAft>
                  <a:spcPts val="0"/>
                </a:spcAft>
                <a:defRPr/>
              </a:pPr>
              <a:t>‹#›</a:t>
            </a:fld>
            <a:endParaRPr lang="en-US" sz="1600" dirty="0">
              <a:solidFill>
                <a:srgbClr val="553278"/>
              </a:solidFill>
            </a:endParaRPr>
          </a:p>
        </p:txBody>
      </p:sp>
    </p:spTree>
    <p:extLst>
      <p:ext uri="{BB962C8B-B14F-4D97-AF65-F5344CB8AC3E}">
        <p14:creationId xmlns:p14="http://schemas.microsoft.com/office/powerpoint/2010/main" val="1544273362"/>
      </p:ext>
    </p:extLst>
  </p:cSld>
  <p:clrMap bg1="lt1" tx1="dk1" bg2="lt2" tx2="dk2" accent1="accent1" accent2="accent2" accent3="accent3" accent4="accent4" accent5="accent5" accent6="accent6" hlink="hlink" folHlink="folHlink"/>
  <p:sldLayoutIdLst>
    <p:sldLayoutId id="2147483668" r:id="rId1"/>
  </p:sldLayoutIdLst>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itchFamily="34" charset="0"/>
        </a:defRPr>
      </a:lvl2pPr>
      <a:lvl3pPr algn="ctr" rtl="0" fontAlgn="base">
        <a:spcBef>
          <a:spcPct val="0"/>
        </a:spcBef>
        <a:spcAft>
          <a:spcPct val="0"/>
        </a:spcAft>
        <a:defRPr sz="5867">
          <a:solidFill>
            <a:schemeClr val="tx1"/>
          </a:solidFill>
          <a:latin typeface="Calibri" pitchFamily="34" charset="0"/>
        </a:defRPr>
      </a:lvl3pPr>
      <a:lvl4pPr algn="ctr" rtl="0" fontAlgn="base">
        <a:spcBef>
          <a:spcPct val="0"/>
        </a:spcBef>
        <a:spcAft>
          <a:spcPct val="0"/>
        </a:spcAft>
        <a:defRPr sz="5867">
          <a:solidFill>
            <a:schemeClr val="tx1"/>
          </a:solidFill>
          <a:latin typeface="Calibri" pitchFamily="34" charset="0"/>
        </a:defRPr>
      </a:lvl4pPr>
      <a:lvl5pPr algn="ctr" rtl="0" fontAlgn="base">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mn-lt"/>
          <a:ea typeface="+mn-ea"/>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Date Placeholder 1"/>
          <p:cNvSpPr txBox="1">
            <a:spLocks/>
          </p:cNvSpPr>
          <p:nvPr/>
        </p:nvSpPr>
        <p:spPr>
          <a:xfrm>
            <a:off x="203200" y="116418"/>
            <a:ext cx="28448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140F40-957F-429B-BF36-B42CA41DE130}" type="datetime4">
              <a:rPr lang="en-US" sz="1600" smtClean="0"/>
              <a:pPr fontAlgn="auto">
                <a:spcBef>
                  <a:spcPts val="0"/>
                </a:spcBef>
                <a:spcAft>
                  <a:spcPts val="0"/>
                </a:spcAft>
                <a:defRPr/>
              </a:pPr>
              <a:t>June 5, 2017</a:t>
            </a:fld>
            <a:endParaRPr lang="en-US" sz="1600" dirty="0"/>
          </a:p>
        </p:txBody>
      </p:sp>
      <p:sp>
        <p:nvSpPr>
          <p:cNvPr id="8" name="Slide Number Placeholder 3"/>
          <p:cNvSpPr txBox="1">
            <a:spLocks/>
          </p:cNvSpPr>
          <p:nvPr/>
        </p:nvSpPr>
        <p:spPr>
          <a:xfrm>
            <a:off x="11074400" y="116418"/>
            <a:ext cx="9144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8ABFB69F-EB0B-48D0-9246-9B556931BD52}" type="slidenum">
              <a:rPr lang="en-US" sz="1600" smtClean="0"/>
              <a:pPr algn="r" fontAlgn="auto">
                <a:spcBef>
                  <a:spcPts val="0"/>
                </a:spcBef>
                <a:spcAft>
                  <a:spcPts val="0"/>
                </a:spcAft>
                <a:defRPr/>
              </a:pPr>
              <a:t>‹#›</a:t>
            </a:fld>
            <a:endParaRPr lang="en-US" sz="1600" dirty="0"/>
          </a:p>
        </p:txBody>
      </p:sp>
    </p:spTree>
    <p:extLst>
      <p:ext uri="{BB962C8B-B14F-4D97-AF65-F5344CB8AC3E}">
        <p14:creationId xmlns:p14="http://schemas.microsoft.com/office/powerpoint/2010/main" val="170017639"/>
      </p:ext>
    </p:extLst>
  </p:cSld>
  <p:clrMap bg1="lt1" tx1="dk1" bg2="lt2" tx2="dk2" accent1="accent1" accent2="accent2" accent3="accent3" accent4="accent4" accent5="accent5" accent6="accent6" hlink="hlink" folHlink="folHlink"/>
  <p:sldLayoutIdLst>
    <p:sldLayoutId id="2147483670" r:id="rId1"/>
  </p:sldLayoutIdLst>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itchFamily="34" charset="0"/>
        </a:defRPr>
      </a:lvl2pPr>
      <a:lvl3pPr algn="ctr" rtl="0" fontAlgn="base">
        <a:spcBef>
          <a:spcPct val="0"/>
        </a:spcBef>
        <a:spcAft>
          <a:spcPct val="0"/>
        </a:spcAft>
        <a:defRPr sz="5867">
          <a:solidFill>
            <a:schemeClr val="tx1"/>
          </a:solidFill>
          <a:latin typeface="Calibri" pitchFamily="34" charset="0"/>
        </a:defRPr>
      </a:lvl3pPr>
      <a:lvl4pPr algn="ctr" rtl="0" fontAlgn="base">
        <a:spcBef>
          <a:spcPct val="0"/>
        </a:spcBef>
        <a:spcAft>
          <a:spcPct val="0"/>
        </a:spcAft>
        <a:defRPr sz="5867">
          <a:solidFill>
            <a:schemeClr val="tx1"/>
          </a:solidFill>
          <a:latin typeface="Calibri" pitchFamily="34" charset="0"/>
        </a:defRPr>
      </a:lvl4pPr>
      <a:lvl5pPr algn="ctr" rtl="0" fontAlgn="base">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mn-lt"/>
          <a:ea typeface="+mn-ea"/>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6/5/2017</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867" smtClean="0">
                <a:solidFill>
                  <a:schemeClr val="bg1"/>
                </a:solidFill>
              </a:rPr>
              <a:pPr/>
              <a:t>June 5, 2017</a:t>
            </a:fld>
            <a:endParaRPr lang="en-US" sz="1867"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199" y="584200"/>
            <a:ext cx="7430336" cy="1117600"/>
          </a:xfrm>
          <a:prstGeom prst="rect">
            <a:avLst/>
          </a:prstGeom>
        </p:spPr>
      </p:pic>
    </p:spTree>
    <p:extLst>
      <p:ext uri="{BB962C8B-B14F-4D97-AF65-F5344CB8AC3E}">
        <p14:creationId xmlns:p14="http://schemas.microsoft.com/office/powerpoint/2010/main" val="301287480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Date Placeholder 1"/>
          <p:cNvSpPr txBox="1">
            <a:spLocks/>
          </p:cNvSpPr>
          <p:nvPr/>
        </p:nvSpPr>
        <p:spPr>
          <a:xfrm>
            <a:off x="609600" y="5257800"/>
            <a:ext cx="2844800" cy="36618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140F40-957F-429B-BF36-B42CA41DE130}" type="datetime4">
              <a:rPr lang="en-US" sz="1867" smtClean="0"/>
              <a:pPr fontAlgn="auto">
                <a:spcBef>
                  <a:spcPts val="0"/>
                </a:spcBef>
                <a:spcAft>
                  <a:spcPts val="0"/>
                </a:spcAft>
                <a:defRPr/>
              </a:pPr>
              <a:t>June 5, 2017</a:t>
            </a:fld>
            <a:endParaRPr lang="en-US" sz="1867" dirty="0"/>
          </a:p>
        </p:txBody>
      </p:sp>
    </p:spTree>
    <p:extLst>
      <p:ext uri="{BB962C8B-B14F-4D97-AF65-F5344CB8AC3E}">
        <p14:creationId xmlns:p14="http://schemas.microsoft.com/office/powerpoint/2010/main" val="3825597979"/>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itchFamily="34" charset="0"/>
        </a:defRPr>
      </a:lvl2pPr>
      <a:lvl3pPr algn="ctr" rtl="0" fontAlgn="base">
        <a:spcBef>
          <a:spcPct val="0"/>
        </a:spcBef>
        <a:spcAft>
          <a:spcPct val="0"/>
        </a:spcAft>
        <a:defRPr sz="5867">
          <a:solidFill>
            <a:schemeClr val="tx1"/>
          </a:solidFill>
          <a:latin typeface="Calibri" pitchFamily="34" charset="0"/>
        </a:defRPr>
      </a:lvl3pPr>
      <a:lvl4pPr algn="ctr" rtl="0" fontAlgn="base">
        <a:spcBef>
          <a:spcPct val="0"/>
        </a:spcBef>
        <a:spcAft>
          <a:spcPct val="0"/>
        </a:spcAft>
        <a:defRPr sz="5867">
          <a:solidFill>
            <a:schemeClr val="tx1"/>
          </a:solidFill>
          <a:latin typeface="Calibri" pitchFamily="34" charset="0"/>
        </a:defRPr>
      </a:lvl4pPr>
      <a:lvl5pPr algn="ctr" rtl="0" fontAlgn="base">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mn-lt"/>
          <a:ea typeface="+mn-ea"/>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legislation.nysenate.gov/pdf/bills/2013/A1016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p12.nysed.gov/sss/documents/GuidanceDocument4.25.update.pdf" TargetMode="External"/><Relationship Id="rId4" Type="http://schemas.openxmlformats.org/officeDocument/2006/relationships/hyperlink" Target="http://www.p12.nysed.gov/sss/documents/FinalNYSEDHeroin-OpioidsInstructionalResourcePacket6.16docx.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nyskwic.org/get_data/indicator_data.cf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oasas.ny.gov/gambling/SchoolDistrictResources.cf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freeusandworldmaps.com/html/US_Counties/NMtoSCCount.html&amp;ei=-WJCVdWDIcywsATBnoGQCw&amp;bvm=bv.92189499,d.cWc&amp;psig=AFQjCNElobfRzY1ZAOerrcKTQ7SJzTIcXQ&amp;ust=143050047130171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2156968"/>
            <a:ext cx="109728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5333" b="1" dirty="0">
                <a:latin typeface="Arial" panose="020B0604020202020204" pitchFamily="34" charset="0"/>
                <a:cs typeface="Arial" panose="020B0604020202020204" pitchFamily="34" charset="0"/>
              </a:rPr>
              <a:t>Meeting with ASAP of NYS:</a:t>
            </a:r>
          </a:p>
        </p:txBody>
      </p:sp>
      <p:sp>
        <p:nvSpPr>
          <p:cNvPr id="3" name="TextBox 2"/>
          <p:cNvSpPr txBox="1">
            <a:spLocks noChangeArrowheads="1"/>
          </p:cNvSpPr>
          <p:nvPr/>
        </p:nvSpPr>
        <p:spPr bwMode="auto">
          <a:xfrm>
            <a:off x="609600" y="3275076"/>
            <a:ext cx="10972800"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219170"/>
            <a:r>
              <a:rPr lang="en-US" altLang="en-US" sz="3733" b="1" kern="0" dirty="0">
                <a:effectLst>
                  <a:outerShdw blurRad="38100" dist="38100" dir="2700000" algn="tl">
                    <a:srgbClr val="000000">
                      <a:alpha val="43137"/>
                    </a:srgbClr>
                  </a:outerShdw>
                </a:effectLst>
                <a:latin typeface="Arial" charset="0"/>
              </a:rPr>
              <a:t>OASAS Prevention Update and </a:t>
            </a:r>
          </a:p>
          <a:p>
            <a:pPr algn="ctr" defTabSz="1219170"/>
            <a:r>
              <a:rPr lang="en-US" altLang="en-US" sz="3733" b="1" kern="0" dirty="0">
                <a:effectLst>
                  <a:outerShdw blurRad="38100" dist="38100" dir="2700000" algn="tl">
                    <a:srgbClr val="000000">
                      <a:alpha val="43137"/>
                    </a:srgbClr>
                  </a:outerShdw>
                </a:effectLst>
                <a:latin typeface="Arial" charset="0"/>
              </a:rPr>
              <a:t>Funding Opportunities</a:t>
            </a:r>
          </a:p>
        </p:txBody>
      </p:sp>
      <p:sp>
        <p:nvSpPr>
          <p:cNvPr id="4" name="TextBox 3"/>
          <p:cNvSpPr txBox="1"/>
          <p:nvPr/>
        </p:nvSpPr>
        <p:spPr>
          <a:xfrm>
            <a:off x="617220" y="5600700"/>
            <a:ext cx="1331518" cy="400110"/>
          </a:xfrm>
          <a:prstGeom prst="rect">
            <a:avLst/>
          </a:prstGeom>
          <a:noFill/>
        </p:spPr>
        <p:txBody>
          <a:bodyPr wrap="none" rtlCol="0">
            <a:spAutoFit/>
          </a:bodyPr>
          <a:lstStyle/>
          <a:p>
            <a:r>
              <a:rPr lang="en-US" sz="2000" b="1" dirty="0">
                <a:solidFill>
                  <a:srgbClr val="553278"/>
                </a:solidFill>
              </a:rPr>
              <a:t>Albany, NY</a:t>
            </a:r>
          </a:p>
        </p:txBody>
      </p:sp>
    </p:spTree>
    <p:extLst>
      <p:ext uri="{BB962C8B-B14F-4D97-AF65-F5344CB8AC3E}">
        <p14:creationId xmlns:p14="http://schemas.microsoft.com/office/powerpoint/2010/main" val="355324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21747"/>
          </a:xfrm>
        </p:spPr>
        <p:txBody>
          <a:bodyPr/>
          <a:lstStyle/>
          <a:p>
            <a:r>
              <a:rPr lang="en-US" dirty="0"/>
              <a:t>SFP Outcome Research</a:t>
            </a:r>
          </a:p>
        </p:txBody>
      </p:sp>
      <p:sp>
        <p:nvSpPr>
          <p:cNvPr id="3" name="Subtitle 2"/>
          <p:cNvSpPr>
            <a:spLocks noGrp="1"/>
          </p:cNvSpPr>
          <p:nvPr>
            <p:ph type="subTitle" idx="1"/>
          </p:nvPr>
        </p:nvSpPr>
        <p:spPr>
          <a:xfrm>
            <a:off x="1524000" y="2380592"/>
            <a:ext cx="9144000" cy="4083269"/>
          </a:xfrm>
        </p:spPr>
        <p:txBody>
          <a:bodyPr/>
          <a:lstStyle/>
          <a:p>
            <a:pPr marL="342900" indent="-342900" algn="l">
              <a:buFont typeface="Arial" panose="020B0604020202020204" pitchFamily="34" charset="0"/>
              <a:buChar char="•"/>
            </a:pPr>
            <a:r>
              <a:rPr lang="en-US" sz="4000" dirty="0"/>
              <a:t>Randomized Control Trial – Waitlist Design</a:t>
            </a:r>
          </a:p>
          <a:p>
            <a:pPr marL="342900" indent="-342900" algn="l">
              <a:buFont typeface="Arial" panose="020B0604020202020204" pitchFamily="34" charset="0"/>
              <a:buChar char="•"/>
            </a:pPr>
            <a:r>
              <a:rPr lang="en-US" sz="4000" dirty="0"/>
              <a:t>Five NYC Providers</a:t>
            </a:r>
          </a:p>
          <a:p>
            <a:pPr marL="342900" indent="-342900" algn="l">
              <a:buFont typeface="Arial" panose="020B0604020202020204" pitchFamily="34" charset="0"/>
              <a:buChar char="•"/>
            </a:pPr>
            <a:r>
              <a:rPr lang="en-US" sz="4000" dirty="0"/>
              <a:t>Approximately 80 Parents</a:t>
            </a:r>
          </a:p>
          <a:p>
            <a:pPr marL="342900" indent="-342900" algn="l">
              <a:buFont typeface="Arial" panose="020B0604020202020204" pitchFamily="34" charset="0"/>
              <a:buChar char="•"/>
            </a:pPr>
            <a:r>
              <a:rPr lang="en-US" sz="4000" dirty="0"/>
              <a:t>Pre and Post Tests Measurements</a:t>
            </a:r>
          </a:p>
        </p:txBody>
      </p:sp>
      <p:sp>
        <p:nvSpPr>
          <p:cNvPr id="4" name="Date Placeholder 3"/>
          <p:cNvSpPr>
            <a:spLocks noGrp="1"/>
          </p:cNvSpPr>
          <p:nvPr>
            <p:ph type="dt" sz="half" idx="10"/>
          </p:nvPr>
        </p:nvSpPr>
        <p:spPr/>
        <p:txBody>
          <a:bodyPr/>
          <a:lstStyle/>
          <a:p>
            <a:fld id="{626DC2DE-D2CF-4C47-909A-149EC75AB452}" type="datetime1">
              <a:rPr lang="en-US" smtClean="0"/>
              <a:t>6/5/2017</a:t>
            </a:fld>
            <a:endParaRPr lang="en-US"/>
          </a:p>
        </p:txBody>
      </p:sp>
      <p:sp>
        <p:nvSpPr>
          <p:cNvPr id="5" name="Slide Number Placeholder 4"/>
          <p:cNvSpPr>
            <a:spLocks noGrp="1"/>
          </p:cNvSpPr>
          <p:nvPr>
            <p:ph type="sldNum" sz="quarter" idx="12"/>
          </p:nvPr>
        </p:nvSpPr>
        <p:spPr/>
        <p:txBody>
          <a:bodyPr/>
          <a:lstStyle/>
          <a:p>
            <a:fld id="{D845570F-9CD7-490F-8B0E-618D16E59A5B}" type="slidenum">
              <a:rPr lang="en-US" smtClean="0"/>
              <a:t>10</a:t>
            </a:fld>
            <a:endParaRPr lang="en-US"/>
          </a:p>
        </p:txBody>
      </p:sp>
    </p:spTree>
    <p:extLst>
      <p:ext uri="{BB962C8B-B14F-4D97-AF65-F5344CB8AC3E}">
        <p14:creationId xmlns:p14="http://schemas.microsoft.com/office/powerpoint/2010/main" val="356863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172" y="1118968"/>
            <a:ext cx="9301655" cy="4162479"/>
          </a:xfrm>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Mental Emotional Behavioral (MEB) Health Indicators</a:t>
            </a:r>
            <a:br>
              <a:rPr lang="en-US" dirty="0"/>
            </a:br>
            <a:endParaRPr lang="en-US" dirty="0"/>
          </a:p>
        </p:txBody>
      </p:sp>
      <p:sp>
        <p:nvSpPr>
          <p:cNvPr id="3" name="Subtitle 2"/>
          <p:cNvSpPr>
            <a:spLocks noGrp="1"/>
          </p:cNvSpPr>
          <p:nvPr>
            <p:ph type="subTitle" idx="1"/>
          </p:nvPr>
        </p:nvSpPr>
        <p:spPr>
          <a:xfrm>
            <a:off x="940676" y="496232"/>
            <a:ext cx="9144000" cy="1655762"/>
          </a:xfrm>
        </p:spPr>
        <p:txBody>
          <a:bodyPr/>
          <a:lstStyle/>
          <a:p>
            <a:endParaRPr lang="en-US" dirty="0"/>
          </a:p>
        </p:txBody>
      </p:sp>
      <p:sp>
        <p:nvSpPr>
          <p:cNvPr id="4" name="Date Placeholder 3"/>
          <p:cNvSpPr>
            <a:spLocks noGrp="1"/>
          </p:cNvSpPr>
          <p:nvPr>
            <p:ph type="dt" sz="half" idx="10"/>
          </p:nvPr>
        </p:nvSpPr>
        <p:spPr/>
        <p:txBody>
          <a:bodyPr/>
          <a:lstStyle/>
          <a:p>
            <a:fld id="{2508E483-D733-428C-9880-D5548177218B}" type="datetime1">
              <a:rPr lang="en-US" smtClean="0"/>
              <a:t>6/5/2017</a:t>
            </a:fld>
            <a:endParaRPr lang="en-US"/>
          </a:p>
        </p:txBody>
      </p:sp>
      <p:sp>
        <p:nvSpPr>
          <p:cNvPr id="5" name="Slide Number Placeholder 4"/>
          <p:cNvSpPr>
            <a:spLocks noGrp="1"/>
          </p:cNvSpPr>
          <p:nvPr>
            <p:ph type="sldNum" sz="quarter" idx="12"/>
          </p:nvPr>
        </p:nvSpPr>
        <p:spPr/>
        <p:txBody>
          <a:bodyPr/>
          <a:lstStyle/>
          <a:p>
            <a:fld id="{D845570F-9CD7-490F-8B0E-618D16E59A5B}" type="slidenum">
              <a:rPr lang="en-US" smtClean="0"/>
              <a:t>11</a:t>
            </a:fld>
            <a:endParaRPr lang="en-US"/>
          </a:p>
        </p:txBody>
      </p:sp>
    </p:spTree>
    <p:extLst>
      <p:ext uri="{BB962C8B-B14F-4D97-AF65-F5344CB8AC3E}">
        <p14:creationId xmlns:p14="http://schemas.microsoft.com/office/powerpoint/2010/main" val="345883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608" y="772510"/>
            <a:ext cx="11366937" cy="1308536"/>
          </a:xfrm>
        </p:spPr>
        <p:txBody>
          <a:bodyPr/>
          <a:lstStyle/>
          <a:p>
            <a:r>
              <a:rPr lang="en-US" sz="4400" dirty="0"/>
              <a:t>Kids’ Well-Being Indicator Clearinghouse (KWIC)</a:t>
            </a:r>
          </a:p>
        </p:txBody>
      </p:sp>
      <p:sp>
        <p:nvSpPr>
          <p:cNvPr id="3" name="Subtitle 2"/>
          <p:cNvSpPr>
            <a:spLocks noGrp="1"/>
          </p:cNvSpPr>
          <p:nvPr>
            <p:ph type="subTitle" idx="1"/>
          </p:nvPr>
        </p:nvSpPr>
        <p:spPr>
          <a:xfrm>
            <a:off x="520263" y="2593043"/>
            <a:ext cx="11477296" cy="3271730"/>
          </a:xfrm>
        </p:spPr>
        <p:txBody>
          <a:bodyPr/>
          <a:lstStyle/>
          <a:p>
            <a:pPr marL="342900" indent="-342900" algn="l">
              <a:buFont typeface="Arial" panose="020B0604020202020204" pitchFamily="34" charset="0"/>
              <a:buChar char="•"/>
            </a:pPr>
            <a:r>
              <a:rPr lang="en-US" sz="2800" dirty="0"/>
              <a:t>Free or Reduced Price Lunch (Grades 1-6)</a:t>
            </a:r>
          </a:p>
          <a:p>
            <a:pPr marL="342900" indent="-342900" algn="l">
              <a:buFont typeface="Arial" panose="020B0604020202020204" pitchFamily="34" charset="0"/>
              <a:buChar char="•"/>
            </a:pPr>
            <a:r>
              <a:rPr lang="en-US" sz="2800" dirty="0"/>
              <a:t>Not Proficient in English Language Arts (ELA) (Grade 3)</a:t>
            </a:r>
          </a:p>
          <a:p>
            <a:pPr marL="342900" indent="-342900" algn="l">
              <a:buFont typeface="Arial" panose="020B0604020202020204" pitchFamily="34" charset="0"/>
              <a:buChar char="•"/>
            </a:pPr>
            <a:r>
              <a:rPr lang="en-US" sz="2800" dirty="0"/>
              <a:t>Not Proficient in Math (Grade 3)</a:t>
            </a:r>
          </a:p>
          <a:p>
            <a:pPr marL="342900" indent="-342900" algn="l">
              <a:buFont typeface="Arial" panose="020B0604020202020204" pitchFamily="34" charset="0"/>
              <a:buChar char="•"/>
            </a:pPr>
            <a:r>
              <a:rPr lang="en-US" sz="2800" dirty="0"/>
              <a:t>Special Education Services and MEB-related Disability (Grade 1-6)</a:t>
            </a:r>
          </a:p>
          <a:p>
            <a:pPr marL="342900" indent="-342900" algn="l">
              <a:buFont typeface="Arial" panose="020B0604020202020204" pitchFamily="34" charset="0"/>
              <a:buChar char="•"/>
            </a:pPr>
            <a:r>
              <a:rPr lang="en-US" sz="2800" dirty="0"/>
              <a:t>School Suspensions/Expulsions/Removals (Grade K-12)</a:t>
            </a:r>
          </a:p>
        </p:txBody>
      </p:sp>
      <p:sp>
        <p:nvSpPr>
          <p:cNvPr id="4" name="Date Placeholder 3"/>
          <p:cNvSpPr>
            <a:spLocks noGrp="1"/>
          </p:cNvSpPr>
          <p:nvPr>
            <p:ph type="dt" sz="half" idx="10"/>
          </p:nvPr>
        </p:nvSpPr>
        <p:spPr/>
        <p:txBody>
          <a:bodyPr/>
          <a:lstStyle/>
          <a:p>
            <a:fld id="{4CACA888-ACE9-4DCF-8131-41BEB1B7CE59}" type="datetime1">
              <a:rPr lang="en-US" smtClean="0"/>
              <a:t>6/5/2017</a:t>
            </a:fld>
            <a:endParaRPr lang="en-US"/>
          </a:p>
        </p:txBody>
      </p:sp>
      <p:sp>
        <p:nvSpPr>
          <p:cNvPr id="5" name="Slide Number Placeholder 4"/>
          <p:cNvSpPr>
            <a:spLocks noGrp="1"/>
          </p:cNvSpPr>
          <p:nvPr>
            <p:ph type="sldNum" sz="quarter" idx="12"/>
          </p:nvPr>
        </p:nvSpPr>
        <p:spPr/>
        <p:txBody>
          <a:bodyPr/>
          <a:lstStyle/>
          <a:p>
            <a:fld id="{D845570F-9CD7-490F-8B0E-618D16E59A5B}" type="slidenum">
              <a:rPr lang="en-US" smtClean="0"/>
              <a:t>12</a:t>
            </a:fld>
            <a:endParaRPr lang="en-US"/>
          </a:p>
        </p:txBody>
      </p:sp>
    </p:spTree>
    <p:extLst>
      <p:ext uri="{BB962C8B-B14F-4D97-AF65-F5344CB8AC3E}">
        <p14:creationId xmlns:p14="http://schemas.microsoft.com/office/powerpoint/2010/main" val="192368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025" y="509954"/>
            <a:ext cx="2466975" cy="1857375"/>
          </a:xfrm>
          <a:prstGeom prst="rect">
            <a:avLst/>
          </a:prstGeom>
        </p:spPr>
      </p:pic>
      <p:sp>
        <p:nvSpPr>
          <p:cNvPr id="6" name="Content Placeholder 5"/>
          <p:cNvSpPr>
            <a:spLocks noGrp="1"/>
          </p:cNvSpPr>
          <p:nvPr>
            <p:ph idx="1"/>
          </p:nvPr>
        </p:nvSpPr>
        <p:spPr>
          <a:xfrm>
            <a:off x="0" y="1972042"/>
            <a:ext cx="12192000" cy="3859518"/>
          </a:xfrm>
          <a:prstGeom prst="rect">
            <a:avLst/>
          </a:prstGeom>
        </p:spPr>
        <p:txBody>
          <a:bodyPr>
            <a:spAutoFit/>
          </a:bodyPr>
          <a:lstStyle/>
          <a:p>
            <a:pPr marL="0" indent="0" algn="ctr">
              <a:buNone/>
            </a:pPr>
            <a:r>
              <a:rPr lang="en-US" sz="3600" dirty="0"/>
              <a:t>New York State Education Department (NYSED) </a:t>
            </a:r>
          </a:p>
          <a:p>
            <a:pPr marL="0" indent="0" algn="ctr">
              <a:buNone/>
            </a:pPr>
            <a:r>
              <a:rPr lang="en-US" sz="3600" dirty="0"/>
              <a:t>&amp; New York State Office of Alcoholism and Substance Abuse Services (NYS OASAS) </a:t>
            </a:r>
          </a:p>
          <a:p>
            <a:pPr marL="0" indent="0" algn="ctr">
              <a:buNone/>
            </a:pPr>
            <a:r>
              <a:rPr lang="en-US" sz="3600" dirty="0"/>
              <a:t>Memorandum of Understanding (MOU) Project:</a:t>
            </a:r>
          </a:p>
          <a:p>
            <a:pPr marL="0" indent="0" algn="ctr">
              <a:buNone/>
            </a:pPr>
            <a:r>
              <a:rPr lang="en-US" sz="3600" b="1" i="1" dirty="0">
                <a:latin typeface="Calibri" panose="020F0502020204030204" pitchFamily="34" charset="0"/>
              </a:rPr>
              <a:t>Promoting Positive Mental, Emotional </a:t>
            </a:r>
          </a:p>
          <a:p>
            <a:pPr marL="0" indent="0" algn="ctr">
              <a:buNone/>
            </a:pPr>
            <a:r>
              <a:rPr lang="en-US" sz="3600" b="1" i="1" dirty="0">
                <a:latin typeface="Calibri" panose="020F0502020204030204" pitchFamily="34" charset="0"/>
              </a:rPr>
              <a:t>and Behavioral (MEB) Health</a:t>
            </a:r>
            <a:endParaRPr lang="en-US" sz="3600" dirty="0">
              <a:effectLst/>
            </a:endParaRPr>
          </a:p>
        </p:txBody>
      </p:sp>
      <p:sp>
        <p:nvSpPr>
          <p:cNvPr id="4" name="Title 3"/>
          <p:cNvSpPr>
            <a:spLocks noGrp="1"/>
          </p:cNvSpPr>
          <p:nvPr>
            <p:ph type="title"/>
          </p:nvPr>
        </p:nvSpPr>
        <p:spPr/>
        <p:txBody>
          <a:bodyPr/>
          <a:lstStyle/>
          <a:p>
            <a:r>
              <a:rPr lang="en-US" dirty="0"/>
              <a:t> </a:t>
            </a:r>
          </a:p>
        </p:txBody>
      </p:sp>
      <p:sp>
        <p:nvSpPr>
          <p:cNvPr id="7" name="Rectangle 6"/>
          <p:cNvSpPr/>
          <p:nvPr/>
        </p:nvSpPr>
        <p:spPr>
          <a:xfrm>
            <a:off x="1993468" y="5983301"/>
            <a:ext cx="6096000" cy="738664"/>
          </a:xfrm>
          <a:prstGeom prst="rect">
            <a:avLst/>
          </a:prstGeom>
        </p:spPr>
        <p:txBody>
          <a:bodyPr>
            <a:spAutoFit/>
          </a:bodyPr>
          <a:lstStyle/>
          <a:p>
            <a:pPr algn="r"/>
            <a:r>
              <a:rPr lang="en-US" sz="1400" dirty="0"/>
              <a:t>Laura R. Ficarra, M.S. </a:t>
            </a:r>
            <a:r>
              <a:rPr lang="en-US" sz="1400" dirty="0" err="1"/>
              <a:t>Sp.Ed</a:t>
            </a:r>
            <a:r>
              <a:rPr lang="en-US" sz="1400" dirty="0"/>
              <a:t>., Ph.D.</a:t>
            </a:r>
          </a:p>
          <a:p>
            <a:pPr algn="r"/>
            <a:r>
              <a:rPr lang="en-US" sz="1400" dirty="0"/>
              <a:t>Prevention Planning and Education Coordinator</a:t>
            </a:r>
          </a:p>
          <a:p>
            <a:pPr algn="r"/>
            <a:r>
              <a:rPr lang="en-US" sz="1400" dirty="0"/>
              <a:t>NYS OASAS</a:t>
            </a:r>
          </a:p>
        </p:txBody>
      </p:sp>
    </p:spTree>
    <p:extLst>
      <p:ext uri="{BB962C8B-B14F-4D97-AF65-F5344CB8AC3E}">
        <p14:creationId xmlns:p14="http://schemas.microsoft.com/office/powerpoint/2010/main" val="378939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011" y="295233"/>
            <a:ext cx="8784287" cy="1325563"/>
          </a:xfrm>
        </p:spPr>
        <p:txBody>
          <a:bodyPr>
            <a:normAutofit fontScale="90000"/>
          </a:bodyPr>
          <a:lstStyle/>
          <a:p>
            <a:r>
              <a:rPr lang="en-US" b="1" dirty="0">
                <a:latin typeface="Arial" panose="020B0604020202020204" pitchFamily="34" charset="0"/>
                <a:cs typeface="Arial" panose="020B0604020202020204" pitchFamily="34" charset="0"/>
              </a:rPr>
              <a:t>Schools as Prevention Partners</a:t>
            </a:r>
          </a:p>
        </p:txBody>
      </p:sp>
      <p:sp>
        <p:nvSpPr>
          <p:cNvPr id="3" name="Content Placeholder 2"/>
          <p:cNvSpPr>
            <a:spLocks noGrp="1"/>
          </p:cNvSpPr>
          <p:nvPr>
            <p:ph idx="1"/>
          </p:nvPr>
        </p:nvSpPr>
        <p:spPr>
          <a:xfrm>
            <a:off x="90311" y="2294113"/>
            <a:ext cx="12101689" cy="4648553"/>
          </a:xfrm>
        </p:spPr>
        <p:txBody>
          <a:bodyPr>
            <a:normAutofit fontScale="62500" lnSpcReduction="20000"/>
          </a:bodyPr>
          <a:lstStyle/>
          <a:p>
            <a:pPr marL="0" indent="0">
              <a:buNone/>
            </a:pPr>
            <a:endParaRPr lang="en-US" dirty="0">
              <a:ea typeface="Calibri" panose="020F0502020204030204" pitchFamily="34" charset="0"/>
            </a:endParaRPr>
          </a:p>
          <a:p>
            <a:r>
              <a:rPr lang="en-US" dirty="0">
                <a:ea typeface="Calibri" panose="020F0502020204030204" pitchFamily="34" charset="0"/>
              </a:rPr>
              <a:t>Schools and the classrooms within them are primary environments for preventative efforts (McIntosh, Chard, Boland, &amp; Horner, 2006; Oliver &amp; Reschly, 2007; Walker, 2000).</a:t>
            </a:r>
          </a:p>
          <a:p>
            <a:pPr marL="0" indent="0">
              <a:buNone/>
            </a:pPr>
            <a:endParaRPr lang="en-US" dirty="0">
              <a:ea typeface="Calibri" panose="020F0502020204030204" pitchFamily="34" charset="0"/>
            </a:endParaRPr>
          </a:p>
          <a:p>
            <a:r>
              <a:rPr lang="en-US" dirty="0"/>
              <a:t>NYSED’s Social &amp; Emotional Development &amp; Learning (SEDL) Guidelines (2011)</a:t>
            </a:r>
          </a:p>
          <a:p>
            <a:pPr marL="0" indent="0">
              <a:buNone/>
            </a:pPr>
            <a:endParaRPr lang="en-US" dirty="0"/>
          </a:p>
          <a:p>
            <a:r>
              <a:rPr lang="en-US" dirty="0"/>
              <a:t>SAMHSA’s Prevention Policy Academy (2012)</a:t>
            </a:r>
          </a:p>
          <a:p>
            <a:pPr marL="0" indent="0">
              <a:buNone/>
            </a:pPr>
            <a:endParaRPr lang="en-US" dirty="0"/>
          </a:p>
          <a:p>
            <a:r>
              <a:rPr lang="en-US" dirty="0"/>
              <a:t>NYS Legislation (June 2014)</a:t>
            </a:r>
          </a:p>
          <a:p>
            <a:endParaRPr lang="en-US" dirty="0"/>
          </a:p>
          <a:p>
            <a:endParaRPr lang="en-US" dirty="0"/>
          </a:p>
        </p:txBody>
      </p:sp>
      <p:pic>
        <p:nvPicPr>
          <p:cNvPr id="5" name="Picture 4" descr="Smiling teens in outline of New York State"/>
          <p:cNvPicPr/>
          <p:nvPr/>
        </p:nvPicPr>
        <p:blipFill>
          <a:blip r:embed="rId3">
            <a:extLst>
              <a:ext uri="{28A0092B-C50C-407E-A947-70E740481C1C}">
                <a14:useLocalDpi xmlns:a14="http://schemas.microsoft.com/office/drawing/2010/main" val="0"/>
              </a:ext>
            </a:extLst>
          </a:blip>
          <a:srcRect/>
          <a:stretch>
            <a:fillRect/>
          </a:stretch>
        </p:blipFill>
        <p:spPr bwMode="auto">
          <a:xfrm rot="20660362">
            <a:off x="9219141" y="620978"/>
            <a:ext cx="2857500" cy="238125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11" y="649604"/>
            <a:ext cx="2466975" cy="1644509"/>
          </a:xfrm>
          <a:prstGeom prst="rect">
            <a:avLst/>
          </a:prstGeom>
        </p:spPr>
      </p:pic>
    </p:spTree>
    <p:extLst>
      <p:ext uri="{BB962C8B-B14F-4D97-AF65-F5344CB8AC3E}">
        <p14:creationId xmlns:p14="http://schemas.microsoft.com/office/powerpoint/2010/main" val="341437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397" y="203188"/>
            <a:ext cx="6473825" cy="1058848"/>
          </a:xfrm>
        </p:spPr>
        <p:txBody>
          <a:bodyPr>
            <a:normAutofit fontScale="90000"/>
          </a:bodyPr>
          <a:lstStyle/>
          <a:p>
            <a:r>
              <a:rPr lang="en-US" dirty="0"/>
              <a:t/>
            </a:r>
            <a:br>
              <a:rPr lang="en-US" dirty="0"/>
            </a:br>
            <a:r>
              <a:rPr lang="en-US" sz="4400" b="1" dirty="0">
                <a:latin typeface="Arial" panose="020B0604020202020204" pitchFamily="34" charset="0"/>
                <a:cs typeface="Arial" panose="020B0604020202020204" pitchFamily="34" charset="0"/>
              </a:rPr>
              <a:t>Frameworks as the Driver</a:t>
            </a:r>
            <a:r>
              <a:rPr lang="en-US" sz="4700" dirty="0"/>
              <a:t/>
            </a:r>
            <a:br>
              <a:rPr lang="en-US" sz="4700" dirty="0"/>
            </a:br>
            <a:endParaRPr lang="en-US" sz="4700" dirty="0"/>
          </a:p>
        </p:txBody>
      </p:sp>
      <p:graphicFrame>
        <p:nvGraphicFramePr>
          <p:cNvPr id="4" name="Content Placeholder 3"/>
          <p:cNvGraphicFramePr>
            <a:graphicFrameLocks noGrp="1" noChangeAspect="1"/>
          </p:cNvGraphicFramePr>
          <p:nvPr>
            <p:ph idx="1"/>
            <p:extLst/>
          </p:nvPr>
        </p:nvGraphicFramePr>
        <p:xfrm>
          <a:off x="2719886" y="2484939"/>
          <a:ext cx="1284770" cy="4070102"/>
        </p:xfrm>
        <a:graphic>
          <a:graphicData uri="http://schemas.openxmlformats.org/presentationml/2006/ole">
            <mc:AlternateContent xmlns:mc="http://schemas.openxmlformats.org/markup-compatibility/2006">
              <mc:Choice xmlns:v="urn:schemas-microsoft-com:vml" Requires="v">
                <p:oleObj spid="_x0000_s2071" name="Drawing" r:id="rId4" imgW="1304925" imgH="4419600" progId="">
                  <p:embed/>
                </p:oleObj>
              </mc:Choice>
              <mc:Fallback>
                <p:oleObj name="Drawing" r:id="rId4" imgW="1304925" imgH="4419600" progId="">
                  <p:embed/>
                  <p:pic>
                    <p:nvPicPr>
                      <p:cNvPr id="4"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886" y="2484939"/>
                        <a:ext cx="1284770" cy="4070102"/>
                      </a:xfrm>
                      <a:prstGeom prst="rect">
                        <a:avLst/>
                      </a:prstGeom>
                      <a:noFill/>
                      <a:ln>
                        <a:noFill/>
                      </a:ln>
                      <a:effectLst/>
                      <a:extLst/>
                    </p:spPr>
                  </p:pic>
                </p:oleObj>
              </mc:Fallback>
            </mc:AlternateContent>
          </a:graphicData>
        </a:graphic>
      </p:graphicFrame>
      <p:sp>
        <p:nvSpPr>
          <p:cNvPr id="5" name="AutoShape 2"/>
          <p:cNvSpPr>
            <a:spLocks noChangeArrowheads="1"/>
          </p:cNvSpPr>
          <p:nvPr/>
        </p:nvSpPr>
        <p:spPr bwMode="auto">
          <a:xfrm>
            <a:off x="6054293" y="2399195"/>
            <a:ext cx="2686050" cy="4189996"/>
          </a:xfrm>
          <a:prstGeom prst="triangle">
            <a:avLst>
              <a:gd name="adj" fmla="val 50160"/>
            </a:avLst>
          </a:prstGeom>
          <a:solidFill>
            <a:srgbClr val="009900"/>
          </a:solidFill>
          <a:ln w="9525">
            <a:solidFill>
              <a:schemeClr val="tx1"/>
            </a:solidFill>
            <a:miter lim="800000"/>
            <a:headEnd/>
            <a:tailEnd/>
          </a:ln>
        </p:spPr>
        <p:txBody>
          <a:bodyPr wrap="none" anchor="ct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pPr eaLnBrk="0" fontAlgn="base" hangingPunct="0">
              <a:spcBef>
                <a:spcPct val="0"/>
              </a:spcBef>
              <a:spcAft>
                <a:spcPct val="0"/>
              </a:spcAft>
            </a:pPr>
            <a:endParaRPr lang="en-US" altLang="en-US" dirty="0">
              <a:solidFill>
                <a:srgbClr val="000000"/>
              </a:solidFill>
              <a:latin typeface="Times New Roman" panose="02020603050405020304" pitchFamily="18" charset="0"/>
              <a:cs typeface="Arial" panose="020B0604020202020204" pitchFamily="34" charset="0"/>
            </a:endParaRPr>
          </a:p>
        </p:txBody>
      </p:sp>
      <p:sp>
        <p:nvSpPr>
          <p:cNvPr id="6" name="AutoShape 3"/>
          <p:cNvSpPr>
            <a:spLocks noChangeArrowheads="1"/>
          </p:cNvSpPr>
          <p:nvPr/>
        </p:nvSpPr>
        <p:spPr bwMode="auto">
          <a:xfrm>
            <a:off x="6950583" y="2434254"/>
            <a:ext cx="914400" cy="1480886"/>
          </a:xfrm>
          <a:prstGeom prst="triangle">
            <a:avLst>
              <a:gd name="adj" fmla="val 46875"/>
            </a:avLst>
          </a:prstGeom>
          <a:solidFill>
            <a:srgbClr val="FFFF00"/>
          </a:solidFill>
          <a:ln w="9525">
            <a:solidFill>
              <a:schemeClr val="tx1"/>
            </a:solidFill>
            <a:miter lim="800000"/>
            <a:headEnd/>
            <a:tailEnd/>
          </a:ln>
        </p:spPr>
        <p:txBody>
          <a:bodyPr wrap="none" anchor="ct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pPr eaLnBrk="0" fontAlgn="base" hangingPunct="0">
              <a:spcBef>
                <a:spcPct val="0"/>
              </a:spcBef>
              <a:spcAft>
                <a:spcPct val="0"/>
              </a:spcAft>
            </a:pPr>
            <a:endParaRPr lang="en-US" altLang="en-US" dirty="0">
              <a:solidFill>
                <a:srgbClr val="000000"/>
              </a:solidFill>
              <a:latin typeface="Times New Roman" panose="02020603050405020304" pitchFamily="18" charset="0"/>
              <a:cs typeface="Arial" panose="020B0604020202020204" pitchFamily="34" charset="0"/>
            </a:endParaRPr>
          </a:p>
        </p:txBody>
      </p:sp>
      <p:sp>
        <p:nvSpPr>
          <p:cNvPr id="7" name="AutoShape 4"/>
          <p:cNvSpPr>
            <a:spLocks noChangeArrowheads="1"/>
          </p:cNvSpPr>
          <p:nvPr/>
        </p:nvSpPr>
        <p:spPr bwMode="auto">
          <a:xfrm>
            <a:off x="7194912" y="2276799"/>
            <a:ext cx="404812" cy="644525"/>
          </a:xfrm>
          <a:prstGeom prst="triangle">
            <a:avLst>
              <a:gd name="adj" fmla="val 50000"/>
            </a:avLst>
          </a:prstGeom>
          <a:solidFill>
            <a:srgbClr val="FF0000"/>
          </a:solidFill>
          <a:ln w="9525">
            <a:solidFill>
              <a:schemeClr val="tx1"/>
            </a:solidFill>
            <a:miter lim="800000"/>
            <a:headEnd/>
            <a:tailEnd/>
          </a:ln>
        </p:spPr>
        <p:txBody>
          <a:bodyPr wrap="none" anchor="ct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pPr eaLnBrk="0" fontAlgn="base" hangingPunct="0">
              <a:spcBef>
                <a:spcPct val="0"/>
              </a:spcBef>
              <a:spcAft>
                <a:spcPct val="0"/>
              </a:spcAft>
            </a:pPr>
            <a:endParaRPr lang="en-US" altLang="en-US" dirty="0">
              <a:solidFill>
                <a:srgbClr val="000000"/>
              </a:solidFill>
              <a:latin typeface="Times New Roman" panose="02020603050405020304" pitchFamily="18" charset="0"/>
              <a:cs typeface="Arial" panose="020B0604020202020204" pitchFamily="34" charset="0"/>
            </a:endParaRPr>
          </a:p>
        </p:txBody>
      </p:sp>
      <p:sp>
        <p:nvSpPr>
          <p:cNvPr id="10" name="Rectangle 9"/>
          <p:cNvSpPr/>
          <p:nvPr/>
        </p:nvSpPr>
        <p:spPr>
          <a:xfrm>
            <a:off x="4027075" y="3235826"/>
            <a:ext cx="3099497" cy="461665"/>
          </a:xfrm>
          <a:prstGeom prst="rect">
            <a:avLst/>
          </a:prstGeom>
        </p:spPr>
        <p:txBody>
          <a:bodyPr wrap="square">
            <a:spAutoFit/>
          </a:bodyPr>
          <a:lstStyle/>
          <a:p>
            <a:r>
              <a:rPr lang="en-US" b="1" dirty="0"/>
              <a:t>  </a:t>
            </a:r>
            <a:r>
              <a:rPr lang="en-US" sz="2400" b="1" dirty="0"/>
              <a:t>Public Health Model</a:t>
            </a:r>
          </a:p>
        </p:txBody>
      </p:sp>
      <p:sp>
        <p:nvSpPr>
          <p:cNvPr id="11" name="Rectangle 10"/>
          <p:cNvSpPr/>
          <p:nvPr/>
        </p:nvSpPr>
        <p:spPr>
          <a:xfrm>
            <a:off x="1257299" y="3244334"/>
            <a:ext cx="1781176" cy="1200329"/>
          </a:xfrm>
          <a:prstGeom prst="rect">
            <a:avLst/>
          </a:prstGeom>
        </p:spPr>
        <p:txBody>
          <a:bodyPr wrap="square">
            <a:spAutoFit/>
          </a:bodyPr>
          <a:lstStyle/>
          <a:p>
            <a:r>
              <a:rPr lang="en-US" sz="2400" b="1" dirty="0"/>
              <a:t>RTI: </a:t>
            </a:r>
            <a:r>
              <a:rPr lang="en-US" sz="2400" dirty="0"/>
              <a:t>Response to Intervention</a:t>
            </a:r>
          </a:p>
        </p:txBody>
      </p:sp>
      <p:sp>
        <p:nvSpPr>
          <p:cNvPr id="12" name="Rectangle 11"/>
          <p:cNvSpPr/>
          <p:nvPr/>
        </p:nvSpPr>
        <p:spPr>
          <a:xfrm>
            <a:off x="8254350" y="3174697"/>
            <a:ext cx="1847347" cy="1938992"/>
          </a:xfrm>
          <a:prstGeom prst="rect">
            <a:avLst/>
          </a:prstGeom>
        </p:spPr>
        <p:txBody>
          <a:bodyPr wrap="square">
            <a:spAutoFit/>
          </a:bodyPr>
          <a:lstStyle/>
          <a:p>
            <a:r>
              <a:rPr lang="en-US" sz="2400" b="1" dirty="0"/>
              <a:t>PBIS: </a:t>
            </a:r>
            <a:r>
              <a:rPr lang="en-US" sz="2400" dirty="0"/>
              <a:t>Positive Behavioral Interventions and Supports</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911" y="627564"/>
            <a:ext cx="2466975" cy="1857375"/>
          </a:xfrm>
          <a:prstGeom prst="rect">
            <a:avLst/>
          </a:prstGeom>
        </p:spPr>
      </p:pic>
    </p:spTree>
    <p:extLst>
      <p:ext uri="{BB962C8B-B14F-4D97-AF65-F5344CB8AC3E}">
        <p14:creationId xmlns:p14="http://schemas.microsoft.com/office/powerpoint/2010/main" val="18643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4.44444E-6 L 0.42136 -0.00209 " pathEditMode="relative" rAng="0" ptsTypes="AA">
                                      <p:cBhvr>
                                        <p:cTn id="6" dur="2000" fill="hold"/>
                                        <p:tgtEl>
                                          <p:spTgt spid="4"/>
                                        </p:tgtEl>
                                        <p:attrNameLst>
                                          <p:attrName>ppt_x</p:attrName>
                                          <p:attrName>ppt_y</p:attrName>
                                        </p:attrNameLst>
                                      </p:cBhvr>
                                      <p:rCtr x="21068" y="-116"/>
                                    </p:animMotion>
                                  </p:childTnLst>
                                </p:cTn>
                              </p:par>
                              <p:par>
                                <p:cTn id="7" presetID="10" presetClass="exit" presetSubtype="0" fill="hold" nodeType="withEffect">
                                  <p:stCondLst>
                                    <p:cond delay="0"/>
                                  </p:stCondLst>
                                  <p:childTnLst>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851" y="468090"/>
            <a:ext cx="9265356" cy="1325563"/>
          </a:xfrm>
        </p:spPr>
        <p:txBody>
          <a:bodyPr>
            <a:normAutofit/>
          </a:bodyPr>
          <a:lstStyle/>
          <a:p>
            <a:r>
              <a:rPr lang="en-US" b="1" dirty="0">
                <a:latin typeface="Arial" panose="020B0604020202020204" pitchFamily="34" charset="0"/>
                <a:cs typeface="Arial" panose="020B0604020202020204" pitchFamily="34" charset="0"/>
              </a:rPr>
              <a:t>Multi-Level Influences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5728" y="1286856"/>
            <a:ext cx="3143250" cy="134753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284" y="1857907"/>
            <a:ext cx="3168200" cy="179671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5436" y="3671255"/>
            <a:ext cx="3189851" cy="16642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174" y="5284608"/>
            <a:ext cx="3219310" cy="1299314"/>
          </a:xfrm>
          <a:prstGeom prst="rect">
            <a:avLst/>
          </a:prstGeom>
        </p:spPr>
      </p:pic>
      <p:sp>
        <p:nvSpPr>
          <p:cNvPr id="9" name="Rectangle 8"/>
          <p:cNvSpPr/>
          <p:nvPr/>
        </p:nvSpPr>
        <p:spPr>
          <a:xfrm>
            <a:off x="1127035" y="2721041"/>
            <a:ext cx="2165684" cy="461665"/>
          </a:xfrm>
          <a:prstGeom prst="rect">
            <a:avLst/>
          </a:prstGeom>
        </p:spPr>
        <p:txBody>
          <a:bodyPr wrap="square">
            <a:spAutoFit/>
          </a:bodyPr>
          <a:lstStyle/>
          <a:p>
            <a:pPr algn="ctr"/>
            <a:r>
              <a:rPr lang="en-US" sz="2400" i="1" dirty="0">
                <a:latin typeface="Arial" panose="020B0604020202020204" pitchFamily="34" charset="0"/>
                <a:cs typeface="Arial" panose="020B0604020202020204" pitchFamily="34" charset="0"/>
              </a:rPr>
              <a:t>Risk Factors</a:t>
            </a:r>
          </a:p>
        </p:txBody>
      </p:sp>
      <p:sp>
        <p:nvSpPr>
          <p:cNvPr id="10" name="Rectangle 9"/>
          <p:cNvSpPr/>
          <p:nvPr/>
        </p:nvSpPr>
        <p:spPr>
          <a:xfrm>
            <a:off x="8375828" y="2756265"/>
            <a:ext cx="2839859" cy="461665"/>
          </a:xfrm>
          <a:prstGeom prst="rect">
            <a:avLst/>
          </a:prstGeom>
        </p:spPr>
        <p:txBody>
          <a:bodyPr wrap="square">
            <a:spAutoFit/>
          </a:bodyPr>
          <a:lstStyle/>
          <a:p>
            <a:r>
              <a:rPr lang="en-US" sz="2400" i="1" dirty="0">
                <a:latin typeface="Arial" panose="020B0604020202020204" pitchFamily="34" charset="0"/>
                <a:cs typeface="Arial" panose="020B0604020202020204" pitchFamily="34" charset="0"/>
              </a:rPr>
              <a:t>Protective Factors</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76" y="777017"/>
            <a:ext cx="2466975" cy="1857375"/>
          </a:xfrm>
          <a:prstGeom prst="rect">
            <a:avLst/>
          </a:prstGeom>
        </p:spPr>
      </p:pic>
    </p:spTree>
    <p:extLst>
      <p:ext uri="{BB962C8B-B14F-4D97-AF65-F5344CB8AC3E}">
        <p14:creationId xmlns:p14="http://schemas.microsoft.com/office/powerpoint/2010/main" val="220401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289" y="453569"/>
            <a:ext cx="10515600" cy="673966"/>
          </a:xfrm>
        </p:spPr>
        <p:txBody>
          <a:bodyPr>
            <a:noAutofit/>
          </a:bodyPr>
          <a:lstStyle/>
          <a:p>
            <a:pPr algn="ctr"/>
            <a:r>
              <a:rPr lang="en-US" sz="3400" dirty="0">
                <a:latin typeface="Arial" panose="020B0604020202020204" pitchFamily="34" charset="0"/>
                <a:cs typeface="Arial" panose="020B0604020202020204" pitchFamily="34" charset="0"/>
              </a:rPr>
              <a:t>NYSED-NYS OASAS MOU Partnership Update</a:t>
            </a:r>
          </a:p>
        </p:txBody>
      </p:sp>
      <p:sp>
        <p:nvSpPr>
          <p:cNvPr id="3" name="Content Placeholder 2"/>
          <p:cNvSpPr>
            <a:spLocks noGrp="1"/>
          </p:cNvSpPr>
          <p:nvPr>
            <p:ph idx="1"/>
          </p:nvPr>
        </p:nvSpPr>
        <p:spPr>
          <a:xfrm>
            <a:off x="0" y="1759578"/>
            <a:ext cx="12191566" cy="5098422"/>
          </a:xfrm>
        </p:spPr>
        <p:txBody>
          <a:bodyPr>
            <a:normAutofit fontScale="92500" lnSpcReduction="10000"/>
          </a:bodyPr>
          <a:lstStyle/>
          <a:p>
            <a:r>
              <a:rPr lang="en-US" sz="2400" u="sng" dirty="0"/>
              <a:t>Key Stakeholders</a:t>
            </a:r>
            <a:r>
              <a:rPr lang="en-US" sz="2400" dirty="0"/>
              <a:t>: NYSED, NYS OASAS, OASAS Prevention Provider Network</a:t>
            </a:r>
          </a:p>
          <a:p>
            <a:pPr marL="0" indent="0">
              <a:buNone/>
            </a:pPr>
            <a:endParaRPr lang="en-US" sz="2400" dirty="0"/>
          </a:p>
          <a:p>
            <a:r>
              <a:rPr lang="en-US" sz="2400" u="sng" dirty="0"/>
              <a:t>Impetus</a:t>
            </a:r>
            <a:r>
              <a:rPr lang="en-US" sz="2400" dirty="0"/>
              <a:t>: </a:t>
            </a:r>
            <a:r>
              <a:rPr lang="en-US" sz="2400" u="sng" dirty="0">
                <a:hlinkClick r:id="rId3"/>
              </a:rPr>
              <a:t>June 2014 NYS Legislation</a:t>
            </a:r>
            <a:r>
              <a:rPr lang="en-US" sz="2400" dirty="0"/>
              <a:t> mandated in the prevention clause:</a:t>
            </a:r>
          </a:p>
          <a:p>
            <a:pPr lvl="1"/>
            <a:r>
              <a:rPr lang="en-US" sz="1900" dirty="0"/>
              <a:t>Heroin and Opioid content within Health Education drug and alcohol curricula; </a:t>
            </a:r>
          </a:p>
          <a:p>
            <a:pPr lvl="1"/>
            <a:r>
              <a:rPr lang="en-US" sz="1900" dirty="0"/>
              <a:t>provisions for guidance and resource support to assist teachers in addressing this area</a:t>
            </a:r>
          </a:p>
          <a:p>
            <a:pPr marL="0" indent="0" algn="ctr">
              <a:buNone/>
            </a:pPr>
            <a:r>
              <a:rPr lang="en-US" sz="1900" u="sng" dirty="0"/>
              <a:t>Released</a:t>
            </a:r>
            <a:r>
              <a:rPr lang="en-US" sz="1900" dirty="0"/>
              <a:t>: June 2016</a:t>
            </a:r>
          </a:p>
          <a:p>
            <a:pPr marL="0" indent="0">
              <a:buNone/>
            </a:pPr>
            <a:r>
              <a:rPr lang="en-US" sz="2400" i="1" dirty="0">
                <a:hlinkClick r:id="rId4"/>
              </a:rPr>
              <a:t>Health Education Standards Modernization Supplemental Guidance Document: An Instructional Resource Packet</a:t>
            </a:r>
            <a:endParaRPr lang="en-US" sz="2400" dirty="0"/>
          </a:p>
          <a:p>
            <a:pPr lvl="1"/>
            <a:r>
              <a:rPr lang="en-US" sz="2000" dirty="0"/>
              <a:t>supplements the </a:t>
            </a:r>
            <a:r>
              <a:rPr lang="en-US" sz="2000" u="sng" dirty="0">
                <a:solidFill>
                  <a:schemeClr val="tx1">
                    <a:lumMod val="95000"/>
                    <a:lumOff val="5000"/>
                  </a:schemeClr>
                </a:solidFill>
                <a:hlinkClick r:id="rId5"/>
              </a:rPr>
              <a:t>existing NYS Health Education guidance </a:t>
            </a:r>
            <a:r>
              <a:rPr lang="en-US" sz="2000" dirty="0">
                <a:solidFill>
                  <a:schemeClr val="tx1">
                    <a:lumMod val="95000"/>
                    <a:lumOff val="5000"/>
                  </a:schemeClr>
                </a:solidFill>
                <a:hlinkClick r:id="rId5"/>
              </a:rPr>
              <a:t>document</a:t>
            </a:r>
            <a:r>
              <a:rPr lang="en-US" sz="2000" dirty="0">
                <a:solidFill>
                  <a:schemeClr val="tx1">
                    <a:lumMod val="95000"/>
                    <a:lumOff val="5000"/>
                  </a:schemeClr>
                </a:solidFill>
              </a:rPr>
              <a:t> </a:t>
            </a:r>
            <a:r>
              <a:rPr lang="en-US" sz="2000" dirty="0"/>
              <a:t>to assist teachers in addressing new content for Heroin and Opioids in a developmentally-sensitive manner with resources for grades K-12</a:t>
            </a:r>
          </a:p>
          <a:p>
            <a:pPr lvl="1"/>
            <a:r>
              <a:rPr lang="en-US" sz="2000" dirty="0"/>
              <a:t>features required functional knowledge (e.g., content) related to Heroin and Opioids and helpful optional instructional resources</a:t>
            </a:r>
          </a:p>
          <a:p>
            <a:pPr lvl="1"/>
            <a:r>
              <a:rPr lang="en-US" sz="2000" dirty="0"/>
              <a:t>offers an opportunity for prevention providers to assist with the roll-out of this content and enhance school relationships</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4530"/>
            <a:ext cx="2466975" cy="1306009"/>
          </a:xfrm>
          <a:prstGeom prst="rect">
            <a:avLst/>
          </a:prstGeom>
        </p:spPr>
      </p:pic>
    </p:spTree>
    <p:extLst>
      <p:ext uri="{BB962C8B-B14F-4D97-AF65-F5344CB8AC3E}">
        <p14:creationId xmlns:p14="http://schemas.microsoft.com/office/powerpoint/2010/main" val="103518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352" y="791526"/>
            <a:ext cx="8576951" cy="1470839"/>
          </a:xfrm>
        </p:spPr>
        <p:txBody>
          <a:bodyPr>
            <a:normAutofit/>
          </a:bodyPr>
          <a:lstStyle/>
          <a:p>
            <a:pPr algn="ctr"/>
            <a:r>
              <a:rPr lang="en-US" sz="3200" dirty="0">
                <a:latin typeface="Arial" panose="020B0604020202020204" pitchFamily="34" charset="0"/>
                <a:cs typeface="Arial" panose="020B0604020202020204" pitchFamily="34" charset="0"/>
              </a:rPr>
              <a:t>NYSED-NYS OASAS MOU Partnership</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(continued)</a:t>
            </a:r>
          </a:p>
        </p:txBody>
      </p:sp>
      <p:sp>
        <p:nvSpPr>
          <p:cNvPr id="3" name="Content Placeholder 2"/>
          <p:cNvSpPr>
            <a:spLocks noGrp="1"/>
          </p:cNvSpPr>
          <p:nvPr>
            <p:ph idx="1"/>
          </p:nvPr>
        </p:nvSpPr>
        <p:spPr>
          <a:xfrm>
            <a:off x="270933" y="2127957"/>
            <a:ext cx="11921067" cy="4730043"/>
          </a:xfrm>
        </p:spPr>
        <p:txBody>
          <a:bodyPr>
            <a:normAutofit fontScale="47500" lnSpcReduction="20000"/>
          </a:bodyPr>
          <a:lstStyle/>
          <a:p>
            <a:pPr marL="0" indent="0">
              <a:lnSpc>
                <a:spcPct val="107000"/>
              </a:lnSpc>
              <a:spcBef>
                <a:spcPts val="0"/>
              </a:spcBef>
              <a:spcAft>
                <a:spcPts val="800"/>
              </a:spcAft>
              <a:buNone/>
              <a:tabLst>
                <a:tab pos="457200" algn="l"/>
              </a:tabLst>
            </a:pPr>
            <a:r>
              <a:rPr lang="en-US" u="sng" dirty="0"/>
              <a:t>Released</a:t>
            </a:r>
            <a:r>
              <a:rPr lang="en-US" dirty="0"/>
              <a:t>: August 2016</a:t>
            </a:r>
            <a:endParaRPr lang="en-US" dirty="0">
              <a:solidFill>
                <a:srgbClr val="000000"/>
              </a:solidFill>
              <a:ea typeface="Calibri" panose="020F0502020204030204" pitchFamily="34" charset="0"/>
            </a:endParaRPr>
          </a:p>
          <a:p>
            <a:pPr marL="0" indent="0">
              <a:lnSpc>
                <a:spcPct val="100000"/>
              </a:lnSpc>
              <a:spcBef>
                <a:spcPts val="0"/>
              </a:spcBef>
              <a:buNone/>
            </a:pPr>
            <a:r>
              <a:rPr lang="en-US" dirty="0">
                <a:solidFill>
                  <a:srgbClr val="000000"/>
                </a:solidFill>
                <a:ea typeface="Calibri" panose="020F0502020204030204" pitchFamily="34" charset="0"/>
              </a:rPr>
              <a:t>The Kids’ Well-being Indicator Clearinghouse (KWIC) now includes data on </a:t>
            </a:r>
            <a:r>
              <a:rPr lang="en-US" u="sng" dirty="0">
                <a:solidFill>
                  <a:srgbClr val="0563C1"/>
                </a:solidFill>
                <a:ea typeface="Calibri" panose="020F0502020204030204" pitchFamily="34" charset="0"/>
                <a:hlinkClick r:id="rId3"/>
              </a:rPr>
              <a:t>Mental, Emotional and Behavioral (MEB) Health Indicators</a:t>
            </a:r>
            <a:r>
              <a:rPr lang="en-US" dirty="0">
                <a:solidFill>
                  <a:srgbClr val="000000"/>
                </a:solidFill>
                <a:ea typeface="Calibri" panose="020F0502020204030204" pitchFamily="34" charset="0"/>
              </a:rPr>
              <a:t> at the county- and school-district levels for multiple years.  This information can be utilized to assist with resource allocation and needs assessment.  Specifically, </a:t>
            </a:r>
            <a:r>
              <a:rPr lang="en-US" dirty="0">
                <a:ea typeface="Calibri" panose="020F0502020204030204" pitchFamily="34" charset="0"/>
              </a:rPr>
              <a:t>the tool will help to identify areas and school districts whose population is at higher risk for substance abuse and could benefit from evidence-based social and emotional development programming.</a:t>
            </a:r>
            <a:r>
              <a:rPr lang="en-US" sz="2000" dirty="0"/>
              <a:t> </a:t>
            </a:r>
            <a:endParaRPr lang="en-US" dirty="0">
              <a:ea typeface="Calibri" panose="020F0502020204030204" pitchFamily="34" charset="0"/>
            </a:endParaRPr>
          </a:p>
          <a:p>
            <a:pPr marL="0" lvl="0" indent="0">
              <a:lnSpc>
                <a:spcPct val="107000"/>
              </a:lnSpc>
              <a:spcBef>
                <a:spcPts val="0"/>
              </a:spcBef>
              <a:spcAft>
                <a:spcPts val="800"/>
              </a:spcAft>
              <a:buNone/>
              <a:tabLst>
                <a:tab pos="457200" algn="l"/>
              </a:tabLst>
            </a:pPr>
            <a:endParaRPr lang="en-US" dirty="0">
              <a:ea typeface="Calibri" panose="020F0502020204030204" pitchFamily="34" charset="0"/>
            </a:endParaRPr>
          </a:p>
          <a:p>
            <a:pPr marL="0" lvl="0" indent="0">
              <a:lnSpc>
                <a:spcPct val="107000"/>
              </a:lnSpc>
              <a:spcBef>
                <a:spcPts val="0"/>
              </a:spcBef>
              <a:spcAft>
                <a:spcPts val="800"/>
              </a:spcAft>
              <a:buNone/>
              <a:tabLst>
                <a:tab pos="457200" algn="l"/>
              </a:tabLst>
            </a:pPr>
            <a:r>
              <a:rPr lang="en-US" u="sng" dirty="0">
                <a:ea typeface="Calibri" panose="020F0502020204030204" pitchFamily="34" charset="0"/>
              </a:rPr>
              <a:t>Released</a:t>
            </a:r>
            <a:r>
              <a:rPr lang="en-US" dirty="0">
                <a:ea typeface="Calibri" panose="020F0502020204030204" pitchFamily="34" charset="0"/>
              </a:rPr>
              <a:t>: March 2017</a:t>
            </a:r>
          </a:p>
          <a:p>
            <a:pPr marL="342900" lvl="0" indent="-342900">
              <a:lnSpc>
                <a:spcPct val="107000"/>
              </a:lnSpc>
              <a:spcBef>
                <a:spcPts val="0"/>
              </a:spcBef>
              <a:spcAft>
                <a:spcPts val="800"/>
              </a:spcAft>
              <a:tabLst>
                <a:tab pos="457200" algn="l"/>
              </a:tabLst>
            </a:pPr>
            <a:r>
              <a:rPr lang="en-US" dirty="0">
                <a:solidFill>
                  <a:srgbClr val="000000"/>
                </a:solidFill>
                <a:ea typeface="Calibri" panose="020F0502020204030204" pitchFamily="34" charset="0"/>
              </a:rPr>
              <a:t>The </a:t>
            </a:r>
            <a:r>
              <a:rPr lang="en-US" u="sng" dirty="0">
                <a:solidFill>
                  <a:srgbClr val="0563C1"/>
                </a:solidFill>
                <a:ea typeface="Calibri" panose="020F0502020204030204" pitchFamily="34" charset="0"/>
                <a:hlinkClick r:id="rId4"/>
              </a:rPr>
              <a:t>Problem Gambling Prevention Toolkit for School Districts</a:t>
            </a:r>
            <a:r>
              <a:rPr lang="en-US" dirty="0">
                <a:solidFill>
                  <a:srgbClr val="000000"/>
                </a:solidFill>
                <a:ea typeface="Calibri" panose="020F0502020204030204" pitchFamily="34" charset="0"/>
              </a:rPr>
              <a:t> has been launched statewide. The new comprehensive Toolkit is designed to be used by New York State school administrators, educators, pupil personnel services, parent-teacher associations, parents, and community groups to teach students and parents about preventing underage gambling.  The Toolkit includes such resources as sample school-based policies, evidence-based curricula, and ways to communicate with students about the potential risks of gambling behaviors as well as warning signs.</a:t>
            </a:r>
            <a:endParaRPr lang="en-US" dirty="0">
              <a:ea typeface="Calibri" panose="020F0502020204030204" pitchFamily="34" charset="0"/>
            </a:endParaRP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33" y="791526"/>
            <a:ext cx="2466975" cy="1336431"/>
          </a:xfrm>
          <a:prstGeom prst="rect">
            <a:avLst/>
          </a:prstGeom>
        </p:spPr>
      </p:pic>
    </p:spTree>
    <p:extLst>
      <p:ext uri="{BB962C8B-B14F-4D97-AF65-F5344CB8AC3E}">
        <p14:creationId xmlns:p14="http://schemas.microsoft.com/office/powerpoint/2010/main" val="120484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772" y="509954"/>
            <a:ext cx="10777870" cy="833194"/>
          </a:xfrm>
        </p:spPr>
        <p:txBody>
          <a:bodyPr>
            <a:normAutofit fontScale="90000"/>
          </a:bodyPr>
          <a:lstStyle/>
          <a:p>
            <a:pPr algn="ctr"/>
            <a:r>
              <a:rPr lang="en-US" sz="3200" dirty="0">
                <a:latin typeface="Arial" panose="020B0604020202020204" pitchFamily="34" charset="0"/>
                <a:cs typeface="Arial" panose="020B0604020202020204" pitchFamily="34" charset="0"/>
              </a:rPr>
              <a:t>NYSED-NYS OASAS MOU Partnership (Cont’d)</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0642" y="879232"/>
            <a:ext cx="12192000" cy="5197354"/>
          </a:xfrm>
        </p:spPr>
        <p:txBody>
          <a:bodyPr>
            <a:noAutofit/>
          </a:bodyPr>
          <a:lstStyle/>
          <a:p>
            <a:pPr marL="0" indent="0" algn="ctr">
              <a:buNone/>
            </a:pPr>
            <a:endParaRPr lang="en-US" sz="2400" u="sng" dirty="0"/>
          </a:p>
          <a:p>
            <a:pPr marL="0" indent="0" algn="ctr">
              <a:buNone/>
            </a:pPr>
            <a:r>
              <a:rPr lang="en-US" sz="2000" u="sng" dirty="0"/>
              <a:t>In Progress</a:t>
            </a:r>
            <a:r>
              <a:rPr lang="en-US" sz="2000" dirty="0"/>
              <a:t>: </a:t>
            </a:r>
            <a:r>
              <a:rPr lang="en-US" sz="2000" i="1" dirty="0"/>
              <a:t>OASAS Pilot Program</a:t>
            </a:r>
          </a:p>
          <a:p>
            <a:pPr marL="0" indent="0" algn="ctr">
              <a:buNone/>
            </a:pPr>
            <a:endParaRPr lang="en-US" sz="2000" i="1" dirty="0"/>
          </a:p>
          <a:p>
            <a:pPr>
              <a:lnSpc>
                <a:spcPct val="107000"/>
              </a:lnSpc>
              <a:spcAft>
                <a:spcPts val="800"/>
              </a:spcAft>
            </a:pPr>
            <a:r>
              <a:rPr lang="en-US" sz="1800" i="1" dirty="0"/>
              <a:t>Overview</a:t>
            </a:r>
            <a:r>
              <a:rPr lang="en-US" sz="1800" dirty="0"/>
              <a:t>: The goal of the pilot program is to build the capacity of sustainable school and community </a:t>
            </a:r>
            <a:r>
              <a:rPr lang="en-US" sz="1800" dirty="0">
                <a:effectLst/>
                <a:ea typeface="Calibri" panose="020F0502020204030204" pitchFamily="34" charset="0"/>
              </a:rPr>
              <a:t>infrastructures within a systematic process for improving health and academic outcomes by focusing on prevention education and activities of engagement, assessment, application, and evaluation.  These efforts focus on prevention education related to tobacco, alcohol, and other drugs in support of decreasing Mental, Emotional and Behavioral (MEB) health</a:t>
            </a:r>
            <a:r>
              <a:rPr lang="en-US" sz="1800" i="1" dirty="0">
                <a:effectLst/>
                <a:ea typeface="Calibri" panose="020F0502020204030204" pitchFamily="34" charset="0"/>
              </a:rPr>
              <a:t> </a:t>
            </a:r>
            <a:r>
              <a:rPr lang="en-US" sz="1800" dirty="0">
                <a:effectLst/>
                <a:ea typeface="Calibri" panose="020F0502020204030204" pitchFamily="34" charset="0"/>
              </a:rPr>
              <a:t>disorders.</a:t>
            </a:r>
            <a:endParaRPr lang="en-US" sz="18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800" i="1" dirty="0">
                <a:effectLst/>
                <a:ea typeface="Calibri" panose="020F0502020204030204" pitchFamily="34" charset="0"/>
                <a:cs typeface="Times New Roman" panose="02020603050405020304" pitchFamily="18" charset="0"/>
              </a:rPr>
              <a:t>When</a:t>
            </a:r>
            <a:r>
              <a:rPr lang="en-US" sz="1800" dirty="0">
                <a:effectLst/>
                <a:ea typeface="Calibri" panose="020F0502020204030204" pitchFamily="34" charset="0"/>
                <a:cs typeface="Times New Roman" panose="02020603050405020304" pitchFamily="18" charset="0"/>
              </a:rPr>
              <a:t>: Began in Sept. 2016 year and lasts for 3 full and consecutive school years (e.g., through June 2019)</a:t>
            </a:r>
          </a:p>
          <a:p>
            <a:pPr>
              <a:lnSpc>
                <a:spcPct val="107000"/>
              </a:lnSpc>
              <a:spcAft>
                <a:spcPts val="800"/>
              </a:spcAft>
            </a:pPr>
            <a:r>
              <a:rPr lang="en-US" sz="1800" i="1" dirty="0">
                <a:effectLst/>
                <a:ea typeface="Calibri" panose="020F0502020204030204" pitchFamily="34" charset="0"/>
                <a:cs typeface="Times New Roman" panose="02020603050405020304" pitchFamily="18" charset="0"/>
              </a:rPr>
              <a:t>Who</a:t>
            </a:r>
            <a:r>
              <a:rPr lang="en-US" sz="1800" dirty="0">
                <a:effectLst/>
                <a:ea typeface="Calibri" panose="020F0502020204030204" pitchFamily="34" charset="0"/>
                <a:cs typeface="Times New Roman" panose="02020603050405020304" pitchFamily="18" charset="0"/>
              </a:rPr>
              <a:t>:</a:t>
            </a:r>
            <a:r>
              <a:rPr lang="en-US" sz="1800" i="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Elementary schools in three public school districts (e.g., Schenectady, Syracuse, Hudson Falls)</a:t>
            </a:r>
          </a:p>
          <a:p>
            <a:pPr>
              <a:lnSpc>
                <a:spcPct val="107000"/>
              </a:lnSpc>
              <a:spcAft>
                <a:spcPts val="800"/>
              </a:spcAft>
            </a:pPr>
            <a:r>
              <a:rPr lang="en-US" sz="1800" i="1" dirty="0">
                <a:effectLst/>
                <a:ea typeface="Calibri" panose="020F0502020204030204" pitchFamily="34" charset="0"/>
                <a:cs typeface="Times New Roman" panose="02020603050405020304" pitchFamily="18" charset="0"/>
              </a:rPr>
              <a:t>What</a:t>
            </a:r>
            <a:r>
              <a:rPr lang="en-US" sz="1800" dirty="0">
                <a:effectLst/>
                <a:ea typeface="Calibri" panose="020F0502020204030204" pitchFamily="34" charset="0"/>
                <a:cs typeface="Times New Roman" panose="02020603050405020304" pitchFamily="18" charset="0"/>
              </a:rPr>
              <a:t>: OASAS prevention provider-supported </a:t>
            </a:r>
            <a:r>
              <a:rPr lang="en-US" sz="1800" dirty="0">
                <a:ea typeface="Calibri" panose="020F0502020204030204" pitchFamily="34" charset="0"/>
                <a:cs typeface="Times New Roman" panose="02020603050405020304" pitchFamily="18" charset="0"/>
              </a:rPr>
              <a:t>implementation of a</a:t>
            </a:r>
            <a:r>
              <a:rPr lang="en-US" sz="1800" dirty="0">
                <a:effectLst/>
                <a:ea typeface="Calibri" panose="020F0502020204030204" pitchFamily="34" charset="0"/>
                <a:cs typeface="Times New Roman" panose="02020603050405020304" pitchFamily="18" charset="0"/>
              </a:rPr>
              <a:t> universal prevention EBP </a:t>
            </a:r>
            <a:r>
              <a:rPr lang="en-US" sz="1800" u="none" strike="noStrike" dirty="0">
                <a:effectLst/>
                <a:ea typeface="Calibri" panose="020F0502020204030204" pitchFamily="34" charset="0"/>
              </a:rPr>
              <a:t>that has effects on substance abuse </a:t>
            </a:r>
            <a:r>
              <a:rPr lang="en-US" sz="1800" u="sng" dirty="0">
                <a:effectLst/>
                <a:ea typeface="Calibri" panose="020F0502020204030204" pitchFamily="34" charset="0"/>
              </a:rPr>
              <a:t>and</a:t>
            </a:r>
            <a:r>
              <a:rPr lang="en-US" sz="1800" u="none" strike="noStrike" dirty="0">
                <a:effectLst/>
                <a:ea typeface="Calibri" panose="020F0502020204030204" pitchFamily="34" charset="0"/>
              </a:rPr>
              <a:t> mental health outcomes (i.e., PAX Good Behavior Game; Positive Action). </a:t>
            </a:r>
          </a:p>
          <a:p>
            <a:pPr marL="0" indent="0">
              <a:lnSpc>
                <a:spcPct val="100000"/>
              </a:lnSpc>
              <a:spcBef>
                <a:spcPts val="0"/>
              </a:spcBef>
              <a:buNone/>
            </a:pPr>
            <a:endParaRPr lang="en-US" sz="2000" dirty="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42" y="509954"/>
            <a:ext cx="2466975" cy="1325563"/>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525" y="5214938"/>
            <a:ext cx="3200064" cy="1516534"/>
          </a:xfrm>
          <a:prstGeom prst="rect">
            <a:avLst/>
          </a:prstGeom>
        </p:spPr>
      </p:pic>
    </p:spTree>
    <p:extLst>
      <p:ext uri="{BB962C8B-B14F-4D97-AF65-F5344CB8AC3E}">
        <p14:creationId xmlns:p14="http://schemas.microsoft.com/office/powerpoint/2010/main" val="228096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738" y="326613"/>
            <a:ext cx="7792662" cy="877887"/>
          </a:xfrm>
        </p:spPr>
        <p:txBody>
          <a:bodyPr>
            <a:normAutofit fontScale="90000"/>
          </a:bodyPr>
          <a:lstStyle/>
          <a:p>
            <a:r>
              <a:rPr lang="en-US" sz="3100" b="1" dirty="0">
                <a:latin typeface="Arial" panose="020B0604020202020204" pitchFamily="34" charset="0"/>
                <a:cs typeface="Arial" panose="020B0604020202020204" pitchFamily="34" charset="0"/>
              </a:rPr>
              <a:t>NYS Drug Use Trends</a:t>
            </a:r>
            <a:r>
              <a:rPr lang="en-US" sz="4400" b="1" dirty="0"/>
              <a:t/>
            </a:r>
            <a:br>
              <a:rPr lang="en-US" sz="4400" b="1" dirty="0"/>
            </a:br>
            <a:r>
              <a:rPr lang="en-US" sz="2200" b="1" dirty="0">
                <a:latin typeface="Arial" panose="020B0604020202020204" pitchFamily="34" charset="0"/>
                <a:cs typeface="Arial" panose="020B0604020202020204" pitchFamily="34" charset="0"/>
              </a:rPr>
              <a:t>for High School Students in Grades 9-12          </a:t>
            </a:r>
          </a:p>
        </p:txBody>
      </p:sp>
      <p:graphicFrame>
        <p:nvGraphicFramePr>
          <p:cNvPr id="4" name="Chart 3"/>
          <p:cNvGraphicFramePr>
            <a:graphicFrameLocks/>
          </p:cNvGraphicFramePr>
          <p:nvPr>
            <p:extLst/>
          </p:nvPr>
        </p:nvGraphicFramePr>
        <p:xfrm>
          <a:off x="465978" y="956001"/>
          <a:ext cx="8398976" cy="578358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stretch>
            <a:fillRect/>
          </a:stretch>
        </p:blipFill>
        <p:spPr>
          <a:xfrm>
            <a:off x="9048271" y="4697295"/>
            <a:ext cx="1703075" cy="347940"/>
          </a:xfrm>
          <a:prstGeom prst="rect">
            <a:avLst/>
          </a:prstGeom>
        </p:spPr>
      </p:pic>
      <p:pic>
        <p:nvPicPr>
          <p:cNvPr id="7" name="Picture 6"/>
          <p:cNvPicPr>
            <a:picLocks noChangeAspect="1"/>
          </p:cNvPicPr>
          <p:nvPr/>
        </p:nvPicPr>
        <p:blipFill>
          <a:blip r:embed="rId5"/>
          <a:stretch>
            <a:fillRect/>
          </a:stretch>
        </p:blipFill>
        <p:spPr>
          <a:xfrm>
            <a:off x="8990976" y="5011282"/>
            <a:ext cx="1686444" cy="486692"/>
          </a:xfrm>
          <a:prstGeom prst="rect">
            <a:avLst/>
          </a:prstGeom>
        </p:spPr>
      </p:pic>
      <p:pic>
        <p:nvPicPr>
          <p:cNvPr id="8" name="Picture 7"/>
          <p:cNvPicPr>
            <a:picLocks noChangeAspect="1"/>
          </p:cNvPicPr>
          <p:nvPr/>
        </p:nvPicPr>
        <p:blipFill>
          <a:blip r:embed="rId6"/>
          <a:stretch>
            <a:fillRect/>
          </a:stretch>
        </p:blipFill>
        <p:spPr>
          <a:xfrm>
            <a:off x="9025267" y="5331926"/>
            <a:ext cx="1686444" cy="464055"/>
          </a:xfrm>
          <a:prstGeom prst="rect">
            <a:avLst/>
          </a:prstGeom>
        </p:spPr>
      </p:pic>
      <p:pic>
        <p:nvPicPr>
          <p:cNvPr id="9" name="Picture 8"/>
          <p:cNvPicPr>
            <a:picLocks noChangeAspect="1"/>
          </p:cNvPicPr>
          <p:nvPr/>
        </p:nvPicPr>
        <p:blipFill>
          <a:blip r:embed="rId7"/>
          <a:stretch>
            <a:fillRect/>
          </a:stretch>
        </p:blipFill>
        <p:spPr>
          <a:xfrm>
            <a:off x="9045552" y="4330813"/>
            <a:ext cx="1667979" cy="384074"/>
          </a:xfrm>
          <a:prstGeom prst="rect">
            <a:avLst/>
          </a:prstGeom>
        </p:spPr>
      </p:pic>
      <p:pic>
        <p:nvPicPr>
          <p:cNvPr id="10" name="Picture 9"/>
          <p:cNvPicPr>
            <a:picLocks noChangeAspect="1"/>
          </p:cNvPicPr>
          <p:nvPr/>
        </p:nvPicPr>
        <p:blipFill>
          <a:blip r:embed="rId8"/>
          <a:stretch>
            <a:fillRect/>
          </a:stretch>
        </p:blipFill>
        <p:spPr>
          <a:xfrm>
            <a:off x="9025557" y="4015904"/>
            <a:ext cx="1663294" cy="319503"/>
          </a:xfrm>
          <a:prstGeom prst="rect">
            <a:avLst/>
          </a:prstGeom>
        </p:spPr>
      </p:pic>
      <p:sp>
        <p:nvSpPr>
          <p:cNvPr id="11" name="TextBox 10"/>
          <p:cNvSpPr txBox="1"/>
          <p:nvPr/>
        </p:nvSpPr>
        <p:spPr>
          <a:xfrm>
            <a:off x="148590" y="3223260"/>
            <a:ext cx="445956" cy="523220"/>
          </a:xfrm>
          <a:prstGeom prst="rect">
            <a:avLst/>
          </a:prstGeom>
          <a:noFill/>
        </p:spPr>
        <p:txBody>
          <a:bodyPr wrap="none" rtlCol="0">
            <a:spAutoFit/>
          </a:bodyPr>
          <a:lstStyle/>
          <a:p>
            <a:r>
              <a:rPr lang="en-US" sz="2800" b="1" dirty="0"/>
              <a:t>%</a:t>
            </a:r>
          </a:p>
        </p:txBody>
      </p:sp>
      <p:sp>
        <p:nvSpPr>
          <p:cNvPr id="12" name="TextBox 11"/>
          <p:cNvSpPr txBox="1"/>
          <p:nvPr/>
        </p:nvSpPr>
        <p:spPr>
          <a:xfrm>
            <a:off x="9029700" y="1176666"/>
            <a:ext cx="2880360" cy="2292935"/>
          </a:xfrm>
          <a:prstGeom prst="rect">
            <a:avLst/>
          </a:prstGeom>
          <a:noFill/>
          <a:ln>
            <a:solidFill>
              <a:schemeClr val="tx1"/>
            </a:solidFill>
          </a:ln>
        </p:spPr>
        <p:txBody>
          <a:bodyPr wrap="square" rtlCol="0">
            <a:spAutoFit/>
          </a:bodyPr>
          <a:lstStyle/>
          <a:p>
            <a:r>
              <a:rPr lang="en-US" sz="1600" b="1" dirty="0"/>
              <a:t>       Alcohol down since 1997</a:t>
            </a:r>
          </a:p>
          <a:p>
            <a:endParaRPr lang="en-US" sz="1100" b="1" dirty="0"/>
          </a:p>
          <a:p>
            <a:r>
              <a:rPr lang="en-US" sz="1600" b="1" dirty="0"/>
              <a:t>       Heroin up since 2005</a:t>
            </a:r>
          </a:p>
          <a:p>
            <a:endParaRPr lang="en-US" sz="1000" b="1" dirty="0"/>
          </a:p>
          <a:p>
            <a:r>
              <a:rPr lang="en-US" sz="1600" b="1" dirty="0"/>
              <a:t>       Marijuana &amp; Cocaine steady</a:t>
            </a:r>
          </a:p>
          <a:p>
            <a:endParaRPr lang="en-US" sz="1000" b="1" dirty="0"/>
          </a:p>
          <a:p>
            <a:r>
              <a:rPr lang="en-US" sz="1600" b="1" dirty="0"/>
              <a:t>       Cigarettes down from 1997,</a:t>
            </a:r>
          </a:p>
          <a:p>
            <a:r>
              <a:rPr lang="en-US" sz="1600" b="1" dirty="0"/>
              <a:t>        however, in 2015: </a:t>
            </a:r>
          </a:p>
          <a:p>
            <a:r>
              <a:rPr lang="en-US" sz="1600" b="1" dirty="0"/>
              <a:t>                 Tobacco vaping  = 22%</a:t>
            </a:r>
          </a:p>
          <a:p>
            <a:r>
              <a:rPr lang="en-US" sz="1600" b="1" dirty="0"/>
              <a:t>         Any Nicotine 30 day  = 29%</a:t>
            </a:r>
          </a:p>
        </p:txBody>
      </p:sp>
      <p:sp>
        <p:nvSpPr>
          <p:cNvPr id="14" name="Up Arrow 13"/>
          <p:cNvSpPr/>
          <p:nvPr/>
        </p:nvSpPr>
        <p:spPr>
          <a:xfrm>
            <a:off x="9074456" y="1609459"/>
            <a:ext cx="184567" cy="28937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9061005" y="2085755"/>
            <a:ext cx="323748" cy="1749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45552" y="4015904"/>
            <a:ext cx="1666159" cy="1665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26920" y="6420905"/>
            <a:ext cx="4344394" cy="338554"/>
          </a:xfrm>
          <a:prstGeom prst="rect">
            <a:avLst/>
          </a:prstGeom>
          <a:noFill/>
        </p:spPr>
        <p:txBody>
          <a:bodyPr wrap="none" rtlCol="0">
            <a:spAutoFit/>
          </a:bodyPr>
          <a:lstStyle/>
          <a:p>
            <a:r>
              <a:rPr lang="en-US" sz="1600" dirty="0"/>
              <a:t>Source:  Youth Risk Behavior Survey, NYSED, 2016.</a:t>
            </a:r>
          </a:p>
        </p:txBody>
      </p:sp>
      <p:sp>
        <p:nvSpPr>
          <p:cNvPr id="18" name="TextBox 17"/>
          <p:cNvSpPr txBox="1"/>
          <p:nvPr/>
        </p:nvSpPr>
        <p:spPr>
          <a:xfrm>
            <a:off x="9178573" y="776731"/>
            <a:ext cx="2514318" cy="400110"/>
          </a:xfrm>
          <a:prstGeom prst="rect">
            <a:avLst/>
          </a:prstGeom>
          <a:noFill/>
        </p:spPr>
        <p:txBody>
          <a:bodyPr wrap="square" rtlCol="0">
            <a:spAutoFit/>
          </a:bodyPr>
          <a:lstStyle/>
          <a:p>
            <a:pPr algn="ctr"/>
            <a:r>
              <a:rPr lang="en-US" sz="2000" b="1" dirty="0"/>
              <a:t>Trend Summary</a:t>
            </a:r>
          </a:p>
        </p:txBody>
      </p:sp>
      <p:sp>
        <p:nvSpPr>
          <p:cNvPr id="19" name="Down Arrow 18"/>
          <p:cNvSpPr/>
          <p:nvPr/>
        </p:nvSpPr>
        <p:spPr>
          <a:xfrm>
            <a:off x="9082123" y="2411727"/>
            <a:ext cx="176900" cy="27451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9085933" y="1238247"/>
            <a:ext cx="176900" cy="27451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75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97" y="740691"/>
            <a:ext cx="10777870" cy="833194"/>
          </a:xfrm>
        </p:spPr>
        <p:txBody>
          <a:bodyPr>
            <a:normAutofit/>
          </a:bodyPr>
          <a:lstStyle/>
          <a:p>
            <a:pPr algn="ctr"/>
            <a:r>
              <a:rPr lang="en-US" sz="4000" dirty="0">
                <a:latin typeface="Arial" panose="020B0604020202020204" pitchFamily="34" charset="0"/>
                <a:cs typeface="Arial" panose="020B0604020202020204" pitchFamily="34" charset="0"/>
              </a:rPr>
              <a:t>Prevention Guidelines Updates</a:t>
            </a:r>
          </a:p>
        </p:txBody>
      </p:sp>
      <p:sp>
        <p:nvSpPr>
          <p:cNvPr id="3" name="Content Placeholder 2"/>
          <p:cNvSpPr>
            <a:spLocks noGrp="1"/>
          </p:cNvSpPr>
          <p:nvPr>
            <p:ph idx="1"/>
          </p:nvPr>
        </p:nvSpPr>
        <p:spPr>
          <a:xfrm>
            <a:off x="328279" y="1385888"/>
            <a:ext cx="11863721" cy="4919298"/>
          </a:xfrm>
        </p:spPr>
        <p:txBody>
          <a:bodyPr>
            <a:noAutofit/>
          </a:bodyPr>
          <a:lstStyle/>
          <a:p>
            <a:pPr marL="0" indent="0" algn="ctr">
              <a:buNone/>
            </a:pPr>
            <a:endParaRPr lang="en-US" sz="2400" u="sng" dirty="0"/>
          </a:p>
          <a:p>
            <a:pPr>
              <a:spcBef>
                <a:spcPts val="0"/>
              </a:spcBef>
            </a:pPr>
            <a:r>
              <a:rPr lang="en-US" sz="3100" dirty="0"/>
              <a:t>Online Reporting References changed from PARIS to WITNYS</a:t>
            </a:r>
          </a:p>
          <a:p>
            <a:pPr>
              <a:spcBef>
                <a:spcPts val="0"/>
              </a:spcBef>
            </a:pPr>
            <a:r>
              <a:rPr lang="en-US" sz="3100" dirty="0"/>
              <a:t>Problem Gambling Policy</a:t>
            </a:r>
          </a:p>
          <a:p>
            <a:pPr>
              <a:spcBef>
                <a:spcPts val="0"/>
              </a:spcBef>
            </a:pPr>
            <a:r>
              <a:rPr lang="en-US" sz="3100" dirty="0"/>
              <a:t>SAPST Policy</a:t>
            </a:r>
          </a:p>
          <a:p>
            <a:pPr>
              <a:spcBef>
                <a:spcPts val="0"/>
              </a:spcBef>
            </a:pPr>
            <a:r>
              <a:rPr lang="en-US" sz="3100" dirty="0"/>
              <a:t>Changes to Prevention Counseling Section</a:t>
            </a:r>
          </a:p>
          <a:p>
            <a:pPr>
              <a:spcBef>
                <a:spcPts val="0"/>
              </a:spcBef>
            </a:pPr>
            <a:r>
              <a:rPr lang="en-US" sz="3100" dirty="0"/>
              <a:t>Updated links in Justice Center Section</a:t>
            </a:r>
          </a:p>
          <a:p>
            <a:pPr>
              <a:spcBef>
                <a:spcPts val="0"/>
              </a:spcBef>
            </a:pPr>
            <a:r>
              <a:rPr lang="en-US" sz="3100" dirty="0"/>
              <a:t>Evidence-Based Programs (EBPs) for the Prevention of Mental, Emotional and Behavioral (MEB) Health Disorders</a:t>
            </a:r>
          </a:p>
          <a:p>
            <a:pPr>
              <a:spcBef>
                <a:spcPts val="0"/>
              </a:spcBef>
            </a:pPr>
            <a:r>
              <a:rPr lang="en-US" sz="3100" dirty="0"/>
              <a:t>Updates to Appendices</a:t>
            </a:r>
          </a:p>
          <a:p>
            <a:pPr>
              <a:spcBef>
                <a:spcPts val="0"/>
              </a:spcBef>
            </a:pPr>
            <a:r>
              <a:rPr lang="en-US" sz="3100" dirty="0"/>
              <a:t>Minor format changes</a:t>
            </a:r>
          </a:p>
          <a:p>
            <a:pPr>
              <a:spcBef>
                <a:spcPts val="0"/>
              </a:spcBef>
            </a:pPr>
            <a:endParaRPr lang="en-US" sz="2000" dirty="0">
              <a:cs typeface="Arial" panose="020B0604020202020204" pitchFamily="34" charset="0"/>
            </a:endParaRPr>
          </a:p>
        </p:txBody>
      </p:sp>
    </p:spTree>
    <p:extLst>
      <p:ext uri="{BB962C8B-B14F-4D97-AF65-F5344CB8AC3E}">
        <p14:creationId xmlns:p14="http://schemas.microsoft.com/office/powerpoint/2010/main" val="16639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endParaRPr lang="en-US" dirty="0"/>
          </a:p>
        </p:txBody>
      </p:sp>
      <p:sp>
        <p:nvSpPr>
          <p:cNvPr id="3" name="Content Placeholder 2"/>
          <p:cNvSpPr>
            <a:spLocks noGrp="1"/>
          </p:cNvSpPr>
          <p:nvPr>
            <p:ph idx="1"/>
          </p:nvPr>
        </p:nvSpPr>
        <p:spPr>
          <a:xfrm>
            <a:off x="609600" y="707923"/>
            <a:ext cx="10972800" cy="5464277"/>
          </a:xfrm>
        </p:spPr>
        <p:txBody>
          <a:bodyPr/>
          <a:lstStyle/>
          <a:p>
            <a:pPr marL="0" lvl="0" indent="0" algn="ctr">
              <a:buNone/>
            </a:pPr>
            <a:r>
              <a:rPr lang="en-US" sz="5400" dirty="0"/>
              <a:t>Prevention Coalitions</a:t>
            </a:r>
          </a:p>
          <a:p>
            <a:pPr marL="0" lvl="0" indent="0">
              <a:buNone/>
            </a:pPr>
            <a:endParaRPr lang="en-US" sz="2667" dirty="0"/>
          </a:p>
          <a:p>
            <a:pPr lvl="0"/>
            <a:r>
              <a:rPr lang="en-US" sz="2667" dirty="0"/>
              <a:t>117 diverse prevention coalitions are registered with OASAS and are strengthening their communities across the state.</a:t>
            </a:r>
          </a:p>
          <a:p>
            <a:pPr marL="0" indent="0">
              <a:buNone/>
            </a:pPr>
            <a:endParaRPr lang="en-US" sz="1333" dirty="0"/>
          </a:p>
          <a:p>
            <a:pPr lvl="0"/>
            <a:r>
              <a:rPr lang="en-US" sz="2667" dirty="0"/>
              <a:t>OASAS funds six regional Prevention Resource Centers for training and TA of coalitions &amp; providers [SPF planning, EBP, evaluation].</a:t>
            </a:r>
          </a:p>
          <a:p>
            <a:pPr marL="0" indent="0">
              <a:buNone/>
            </a:pPr>
            <a:endParaRPr lang="en-US" sz="1333" dirty="0"/>
          </a:p>
          <a:p>
            <a:r>
              <a:rPr lang="en-US" sz="2667" dirty="0"/>
              <a:t>2014-19 SAMHSA PFS grant:  Funded 10 coalitions to reduce Rx Opioid and Heroin abuse and overdoses.</a:t>
            </a:r>
          </a:p>
        </p:txBody>
      </p:sp>
      <p:sp>
        <p:nvSpPr>
          <p:cNvPr id="4" name="Slide Number Placeholder 3"/>
          <p:cNvSpPr>
            <a:spLocks noGrp="1"/>
          </p:cNvSpPr>
          <p:nvPr>
            <p:ph type="sldNum" sz="quarter" idx="10"/>
          </p:nvPr>
        </p:nvSpPr>
        <p:spPr/>
        <p:txBody>
          <a:bodyPr/>
          <a:lstStyle/>
          <a:p>
            <a:fld id="{6D27897F-C7D4-4875-8EAD-C987129DC142}" type="slidenum">
              <a:rPr lang="en-US" smtClean="0"/>
              <a:pPr/>
              <a:t>21</a:t>
            </a:fld>
            <a:endParaRPr lang="en-US" dirty="0"/>
          </a:p>
        </p:txBody>
      </p:sp>
    </p:spTree>
    <p:extLst>
      <p:ext uri="{BB962C8B-B14F-4D97-AF65-F5344CB8AC3E}">
        <p14:creationId xmlns:p14="http://schemas.microsoft.com/office/powerpoint/2010/main" val="545330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853859"/>
            <a:ext cx="11131463" cy="808039"/>
          </a:xfrm>
        </p:spPr>
        <p:txBody>
          <a:bodyPr/>
          <a:lstStyle/>
          <a:p>
            <a:r>
              <a:rPr lang="en-US" sz="5400" dirty="0"/>
              <a:t>Partnership for Success (PFS)</a:t>
            </a:r>
          </a:p>
        </p:txBody>
      </p:sp>
      <p:sp>
        <p:nvSpPr>
          <p:cNvPr id="3" name="Content Placeholder 2"/>
          <p:cNvSpPr>
            <a:spLocks noGrp="1"/>
          </p:cNvSpPr>
          <p:nvPr>
            <p:ph idx="1"/>
          </p:nvPr>
        </p:nvSpPr>
        <p:spPr>
          <a:xfrm>
            <a:off x="697282" y="1869510"/>
            <a:ext cx="11189918" cy="4616350"/>
          </a:xfrm>
        </p:spPr>
        <p:txBody>
          <a:bodyPr/>
          <a:lstStyle/>
          <a:p>
            <a:pPr lvl="0"/>
            <a:r>
              <a:rPr lang="en-US" sz="2400" b="1" dirty="0"/>
              <a:t>Five year SAMHSA grant (2014 -2019)</a:t>
            </a:r>
          </a:p>
          <a:p>
            <a:pPr marL="0" lvl="0" indent="0">
              <a:buNone/>
            </a:pPr>
            <a:endParaRPr lang="en-US" sz="2400" b="1" dirty="0"/>
          </a:p>
          <a:p>
            <a:r>
              <a:rPr lang="en-US" sz="2400" b="1" dirty="0"/>
              <a:t>10 sub recipient community coalitions identified through a competitive RFP process</a:t>
            </a:r>
          </a:p>
          <a:p>
            <a:pPr marL="0" indent="0">
              <a:buNone/>
            </a:pPr>
            <a:endParaRPr lang="en-US" sz="2400" b="1" dirty="0"/>
          </a:p>
          <a:p>
            <a:r>
              <a:rPr lang="en-US" sz="2400" b="1" dirty="0"/>
              <a:t>Following Strategic Prevention Framework (SPF)</a:t>
            </a:r>
          </a:p>
          <a:p>
            <a:pPr marL="0" indent="0">
              <a:buNone/>
            </a:pPr>
            <a:endParaRPr lang="en-US" sz="2400" b="1" dirty="0"/>
          </a:p>
          <a:p>
            <a:r>
              <a:rPr lang="en-US" sz="2400" b="1" dirty="0"/>
              <a:t>Community-wide strategies to reduce prescription drug misuse and abuse and heroin and opioid abuse and overdose prevention for those 12-25 years old.  </a:t>
            </a:r>
          </a:p>
          <a:p>
            <a:pPr lvl="0"/>
            <a:endParaRPr lang="en-US" sz="3600" dirty="0"/>
          </a:p>
        </p:txBody>
      </p:sp>
    </p:spTree>
    <p:extLst>
      <p:ext uri="{BB962C8B-B14F-4D97-AF65-F5344CB8AC3E}">
        <p14:creationId xmlns:p14="http://schemas.microsoft.com/office/powerpoint/2010/main" val="9682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1609725" y="638595"/>
            <a:ext cx="9144000" cy="445212"/>
          </a:xfrm>
          <a:prstGeom prst="rect">
            <a:avLst/>
          </a:prstGeom>
          <a:solidFill>
            <a:srgbClr val="FFFFCC"/>
          </a:solidFill>
        </p:spPr>
        <p:txBody>
          <a:bodyPr>
            <a:noAutofit/>
          </a:bodyPr>
          <a:lstStyle/>
          <a:p>
            <a:pPr eaLnBrk="1" hangingPunct="1"/>
            <a:r>
              <a:rPr lang="en-US" sz="3200" b="1" dirty="0">
                <a:solidFill>
                  <a:srgbClr val="3333CC"/>
                </a:solidFill>
              </a:rPr>
              <a:t>SAMHSA’s </a:t>
            </a:r>
            <a:br>
              <a:rPr lang="en-US" sz="3200" b="1" dirty="0">
                <a:solidFill>
                  <a:srgbClr val="3333CC"/>
                </a:solidFill>
              </a:rPr>
            </a:br>
            <a:r>
              <a:rPr lang="en-US" sz="3200" b="1" dirty="0">
                <a:solidFill>
                  <a:srgbClr val="3333CC"/>
                </a:solidFill>
              </a:rPr>
              <a:t>Strategic Prevention Framework Steps</a:t>
            </a:r>
          </a:p>
        </p:txBody>
      </p:sp>
      <p:grpSp>
        <p:nvGrpSpPr>
          <p:cNvPr id="2" name="Group 3"/>
          <p:cNvGrpSpPr>
            <a:grpSpLocks/>
          </p:cNvGrpSpPr>
          <p:nvPr/>
        </p:nvGrpSpPr>
        <p:grpSpPr bwMode="auto">
          <a:xfrm>
            <a:off x="1831494" y="1888414"/>
            <a:ext cx="8110313" cy="4725111"/>
            <a:chOff x="336" y="1581"/>
            <a:chExt cx="5326" cy="2307"/>
          </a:xfrm>
          <a:solidFill>
            <a:schemeClr val="tx1"/>
          </a:solidFill>
        </p:grpSpPr>
        <p:sp>
          <p:nvSpPr>
            <p:cNvPr id="149508" name="AutoShape 4"/>
            <p:cNvSpPr>
              <a:spLocks noChangeArrowheads="1"/>
            </p:cNvSpPr>
            <p:nvPr/>
          </p:nvSpPr>
          <p:spPr bwMode="auto">
            <a:xfrm>
              <a:off x="1139" y="2036"/>
              <a:ext cx="3823" cy="1599"/>
            </a:xfrm>
            <a:custGeom>
              <a:avLst/>
              <a:gdLst>
                <a:gd name="G0" fmla="+- 1165 0 0"/>
                <a:gd name="G1" fmla="+- 21600 0 1165"/>
                <a:gd name="G2" fmla="+- 21600 0 116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65" y="10800"/>
                  </a:moveTo>
                  <a:cubicBezTo>
                    <a:pt x="1165" y="16121"/>
                    <a:pt x="5479" y="20435"/>
                    <a:pt x="10800" y="20435"/>
                  </a:cubicBezTo>
                  <a:cubicBezTo>
                    <a:pt x="16121" y="20435"/>
                    <a:pt x="20435" y="16121"/>
                    <a:pt x="20435" y="10800"/>
                  </a:cubicBezTo>
                  <a:cubicBezTo>
                    <a:pt x="20435" y="5479"/>
                    <a:pt x="16121" y="1165"/>
                    <a:pt x="10800" y="1165"/>
                  </a:cubicBezTo>
                  <a:cubicBezTo>
                    <a:pt x="5479" y="1165"/>
                    <a:pt x="1165" y="5479"/>
                    <a:pt x="1165" y="10800"/>
                  </a:cubicBezTo>
                  <a:close/>
                </a:path>
              </a:pathLst>
            </a:custGeom>
            <a:solidFill>
              <a:schemeClr val="accent3">
                <a:lumMod val="75000"/>
              </a:schemeClr>
            </a:solidFill>
            <a:ln w="9525">
              <a:solidFill>
                <a:schemeClr val="accent3">
                  <a:lumMod val="75000"/>
                </a:schemeClr>
              </a:solidFill>
              <a:round/>
              <a:headEnd/>
              <a:tailEnd/>
            </a:ln>
            <a:effectLst/>
          </p:spPr>
          <p:txBody>
            <a:bodyPr wrap="none" anchor="ctr"/>
            <a:lstStyle/>
            <a:p>
              <a:pPr lvl="1">
                <a:defRPr/>
              </a:pPr>
              <a:r>
                <a:rPr lang="en-US" sz="2800" dirty="0">
                  <a:solidFill>
                    <a:srgbClr val="9BBB59">
                      <a:lumMod val="50000"/>
                    </a:srgbClr>
                  </a:solidFill>
                  <a:latin typeface="Verdana" pitchFamily="34" charset="0"/>
                  <a:cs typeface="Arial" charset="0"/>
                </a:rPr>
                <a:t>Sustainability &amp; </a:t>
              </a:r>
            </a:p>
            <a:p>
              <a:pPr>
                <a:defRPr/>
              </a:pPr>
              <a:r>
                <a:rPr lang="en-US" sz="2800" dirty="0">
                  <a:solidFill>
                    <a:srgbClr val="9BBB59">
                      <a:lumMod val="50000"/>
                    </a:srgbClr>
                  </a:solidFill>
                  <a:latin typeface="Verdana" pitchFamily="34" charset="0"/>
                  <a:cs typeface="Arial" charset="0"/>
                </a:rPr>
                <a:t>Cultural Competence</a:t>
              </a:r>
              <a:endParaRPr lang="en-US" sz="2800" b="1" dirty="0">
                <a:solidFill>
                  <a:srgbClr val="9BBB59">
                    <a:lumMod val="50000"/>
                  </a:srgbClr>
                </a:solidFill>
                <a:latin typeface="Verdana" pitchFamily="34" charset="0"/>
                <a:cs typeface="Arial" charset="0"/>
              </a:endParaRPr>
            </a:p>
          </p:txBody>
        </p:sp>
        <p:sp>
          <p:nvSpPr>
            <p:cNvPr id="149509" name="Oval 5"/>
            <p:cNvSpPr>
              <a:spLocks noChangeArrowheads="1"/>
            </p:cNvSpPr>
            <p:nvPr/>
          </p:nvSpPr>
          <p:spPr bwMode="auto">
            <a:xfrm>
              <a:off x="336" y="2102"/>
              <a:ext cx="1488" cy="760"/>
            </a:xfrm>
            <a:prstGeom prst="ellipse">
              <a:avLst/>
            </a:prstGeom>
            <a:gradFill>
              <a:gsLst>
                <a:gs pos="0">
                  <a:srgbClr val="333399"/>
                </a:gs>
                <a:gs pos="39999">
                  <a:srgbClr val="027BC6"/>
                </a:gs>
              </a:gsLst>
              <a:lin ang="5400000" scaled="0"/>
            </a:gradFill>
            <a:ln w="9525">
              <a:solidFill>
                <a:schemeClr val="accent1">
                  <a:lumMod val="50000"/>
                </a:schemeClr>
              </a:solidFill>
              <a:round/>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dirty="0">
                <a:solidFill>
                  <a:prstClr val="white"/>
                </a:solidFill>
                <a:latin typeface="Garamond" pitchFamily="18" charset="0"/>
              </a:endParaRPr>
            </a:p>
          </p:txBody>
        </p:sp>
        <p:sp>
          <p:nvSpPr>
            <p:cNvPr id="149510" name="Oval 6"/>
            <p:cNvSpPr>
              <a:spLocks noChangeArrowheads="1"/>
            </p:cNvSpPr>
            <p:nvPr/>
          </p:nvSpPr>
          <p:spPr bwMode="auto">
            <a:xfrm>
              <a:off x="1214" y="3069"/>
              <a:ext cx="1524" cy="760"/>
            </a:xfrm>
            <a:prstGeom prst="ellipse">
              <a:avLst/>
            </a:prstGeom>
            <a:gradFill>
              <a:gsLst>
                <a:gs pos="0">
                  <a:srgbClr val="333399"/>
                </a:gs>
                <a:gs pos="39999">
                  <a:srgbClr val="027BC6"/>
                </a:gs>
              </a:gsLst>
              <a:lin ang="5400000" scaled="0"/>
            </a:gradFill>
            <a:ln w="9525">
              <a:solidFill>
                <a:schemeClr val="accent1">
                  <a:lumMod val="50000"/>
                </a:schemeClr>
              </a:solidFill>
              <a:round/>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a:solidFill>
                  <a:prstClr val="black"/>
                </a:solidFill>
                <a:latin typeface="Garamond" pitchFamily="18" charset="0"/>
              </a:endParaRPr>
            </a:p>
          </p:txBody>
        </p:sp>
        <p:sp>
          <p:nvSpPr>
            <p:cNvPr id="149511" name="Oval 7"/>
            <p:cNvSpPr>
              <a:spLocks noChangeArrowheads="1"/>
            </p:cNvSpPr>
            <p:nvPr/>
          </p:nvSpPr>
          <p:spPr bwMode="auto">
            <a:xfrm>
              <a:off x="3178" y="3128"/>
              <a:ext cx="1524" cy="760"/>
            </a:xfrm>
            <a:prstGeom prst="ellipse">
              <a:avLst/>
            </a:prstGeom>
            <a:gradFill>
              <a:gsLst>
                <a:gs pos="0">
                  <a:srgbClr val="333399"/>
                </a:gs>
                <a:gs pos="39999">
                  <a:srgbClr val="027BC6"/>
                </a:gs>
              </a:gsLst>
              <a:lin ang="5400000" scaled="0"/>
            </a:gradFill>
            <a:ln w="9525">
              <a:solidFill>
                <a:schemeClr val="accent1">
                  <a:lumMod val="50000"/>
                </a:schemeClr>
              </a:solidFill>
              <a:round/>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dirty="0">
                <a:solidFill>
                  <a:prstClr val="white"/>
                </a:solidFill>
                <a:latin typeface="Garamond" pitchFamily="18" charset="0"/>
              </a:endParaRPr>
            </a:p>
          </p:txBody>
        </p:sp>
        <p:sp>
          <p:nvSpPr>
            <p:cNvPr id="149512" name="Oval 8"/>
            <p:cNvSpPr>
              <a:spLocks noChangeArrowheads="1"/>
            </p:cNvSpPr>
            <p:nvPr/>
          </p:nvSpPr>
          <p:spPr bwMode="auto">
            <a:xfrm>
              <a:off x="4093" y="2079"/>
              <a:ext cx="1523" cy="760"/>
            </a:xfrm>
            <a:prstGeom prst="ellipse">
              <a:avLst/>
            </a:prstGeom>
            <a:gradFill>
              <a:gsLst>
                <a:gs pos="0">
                  <a:srgbClr val="333399"/>
                </a:gs>
                <a:gs pos="39999">
                  <a:srgbClr val="027BC6"/>
                </a:gs>
              </a:gsLst>
              <a:lin ang="5400000" scaled="0"/>
            </a:gradFill>
            <a:ln w="9525">
              <a:solidFill>
                <a:schemeClr val="accent1">
                  <a:lumMod val="50000"/>
                </a:schemeClr>
              </a:solidFill>
              <a:round/>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dirty="0">
                <a:solidFill>
                  <a:prstClr val="white"/>
                </a:solidFill>
                <a:latin typeface="Garamond" pitchFamily="18" charset="0"/>
              </a:endParaRPr>
            </a:p>
          </p:txBody>
        </p:sp>
        <p:sp>
          <p:nvSpPr>
            <p:cNvPr id="149513" name="Oval 9"/>
            <p:cNvSpPr>
              <a:spLocks noChangeArrowheads="1"/>
            </p:cNvSpPr>
            <p:nvPr/>
          </p:nvSpPr>
          <p:spPr bwMode="auto">
            <a:xfrm>
              <a:off x="2113" y="1581"/>
              <a:ext cx="1524" cy="760"/>
            </a:xfrm>
            <a:prstGeom prst="ellipse">
              <a:avLst/>
            </a:prstGeom>
            <a:gradFill>
              <a:gsLst>
                <a:gs pos="0">
                  <a:srgbClr val="333399"/>
                </a:gs>
                <a:gs pos="39999">
                  <a:srgbClr val="027BC6"/>
                </a:gs>
              </a:gsLst>
              <a:lin ang="5400000" scaled="0"/>
            </a:gradFill>
            <a:ln w="9525">
              <a:solidFill>
                <a:schemeClr val="accent1">
                  <a:lumMod val="50000"/>
                </a:schemeClr>
              </a:solidFill>
              <a:round/>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b="1" dirty="0">
                <a:ln w="18000">
                  <a:solidFill>
                    <a:srgbClr val="C0504D">
                      <a:satMod val="140000"/>
                    </a:srgbClr>
                  </a:solidFill>
                  <a:prstDash val="solid"/>
                  <a:miter lim="800000"/>
                </a:ln>
                <a:solidFill>
                  <a:srgbClr val="FFFFFF"/>
                </a:solidFill>
                <a:effectLst>
                  <a:outerShdw blurRad="25500" dist="23000" dir="7020000" algn="tl">
                    <a:srgbClr val="000000">
                      <a:alpha val="50000"/>
                    </a:srgbClr>
                  </a:outerShdw>
                </a:effectLst>
                <a:latin typeface="Garamond" pitchFamily="18" charset="0"/>
              </a:endParaRPr>
            </a:p>
          </p:txBody>
        </p:sp>
        <p:sp>
          <p:nvSpPr>
            <p:cNvPr id="149514" name="Text Box 10"/>
            <p:cNvSpPr txBox="1">
              <a:spLocks noChangeArrowheads="1"/>
            </p:cNvSpPr>
            <p:nvPr/>
          </p:nvSpPr>
          <p:spPr bwMode="auto">
            <a:xfrm>
              <a:off x="2238" y="1693"/>
              <a:ext cx="1341" cy="496"/>
            </a:xfrm>
            <a:prstGeom prst="rect">
              <a:avLst/>
            </a:prstGeom>
            <a:noFill/>
            <a:ln w="9525">
              <a:noFill/>
              <a:miter lim="800000"/>
              <a:headEnd/>
              <a:tailEnd/>
            </a:ln>
            <a:effectLst/>
          </p:spPr>
          <p:txBody>
            <a:bodyPr wrap="square">
              <a:spAutoFit/>
            </a:bodyPr>
            <a:lstStyle/>
            <a:p>
              <a:pPr algn="ctr">
                <a:spcBef>
                  <a:spcPct val="50000"/>
                </a:spcBef>
                <a:defRPr/>
              </a:pPr>
              <a:r>
                <a:rPr lang="en-US" sz="1200" b="1" dirty="0">
                  <a:solidFill>
                    <a:prstClr val="white"/>
                  </a:solidFill>
                  <a:latin typeface="Verdana" pitchFamily="34" charset="0"/>
                  <a:cs typeface="Arial" charset="0"/>
                </a:rPr>
                <a:t>Profile population needs, resources, and readiness to address needs and gaps</a:t>
              </a:r>
            </a:p>
          </p:txBody>
        </p:sp>
        <p:sp>
          <p:nvSpPr>
            <p:cNvPr id="149515" name="Text Box 11"/>
            <p:cNvSpPr txBox="1">
              <a:spLocks noChangeArrowheads="1"/>
            </p:cNvSpPr>
            <p:nvPr/>
          </p:nvSpPr>
          <p:spPr bwMode="auto">
            <a:xfrm>
              <a:off x="436" y="2288"/>
              <a:ext cx="1300" cy="406"/>
            </a:xfrm>
            <a:prstGeom prst="rect">
              <a:avLst/>
            </a:prstGeom>
            <a:noFill/>
            <a:ln w="9525">
              <a:noFill/>
              <a:miter lim="800000"/>
              <a:headEnd/>
              <a:tailEnd/>
            </a:ln>
            <a:effectLst/>
          </p:spPr>
          <p:txBody>
            <a:bodyPr>
              <a:spAutoFit/>
            </a:bodyPr>
            <a:lstStyle/>
            <a:p>
              <a:pPr algn="ctr">
                <a:spcBef>
                  <a:spcPct val="50000"/>
                </a:spcBef>
                <a:defRPr/>
              </a:pPr>
              <a:r>
                <a:rPr lang="en-US" sz="1200" b="1" dirty="0">
                  <a:solidFill>
                    <a:prstClr val="white"/>
                  </a:solidFill>
                  <a:latin typeface="Verdana" pitchFamily="34" charset="0"/>
                  <a:cs typeface="Arial" charset="0"/>
                </a:rPr>
                <a:t>Monitor, evaluate, sustain, and improve or replace those that fail</a:t>
              </a:r>
            </a:p>
          </p:txBody>
        </p:sp>
        <p:sp>
          <p:nvSpPr>
            <p:cNvPr id="149516" name="Text Box 12"/>
            <p:cNvSpPr txBox="1">
              <a:spLocks noChangeArrowheads="1"/>
            </p:cNvSpPr>
            <p:nvPr/>
          </p:nvSpPr>
          <p:spPr bwMode="auto">
            <a:xfrm>
              <a:off x="1337" y="3218"/>
              <a:ext cx="1301" cy="496"/>
            </a:xfrm>
            <a:prstGeom prst="rect">
              <a:avLst/>
            </a:prstGeom>
            <a:noFill/>
            <a:ln w="9525">
              <a:noFill/>
              <a:miter lim="800000"/>
              <a:headEnd/>
              <a:tailEnd/>
            </a:ln>
            <a:effectLst/>
          </p:spPr>
          <p:txBody>
            <a:bodyPr>
              <a:spAutoFit/>
            </a:bodyPr>
            <a:lstStyle/>
            <a:p>
              <a:pPr algn="ctr">
                <a:spcBef>
                  <a:spcPct val="50000"/>
                </a:spcBef>
                <a:defRPr/>
              </a:pPr>
              <a:r>
                <a:rPr lang="en-US" sz="1200" b="1" dirty="0">
                  <a:solidFill>
                    <a:prstClr val="white"/>
                  </a:solidFill>
                  <a:latin typeface="Verdana" pitchFamily="34" charset="0"/>
                  <a:cs typeface="Arial" charset="0"/>
                </a:rPr>
                <a:t>Implement evidence-based prevention programs and activities</a:t>
              </a:r>
            </a:p>
          </p:txBody>
        </p:sp>
        <p:sp>
          <p:nvSpPr>
            <p:cNvPr id="149517" name="Text Box 13"/>
            <p:cNvSpPr txBox="1">
              <a:spLocks noChangeArrowheads="1"/>
            </p:cNvSpPr>
            <p:nvPr/>
          </p:nvSpPr>
          <p:spPr bwMode="auto">
            <a:xfrm>
              <a:off x="3288" y="3330"/>
              <a:ext cx="1301" cy="316"/>
            </a:xfrm>
            <a:prstGeom prst="rect">
              <a:avLst/>
            </a:prstGeom>
            <a:noFill/>
            <a:ln w="9525">
              <a:noFill/>
              <a:miter lim="800000"/>
              <a:headEnd/>
              <a:tailEnd/>
            </a:ln>
            <a:effectLst/>
          </p:spPr>
          <p:txBody>
            <a:bodyPr>
              <a:spAutoFit/>
            </a:bodyPr>
            <a:lstStyle/>
            <a:p>
              <a:pPr algn="ctr">
                <a:spcBef>
                  <a:spcPct val="50000"/>
                </a:spcBef>
                <a:defRPr/>
              </a:pPr>
              <a:r>
                <a:rPr lang="en-US" sz="1200" b="1" dirty="0">
                  <a:solidFill>
                    <a:prstClr val="white"/>
                  </a:solidFill>
                  <a:latin typeface="Verdana" pitchFamily="34" charset="0"/>
                  <a:cs typeface="Arial" charset="0"/>
                </a:rPr>
                <a:t>Develop a Comprehensive Strategic Plan</a:t>
              </a:r>
            </a:p>
          </p:txBody>
        </p:sp>
        <p:sp>
          <p:nvSpPr>
            <p:cNvPr id="149518" name="Text Box 14"/>
            <p:cNvSpPr txBox="1">
              <a:spLocks noChangeArrowheads="1"/>
            </p:cNvSpPr>
            <p:nvPr/>
          </p:nvSpPr>
          <p:spPr bwMode="auto">
            <a:xfrm>
              <a:off x="4139" y="2288"/>
              <a:ext cx="1523" cy="316"/>
            </a:xfrm>
            <a:prstGeom prst="rect">
              <a:avLst/>
            </a:prstGeom>
            <a:noFill/>
            <a:ln w="9525">
              <a:noFill/>
              <a:miter lim="800000"/>
              <a:headEnd/>
              <a:tailEnd/>
            </a:ln>
            <a:effectLst/>
          </p:spPr>
          <p:txBody>
            <a:bodyPr>
              <a:spAutoFit/>
            </a:bodyPr>
            <a:lstStyle/>
            <a:p>
              <a:pPr algn="ctr">
                <a:spcBef>
                  <a:spcPct val="50000"/>
                </a:spcBef>
                <a:defRPr/>
              </a:pPr>
              <a:r>
                <a:rPr lang="en-US" sz="1200" b="1" dirty="0">
                  <a:solidFill>
                    <a:prstClr val="white"/>
                  </a:solidFill>
                  <a:latin typeface="Verdana" pitchFamily="34" charset="0"/>
                  <a:cs typeface="Arial" charset="0"/>
                </a:rPr>
                <a:t>Mobilize and/or build capacity to address needs</a:t>
              </a:r>
            </a:p>
          </p:txBody>
        </p:sp>
        <p:sp>
          <p:nvSpPr>
            <p:cNvPr id="149519" name="AutoShape 15"/>
            <p:cNvSpPr>
              <a:spLocks noChangeArrowheads="1"/>
            </p:cNvSpPr>
            <p:nvPr/>
          </p:nvSpPr>
          <p:spPr bwMode="auto">
            <a:xfrm rot="4310691">
              <a:off x="1876" y="2044"/>
              <a:ext cx="281" cy="336"/>
            </a:xfrm>
            <a:prstGeom prst="triangle">
              <a:avLst>
                <a:gd name="adj" fmla="val 50000"/>
              </a:avLst>
            </a:prstGeom>
            <a:solidFill>
              <a:schemeClr val="accent5">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a:solidFill>
                  <a:prstClr val="black"/>
                </a:solidFill>
                <a:latin typeface="Garamond" pitchFamily="18" charset="0"/>
              </a:endParaRPr>
            </a:p>
          </p:txBody>
        </p:sp>
        <p:sp>
          <p:nvSpPr>
            <p:cNvPr id="149520" name="AutoShape 16"/>
            <p:cNvSpPr>
              <a:spLocks noChangeArrowheads="1"/>
            </p:cNvSpPr>
            <p:nvPr/>
          </p:nvSpPr>
          <p:spPr bwMode="auto">
            <a:xfrm rot="19581660">
              <a:off x="1016" y="2916"/>
              <a:ext cx="358" cy="217"/>
            </a:xfrm>
            <a:prstGeom prst="triangle">
              <a:avLst>
                <a:gd name="adj" fmla="val 50000"/>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a:solidFill>
                  <a:prstClr val="black"/>
                </a:solidFill>
                <a:latin typeface="Garamond" pitchFamily="18" charset="0"/>
              </a:endParaRPr>
            </a:p>
          </p:txBody>
        </p:sp>
        <p:sp>
          <p:nvSpPr>
            <p:cNvPr id="149521" name="AutoShape 17"/>
            <p:cNvSpPr>
              <a:spLocks noChangeArrowheads="1"/>
            </p:cNvSpPr>
            <p:nvPr/>
          </p:nvSpPr>
          <p:spPr bwMode="auto">
            <a:xfrm rot="13851640">
              <a:off x="4555" y="2891"/>
              <a:ext cx="359" cy="497"/>
            </a:xfrm>
            <a:prstGeom prst="triangle">
              <a:avLst>
                <a:gd name="adj" fmla="val 50000"/>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a:solidFill>
                  <a:prstClr val="black"/>
                </a:solidFill>
                <a:latin typeface="Garamond" pitchFamily="18" charset="0"/>
              </a:endParaRPr>
            </a:p>
          </p:txBody>
        </p:sp>
        <p:sp>
          <p:nvSpPr>
            <p:cNvPr id="149522" name="AutoShape 18"/>
            <p:cNvSpPr>
              <a:spLocks noChangeArrowheads="1"/>
            </p:cNvSpPr>
            <p:nvPr/>
          </p:nvSpPr>
          <p:spPr bwMode="auto">
            <a:xfrm rot="16200000">
              <a:off x="2745" y="3421"/>
              <a:ext cx="333" cy="439"/>
            </a:xfrm>
            <a:prstGeom prst="triangle">
              <a:avLst>
                <a:gd name="adj" fmla="val 50000"/>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a:solidFill>
                  <a:prstClr val="black"/>
                </a:solidFill>
                <a:latin typeface="Garamond" pitchFamily="18" charset="0"/>
              </a:endParaRPr>
            </a:p>
          </p:txBody>
        </p:sp>
      </p:grpSp>
      <p:sp>
        <p:nvSpPr>
          <p:cNvPr id="24580" name="AutoShape 19"/>
          <p:cNvSpPr>
            <a:spLocks noChangeArrowheads="1"/>
          </p:cNvSpPr>
          <p:nvPr/>
        </p:nvSpPr>
        <p:spPr bwMode="auto">
          <a:xfrm rot="6408630">
            <a:off x="7106236" y="2751968"/>
            <a:ext cx="511175" cy="673100"/>
          </a:xfrm>
          <a:prstGeom prst="triangle">
            <a:avLst>
              <a:gd name="adj" fmla="val 50000"/>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a:solidFill>
                <a:prstClr val="black"/>
              </a:solidFill>
              <a:latin typeface="Garamond" pitchFamily="18" charset="0"/>
            </a:endParaRPr>
          </a:p>
        </p:txBody>
      </p:sp>
      <p:sp>
        <p:nvSpPr>
          <p:cNvPr id="8199" name="Text Box 20"/>
          <p:cNvSpPr txBox="1">
            <a:spLocks noChangeArrowheads="1"/>
          </p:cNvSpPr>
          <p:nvPr/>
        </p:nvSpPr>
        <p:spPr bwMode="auto">
          <a:xfrm>
            <a:off x="6462739" y="1661647"/>
            <a:ext cx="1709122" cy="400110"/>
          </a:xfrm>
          <a:prstGeom prst="rect">
            <a:avLst/>
          </a:prstGeom>
          <a:noFill/>
          <a:ln w="9525">
            <a:noFill/>
            <a:miter lim="800000"/>
            <a:headEnd/>
            <a:tailEnd/>
          </a:ln>
        </p:spPr>
        <p:txBody>
          <a:bodyPr wrap="none">
            <a:spAutoFit/>
          </a:bodyPr>
          <a:lstStyle/>
          <a:p>
            <a:pPr eaLnBrk="0" hangingPunct="0"/>
            <a:r>
              <a:rPr lang="en-US" sz="2000" dirty="0">
                <a:solidFill>
                  <a:prstClr val="black"/>
                </a:solidFill>
                <a:latin typeface="Verdana" pitchFamily="34" charset="0"/>
                <a:ea typeface="MS PGothic" pitchFamily="34" charset="-128"/>
              </a:rPr>
              <a:t>Assessment</a:t>
            </a:r>
          </a:p>
        </p:txBody>
      </p:sp>
      <p:sp>
        <p:nvSpPr>
          <p:cNvPr id="8200" name="Text Box 21"/>
          <p:cNvSpPr txBox="1">
            <a:spLocks noChangeArrowheads="1"/>
          </p:cNvSpPr>
          <p:nvPr/>
        </p:nvSpPr>
        <p:spPr bwMode="auto">
          <a:xfrm>
            <a:off x="8657635" y="2444926"/>
            <a:ext cx="1287853" cy="400110"/>
          </a:xfrm>
          <a:prstGeom prst="rect">
            <a:avLst/>
          </a:prstGeom>
          <a:noFill/>
          <a:ln w="9525">
            <a:noFill/>
            <a:miter lim="800000"/>
            <a:headEnd/>
            <a:tailEnd/>
          </a:ln>
        </p:spPr>
        <p:txBody>
          <a:bodyPr wrap="none">
            <a:spAutoFit/>
          </a:bodyPr>
          <a:lstStyle/>
          <a:p>
            <a:pPr eaLnBrk="0" hangingPunct="0"/>
            <a:r>
              <a:rPr lang="en-US" sz="2000" dirty="0">
                <a:solidFill>
                  <a:prstClr val="black"/>
                </a:solidFill>
                <a:latin typeface="Verdana" pitchFamily="34" charset="0"/>
                <a:ea typeface="MS PGothic" pitchFamily="34" charset="-128"/>
              </a:rPr>
              <a:t>Capacity</a:t>
            </a:r>
          </a:p>
        </p:txBody>
      </p:sp>
      <p:sp>
        <p:nvSpPr>
          <p:cNvPr id="8201" name="Text Box 22"/>
          <p:cNvSpPr txBox="1">
            <a:spLocks noChangeArrowheads="1"/>
          </p:cNvSpPr>
          <p:nvPr/>
        </p:nvSpPr>
        <p:spPr bwMode="auto">
          <a:xfrm>
            <a:off x="8510204" y="5556348"/>
            <a:ext cx="1279517" cy="400110"/>
          </a:xfrm>
          <a:prstGeom prst="rect">
            <a:avLst/>
          </a:prstGeom>
          <a:noFill/>
          <a:ln w="9525">
            <a:noFill/>
            <a:miter lim="800000"/>
            <a:headEnd/>
            <a:tailEnd/>
          </a:ln>
        </p:spPr>
        <p:txBody>
          <a:bodyPr wrap="none">
            <a:spAutoFit/>
          </a:bodyPr>
          <a:lstStyle/>
          <a:p>
            <a:pPr eaLnBrk="0" hangingPunct="0"/>
            <a:r>
              <a:rPr lang="en-US" sz="2000" dirty="0">
                <a:solidFill>
                  <a:prstClr val="black"/>
                </a:solidFill>
                <a:latin typeface="Verdana" pitchFamily="34" charset="0"/>
                <a:ea typeface="MS PGothic" pitchFamily="34" charset="-128"/>
              </a:rPr>
              <a:t>Planning</a:t>
            </a:r>
          </a:p>
        </p:txBody>
      </p:sp>
      <p:sp>
        <p:nvSpPr>
          <p:cNvPr id="8202" name="Text Box 23"/>
          <p:cNvSpPr txBox="1">
            <a:spLocks noChangeArrowheads="1"/>
          </p:cNvSpPr>
          <p:nvPr/>
        </p:nvSpPr>
        <p:spPr bwMode="auto">
          <a:xfrm>
            <a:off x="878085" y="5356293"/>
            <a:ext cx="2233304" cy="400110"/>
          </a:xfrm>
          <a:prstGeom prst="rect">
            <a:avLst/>
          </a:prstGeom>
          <a:noFill/>
          <a:ln w="9525">
            <a:noFill/>
            <a:miter lim="800000"/>
            <a:headEnd/>
            <a:tailEnd/>
          </a:ln>
        </p:spPr>
        <p:txBody>
          <a:bodyPr wrap="none">
            <a:spAutoFit/>
          </a:bodyPr>
          <a:lstStyle/>
          <a:p>
            <a:pPr eaLnBrk="0" hangingPunct="0"/>
            <a:r>
              <a:rPr lang="en-US" sz="2000" dirty="0">
                <a:solidFill>
                  <a:prstClr val="black"/>
                </a:solidFill>
                <a:latin typeface="Verdana" pitchFamily="34" charset="0"/>
                <a:ea typeface="MS PGothic" pitchFamily="34" charset="-128"/>
              </a:rPr>
              <a:t>Implementation</a:t>
            </a:r>
          </a:p>
        </p:txBody>
      </p:sp>
      <p:sp>
        <p:nvSpPr>
          <p:cNvPr id="8203" name="Text Box 24"/>
          <p:cNvSpPr txBox="1">
            <a:spLocks noChangeArrowheads="1"/>
          </p:cNvSpPr>
          <p:nvPr/>
        </p:nvSpPr>
        <p:spPr bwMode="auto">
          <a:xfrm>
            <a:off x="1215037" y="2649308"/>
            <a:ext cx="1522981" cy="400110"/>
          </a:xfrm>
          <a:prstGeom prst="rect">
            <a:avLst/>
          </a:prstGeom>
          <a:noFill/>
          <a:ln w="9525">
            <a:noFill/>
            <a:miter lim="800000"/>
            <a:headEnd/>
            <a:tailEnd/>
          </a:ln>
        </p:spPr>
        <p:txBody>
          <a:bodyPr wrap="none">
            <a:spAutoFit/>
          </a:bodyPr>
          <a:lstStyle/>
          <a:p>
            <a:pPr eaLnBrk="0" hangingPunct="0"/>
            <a:r>
              <a:rPr lang="en-US" sz="2000" dirty="0">
                <a:solidFill>
                  <a:prstClr val="black"/>
                </a:solidFill>
                <a:latin typeface="Verdana" pitchFamily="34" charset="0"/>
                <a:ea typeface="MS PGothic" pitchFamily="34" charset="-128"/>
              </a:rPr>
              <a:t>Evaluation</a:t>
            </a:r>
          </a:p>
        </p:txBody>
      </p:sp>
    </p:spTree>
    <p:extLst>
      <p:ext uri="{BB962C8B-B14F-4D97-AF65-F5344CB8AC3E}">
        <p14:creationId xmlns:p14="http://schemas.microsoft.com/office/powerpoint/2010/main" val="3979956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230" y="1177768"/>
            <a:ext cx="10972800" cy="45719"/>
          </a:xfrm>
        </p:spPr>
        <p:txBody>
          <a:bodyPr/>
          <a:lstStyle/>
          <a:p>
            <a:r>
              <a:rPr lang="en-US" dirty="0"/>
              <a:t>Goals of the PFS Grant</a:t>
            </a:r>
          </a:p>
        </p:txBody>
      </p:sp>
      <p:sp>
        <p:nvSpPr>
          <p:cNvPr id="3" name="TextBox 2"/>
          <p:cNvSpPr txBox="1"/>
          <p:nvPr/>
        </p:nvSpPr>
        <p:spPr>
          <a:xfrm>
            <a:off x="672230" y="1223487"/>
            <a:ext cx="10972800" cy="6752618"/>
          </a:xfrm>
          <a:prstGeom prst="rect">
            <a:avLst/>
          </a:prstGeom>
          <a:noFill/>
        </p:spPr>
        <p:txBody>
          <a:bodyPr wrap="square" rtlCol="0">
            <a:spAutoFit/>
          </a:bodyPr>
          <a:lstStyle/>
          <a:p>
            <a:pPr lvl="0" defTabSz="1219170">
              <a:spcBef>
                <a:spcPct val="20000"/>
              </a:spcBef>
            </a:pPr>
            <a:endParaRPr lang="en-US" sz="3200" b="1" dirty="0">
              <a:solidFill>
                <a:prstClr val="black"/>
              </a:solidFill>
              <a:latin typeface="Arial" panose="020B0604020202020204" pitchFamily="34" charset="0"/>
              <a:cs typeface="Arial" panose="020B0604020202020204" pitchFamily="34" charset="0"/>
            </a:endParaRPr>
          </a:p>
          <a:p>
            <a:pPr lvl="0" defTabSz="1219170">
              <a:spcBef>
                <a:spcPct val="20000"/>
              </a:spcBef>
            </a:pPr>
            <a:endParaRPr lang="en-US" sz="2800" b="1" dirty="0">
              <a:solidFill>
                <a:prstClr val="black"/>
              </a:solidFill>
              <a:latin typeface="Arial" panose="020B0604020202020204" pitchFamily="34" charset="0"/>
              <a:cs typeface="Arial" panose="020B0604020202020204" pitchFamily="34" charset="0"/>
            </a:endParaRPr>
          </a:p>
          <a:p>
            <a:pPr lvl="0" defTabSz="1219170">
              <a:spcBef>
                <a:spcPct val="20000"/>
              </a:spcBef>
            </a:pPr>
            <a:r>
              <a:rPr lang="en-US" sz="2800" b="1" dirty="0">
                <a:latin typeface="Arial" panose="020B0604020202020204" pitchFamily="34" charset="0"/>
                <a:cs typeface="Arial" panose="020B0604020202020204" pitchFamily="34" charset="0"/>
              </a:rPr>
              <a:t>Goal #1: Reduce prescription drug misuse and abuse in the 12-25 year old population</a:t>
            </a:r>
          </a:p>
          <a:p>
            <a:pPr lvl="0" defTabSz="1219170">
              <a:spcBef>
                <a:spcPct val="20000"/>
              </a:spcBef>
            </a:pPr>
            <a:endParaRPr lang="en-US" sz="2800" b="1" dirty="0">
              <a:latin typeface="Arial" panose="020B0604020202020204" pitchFamily="34" charset="0"/>
              <a:cs typeface="Arial" panose="020B0604020202020204" pitchFamily="34" charset="0"/>
            </a:endParaRPr>
          </a:p>
          <a:p>
            <a:pPr defTabSz="1219170">
              <a:spcBef>
                <a:spcPct val="20000"/>
              </a:spcBef>
            </a:pPr>
            <a:r>
              <a:rPr lang="en-US" sz="2800" b="1" dirty="0">
                <a:latin typeface="Arial" panose="020B0604020202020204" pitchFamily="34" charset="0"/>
                <a:cs typeface="Arial" panose="020B0604020202020204" pitchFamily="34" charset="0"/>
              </a:rPr>
              <a:t>Goal #2: Reduce heroin use and heroin/opiate overdose deaths among the 12-25 year old population</a:t>
            </a:r>
          </a:p>
          <a:p>
            <a:pPr defTabSz="1219170">
              <a:spcBef>
                <a:spcPct val="20000"/>
              </a:spcBef>
            </a:pPr>
            <a:endParaRPr lang="en-US" sz="2800" b="1" dirty="0">
              <a:latin typeface="Arial" panose="020B0604020202020204" pitchFamily="34" charset="0"/>
              <a:cs typeface="Arial" panose="020B0604020202020204" pitchFamily="34" charset="0"/>
            </a:endParaRPr>
          </a:p>
          <a:p>
            <a:pPr defTabSz="1219170">
              <a:spcBef>
                <a:spcPct val="20000"/>
              </a:spcBef>
            </a:pPr>
            <a:r>
              <a:rPr lang="en-US" sz="2800" b="1" dirty="0">
                <a:latin typeface="Arial" panose="020B0604020202020204" pitchFamily="34" charset="0"/>
                <a:cs typeface="Arial" panose="020B0604020202020204" pitchFamily="34" charset="0"/>
              </a:rPr>
              <a:t>Goal #3: Build prevention capacity and enhance the data infrastructure at the State and community levels </a:t>
            </a:r>
          </a:p>
          <a:p>
            <a:pPr defTabSz="1219170">
              <a:spcBef>
                <a:spcPct val="20000"/>
              </a:spcBef>
            </a:pPr>
            <a:endParaRPr lang="en-US" sz="3200" b="1" dirty="0">
              <a:solidFill>
                <a:prstClr val="black"/>
              </a:solidFill>
              <a:cs typeface="Arial" panose="020B0604020202020204" pitchFamily="34" charset="0"/>
            </a:endParaRPr>
          </a:p>
          <a:p>
            <a:pPr lvl="0" defTabSz="1219170">
              <a:spcBef>
                <a:spcPct val="20000"/>
              </a:spcBef>
            </a:pPr>
            <a:endParaRPr lang="en-US" sz="3200" b="1" dirty="0">
              <a:solidFill>
                <a:prstClr val="black"/>
              </a:solidFill>
              <a:cs typeface="Arial" panose="020B0604020202020204" pitchFamily="34" charset="0"/>
            </a:endParaRPr>
          </a:p>
          <a:p>
            <a:pPr lvl="0" defTabSz="1219170">
              <a:spcBef>
                <a:spcPct val="20000"/>
              </a:spcBef>
            </a:pPr>
            <a:endParaRPr lang="en-US" sz="3200" b="1" dirty="0">
              <a:solidFill>
                <a:prstClr val="black"/>
              </a:solidFill>
              <a:cs typeface="Arial" panose="020B0604020202020204" pitchFamily="34" charset="0"/>
            </a:endParaRPr>
          </a:p>
        </p:txBody>
      </p:sp>
    </p:spTree>
    <p:extLst>
      <p:ext uri="{BB962C8B-B14F-4D97-AF65-F5344CB8AC3E}">
        <p14:creationId xmlns:p14="http://schemas.microsoft.com/office/powerpoint/2010/main" val="366257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150" y="406195"/>
            <a:ext cx="0" cy="0"/>
          </a:xfrm>
        </p:spPr>
        <p:txBody>
          <a:bodyPr/>
          <a:lstStyle/>
          <a:p>
            <a:endParaRPr lang="en-US" dirty="0"/>
          </a:p>
        </p:txBody>
      </p:sp>
      <p:pic>
        <p:nvPicPr>
          <p:cNvPr id="3073" name="irc_mi" descr="http://www.freeusandworldmaps.com/images/US_Counties_Maps/NewYorkCount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15436"/>
          <a:stretch>
            <a:fillRect/>
          </a:stretch>
        </p:blipFill>
        <p:spPr bwMode="auto">
          <a:xfrm>
            <a:off x="-461463" y="504068"/>
            <a:ext cx="9905001" cy="5675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395663" y="1808405"/>
            <a:ext cx="1095375" cy="342900"/>
          </a:xfrm>
          <a:prstGeom prst="rect">
            <a:avLst/>
          </a:prstGeom>
          <a:solidFill>
            <a:srgbClr val="FFFFFF"/>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Alliance for Better Communities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5772150" y="2670554"/>
            <a:ext cx="1066800" cy="352425"/>
          </a:xfrm>
          <a:prstGeom prst="rect">
            <a:avLst/>
          </a:prstGeom>
          <a:solidFill>
            <a:srgbClr val="FFFFFF"/>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Community Coalition for Family Wellness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38409" y="4069325"/>
            <a:ext cx="1095375" cy="247650"/>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HOPE Chautauqua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32427" y="3464403"/>
            <a:ext cx="1152525" cy="333375"/>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West Side Youth Development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2314576" y="3448356"/>
            <a:ext cx="1095375" cy="342900"/>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Partnership for Ontario County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3813570" y="3437601"/>
            <a:ext cx="1219200" cy="386977"/>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Cortland Area Communities That Care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7404228" y="4900611"/>
            <a:ext cx="866775" cy="476250"/>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Putnam County Communities That Care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5772150" y="5294233"/>
            <a:ext cx="1095375" cy="374870"/>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TEAM Newburgh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5032770" y="5702904"/>
            <a:ext cx="1095375" cy="378406"/>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TYSA – Staten Island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7415751" y="6039094"/>
            <a:ext cx="1095375" cy="515497"/>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Massapequa Takes Action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3586162" y="3141025"/>
            <a:ext cx="771525" cy="209550"/>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Central PRC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1488282" y="3341735"/>
            <a:ext cx="800100" cy="275304"/>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Western PRC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2033587" y="2856664"/>
            <a:ext cx="923925" cy="334211"/>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Finger Lakes PRC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5118494" y="4903070"/>
            <a:ext cx="923925" cy="321267"/>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MHudson</a:t>
            </a:r>
            <a:r>
              <a:rPr kumimoji="0" lang="en-US" altLang="en-US" sz="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PRC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5772150" y="6095799"/>
            <a:ext cx="1095375" cy="409327"/>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NYC PRC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7963438" y="5586411"/>
            <a:ext cx="771525" cy="294636"/>
          </a:xfrm>
          <a:prstGeom prst="rect">
            <a:avLst/>
          </a:prstGeom>
          <a:solidFill>
            <a:srgbClr val="FFFFF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Long Island PRC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8787430" y="821300"/>
            <a:ext cx="2152650" cy="3495675"/>
          </a:xfrm>
          <a:prstGeom prst="rect">
            <a:avLst/>
          </a:prstGeom>
          <a:solidFill>
            <a:srgbClr val="FFFFFF"/>
          </a:solidFill>
          <a:ln w="1270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-Alliance for Better Communities, Jefferson County</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Coalition for Family Wellness, South Glens Falls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-Cortland Area Communities That Care, Cortland County</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-HOPE Chautauqua, Chautauqua County</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-Massapequa Takes Action, Massapequa</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-Partnership for Ontario County, Ontario County</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-Putnam County Communities That Care, Putnam County</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-Tackling Youth Substance Abuse (TYSA), Staten Island</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 Newburgh, Newburgh</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-West Side Youth Development, Buffalo (West Side)</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2" name="Straight Arrow Connector 21"/>
          <p:cNvCxnSpPr/>
          <p:nvPr/>
        </p:nvCxnSpPr>
        <p:spPr>
          <a:xfrm flipH="1">
            <a:off x="7053801" y="5195762"/>
            <a:ext cx="361950" cy="2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081712" y="5926277"/>
            <a:ext cx="404352" cy="64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7505700" y="7038975"/>
            <a:ext cx="1524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429375" y="7143750"/>
            <a:ext cx="36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4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42"/>
          <p:cNvSpPr>
            <a:spLocks noChangeArrowheads="1"/>
          </p:cNvSpPr>
          <p:nvPr/>
        </p:nvSpPr>
        <p:spPr bwMode="auto">
          <a:xfrm>
            <a:off x="0" y="7400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 name="Straight Arrow Connector 29"/>
          <p:cNvCxnSpPr/>
          <p:nvPr/>
        </p:nvCxnSpPr>
        <p:spPr>
          <a:xfrm flipH="1" flipV="1">
            <a:off x="7229475" y="5894395"/>
            <a:ext cx="276225" cy="201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83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18" y="1016697"/>
            <a:ext cx="10972800" cy="808039"/>
          </a:xfrm>
        </p:spPr>
        <p:txBody>
          <a:bodyPr/>
          <a:lstStyle/>
          <a:p>
            <a:r>
              <a:rPr lang="en-US" dirty="0"/>
              <a:t> 2015-2016 PFS Lessons Learned </a:t>
            </a:r>
          </a:p>
        </p:txBody>
      </p:sp>
      <p:sp>
        <p:nvSpPr>
          <p:cNvPr id="3" name="Content Placeholder 2"/>
          <p:cNvSpPr>
            <a:spLocks noGrp="1"/>
          </p:cNvSpPr>
          <p:nvPr>
            <p:ph idx="1"/>
          </p:nvPr>
        </p:nvSpPr>
        <p:spPr>
          <a:xfrm>
            <a:off x="521918" y="2483285"/>
            <a:ext cx="10972800" cy="3733800"/>
          </a:xfrm>
        </p:spPr>
        <p:txBody>
          <a:bodyPr/>
          <a:lstStyle/>
          <a:p>
            <a:r>
              <a:rPr lang="en-US" sz="3600" dirty="0"/>
              <a:t>Adapted Environmental Strategies need fidelity guidelines</a:t>
            </a:r>
          </a:p>
          <a:p>
            <a:r>
              <a:rPr lang="en-US" sz="3600" dirty="0"/>
              <a:t>Specific and targeted Social Marketing messages are most effective</a:t>
            </a:r>
          </a:p>
          <a:p>
            <a:r>
              <a:rPr lang="en-US" sz="3600" dirty="0"/>
              <a:t>Community collaboration is key to effective implementation </a:t>
            </a:r>
          </a:p>
          <a:p>
            <a:endParaRPr lang="en-US" sz="3600" dirty="0"/>
          </a:p>
          <a:p>
            <a:pPr marL="0" indent="0">
              <a:buNone/>
            </a:pPr>
            <a:r>
              <a:rPr lang="en-US" sz="3600" dirty="0"/>
              <a:t> </a:t>
            </a: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pPr marL="0" indent="0">
              <a:buNone/>
            </a:pPr>
            <a:endParaRPr lang="en-US" dirty="0">
              <a:solidFill>
                <a:srgbClr val="7030A0"/>
              </a:solidFill>
            </a:endParaRPr>
          </a:p>
          <a:p>
            <a:pPr marL="0" indent="0">
              <a:buNone/>
            </a:pPr>
            <a:endParaRPr lang="en-US" dirty="0">
              <a:solidFill>
                <a:srgbClr val="7030A0"/>
              </a:solidFill>
            </a:endParaRPr>
          </a:p>
          <a:p>
            <a:pPr marL="0" indent="0">
              <a:buNone/>
            </a:pPr>
            <a:r>
              <a:rPr lang="en-US" dirty="0">
                <a:solidFill>
                  <a:srgbClr val="7030A0"/>
                </a:solidFill>
              </a:rPr>
              <a:t>	</a:t>
            </a:r>
          </a:p>
          <a:p>
            <a:pPr marL="0" indent="0">
              <a:buNone/>
            </a:pPr>
            <a:endParaRPr lang="en-US" dirty="0">
              <a:solidFill>
                <a:srgbClr val="7030A0"/>
              </a:solidFill>
            </a:endParaRPr>
          </a:p>
        </p:txBody>
      </p:sp>
    </p:spTree>
    <p:extLst>
      <p:ext uri="{BB962C8B-B14F-4D97-AF65-F5344CB8AC3E}">
        <p14:creationId xmlns:p14="http://schemas.microsoft.com/office/powerpoint/2010/main" val="233850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18" y="1016697"/>
            <a:ext cx="10972800" cy="808039"/>
          </a:xfrm>
        </p:spPr>
        <p:txBody>
          <a:bodyPr/>
          <a:lstStyle/>
          <a:p>
            <a:r>
              <a:rPr lang="en-US" dirty="0"/>
              <a:t>Prevention Resource Centers</a:t>
            </a:r>
          </a:p>
        </p:txBody>
      </p:sp>
      <p:sp>
        <p:nvSpPr>
          <p:cNvPr id="3" name="Content Placeholder 2"/>
          <p:cNvSpPr>
            <a:spLocks noGrp="1"/>
          </p:cNvSpPr>
          <p:nvPr>
            <p:ph idx="1"/>
          </p:nvPr>
        </p:nvSpPr>
        <p:spPr>
          <a:xfrm>
            <a:off x="1001978" y="2311835"/>
            <a:ext cx="10972800" cy="3733800"/>
          </a:xfrm>
        </p:spPr>
        <p:txBody>
          <a:bodyPr/>
          <a:lstStyle/>
          <a:p>
            <a:r>
              <a:rPr lang="en-US" sz="3400" dirty="0"/>
              <a:t>Training and TA for coalitions &amp; providers in SPF, Environmental Strategies, planning, EBP, evaluation.</a:t>
            </a:r>
          </a:p>
          <a:p>
            <a:r>
              <a:rPr lang="en-US" sz="3400" dirty="0"/>
              <a:t>Collaborate with National Guard’s Counter Drug Task Force </a:t>
            </a:r>
          </a:p>
          <a:p>
            <a:r>
              <a:rPr lang="en-US" sz="3400" dirty="0"/>
              <a:t>Delivering SAPST for Prevention Providers </a:t>
            </a:r>
          </a:p>
          <a:p>
            <a:pPr lvl="1"/>
            <a:r>
              <a:rPr lang="en-US" sz="3066" dirty="0"/>
              <a:t>129 staff trained in 2016 </a:t>
            </a: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pPr marL="0" indent="0">
              <a:buNone/>
            </a:pPr>
            <a:endParaRPr lang="en-US" dirty="0">
              <a:solidFill>
                <a:srgbClr val="7030A0"/>
              </a:solidFill>
            </a:endParaRPr>
          </a:p>
          <a:p>
            <a:pPr marL="0" indent="0">
              <a:buNone/>
            </a:pPr>
            <a:endParaRPr lang="en-US" dirty="0">
              <a:solidFill>
                <a:srgbClr val="7030A0"/>
              </a:solidFill>
            </a:endParaRPr>
          </a:p>
          <a:p>
            <a:pPr marL="0" indent="0">
              <a:buNone/>
            </a:pPr>
            <a:r>
              <a:rPr lang="en-US" dirty="0">
                <a:solidFill>
                  <a:srgbClr val="7030A0"/>
                </a:solidFill>
              </a:rPr>
              <a:t>	</a:t>
            </a:r>
          </a:p>
          <a:p>
            <a:pPr marL="0" indent="0">
              <a:buNone/>
            </a:pPr>
            <a:endParaRPr lang="en-US" dirty="0">
              <a:solidFill>
                <a:srgbClr val="7030A0"/>
              </a:solidFill>
            </a:endParaRPr>
          </a:p>
        </p:txBody>
      </p:sp>
    </p:spTree>
    <p:extLst>
      <p:ext uri="{BB962C8B-B14F-4D97-AF65-F5344CB8AC3E}">
        <p14:creationId xmlns:p14="http://schemas.microsoft.com/office/powerpoint/2010/main" val="202901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18" y="1016697"/>
            <a:ext cx="10972800" cy="808039"/>
          </a:xfrm>
        </p:spPr>
        <p:txBody>
          <a:bodyPr/>
          <a:lstStyle/>
          <a:p>
            <a:endParaRPr lang="en-US" dirty="0"/>
          </a:p>
        </p:txBody>
      </p:sp>
      <p:sp>
        <p:nvSpPr>
          <p:cNvPr id="3" name="Content Placeholder 2"/>
          <p:cNvSpPr>
            <a:spLocks noGrp="1"/>
          </p:cNvSpPr>
          <p:nvPr>
            <p:ph idx="1"/>
          </p:nvPr>
        </p:nvSpPr>
        <p:spPr>
          <a:xfrm>
            <a:off x="1001978" y="1265274"/>
            <a:ext cx="10972800" cy="5326912"/>
          </a:xfrm>
        </p:spPr>
        <p:txBody>
          <a:bodyPr>
            <a:normAutofit fontScale="92500" lnSpcReduction="20000"/>
          </a:bodyPr>
          <a:lstStyle/>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endParaRPr lang="en-US" sz="3600" dirty="0">
              <a:solidFill>
                <a:srgbClr val="7030A0"/>
              </a:solidFill>
            </a:endParaRPr>
          </a:p>
          <a:p>
            <a:pPr marL="0" indent="0">
              <a:buNone/>
            </a:pPr>
            <a:endParaRPr lang="en-US" dirty="0">
              <a:solidFill>
                <a:srgbClr val="7030A0"/>
              </a:solidFill>
            </a:endParaRPr>
          </a:p>
          <a:p>
            <a:pPr marL="0" indent="0">
              <a:buNone/>
            </a:pPr>
            <a:endParaRPr lang="en-US" dirty="0">
              <a:solidFill>
                <a:srgbClr val="7030A0"/>
              </a:solidFill>
            </a:endParaRPr>
          </a:p>
          <a:p>
            <a:pPr marL="0" indent="0">
              <a:buNone/>
            </a:pPr>
            <a:r>
              <a:rPr lang="en-US" dirty="0">
                <a:solidFill>
                  <a:srgbClr val="7030A0"/>
                </a:solidFill>
              </a:rPr>
              <a:t>	</a:t>
            </a:r>
          </a:p>
          <a:p>
            <a:pPr marL="0" indent="0">
              <a:buNone/>
            </a:pPr>
            <a:endParaRPr lang="en-US" dirty="0">
              <a:solidFill>
                <a:srgbClr val="7030A0"/>
              </a:solidFill>
            </a:endParaRPr>
          </a:p>
        </p:txBody>
      </p:sp>
      <p:pic>
        <p:nvPicPr>
          <p:cNvPr id="6" name="Picture 5"/>
          <p:cNvPicPr>
            <a:picLocks noChangeAspect="1"/>
          </p:cNvPicPr>
          <p:nvPr/>
        </p:nvPicPr>
        <p:blipFill rotWithShape="1">
          <a:blip r:embed="rId3"/>
          <a:srcRect l="-835" t="11483" r="835" b="7629"/>
          <a:stretch/>
        </p:blipFill>
        <p:spPr>
          <a:xfrm>
            <a:off x="291410" y="1016697"/>
            <a:ext cx="11433816" cy="5177885"/>
          </a:xfrm>
          <a:prstGeom prst="rect">
            <a:avLst/>
          </a:prstGeom>
        </p:spPr>
      </p:pic>
    </p:spTree>
    <p:extLst>
      <p:ext uri="{BB962C8B-B14F-4D97-AF65-F5344CB8AC3E}">
        <p14:creationId xmlns:p14="http://schemas.microsoft.com/office/powerpoint/2010/main" val="425946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6121" b="5044"/>
          <a:stretch/>
        </p:blipFill>
        <p:spPr>
          <a:xfrm>
            <a:off x="339634" y="600890"/>
            <a:ext cx="11325497" cy="5434149"/>
          </a:xfrm>
          <a:prstGeom prst="rect">
            <a:avLst/>
          </a:prstGeom>
        </p:spPr>
      </p:pic>
    </p:spTree>
    <p:extLst>
      <p:ext uri="{BB962C8B-B14F-4D97-AF65-F5344CB8AC3E}">
        <p14:creationId xmlns:p14="http://schemas.microsoft.com/office/powerpoint/2010/main" val="69264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864F1F8B-73F4-4D62-9EB1-61919C31F7F9}" type="datetime1">
              <a:rPr lang="en-US" smtClean="0"/>
              <a:t>6/5/2017</a:t>
            </a:fld>
            <a:endParaRPr lang="en-US"/>
          </a:p>
        </p:txBody>
      </p:sp>
      <p:sp>
        <p:nvSpPr>
          <p:cNvPr id="5" name="Slide Number Placeholder 4"/>
          <p:cNvSpPr>
            <a:spLocks noGrp="1"/>
          </p:cNvSpPr>
          <p:nvPr>
            <p:ph type="sldNum" sz="quarter" idx="12"/>
          </p:nvPr>
        </p:nvSpPr>
        <p:spPr/>
        <p:txBody>
          <a:bodyPr/>
          <a:lstStyle/>
          <a:p>
            <a:fld id="{AD84ADC3-FE9B-4E3E-BAA1-E744189291C8}" type="slidenum">
              <a:rPr lang="en-US" smtClean="0"/>
              <a:t>3</a:t>
            </a:fld>
            <a:endParaRPr lang="en-US"/>
          </a:p>
        </p:txBody>
      </p:sp>
      <p:graphicFrame>
        <p:nvGraphicFramePr>
          <p:cNvPr id="6" name="Chart 5"/>
          <p:cNvGraphicFramePr>
            <a:graphicFrameLocks/>
          </p:cNvGraphicFramePr>
          <p:nvPr>
            <p:extLst/>
          </p:nvPr>
        </p:nvGraphicFramePr>
        <p:xfrm>
          <a:off x="322897" y="446204"/>
          <a:ext cx="10458450" cy="6583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877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500" t="22116" r="-928" b="11970"/>
          <a:stretch/>
        </p:blipFill>
        <p:spPr>
          <a:xfrm>
            <a:off x="278104" y="734130"/>
            <a:ext cx="11561305" cy="5342787"/>
          </a:xfrm>
          <a:prstGeom prst="rect">
            <a:avLst/>
          </a:prstGeom>
        </p:spPr>
      </p:pic>
    </p:spTree>
    <p:extLst>
      <p:ext uri="{BB962C8B-B14F-4D97-AF65-F5344CB8AC3E}">
        <p14:creationId xmlns:p14="http://schemas.microsoft.com/office/powerpoint/2010/main" val="4204727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821" b="6113"/>
          <a:stretch/>
        </p:blipFill>
        <p:spPr>
          <a:xfrm>
            <a:off x="129989" y="563112"/>
            <a:ext cx="11474823" cy="5548896"/>
          </a:xfrm>
          <a:prstGeom prst="rect">
            <a:avLst/>
          </a:prstGeom>
        </p:spPr>
      </p:pic>
    </p:spTree>
    <p:extLst>
      <p:ext uri="{BB962C8B-B14F-4D97-AF65-F5344CB8AC3E}">
        <p14:creationId xmlns:p14="http://schemas.microsoft.com/office/powerpoint/2010/main" val="219873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88" y="565760"/>
            <a:ext cx="10972800" cy="808039"/>
          </a:xfrm>
        </p:spPr>
        <p:txBody>
          <a:bodyPr/>
          <a:lstStyle/>
          <a:p>
            <a:r>
              <a:rPr lang="en-US" sz="4800" dirty="0"/>
              <a:t>Environmental Strategies  Training</a:t>
            </a:r>
          </a:p>
        </p:txBody>
      </p:sp>
      <p:sp>
        <p:nvSpPr>
          <p:cNvPr id="3" name="Content Placeholder 2"/>
          <p:cNvSpPr>
            <a:spLocks noGrp="1"/>
          </p:cNvSpPr>
          <p:nvPr>
            <p:ph idx="1"/>
          </p:nvPr>
        </p:nvSpPr>
        <p:spPr>
          <a:xfrm>
            <a:off x="609600" y="2667487"/>
            <a:ext cx="10822488" cy="4426537"/>
          </a:xfrm>
        </p:spPr>
        <p:txBody>
          <a:bodyPr/>
          <a:lstStyle/>
          <a:p>
            <a:pPr marL="0" indent="0">
              <a:buNone/>
            </a:pPr>
            <a:r>
              <a:rPr lang="en-US" sz="2400" dirty="0"/>
              <a:t> </a:t>
            </a:r>
            <a:r>
              <a:rPr lang="en-US" sz="2800" dirty="0"/>
              <a:t>Discrepancies noted in reporting</a:t>
            </a:r>
          </a:p>
          <a:p>
            <a:pPr lvl="1"/>
            <a:r>
              <a:rPr lang="en-US" sz="2400" dirty="0"/>
              <a:t>Not all components reported or delivered, messaging not focused</a:t>
            </a:r>
          </a:p>
          <a:p>
            <a:r>
              <a:rPr lang="en-US" sz="2800" dirty="0"/>
              <a:t>Created a plan to reach all entities involved to support Environmental Strategies</a:t>
            </a:r>
          </a:p>
          <a:p>
            <a:r>
              <a:rPr lang="en-US" sz="2800" dirty="0"/>
              <a:t>PIRE delivered a training for Field Office, Prevention staff and PRCs </a:t>
            </a:r>
          </a:p>
          <a:p>
            <a:r>
              <a:rPr lang="en-US" sz="2800" dirty="0"/>
              <a:t>PRCs scheduled to deliver Environmental Strategies Training over the next four months </a:t>
            </a:r>
          </a:p>
          <a:p>
            <a:pPr marL="0" indent="0">
              <a:buNone/>
            </a:pPr>
            <a:endParaRPr lang="en-US" dirty="0"/>
          </a:p>
        </p:txBody>
      </p:sp>
      <p:sp>
        <p:nvSpPr>
          <p:cNvPr id="4" name="TextBox 3"/>
          <p:cNvSpPr txBox="1"/>
          <p:nvPr/>
        </p:nvSpPr>
        <p:spPr>
          <a:xfrm>
            <a:off x="292692" y="1505943"/>
            <a:ext cx="10747841" cy="1668149"/>
          </a:xfrm>
          <a:prstGeom prst="rect">
            <a:avLst/>
          </a:prstGeom>
          <a:noFill/>
        </p:spPr>
        <p:txBody>
          <a:bodyPr wrap="square" rtlCol="0">
            <a:spAutoFit/>
          </a:bodyPr>
          <a:lstStyle/>
          <a:p>
            <a:pPr lvl="0" algn="ctr" defTabSz="1219170">
              <a:spcBef>
                <a:spcPct val="20000"/>
              </a:spcBef>
            </a:pPr>
            <a:r>
              <a:rPr lang="en-US" sz="3200" b="1" dirty="0">
                <a:cs typeface="Arial" panose="020B0604020202020204" pitchFamily="34" charset="0"/>
              </a:rPr>
              <a:t>Support implementation and reporting of Environmental Strategies</a:t>
            </a:r>
          </a:p>
          <a:p>
            <a:pPr lvl="0" algn="ctr" defTabSz="1219170">
              <a:spcBef>
                <a:spcPct val="20000"/>
              </a:spcBef>
            </a:pPr>
            <a:endParaRPr lang="en-US" sz="3200" b="1" dirty="0">
              <a:solidFill>
                <a:prstClr val="black"/>
              </a:solidFill>
              <a:cs typeface="Arial" panose="020B0604020202020204" pitchFamily="34" charset="0"/>
            </a:endParaRPr>
          </a:p>
        </p:txBody>
      </p:sp>
    </p:spTree>
    <p:extLst>
      <p:ext uri="{BB962C8B-B14F-4D97-AF65-F5344CB8AC3E}">
        <p14:creationId xmlns:p14="http://schemas.microsoft.com/office/powerpoint/2010/main" val="26098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457200" y="584201"/>
            <a:ext cx="1112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600" b="1" dirty="0">
                <a:latin typeface="Arial" panose="020B0604020202020204" pitchFamily="34" charset="0"/>
                <a:cs typeface="Arial" panose="020B0604020202020204" pitchFamily="34" charset="0"/>
              </a:rPr>
              <a:t>Problem Gambling Prevention and Treatment Services</a:t>
            </a:r>
          </a:p>
        </p:txBody>
      </p:sp>
      <p:sp>
        <p:nvSpPr>
          <p:cNvPr id="12" name="TextBox 11"/>
          <p:cNvSpPr txBox="1"/>
          <p:nvPr/>
        </p:nvSpPr>
        <p:spPr>
          <a:xfrm>
            <a:off x="609600" y="1295401"/>
            <a:ext cx="10972800" cy="4955203"/>
          </a:xfrm>
          <a:prstGeom prst="rect">
            <a:avLst/>
          </a:prstGeom>
          <a:noFill/>
          <a:ln>
            <a:noFill/>
          </a:ln>
        </p:spPr>
        <p:txBody>
          <a:bodyPr>
            <a:spAutoFit/>
          </a:bodyPr>
          <a:lstStyle/>
          <a:p>
            <a:endParaRPr lang="en-US" sz="3200" dirty="0">
              <a:latin typeface="Arial" panose="020B0604020202020204" pitchFamily="34" charset="0"/>
              <a:cs typeface="Arial" panose="020B0604020202020204" pitchFamily="34" charset="0"/>
            </a:endParaRPr>
          </a:p>
          <a:p>
            <a:pPr marL="1085850" indent="-457200"/>
            <a:r>
              <a:rPr lang="en-US" sz="32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6  Inpatient Problem Gambling Treatment Program</a:t>
            </a:r>
          </a:p>
          <a:p>
            <a:pPr marL="1085850" indent="-457200"/>
            <a:r>
              <a:rPr lang="en-US" sz="2800" dirty="0">
                <a:latin typeface="Arial" panose="020B0604020202020204" pitchFamily="34" charset="0"/>
                <a:cs typeface="Arial" panose="020B0604020202020204" pitchFamily="34" charset="0"/>
              </a:rPr>
              <a:t>•	19  Outpatient Problem Gambling Treatment Programs</a:t>
            </a:r>
          </a:p>
          <a:p>
            <a:pPr marL="914400"/>
            <a:r>
              <a:rPr lang="en-US" sz="2800" dirty="0">
                <a:latin typeface="Arial" panose="020B0604020202020204" pitchFamily="34" charset="0"/>
                <a:cs typeface="Arial" panose="020B0604020202020204" pitchFamily="34" charset="0"/>
              </a:rPr>
              <a:t>	–    9    Stand alone programs</a:t>
            </a:r>
          </a:p>
          <a:p>
            <a:pPr marL="914400"/>
            <a:r>
              <a:rPr lang="en-US" sz="2800" dirty="0">
                <a:latin typeface="Arial" panose="020B0604020202020204" pitchFamily="34" charset="0"/>
                <a:cs typeface="Arial" panose="020B0604020202020204" pitchFamily="34" charset="0"/>
              </a:rPr>
              <a:t>	–  10    822 with waiver programs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Currently two other programs are looking to complete the waiver process to become eligible to admit and treat for problem gambling only clients.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All 822 providers are required to screen for problem gambling.  </a:t>
            </a:r>
          </a:p>
        </p:txBody>
      </p:sp>
    </p:spTree>
    <p:extLst>
      <p:ext uri="{BB962C8B-B14F-4D97-AF65-F5344CB8AC3E}">
        <p14:creationId xmlns:p14="http://schemas.microsoft.com/office/powerpoint/2010/main" val="1830437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266700" y="546413"/>
            <a:ext cx="10972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219170"/>
            <a:r>
              <a:rPr lang="en-US" sz="4400" b="1" dirty="0"/>
              <a:t>Prevention of Problem Gambling</a:t>
            </a:r>
            <a:endParaRPr lang="en-US" altLang="en-US" sz="4267" b="1" kern="0" dirty="0">
              <a:solidFill>
                <a:srgbClr val="553278"/>
              </a:solidFill>
              <a:latin typeface="Arial" charset="0"/>
            </a:endParaRPr>
          </a:p>
        </p:txBody>
      </p:sp>
      <p:sp>
        <p:nvSpPr>
          <p:cNvPr id="12" name="TextBox 11"/>
          <p:cNvSpPr txBox="1"/>
          <p:nvPr/>
        </p:nvSpPr>
        <p:spPr>
          <a:xfrm>
            <a:off x="266700" y="1315854"/>
            <a:ext cx="11277600" cy="5832366"/>
          </a:xfrm>
          <a:prstGeom prst="rect">
            <a:avLst/>
          </a:prstGeom>
          <a:noFill/>
          <a:ln>
            <a:noFill/>
          </a:ln>
        </p:spPr>
        <p:txBody>
          <a:bodyPr wrap="square">
            <a:spAutoFit/>
          </a:bodyPr>
          <a:lstStyle/>
          <a:p>
            <a:pPr lvl="0"/>
            <a:r>
              <a:rPr lang="en-US" sz="2500" dirty="0">
                <a:latin typeface="Arial" panose="020B0604020202020204" pitchFamily="34" charset="0"/>
                <a:cs typeface="Arial" panose="020B0604020202020204" pitchFamily="34" charset="0"/>
              </a:rPr>
              <a:t>161 OASAS Prevention Providers</a:t>
            </a:r>
          </a:p>
          <a:p>
            <a:pPr lvl="0"/>
            <a:endParaRPr lang="en-US" sz="800" dirty="0">
              <a:latin typeface="Arial" panose="020B0604020202020204" pitchFamily="34" charset="0"/>
              <a:cs typeface="Arial" panose="020B0604020202020204" pitchFamily="34" charset="0"/>
            </a:endParaRPr>
          </a:p>
          <a:p>
            <a:pPr lvl="0"/>
            <a:r>
              <a:rPr lang="en-US" sz="2500" dirty="0">
                <a:latin typeface="Arial" panose="020B0604020202020204" pitchFamily="34" charset="0"/>
                <a:cs typeface="Arial" panose="020B0604020202020204" pitchFamily="34" charset="0"/>
              </a:rPr>
              <a:t>Three providers in the NYC region who are providing targeted Problem Gambling messaging</a:t>
            </a:r>
          </a:p>
          <a:p>
            <a:pPr lvl="1"/>
            <a:r>
              <a:rPr lang="en-US" dirty="0">
                <a:latin typeface="Arial" panose="020B0604020202020204" pitchFamily="34" charset="0"/>
                <a:cs typeface="Arial" panose="020B0604020202020204" pitchFamily="34" charset="0"/>
              </a:rPr>
              <a:t>Asian American population</a:t>
            </a:r>
          </a:p>
          <a:p>
            <a:pPr lvl="1"/>
            <a:r>
              <a:rPr lang="en-US" dirty="0">
                <a:latin typeface="Arial" panose="020B0604020202020204" pitchFamily="34" charset="0"/>
                <a:cs typeface="Arial" panose="020B0604020202020204" pitchFamily="34" charset="0"/>
              </a:rPr>
              <a:t>Hispanic population</a:t>
            </a:r>
          </a:p>
          <a:p>
            <a:pPr lvl="1"/>
            <a:r>
              <a:rPr lang="en-US" dirty="0">
                <a:latin typeface="Arial" panose="020B0604020202020204" pitchFamily="34" charset="0"/>
                <a:cs typeface="Arial" panose="020B0604020202020204" pitchFamily="34" charset="0"/>
              </a:rPr>
              <a:t>Jewish Orthodox population</a:t>
            </a:r>
          </a:p>
          <a:p>
            <a:pPr lvl="0"/>
            <a:endParaRPr lang="en-US" sz="900" dirty="0">
              <a:latin typeface="Arial" panose="020B0604020202020204" pitchFamily="34" charset="0"/>
              <a:cs typeface="Arial" panose="020B0604020202020204" pitchFamily="34" charset="0"/>
            </a:endParaRPr>
          </a:p>
          <a:p>
            <a:pPr lvl="0"/>
            <a:r>
              <a:rPr lang="en-US" sz="2500" dirty="0">
                <a:latin typeface="Arial" panose="020B0604020202020204" pitchFamily="34" charset="0"/>
                <a:cs typeface="Arial" panose="020B0604020202020204" pitchFamily="34" charset="0"/>
              </a:rPr>
              <a:t>One Statewide prevention resource </a:t>
            </a:r>
          </a:p>
          <a:p>
            <a:pPr marL="457200" lvl="0" indent="228600"/>
            <a:r>
              <a:rPr lang="en-US" sz="2300" dirty="0">
                <a:latin typeface="Arial" panose="020B0604020202020204" pitchFamily="34" charset="0"/>
                <a:cs typeface="Arial" panose="020B0604020202020204" pitchFamily="34" charset="0"/>
              </a:rPr>
              <a:t>Statewide training on PG</a:t>
            </a:r>
          </a:p>
          <a:p>
            <a:pPr marL="457200" lvl="0" indent="228600"/>
            <a:r>
              <a:rPr lang="en-US" sz="2300" dirty="0">
                <a:latin typeface="Arial" panose="020B0604020202020204" pitchFamily="34" charset="0"/>
                <a:cs typeface="Arial" panose="020B0604020202020204" pitchFamily="34" charset="0"/>
              </a:rPr>
              <a:t>Statewide Public Awareness Campaign </a:t>
            </a:r>
          </a:p>
          <a:p>
            <a:pPr marL="457200" lvl="0" indent="228600"/>
            <a:r>
              <a:rPr lang="en-US" sz="2300" dirty="0">
                <a:latin typeface="Arial" panose="020B0604020202020204" pitchFamily="34" charset="0"/>
                <a:cs typeface="Arial" panose="020B0604020202020204" pitchFamily="34" charset="0"/>
              </a:rPr>
              <a:t>Center for Excellence </a:t>
            </a:r>
          </a:p>
          <a:p>
            <a:pPr marL="1028700" lvl="0"/>
            <a:r>
              <a:rPr lang="en-US" sz="2300" dirty="0">
                <a:latin typeface="Arial" panose="020B0604020202020204" pitchFamily="34" charset="0"/>
                <a:cs typeface="Arial" panose="020B0604020202020204" pitchFamily="34" charset="0"/>
              </a:rPr>
              <a:t>Two Grant Funded projects:</a:t>
            </a:r>
          </a:p>
          <a:p>
            <a:pPr marL="1371600" lvl="2"/>
            <a:r>
              <a:rPr lang="en-US" sz="2200" dirty="0">
                <a:latin typeface="Arial" panose="020B0604020202020204" pitchFamily="34" charset="0"/>
                <a:cs typeface="Arial" panose="020B0604020202020204" pitchFamily="34" charset="0"/>
              </a:rPr>
              <a:t>Media Advocacy – </a:t>
            </a:r>
            <a:r>
              <a:rPr lang="en-US" sz="2200" dirty="0" err="1">
                <a:latin typeface="Arial" panose="020B0604020202020204" pitchFamily="34" charset="0"/>
                <a:cs typeface="Arial" panose="020B0604020202020204" pitchFamily="34" charset="0"/>
              </a:rPr>
              <a:t>YOUth</a:t>
            </a:r>
            <a:r>
              <a:rPr lang="en-US" sz="2200" dirty="0">
                <a:latin typeface="Arial" panose="020B0604020202020204" pitchFamily="34" charset="0"/>
                <a:cs typeface="Arial" panose="020B0604020202020204" pitchFamily="34" charset="0"/>
              </a:rPr>
              <a:t> Decide - awareness of PG among adolescents and parents</a:t>
            </a:r>
          </a:p>
          <a:p>
            <a:pPr marL="1371600" lvl="2"/>
            <a:r>
              <a:rPr lang="en-US" sz="2200" dirty="0">
                <a:latin typeface="Arial" panose="020B0604020202020204" pitchFamily="34" charset="0"/>
                <a:cs typeface="Arial" panose="020B0604020202020204" pitchFamily="34" charset="0"/>
              </a:rPr>
              <a:t> Problem Gambling Training Partnership(PGTP) </a:t>
            </a:r>
          </a:p>
          <a:p>
            <a:pPr marL="1371600" lvl="2"/>
            <a:endParaRPr lang="en-US" sz="2200" dirty="0"/>
          </a:p>
          <a:p>
            <a:pPr marL="1371600" lvl="2"/>
            <a:endParaRPr lang="en-US" sz="2200" dirty="0"/>
          </a:p>
        </p:txBody>
      </p:sp>
    </p:spTree>
    <p:extLst>
      <p:ext uri="{BB962C8B-B14F-4D97-AF65-F5344CB8AC3E}">
        <p14:creationId xmlns:p14="http://schemas.microsoft.com/office/powerpoint/2010/main" val="761804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1181100"/>
            <a:ext cx="11620500" cy="5201424"/>
          </a:xfrm>
          <a:prstGeom prst="rect">
            <a:avLst/>
          </a:prstGeom>
          <a:noFill/>
        </p:spPr>
        <p:txBody>
          <a:bodyPr wrap="square" rtlCol="0">
            <a:spAutoFit/>
          </a:bodyPr>
          <a:lstStyle/>
          <a:p>
            <a:endParaRPr lang="en-US" sz="1600" b="1" dirty="0"/>
          </a:p>
          <a:p>
            <a:r>
              <a:rPr lang="en-US" sz="2800" b="1" dirty="0">
                <a:latin typeface="Arial" panose="020B0604020202020204" pitchFamily="34" charset="0"/>
                <a:cs typeface="Arial" panose="020B0604020202020204" pitchFamily="34" charset="0"/>
              </a:rPr>
              <a:t>RFP for Statewide Problem Gambling Services </a:t>
            </a:r>
            <a:endParaRPr lang="en-US" sz="2800" dirty="0">
              <a:latin typeface="Arial" panose="020B0604020202020204" pitchFamily="34" charset="0"/>
              <a:cs typeface="Arial" panose="020B0604020202020204" pitchFamily="34" charset="0"/>
            </a:endParaRPr>
          </a:p>
          <a:p>
            <a:pPr marL="85725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Statewide public awareness and education</a:t>
            </a:r>
          </a:p>
          <a:p>
            <a:pPr marL="85725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7 Regional Problem Gambling Resource Centers</a:t>
            </a:r>
          </a:p>
          <a:p>
            <a:pPr marL="857250"/>
            <a:endParaRPr lang="en-US" sz="12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Problem Gambling Training Project</a:t>
            </a:r>
          </a:p>
          <a:p>
            <a:pPr marL="1257300" lvl="1" indent="-400050">
              <a:buFont typeface="Wingdings" panose="05000000000000000000" pitchFamily="2" charset="2"/>
              <a:buChar char="Ø"/>
            </a:pPr>
            <a:r>
              <a:rPr lang="en-US" sz="2600" dirty="0">
                <a:latin typeface="Arial" panose="020B0604020202020204" pitchFamily="34" charset="0"/>
                <a:cs typeface="Arial" panose="020B0604020202020204" pitchFamily="34" charset="0"/>
              </a:rPr>
              <a:t>OASAS, NYCPG, NYS Chapter of the National Association of Social Workers (NASW-NYS) , New York Mental Health Counselors Association, New York Association for Marriage and Family Therapy, and the National Association for the Advancement of Psychoanalysis (NAAP) </a:t>
            </a:r>
          </a:p>
          <a:p>
            <a:pPr marL="857250" lvl="1"/>
            <a:endParaRPr lang="en-US" sz="1000" dirty="0">
              <a:latin typeface="Arial" panose="020B0604020202020204" pitchFamily="34" charset="0"/>
              <a:cs typeface="Arial" panose="020B0604020202020204" pitchFamily="34" charset="0"/>
            </a:endParaRPr>
          </a:p>
          <a:p>
            <a:pPr marL="342900" lvl="1" indent="-342900"/>
            <a:r>
              <a:rPr lang="en-US" sz="2800" b="1" dirty="0">
                <a:latin typeface="Arial" panose="020B0604020202020204" pitchFamily="34" charset="0"/>
                <a:cs typeface="Arial" panose="020B0604020202020204" pitchFamily="34" charset="0"/>
              </a:rPr>
              <a:t>Responsible Play Partnership </a:t>
            </a:r>
          </a:p>
          <a:p>
            <a:pPr marL="1200150" lvl="2"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OASAS, NYCPG, and the NYS Gaming Commission</a:t>
            </a:r>
          </a:p>
        </p:txBody>
      </p:sp>
      <p:sp>
        <p:nvSpPr>
          <p:cNvPr id="3" name="TextBox 2"/>
          <p:cNvSpPr txBox="1"/>
          <p:nvPr/>
        </p:nvSpPr>
        <p:spPr>
          <a:xfrm>
            <a:off x="438150" y="466725"/>
            <a:ext cx="8210550" cy="923330"/>
          </a:xfrm>
          <a:prstGeom prst="rect">
            <a:avLst/>
          </a:prstGeom>
          <a:noFill/>
        </p:spPr>
        <p:txBody>
          <a:bodyPr wrap="square" rtlCol="0">
            <a:spAutoFit/>
          </a:bodyPr>
          <a:lstStyle/>
          <a:p>
            <a:pPr lvl="0"/>
            <a:r>
              <a:rPr lang="en-US" sz="3600" b="1" dirty="0">
                <a:solidFill>
                  <a:srgbClr val="543278"/>
                </a:solidFill>
                <a:latin typeface="Arial" panose="020B0604020202020204" pitchFamily="34" charset="0"/>
                <a:cs typeface="Arial" panose="020B0604020202020204" pitchFamily="34" charset="0"/>
              </a:rPr>
              <a:t>Efforts moving forward</a:t>
            </a:r>
          </a:p>
          <a:p>
            <a:endParaRPr lang="en-US" dirty="0"/>
          </a:p>
        </p:txBody>
      </p:sp>
    </p:spTree>
    <p:extLst>
      <p:ext uri="{BB962C8B-B14F-4D97-AF65-F5344CB8AC3E}">
        <p14:creationId xmlns:p14="http://schemas.microsoft.com/office/powerpoint/2010/main" val="416493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65" y="567880"/>
            <a:ext cx="10515600" cy="1325563"/>
          </a:xfrm>
        </p:spPr>
        <p:txBody>
          <a:bodyPr/>
          <a:lstStyle/>
          <a:p>
            <a:pPr algn="ctr"/>
            <a:r>
              <a:rPr lang="en-US" b="1" dirty="0"/>
              <a:t>Evidence-based Staff Allocation</a:t>
            </a:r>
            <a:r>
              <a:rPr lang="en-US" dirty="0"/>
              <a:t/>
            </a:r>
            <a:br>
              <a:rPr lang="en-US" dirty="0"/>
            </a:br>
            <a:r>
              <a:rPr lang="en-US" sz="3200" dirty="0"/>
              <a:t>Preliminary – 2017-18 Planning</a:t>
            </a:r>
          </a:p>
        </p:txBody>
      </p:sp>
      <p:graphicFrame>
        <p:nvGraphicFramePr>
          <p:cNvPr id="4" name="Table 3"/>
          <p:cNvGraphicFramePr>
            <a:graphicFrameLocks noGrp="1"/>
          </p:cNvGraphicFramePr>
          <p:nvPr>
            <p:extLst/>
          </p:nvPr>
        </p:nvGraphicFramePr>
        <p:xfrm>
          <a:off x="4282632" y="2283209"/>
          <a:ext cx="4525702" cy="3634447"/>
        </p:xfrm>
        <a:graphic>
          <a:graphicData uri="http://schemas.openxmlformats.org/drawingml/2006/table">
            <a:tbl>
              <a:tblPr>
                <a:tableStyleId>{5C22544A-7EE6-4342-B048-85BDC9FD1C3A}</a:tableStyleId>
              </a:tblPr>
              <a:tblGrid>
                <a:gridCol w="3771456">
                  <a:extLst>
                    <a:ext uri="{9D8B030D-6E8A-4147-A177-3AD203B41FA5}">
                      <a16:colId xmlns:a16="http://schemas.microsoft.com/office/drawing/2014/main" xmlns="" val="3000947510"/>
                    </a:ext>
                  </a:extLst>
                </a:gridCol>
                <a:gridCol w="754246">
                  <a:extLst>
                    <a:ext uri="{9D8B030D-6E8A-4147-A177-3AD203B41FA5}">
                      <a16:colId xmlns:a16="http://schemas.microsoft.com/office/drawing/2014/main" xmlns="" val="2970595057"/>
                    </a:ext>
                  </a:extLst>
                </a:gridCol>
              </a:tblGrid>
              <a:tr h="716333">
                <a:tc>
                  <a:txBody>
                    <a:bodyPr/>
                    <a:lstStyle/>
                    <a:p>
                      <a:pPr algn="ctr" fontAlgn="b"/>
                      <a:r>
                        <a:rPr lang="en-US" sz="1800" b="1" u="none" strike="noStrike" dirty="0">
                          <a:effectLst/>
                        </a:rPr>
                        <a:t>EBP Education </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1206507"/>
                  </a:ext>
                </a:extLst>
              </a:tr>
              <a:tr h="716333">
                <a:tc>
                  <a:txBody>
                    <a:bodyPr/>
                    <a:lstStyle/>
                    <a:p>
                      <a:pPr algn="ctr" fontAlgn="b"/>
                      <a:r>
                        <a:rPr lang="en-US" sz="1800" b="1" u="none" strike="noStrike" dirty="0">
                          <a:effectLst/>
                        </a:rPr>
                        <a:t>EBS Environmental </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73027017"/>
                  </a:ext>
                </a:extLst>
              </a:tr>
              <a:tr h="716333">
                <a:tc>
                  <a:txBody>
                    <a:bodyPr/>
                    <a:lstStyle/>
                    <a:p>
                      <a:pPr algn="ctr" fontAlgn="b"/>
                      <a:r>
                        <a:rPr lang="en-US" sz="1800" b="1" u="none" strike="noStrike" dirty="0">
                          <a:effectLst/>
                        </a:rPr>
                        <a:t>EBP Counseling</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6648891"/>
                  </a:ext>
                </a:extLst>
              </a:tr>
              <a:tr h="716333">
                <a:tc>
                  <a:txBody>
                    <a:bodyPr/>
                    <a:lstStyle/>
                    <a:p>
                      <a:pPr algn="ctr" fontAlgn="b"/>
                      <a:r>
                        <a:rPr lang="en-US" sz="1800" b="1" u="none" strike="noStrike" dirty="0">
                          <a:effectLst/>
                        </a:rPr>
                        <a:t>EBP Early Intervention</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18706480"/>
                  </a:ext>
                </a:extLst>
              </a:tr>
              <a:tr h="769115">
                <a:tc>
                  <a:txBody>
                    <a:bodyPr/>
                    <a:lstStyle/>
                    <a:p>
                      <a:pPr algn="ctr" fontAlgn="b"/>
                      <a:r>
                        <a:rPr lang="en-US" sz="1800" b="1" i="0" u="none" strike="noStrike" dirty="0">
                          <a:solidFill>
                            <a:srgbClr val="000000"/>
                          </a:solidFill>
                          <a:effectLst/>
                          <a:latin typeface="Calibri" panose="020F0502020204030204" pitchFamily="34" charset="0"/>
                        </a:rPr>
                        <a:t>Planned NYS EBPS Prevention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96068522"/>
                  </a:ext>
                </a:extLst>
              </a:tr>
            </a:tbl>
          </a:graphicData>
        </a:graphic>
      </p:graphicFrame>
      <p:cxnSp>
        <p:nvCxnSpPr>
          <p:cNvPr id="6" name="Straight Connector 5"/>
          <p:cNvCxnSpPr/>
          <p:nvPr/>
        </p:nvCxnSpPr>
        <p:spPr>
          <a:xfrm flipV="1">
            <a:off x="4282632" y="5147178"/>
            <a:ext cx="4525702" cy="2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07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87078" y="520855"/>
          <a:ext cx="6007259" cy="5956300"/>
        </p:xfrm>
        <a:graphic>
          <a:graphicData uri="http://schemas.openxmlformats.org/drawingml/2006/table">
            <a:tbl>
              <a:tblPr>
                <a:tableStyleId>{5C22544A-7EE6-4342-B048-85BDC9FD1C3A}</a:tableStyleId>
              </a:tblPr>
              <a:tblGrid>
                <a:gridCol w="3900669">
                  <a:extLst>
                    <a:ext uri="{9D8B030D-6E8A-4147-A177-3AD203B41FA5}">
                      <a16:colId xmlns:a16="http://schemas.microsoft.com/office/drawing/2014/main" xmlns="" val="1976615195"/>
                    </a:ext>
                  </a:extLst>
                </a:gridCol>
                <a:gridCol w="1174771">
                  <a:extLst>
                    <a:ext uri="{9D8B030D-6E8A-4147-A177-3AD203B41FA5}">
                      <a16:colId xmlns:a16="http://schemas.microsoft.com/office/drawing/2014/main" xmlns="" val="3020295179"/>
                    </a:ext>
                  </a:extLst>
                </a:gridCol>
                <a:gridCol w="931819">
                  <a:extLst>
                    <a:ext uri="{9D8B030D-6E8A-4147-A177-3AD203B41FA5}">
                      <a16:colId xmlns:a16="http://schemas.microsoft.com/office/drawing/2014/main" xmlns="" val="4031733538"/>
                    </a:ext>
                  </a:extLst>
                </a:gridCol>
              </a:tblGrid>
              <a:tr h="72441">
                <a:tc gridSpan="3">
                  <a:txBody>
                    <a:bodyPr/>
                    <a:lstStyle/>
                    <a:p>
                      <a:pPr algn="ctr" fontAlgn="b"/>
                      <a:r>
                        <a:rPr lang="en-US" sz="2400" b="1" u="none" strike="noStrike" dirty="0">
                          <a:effectLst/>
                        </a:rPr>
                        <a:t>OASAS Prevention EBP Education</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55733489"/>
                  </a:ext>
                </a:extLst>
              </a:tr>
              <a:tr h="293195">
                <a:tc gridSpan="3">
                  <a:txBody>
                    <a:bodyPr/>
                    <a:lstStyle/>
                    <a:p>
                      <a:pPr algn="ctr" fontAlgn="ctr"/>
                      <a:r>
                        <a:rPr lang="en-US" sz="1800" u="none" strike="noStrike" dirty="0">
                          <a:effectLst/>
                        </a:rPr>
                        <a:t>PPY 2016-2017, Preliminary</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90312789"/>
                  </a:ext>
                </a:extLst>
              </a:tr>
              <a:tr h="280979">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1860911"/>
                  </a:ext>
                </a:extLst>
              </a:tr>
              <a:tr h="586389">
                <a:tc>
                  <a:txBody>
                    <a:bodyPr/>
                    <a:lstStyle/>
                    <a:p>
                      <a:pPr algn="ctr" fontAlgn="b"/>
                      <a:r>
                        <a:rPr lang="en-US" sz="2400" b="1" u="none" strike="noStrike" dirty="0">
                          <a:effectLst/>
                        </a:rPr>
                        <a:t>EBP's</a:t>
                      </a:r>
                      <a:endParaRPr lang="en-US" sz="2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effectLst/>
                        </a:rPr>
                        <a:t> Participants</a:t>
                      </a:r>
                    </a:p>
                    <a:p>
                      <a:pPr algn="ctr" fontAlgn="b"/>
                      <a:r>
                        <a:rPr lang="en-US" sz="1600" b="1" i="0" u="none" strike="noStrike" dirty="0">
                          <a:solidFill>
                            <a:srgbClr val="000000"/>
                          </a:solidFill>
                          <a:effectLst/>
                          <a:latin typeface="Calibri" panose="020F0502020204030204" pitchFamily="34" charset="0"/>
                        </a:rPr>
                        <a:t>Served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effectLst/>
                        </a:rPr>
                        <a:t>Provider Count</a:t>
                      </a:r>
                      <a:endParaRPr lang="en-US" sz="16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069220"/>
                  </a:ext>
                </a:extLst>
              </a:tr>
              <a:tr h="293195">
                <a:tc>
                  <a:txBody>
                    <a:bodyPr/>
                    <a:lstStyle/>
                    <a:p>
                      <a:pPr algn="r" fontAlgn="b"/>
                      <a:r>
                        <a:rPr lang="en-US" sz="1400" b="1" u="none" strike="noStrike" dirty="0">
                          <a:effectLst/>
                        </a:rPr>
                        <a:t>TGFD - Too Good For Drugs - Elementary  {10}</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37,538</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85</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293537637"/>
                  </a:ext>
                </a:extLst>
              </a:tr>
              <a:tr h="293195">
                <a:tc>
                  <a:txBody>
                    <a:bodyPr/>
                    <a:lstStyle/>
                    <a:p>
                      <a:pPr algn="r" fontAlgn="b"/>
                      <a:r>
                        <a:rPr lang="en-US" sz="1400" b="1" u="none" strike="noStrike" dirty="0">
                          <a:effectLst/>
                        </a:rPr>
                        <a:t>TGFD - Too Good For Drugs - M.S.  {10}</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20,891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80</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62685952"/>
                  </a:ext>
                </a:extLst>
              </a:tr>
              <a:tr h="305411">
                <a:tc>
                  <a:txBody>
                    <a:bodyPr/>
                    <a:lstStyle/>
                    <a:p>
                      <a:pPr algn="r" fontAlgn="b"/>
                      <a:r>
                        <a:rPr lang="en-US" sz="1400" b="1" u="none" strike="noStrike" dirty="0">
                          <a:effectLst/>
                        </a:rPr>
                        <a:t>LST - Life Skills Training - Elementary  {8}</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en-US" sz="1600" u="none" strike="noStrike" dirty="0">
                          <a:effectLst/>
                        </a:rPr>
                        <a:t>30,119</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en-US" sz="1600" u="none" strike="noStrike" dirty="0">
                          <a:effectLst/>
                        </a:rPr>
                        <a:t>74</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848824081"/>
                  </a:ext>
                </a:extLst>
              </a:tr>
              <a:tr h="305411">
                <a:tc>
                  <a:txBody>
                    <a:bodyPr/>
                    <a:lstStyle/>
                    <a:p>
                      <a:pPr algn="r" fontAlgn="b"/>
                      <a:r>
                        <a:rPr lang="en-US" sz="1400" b="1" u="none" strike="noStrike" dirty="0">
                          <a:effectLst/>
                        </a:rPr>
                        <a:t>TGFV - Too Good for Violence - Elementary  {7}</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25,406</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65</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330605602"/>
                  </a:ext>
                </a:extLst>
              </a:tr>
              <a:tr h="293195">
                <a:tc>
                  <a:txBody>
                    <a:bodyPr/>
                    <a:lstStyle/>
                    <a:p>
                      <a:pPr algn="r" fontAlgn="b"/>
                      <a:r>
                        <a:rPr lang="en-US" sz="1400" b="1" u="none" strike="noStrike" dirty="0">
                          <a:effectLst/>
                        </a:rPr>
                        <a:t>LST - Life Skills Training - M.S.  {15}</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en-US" sz="1600" u="none" strike="noStrike" dirty="0">
                          <a:effectLst/>
                        </a:rPr>
                        <a:t>23,628</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en-US" sz="1600" u="none" strike="noStrike" dirty="0">
                          <a:effectLst/>
                        </a:rPr>
                        <a:t>64</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503214244"/>
                  </a:ext>
                </a:extLst>
              </a:tr>
              <a:tr h="293195">
                <a:tc>
                  <a:txBody>
                    <a:bodyPr/>
                    <a:lstStyle/>
                    <a:p>
                      <a:pPr algn="r" fontAlgn="b"/>
                      <a:r>
                        <a:rPr lang="en-US" sz="1400" b="1" u="none" strike="noStrike" dirty="0">
                          <a:effectLst/>
                        </a:rPr>
                        <a:t>TGFDV - Too Good for Drugs &amp; Violence - H.S.  {10}</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11,914</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64</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971569703"/>
                  </a:ext>
                </a:extLst>
              </a:tr>
              <a:tr h="293195">
                <a:tc>
                  <a:txBody>
                    <a:bodyPr/>
                    <a:lstStyle/>
                    <a:p>
                      <a:pPr algn="r" fontAlgn="b"/>
                      <a:r>
                        <a:rPr lang="en-US" sz="1400" b="1" u="none" strike="noStrike">
                          <a:effectLst/>
                        </a:rPr>
                        <a:t>Second Step - Elementary - Grade K-5  {22}</a:t>
                      </a:r>
                      <a:endParaRPr lang="en-US" sz="14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22,288</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57</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63427173"/>
                  </a:ext>
                </a:extLst>
              </a:tr>
              <a:tr h="293195">
                <a:tc>
                  <a:txBody>
                    <a:bodyPr/>
                    <a:lstStyle/>
                    <a:p>
                      <a:pPr algn="r" fontAlgn="b"/>
                      <a:r>
                        <a:rPr lang="en-US" sz="1400" b="1" u="none" strike="noStrike" dirty="0">
                          <a:effectLst/>
                        </a:rPr>
                        <a:t>LST - Life Skills Training - H.S. - Booster   {10}</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en-US" sz="1600" u="none" strike="noStrike" dirty="0">
                          <a:effectLst/>
                        </a:rPr>
                        <a:t>10,499</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en-US" sz="1600" u="none" strike="noStrike" dirty="0">
                          <a:effectLst/>
                        </a:rPr>
                        <a:t>49</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243828652"/>
                  </a:ext>
                </a:extLst>
              </a:tr>
              <a:tr h="293195">
                <a:tc>
                  <a:txBody>
                    <a:bodyPr/>
                    <a:lstStyle/>
                    <a:p>
                      <a:pPr algn="r" fontAlgn="b"/>
                      <a:r>
                        <a:rPr lang="en-US" sz="1400" b="1" u="none" strike="noStrike" dirty="0">
                          <a:effectLst/>
                        </a:rPr>
                        <a:t>TGFV - Too Good for Violence - M.S.  {9}</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5,763</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600" u="none" strike="noStrike" dirty="0">
                          <a:effectLst/>
                        </a:rPr>
                        <a:t>48</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506178935"/>
                  </a:ext>
                </a:extLst>
              </a:tr>
              <a:tr h="293195">
                <a:tc>
                  <a:txBody>
                    <a:bodyPr/>
                    <a:lstStyle/>
                    <a:p>
                      <a:pPr algn="r" fontAlgn="b"/>
                      <a:r>
                        <a:rPr lang="en-US" sz="1400" b="1" u="none" strike="noStrike" dirty="0">
                          <a:effectLst/>
                        </a:rPr>
                        <a:t>SPORT  {-}</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5,388</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35</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46111303"/>
                  </a:ext>
                </a:extLst>
              </a:tr>
              <a:tr h="293195">
                <a:tc>
                  <a:txBody>
                    <a:bodyPr/>
                    <a:lstStyle/>
                    <a:p>
                      <a:pPr algn="r" fontAlgn="b"/>
                      <a:r>
                        <a:rPr lang="en-US" sz="1400" b="1" u="none" strike="noStrike" dirty="0">
                          <a:effectLst/>
                        </a:rPr>
                        <a:t>Second Step - M.S. - Grade 6-9  {13}</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8,921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86939999"/>
                  </a:ext>
                </a:extLst>
              </a:tr>
              <a:tr h="293195">
                <a:tc>
                  <a:txBody>
                    <a:bodyPr/>
                    <a:lstStyle/>
                    <a:p>
                      <a:pPr algn="r" fontAlgn="b"/>
                      <a:r>
                        <a:rPr lang="en-US" sz="1400" b="1" u="none" strike="noStrike" dirty="0">
                          <a:effectLst/>
                        </a:rPr>
                        <a:t>Project SUCCESS  {8}</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10,716</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31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8559205"/>
                  </a:ext>
                </a:extLst>
              </a:tr>
              <a:tr h="293195">
                <a:tc>
                  <a:txBody>
                    <a:bodyPr/>
                    <a:lstStyle/>
                    <a:p>
                      <a:pPr algn="r" fontAlgn="b"/>
                      <a:r>
                        <a:rPr lang="en-US" sz="1400" b="1" u="none" strike="noStrike" dirty="0">
                          <a:effectLst/>
                        </a:rPr>
                        <a:t>TND -Project Toward No Drug Abuse  {12}</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6,216</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31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1672720"/>
                  </a:ext>
                </a:extLst>
              </a:tr>
              <a:tr h="293195">
                <a:tc>
                  <a:txBody>
                    <a:bodyPr/>
                    <a:lstStyle/>
                    <a:p>
                      <a:pPr algn="r" fontAlgn="b"/>
                      <a:r>
                        <a:rPr lang="en-US" sz="1400" b="1" u="none" strike="noStrike" dirty="0">
                          <a:effectLst/>
                        </a:rPr>
                        <a:t>LST - Life Skills Training - M.S. - Level 2 Booster  {10}</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en-US" sz="1600" u="none" strike="noStrike" dirty="0">
                          <a:effectLst/>
                        </a:rPr>
                        <a:t>5,149</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en-US" sz="1600" u="none" strike="noStrike" dirty="0">
                          <a:effectLst/>
                        </a:rPr>
                        <a:t>24</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605547456"/>
                  </a:ext>
                </a:extLst>
              </a:tr>
              <a:tr h="293195">
                <a:tc>
                  <a:txBody>
                    <a:bodyPr/>
                    <a:lstStyle/>
                    <a:p>
                      <a:pPr algn="r" fontAlgn="b"/>
                      <a:r>
                        <a:rPr lang="en-US" sz="1400" b="1" u="none" strike="noStrike" dirty="0">
                          <a:effectLst/>
                        </a:rPr>
                        <a:t>Refuse, Remove, Reasons - H.S.  {5}</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5,217</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21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32358288"/>
                  </a:ext>
                </a:extLst>
              </a:tr>
            </a:tbl>
          </a:graphicData>
        </a:graphic>
      </p:graphicFrame>
      <p:sp>
        <p:nvSpPr>
          <p:cNvPr id="5" name="TextBox 4"/>
          <p:cNvSpPr txBox="1"/>
          <p:nvPr/>
        </p:nvSpPr>
        <p:spPr>
          <a:xfrm>
            <a:off x="7639291" y="2558005"/>
            <a:ext cx="424137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LST classes =    71,000   28% of total</a:t>
            </a:r>
          </a:p>
          <a:p>
            <a:pPr marL="285750" indent="-285750">
              <a:buFont typeface="Arial" panose="020B0604020202020204" pitchFamily="34" charset="0"/>
              <a:buChar char="•"/>
            </a:pPr>
            <a:r>
              <a:rPr lang="en-US" b="1" dirty="0"/>
              <a:t>TGF classes = 101,000   40% of total </a:t>
            </a:r>
          </a:p>
          <a:p>
            <a:endParaRPr lang="en-US" b="1" dirty="0"/>
          </a:p>
          <a:p>
            <a:pPr marL="285750" indent="-285750">
              <a:buFont typeface="Arial" panose="020B0604020202020204" pitchFamily="34" charset="0"/>
              <a:buChar char="•"/>
            </a:pPr>
            <a:r>
              <a:rPr lang="en-US" b="1" dirty="0"/>
              <a:t>51 different EBP versions delivered</a:t>
            </a:r>
          </a:p>
          <a:p>
            <a:pPr marL="285750" indent="-285750">
              <a:buFont typeface="Arial" panose="020B0604020202020204" pitchFamily="34" charset="0"/>
              <a:buChar char="•"/>
            </a:pPr>
            <a:r>
              <a:rPr lang="en-US" b="1" dirty="0"/>
              <a:t>30 EBPs delivered by 1-3 providers</a:t>
            </a:r>
          </a:p>
        </p:txBody>
      </p:sp>
    </p:spTree>
    <p:extLst>
      <p:ext uri="{BB962C8B-B14F-4D97-AF65-F5344CB8AC3E}">
        <p14:creationId xmlns:p14="http://schemas.microsoft.com/office/powerpoint/2010/main" val="345785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5504"/>
            <a:ext cx="10515600" cy="1070136"/>
          </a:xfrm>
        </p:spPr>
        <p:txBody>
          <a:bodyPr>
            <a:normAutofit fontScale="90000"/>
          </a:bodyPr>
          <a:lstStyle/>
          <a:p>
            <a:pPr algn="ctr" fontAlgn="b"/>
            <a:r>
              <a:rPr lang="en-US" b="1" dirty="0"/>
              <a:t>OASAS Prevention EBP Education</a:t>
            </a:r>
            <a:r>
              <a:rPr lang="en-US" dirty="0"/>
              <a:t/>
            </a:r>
            <a:br>
              <a:rPr lang="en-US" dirty="0"/>
            </a:br>
            <a:r>
              <a:rPr lang="en-US" sz="3600" dirty="0"/>
              <a:t>PPY 2016-2017, Preliminary</a:t>
            </a:r>
            <a:r>
              <a:rPr lang="en-US" dirty="0"/>
              <a:t/>
            </a:r>
            <a:br>
              <a:rPr lang="en-US" dirty="0"/>
            </a:br>
            <a:endParaRPr lang="en-US" dirty="0"/>
          </a:p>
        </p:txBody>
      </p:sp>
      <p:graphicFrame>
        <p:nvGraphicFramePr>
          <p:cNvPr id="4" name="Table 3"/>
          <p:cNvGraphicFramePr>
            <a:graphicFrameLocks noGrp="1"/>
          </p:cNvGraphicFramePr>
          <p:nvPr>
            <p:extLst/>
          </p:nvPr>
        </p:nvGraphicFramePr>
        <p:xfrm>
          <a:off x="3555355" y="2487958"/>
          <a:ext cx="5081289" cy="3005459"/>
        </p:xfrm>
        <a:graphic>
          <a:graphicData uri="http://schemas.openxmlformats.org/drawingml/2006/table">
            <a:tbl>
              <a:tblPr>
                <a:tableStyleId>{5C22544A-7EE6-4342-B048-85BDC9FD1C3A}</a:tableStyleId>
              </a:tblPr>
              <a:tblGrid>
                <a:gridCol w="2105106">
                  <a:extLst>
                    <a:ext uri="{9D8B030D-6E8A-4147-A177-3AD203B41FA5}">
                      <a16:colId xmlns:a16="http://schemas.microsoft.com/office/drawing/2014/main" xmlns="" val="3526192708"/>
                    </a:ext>
                  </a:extLst>
                </a:gridCol>
                <a:gridCol w="1980761">
                  <a:extLst>
                    <a:ext uri="{9D8B030D-6E8A-4147-A177-3AD203B41FA5}">
                      <a16:colId xmlns:a16="http://schemas.microsoft.com/office/drawing/2014/main" xmlns="" val="1756605414"/>
                    </a:ext>
                  </a:extLst>
                </a:gridCol>
                <a:gridCol w="995422">
                  <a:extLst>
                    <a:ext uri="{9D8B030D-6E8A-4147-A177-3AD203B41FA5}">
                      <a16:colId xmlns:a16="http://schemas.microsoft.com/office/drawing/2014/main" xmlns="" val="354066051"/>
                    </a:ext>
                  </a:extLst>
                </a:gridCol>
              </a:tblGrid>
              <a:tr h="492253">
                <a:tc gridSpan="3">
                  <a:txBody>
                    <a:bodyPr/>
                    <a:lstStyle/>
                    <a:p>
                      <a:pPr algn="ctr" fontAlgn="b"/>
                      <a:r>
                        <a:rPr lang="en-US" sz="2400" u="none" strike="noStrike" dirty="0">
                          <a:effectLst/>
                        </a:rPr>
                        <a:t>By School Grade Group</a:t>
                      </a:r>
                      <a:endParaRPr lang="en-US" sz="2400" b="1" i="0" u="none" strike="noStrike" dirty="0">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4667180"/>
                  </a:ext>
                </a:extLst>
              </a:tr>
              <a:tr h="503170">
                <a:tc>
                  <a:txBody>
                    <a:bodyPr/>
                    <a:lstStyle/>
                    <a:p>
                      <a:pPr algn="ctr" fontAlgn="b"/>
                      <a:r>
                        <a:rPr lang="en-US" sz="2400" u="none" strike="noStrike" dirty="0">
                          <a:effectLst/>
                        </a:rPr>
                        <a:t>School Grades</a:t>
                      </a:r>
                      <a:endParaRPr lang="en-US" sz="2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 Participants</a:t>
                      </a:r>
                      <a:endParaRPr lang="en-US" sz="2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 %</a:t>
                      </a:r>
                      <a:endParaRPr lang="en-US" sz="2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5043749"/>
                  </a:ext>
                </a:extLst>
              </a:tr>
              <a:tr h="492253">
                <a:tc>
                  <a:txBody>
                    <a:bodyPr/>
                    <a:lstStyle/>
                    <a:p>
                      <a:pPr algn="r" fontAlgn="b"/>
                      <a:r>
                        <a:rPr lang="en-US" sz="2400" b="1" u="none" strike="noStrike" dirty="0">
                          <a:effectLst/>
                        </a:rPr>
                        <a:t>Elementary</a:t>
                      </a:r>
                      <a:endParaRPr lang="en-US" sz="2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  122,881 </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49%</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1550826"/>
                  </a:ext>
                </a:extLst>
              </a:tr>
              <a:tr h="492253">
                <a:tc>
                  <a:txBody>
                    <a:bodyPr/>
                    <a:lstStyle/>
                    <a:p>
                      <a:pPr algn="r" fontAlgn="b"/>
                      <a:r>
                        <a:rPr lang="en-US" sz="2400" b="1" u="none" strike="noStrike" dirty="0">
                          <a:effectLst/>
                        </a:rPr>
                        <a:t>M.S. / J.H.</a:t>
                      </a:r>
                      <a:endParaRPr lang="en-US" sz="2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    81,993 </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33%</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0905734"/>
                  </a:ext>
                </a:extLst>
              </a:tr>
              <a:tr h="512765">
                <a:tc>
                  <a:txBody>
                    <a:bodyPr/>
                    <a:lstStyle/>
                    <a:p>
                      <a:pPr algn="r" fontAlgn="b"/>
                      <a:r>
                        <a:rPr lang="en-US" sz="2400" b="1" u="none" strike="noStrike" dirty="0">
                          <a:effectLst/>
                        </a:rPr>
                        <a:t>High School</a:t>
                      </a:r>
                      <a:endParaRPr lang="en-US" sz="2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    46,069 </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18%</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14943605"/>
                  </a:ext>
                </a:extLst>
              </a:tr>
              <a:tr h="512765">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  250,943 </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100%</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55121691"/>
                  </a:ext>
                </a:extLst>
              </a:tr>
            </a:tbl>
          </a:graphicData>
        </a:graphic>
      </p:graphicFrame>
    </p:spTree>
    <p:extLst>
      <p:ext uri="{BB962C8B-B14F-4D97-AF65-F5344CB8AC3E}">
        <p14:creationId xmlns:p14="http://schemas.microsoft.com/office/powerpoint/2010/main" val="374070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1339" y="2538248"/>
            <a:ext cx="10625958" cy="2948151"/>
          </a:xfrm>
        </p:spPr>
        <p:txBody>
          <a:bodyPr/>
          <a:lstStyle/>
          <a:p>
            <a:r>
              <a:rPr lang="en-US" sz="4000" dirty="0"/>
              <a:t>Evidence-Based Program </a:t>
            </a:r>
          </a:p>
          <a:p>
            <a:r>
              <a:rPr lang="en-US" sz="4000" dirty="0"/>
              <a:t>and Strategies (EBPS)</a:t>
            </a:r>
          </a:p>
          <a:p>
            <a:r>
              <a:rPr lang="en-US" sz="4000" dirty="0"/>
              <a:t>Panel</a:t>
            </a:r>
          </a:p>
          <a:p>
            <a:pPr marL="4000500" lvl="8" indent="-342900" algn="l">
              <a:buFont typeface="Arial" panose="020B0604020202020204" pitchFamily="34" charset="0"/>
              <a:buChar char="•"/>
            </a:pPr>
            <a:endParaRPr lang="en-US" sz="2800" dirty="0"/>
          </a:p>
        </p:txBody>
      </p:sp>
      <p:sp>
        <p:nvSpPr>
          <p:cNvPr id="4" name="Date Placeholder 3"/>
          <p:cNvSpPr>
            <a:spLocks noGrp="1"/>
          </p:cNvSpPr>
          <p:nvPr>
            <p:ph type="dt" sz="half" idx="10"/>
          </p:nvPr>
        </p:nvSpPr>
        <p:spPr/>
        <p:txBody>
          <a:bodyPr/>
          <a:lstStyle/>
          <a:p>
            <a:fld id="{BE3E195C-82C0-46FE-965E-B65B2FD822CA}" type="datetime1">
              <a:rPr lang="en-US" smtClean="0"/>
              <a:t>6/5/2017</a:t>
            </a:fld>
            <a:endParaRPr lang="en-US"/>
          </a:p>
        </p:txBody>
      </p:sp>
      <p:sp>
        <p:nvSpPr>
          <p:cNvPr id="5" name="Slide Number Placeholder 4"/>
          <p:cNvSpPr>
            <a:spLocks noGrp="1"/>
          </p:cNvSpPr>
          <p:nvPr>
            <p:ph type="sldNum" sz="quarter" idx="12"/>
          </p:nvPr>
        </p:nvSpPr>
        <p:spPr/>
        <p:txBody>
          <a:bodyPr/>
          <a:lstStyle/>
          <a:p>
            <a:fld id="{D845570F-9CD7-490F-8B0E-618D16E59A5B}" type="slidenum">
              <a:rPr lang="en-US" smtClean="0"/>
              <a:t>7</a:t>
            </a:fld>
            <a:endParaRPr lang="en-US"/>
          </a:p>
        </p:txBody>
      </p:sp>
    </p:spTree>
    <p:extLst>
      <p:ext uri="{BB962C8B-B14F-4D97-AF65-F5344CB8AC3E}">
        <p14:creationId xmlns:p14="http://schemas.microsoft.com/office/powerpoint/2010/main" val="258358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54349"/>
            <a:ext cx="9144000" cy="1384354"/>
          </a:xfrm>
        </p:spPr>
        <p:txBody>
          <a:bodyPr/>
          <a:lstStyle/>
          <a:p>
            <a:r>
              <a:rPr lang="en-US" dirty="0"/>
              <a:t>EBPS Panel Review</a:t>
            </a:r>
          </a:p>
        </p:txBody>
      </p:sp>
      <p:sp>
        <p:nvSpPr>
          <p:cNvPr id="3" name="Subtitle 2"/>
          <p:cNvSpPr>
            <a:spLocks noGrp="1"/>
          </p:cNvSpPr>
          <p:nvPr>
            <p:ph type="subTitle" idx="1"/>
          </p:nvPr>
        </p:nvSpPr>
        <p:spPr>
          <a:xfrm>
            <a:off x="851339" y="2538248"/>
            <a:ext cx="10625958" cy="2948151"/>
          </a:xfrm>
        </p:spPr>
        <p:txBody>
          <a:bodyPr/>
          <a:lstStyle/>
          <a:p>
            <a:pPr marL="342900" indent="-342900" algn="l">
              <a:buFont typeface="Arial" panose="020B0604020202020204" pitchFamily="34" charset="0"/>
              <a:buChar char="•"/>
            </a:pPr>
            <a:r>
              <a:rPr lang="en-US" sz="3600" dirty="0"/>
              <a:t>Identify effective substance abuse prevention programs</a:t>
            </a:r>
          </a:p>
          <a:p>
            <a:pPr marL="342900" indent="-342900" algn="l">
              <a:buFont typeface="Arial" panose="020B0604020202020204" pitchFamily="34" charset="0"/>
              <a:buChar char="•"/>
            </a:pPr>
            <a:r>
              <a:rPr lang="en-US" sz="3600" dirty="0"/>
              <a:t>Rate the strength of documented evidence</a:t>
            </a:r>
          </a:p>
          <a:p>
            <a:pPr marL="342900" indent="-342900" algn="l">
              <a:buFont typeface="Arial" panose="020B0604020202020204" pitchFamily="34" charset="0"/>
              <a:buChar char="•"/>
            </a:pPr>
            <a:r>
              <a:rPr lang="en-US" sz="3600" dirty="0"/>
              <a:t>Maintain a registry of EBPS</a:t>
            </a:r>
          </a:p>
          <a:p>
            <a:pPr marL="342900" indent="-342900" algn="l">
              <a:buFont typeface="Arial" panose="020B0604020202020204" pitchFamily="34" charset="0"/>
              <a:buChar char="•"/>
            </a:pPr>
            <a:r>
              <a:rPr lang="en-US" sz="3600" dirty="0"/>
              <a:t>Disseminate the results of panel reviews to providers</a:t>
            </a:r>
          </a:p>
        </p:txBody>
      </p:sp>
      <p:sp>
        <p:nvSpPr>
          <p:cNvPr id="4" name="Date Placeholder 3"/>
          <p:cNvSpPr>
            <a:spLocks noGrp="1"/>
          </p:cNvSpPr>
          <p:nvPr>
            <p:ph type="dt" sz="half" idx="10"/>
          </p:nvPr>
        </p:nvSpPr>
        <p:spPr/>
        <p:txBody>
          <a:bodyPr/>
          <a:lstStyle/>
          <a:p>
            <a:fld id="{BE3E195C-82C0-46FE-965E-B65B2FD822CA}" type="datetime1">
              <a:rPr lang="en-US" smtClean="0"/>
              <a:t>6/5/2017</a:t>
            </a:fld>
            <a:endParaRPr lang="en-US"/>
          </a:p>
        </p:txBody>
      </p:sp>
      <p:sp>
        <p:nvSpPr>
          <p:cNvPr id="5" name="Slide Number Placeholder 4"/>
          <p:cNvSpPr>
            <a:spLocks noGrp="1"/>
          </p:cNvSpPr>
          <p:nvPr>
            <p:ph type="sldNum" sz="quarter" idx="12"/>
          </p:nvPr>
        </p:nvSpPr>
        <p:spPr/>
        <p:txBody>
          <a:bodyPr/>
          <a:lstStyle/>
          <a:p>
            <a:fld id="{D845570F-9CD7-490F-8B0E-618D16E59A5B}" type="slidenum">
              <a:rPr lang="en-US" smtClean="0"/>
              <a:t>8</a:t>
            </a:fld>
            <a:endParaRPr lang="en-US"/>
          </a:p>
        </p:txBody>
      </p:sp>
    </p:spTree>
    <p:extLst>
      <p:ext uri="{BB962C8B-B14F-4D97-AF65-F5344CB8AC3E}">
        <p14:creationId xmlns:p14="http://schemas.microsoft.com/office/powerpoint/2010/main" val="339579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7300" y="1979700"/>
            <a:ext cx="4673600" cy="3375026"/>
          </a:xfrm>
          <a:prstGeom prst="rect">
            <a:avLst/>
          </a:prstGeom>
          <a:noFill/>
        </p:spPr>
        <p:txBody>
          <a:bodyPr wrap="square" rtlCol="0">
            <a:spAutoFit/>
          </a:bodyPr>
          <a:lstStyle/>
          <a:p>
            <a:pPr defTabSz="1219170"/>
            <a:r>
              <a:rPr lang="en-US" sz="5333" kern="0" dirty="0">
                <a:latin typeface="Arial" panose="020B0604020202020204" pitchFamily="34" charset="0"/>
                <a:cs typeface="Arial" panose="020B0604020202020204" pitchFamily="34" charset="0"/>
              </a:rPr>
              <a:t>Strengthening Families Program </a:t>
            </a:r>
          </a:p>
          <a:p>
            <a:pPr defTabSz="1219170"/>
            <a:r>
              <a:rPr lang="en-US" sz="5333" kern="0" dirty="0">
                <a:latin typeface="Arial" panose="020B0604020202020204" pitchFamily="34" charset="0"/>
                <a:cs typeface="Arial" panose="020B0604020202020204" pitchFamily="34" charset="0"/>
              </a:rPr>
              <a:t>(SFP)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650" y="2921455"/>
            <a:ext cx="3492500" cy="2578100"/>
          </a:xfrm>
          <a:prstGeom prst="rect">
            <a:avLst/>
          </a:prstGeom>
        </p:spPr>
      </p:pic>
    </p:spTree>
    <p:extLst>
      <p:ext uri="{BB962C8B-B14F-4D97-AF65-F5344CB8AC3E}">
        <p14:creationId xmlns:p14="http://schemas.microsoft.com/office/powerpoint/2010/main" val="690530819"/>
      </p:ext>
    </p:extLst>
  </p:cSld>
  <p:clrMapOvr>
    <a:masterClrMapping/>
  </p:clrMapOvr>
</p:sld>
</file>

<file path=ppt/theme/theme1.xml><?xml version="1.0" encoding="utf-8"?>
<a:theme xmlns:a="http://schemas.openxmlformats.org/drawingml/2006/main" name="Content Master V1">
  <a:themeElements>
    <a:clrScheme name="OASAS">
      <a:dk1>
        <a:srgbClr val="543278"/>
      </a:dk1>
      <a:lt1>
        <a:sysClr val="window" lastClr="FFFFFF"/>
      </a:lt1>
      <a:dk2>
        <a:srgbClr val="002D74"/>
      </a:dk2>
      <a:lt2>
        <a:srgbClr val="EEECE1"/>
      </a:lt2>
      <a:accent1>
        <a:srgbClr val="F6A800"/>
      </a:accent1>
      <a:accent2>
        <a:srgbClr val="5B7E96"/>
      </a:accent2>
      <a:accent3>
        <a:srgbClr val="006AA7"/>
      </a:accent3>
      <a:accent4>
        <a:srgbClr val="007482"/>
      </a:accent4>
      <a:accent5>
        <a:srgbClr val="C5B200"/>
      </a:accent5>
      <a:accent6>
        <a:srgbClr val="F5DC6D"/>
      </a:accent6>
      <a:hlink>
        <a:srgbClr val="1FA9E1"/>
      </a:hlink>
      <a:folHlink>
        <a:srgbClr val="0075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Master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AS_PPT_MasterTemplate_Option2a" id="{C6F02D92-4945-4B22-A8B1-8AE845CCBC6F}" vid="{2820453F-0F4A-42AC-BC52-162B1AF01573}"/>
    </a:ext>
  </a:extLst>
</a:theme>
</file>

<file path=ppt/theme/theme3.xml><?xml version="1.0" encoding="utf-8"?>
<a:theme xmlns:a="http://schemas.openxmlformats.org/drawingml/2006/main" name="Section Master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AS_PPT_MasterTemplate_Option2a" id="{C6F02D92-4945-4B22-A8B1-8AE845CCBC6F}" vid="{B21FA949-EA92-4157-9A78-8C58E68D88B3}"/>
    </a:ext>
  </a:extLst>
</a:theme>
</file>

<file path=ppt/theme/theme4.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Master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721</TotalTime>
  <Words>1870</Words>
  <Application>Microsoft Office PowerPoint</Application>
  <PresentationFormat>Widescreen</PresentationFormat>
  <Paragraphs>391</Paragraphs>
  <Slides>35</Slides>
  <Notes>35</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48" baseType="lpstr">
      <vt:lpstr>MS PGothic</vt:lpstr>
      <vt:lpstr>Arial</vt:lpstr>
      <vt:lpstr>Calibri</vt:lpstr>
      <vt:lpstr>Garamond</vt:lpstr>
      <vt:lpstr>Times New Roman</vt:lpstr>
      <vt:lpstr>Verdana</vt:lpstr>
      <vt:lpstr>Wingdings</vt:lpstr>
      <vt:lpstr>Content Master V1</vt:lpstr>
      <vt:lpstr>Content Master V3</vt:lpstr>
      <vt:lpstr>Section Master V3</vt:lpstr>
      <vt:lpstr>Cover Master</vt:lpstr>
      <vt:lpstr>Cover Master V1</vt:lpstr>
      <vt:lpstr>Drawing</vt:lpstr>
      <vt:lpstr>PowerPoint Presentation</vt:lpstr>
      <vt:lpstr>NYS Drug Use Trends for High School Students in Grades 9-12          </vt:lpstr>
      <vt:lpstr>PowerPoint Presentation</vt:lpstr>
      <vt:lpstr>Evidence-based Staff Allocation Preliminary – 2017-18 Planning</vt:lpstr>
      <vt:lpstr>PowerPoint Presentation</vt:lpstr>
      <vt:lpstr>OASAS Prevention EBP Education PPY 2016-2017, Preliminary </vt:lpstr>
      <vt:lpstr>PowerPoint Presentation</vt:lpstr>
      <vt:lpstr>EBPS Panel Review</vt:lpstr>
      <vt:lpstr>PowerPoint Presentation</vt:lpstr>
      <vt:lpstr>SFP Outcome Research</vt:lpstr>
      <vt:lpstr>      Mental Emotional Behavioral (MEB) Health Indicators </vt:lpstr>
      <vt:lpstr>Kids’ Well-Being Indicator Clearinghouse (KWIC)</vt:lpstr>
      <vt:lpstr> </vt:lpstr>
      <vt:lpstr>Schools as Prevention Partners</vt:lpstr>
      <vt:lpstr> Frameworks as the Driver </vt:lpstr>
      <vt:lpstr>Multi-Level Influences</vt:lpstr>
      <vt:lpstr>NYSED-NYS OASAS MOU Partnership Update</vt:lpstr>
      <vt:lpstr>NYSED-NYS OASAS MOU Partnership (continued)</vt:lpstr>
      <vt:lpstr>NYSED-NYS OASAS MOU Partnership (Cont’d) </vt:lpstr>
      <vt:lpstr>Prevention Guidelines Updates</vt:lpstr>
      <vt:lpstr>  </vt:lpstr>
      <vt:lpstr>Partnership for Success (PFS)</vt:lpstr>
      <vt:lpstr>SAMHSA’s  Strategic Prevention Framework Steps</vt:lpstr>
      <vt:lpstr>Goals of the PFS Grant</vt:lpstr>
      <vt:lpstr>PowerPoint Presentation</vt:lpstr>
      <vt:lpstr> 2015-2016 PFS Lessons Learned </vt:lpstr>
      <vt:lpstr>Prevention Resource Centers</vt:lpstr>
      <vt:lpstr>PowerPoint Presentation</vt:lpstr>
      <vt:lpstr>PowerPoint Presentation</vt:lpstr>
      <vt:lpstr>PowerPoint Presentation</vt:lpstr>
      <vt:lpstr>PowerPoint Presentation</vt:lpstr>
      <vt:lpstr>Environmental Strategies  Training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Berg, Jennifer (OASAS)</dc:creator>
  <cp:lastModifiedBy>Microsoft account</cp:lastModifiedBy>
  <cp:revision>54</cp:revision>
  <cp:lastPrinted>2017-06-01T15:56:55Z</cp:lastPrinted>
  <dcterms:created xsi:type="dcterms:W3CDTF">2017-05-26T13:01:50Z</dcterms:created>
  <dcterms:modified xsi:type="dcterms:W3CDTF">2017-06-05T16:55:42Z</dcterms:modified>
</cp:coreProperties>
</file>