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Lst>
  <p:notesMasterIdLst>
    <p:notesMasterId r:id="rId20"/>
  </p:notesMasterIdLst>
  <p:sldIdLst>
    <p:sldId id="259" r:id="rId4"/>
    <p:sldId id="279" r:id="rId5"/>
    <p:sldId id="262" r:id="rId6"/>
    <p:sldId id="273" r:id="rId7"/>
    <p:sldId id="274" r:id="rId8"/>
    <p:sldId id="275" r:id="rId9"/>
    <p:sldId id="270" r:id="rId10"/>
    <p:sldId id="263" r:id="rId11"/>
    <p:sldId id="271" r:id="rId12"/>
    <p:sldId id="272" r:id="rId13"/>
    <p:sldId id="268" r:id="rId14"/>
    <p:sldId id="276" r:id="rId15"/>
    <p:sldId id="277" r:id="rId16"/>
    <p:sldId id="278" r:id="rId17"/>
    <p:sldId id="297"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83" d="100"/>
          <a:sy n="83" d="100"/>
        </p:scale>
        <p:origin x="4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C56BD-4372-4706-816C-6E976D986201}" type="datetimeFigureOut">
              <a:rPr lang="en-US" smtClean="0"/>
              <a:t>4/6/2016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88ADA-84B0-43AE-B298-037A5024F181}" type="slidenum">
              <a:rPr lang="en-US" smtClean="0"/>
              <a:t>‹#›</a:t>
            </a:fld>
            <a:endParaRPr lang="en-US"/>
          </a:p>
        </p:txBody>
      </p:sp>
    </p:spTree>
    <p:extLst>
      <p:ext uri="{BB962C8B-B14F-4D97-AF65-F5344CB8AC3E}">
        <p14:creationId xmlns:p14="http://schemas.microsoft.com/office/powerpoint/2010/main" val="329639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48948-991F-4DFA-9549-4A1AE5EFDC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4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PROTRACTED WITHDRAWAL                           </a:t>
            </a:r>
            <a:r>
              <a:rPr lang="en-CA" b="1" dirty="0" err="1" smtClean="0"/>
              <a:t>WITHDRAWAL</a:t>
            </a:r>
            <a:r>
              <a:rPr lang="en-CA" b="1" dirty="0" smtClean="0"/>
              <a:t> V. RE-INFORCEMENT</a:t>
            </a:r>
            <a:r>
              <a:rPr lang="en-CA" b="1" baseline="0" dirty="0" smtClean="0"/>
              <a:t> CRAVINGS</a:t>
            </a:r>
            <a:endParaRPr lang="en-CA" b="1" dirty="0" smtClean="0"/>
          </a:p>
          <a:p>
            <a:endParaRPr lang="en-CA" b="1" dirty="0" smtClean="0"/>
          </a:p>
          <a:p>
            <a:r>
              <a:rPr lang="en-CA" b="1" dirty="0" smtClean="0"/>
              <a:t>CONDITIONED</a:t>
            </a:r>
            <a:r>
              <a:rPr lang="en-CA" b="1" baseline="0" dirty="0" smtClean="0"/>
              <a:t> WITHDRAWAL -  OBRIEN </a:t>
            </a:r>
            <a:endParaRPr lang="en-CA" b="1" dirty="0"/>
          </a:p>
        </p:txBody>
      </p:sp>
      <p:sp>
        <p:nvSpPr>
          <p:cNvPr id="4" name="Slide Number Placeholder 3"/>
          <p:cNvSpPr>
            <a:spLocks noGrp="1"/>
          </p:cNvSpPr>
          <p:nvPr>
            <p:ph type="sldNum" sz="quarter" idx="10"/>
          </p:nvPr>
        </p:nvSpPr>
        <p:spPr/>
        <p:txBody>
          <a:bodyPr/>
          <a:lstStyle/>
          <a:p>
            <a:fld id="{8FEF48DB-CBCC-4A67-9385-E514114D0B6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3269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TO GO</a:t>
            </a:r>
            <a:r>
              <a:rPr lang="en-US" b="1" baseline="0" dirty="0" smtClean="0"/>
              <a:t> BEYOND AND TRANSCEND TREATING ILLNESS TO ELEVATING THE QUALITY AND FULFILLMENT OF THE GOOD LIFE</a:t>
            </a:r>
            <a:endParaRPr lang="en-US" b="1" dirty="0"/>
          </a:p>
        </p:txBody>
      </p:sp>
      <p:sp>
        <p:nvSpPr>
          <p:cNvPr id="4" name="Slide Number Placeholder 3"/>
          <p:cNvSpPr>
            <a:spLocks noGrp="1"/>
          </p:cNvSpPr>
          <p:nvPr>
            <p:ph type="sldNum" sz="quarter" idx="10"/>
          </p:nvPr>
        </p:nvSpPr>
        <p:spPr/>
        <p:txBody>
          <a:bodyPr/>
          <a:lstStyle/>
          <a:p>
            <a:fld id="{A7048948-991F-4DFA-9549-4A1AE5EFDC31}" type="slidenum">
              <a:rPr lang="en-US" smtClean="0"/>
              <a:pPr/>
              <a:t>16</a:t>
            </a:fld>
            <a:endParaRPr lang="en-US" dirty="0"/>
          </a:p>
        </p:txBody>
      </p:sp>
    </p:spTree>
    <p:extLst>
      <p:ext uri="{BB962C8B-B14F-4D97-AF65-F5344CB8AC3E}">
        <p14:creationId xmlns:p14="http://schemas.microsoft.com/office/powerpoint/2010/main" val="202889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24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08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08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C51FE78D-DD8F-44C7-AE3D-3FE724713E81}"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7C04950B-2166-4858-80FE-28331F740DCD}" type="slidenum">
              <a:rPr lang="en-US"/>
              <a:pPr>
                <a:defRPr/>
              </a:pPr>
              <a:t>‹#›</a:t>
            </a:fld>
            <a:endParaRPr lang="en-US" dirty="0"/>
          </a:p>
        </p:txBody>
      </p:sp>
    </p:spTree>
    <p:extLst>
      <p:ext uri="{BB962C8B-B14F-4D97-AF65-F5344CB8AC3E}">
        <p14:creationId xmlns:p14="http://schemas.microsoft.com/office/powerpoint/2010/main" val="229548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F12F6390-6322-46A1-B01D-B9A45DE178B2}"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BEB5BB89-B547-4F9B-8E7C-F54ECE5A2E78}" type="slidenum">
              <a:rPr lang="en-US"/>
              <a:pPr>
                <a:defRPr/>
              </a:pPr>
              <a:t>‹#›</a:t>
            </a:fld>
            <a:endParaRPr lang="en-US" dirty="0"/>
          </a:p>
        </p:txBody>
      </p:sp>
    </p:spTree>
    <p:extLst>
      <p:ext uri="{BB962C8B-B14F-4D97-AF65-F5344CB8AC3E}">
        <p14:creationId xmlns:p14="http://schemas.microsoft.com/office/powerpoint/2010/main" val="210763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4DF2036B-C6E1-468A-B038-03EC9755C002}"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BE7957E6-60DD-4894-9DD7-C16BB2D73B64}" type="slidenum">
              <a:rPr lang="en-US"/>
              <a:pPr>
                <a:defRPr/>
              </a:pPr>
              <a:t>‹#›</a:t>
            </a:fld>
            <a:endParaRPr lang="en-US" dirty="0"/>
          </a:p>
        </p:txBody>
      </p:sp>
    </p:spTree>
    <p:extLst>
      <p:ext uri="{BB962C8B-B14F-4D97-AF65-F5344CB8AC3E}">
        <p14:creationId xmlns:p14="http://schemas.microsoft.com/office/powerpoint/2010/main" val="175985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484C2D88-62CF-4B7A-AFFE-054587153661}" type="datetimeFigureOut">
              <a:rPr lang="en-US"/>
              <a:pPr>
                <a:defRPr/>
              </a:pPr>
              <a:t>4/6/2016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B9E6EDCC-5645-4946-9CFA-2672F9D929A2}" type="slidenum">
              <a:rPr lang="en-US"/>
              <a:pPr>
                <a:defRPr/>
              </a:pPr>
              <a:t>‹#›</a:t>
            </a:fld>
            <a:endParaRPr lang="en-US" dirty="0"/>
          </a:p>
        </p:txBody>
      </p:sp>
    </p:spTree>
    <p:extLst>
      <p:ext uri="{BB962C8B-B14F-4D97-AF65-F5344CB8AC3E}">
        <p14:creationId xmlns:p14="http://schemas.microsoft.com/office/powerpoint/2010/main" val="354223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185AE70D-4C4C-403A-BCF7-33AE3189F491}" type="datetimeFigureOut">
              <a:rPr lang="en-US"/>
              <a:pPr>
                <a:defRPr/>
              </a:pPr>
              <a:t>4/6/2016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D62092E5-247A-45A4-956B-685B2C287EDB}" type="slidenum">
              <a:rPr lang="en-US"/>
              <a:pPr>
                <a:defRPr/>
              </a:pPr>
              <a:t>‹#›</a:t>
            </a:fld>
            <a:endParaRPr lang="en-US" dirty="0"/>
          </a:p>
        </p:txBody>
      </p:sp>
    </p:spTree>
    <p:extLst>
      <p:ext uri="{BB962C8B-B14F-4D97-AF65-F5344CB8AC3E}">
        <p14:creationId xmlns:p14="http://schemas.microsoft.com/office/powerpoint/2010/main" val="890274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0EE29974-E46B-4FC3-A8B7-BC0D2D42E6E1}" type="datetimeFigureOut">
              <a:rPr lang="en-US"/>
              <a:pPr>
                <a:defRPr/>
              </a:pPr>
              <a:t>4/6/2016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859742D4-1466-479E-A025-6A7783069DBC}" type="slidenum">
              <a:rPr lang="en-US"/>
              <a:pPr>
                <a:defRPr/>
              </a:pPr>
              <a:t>‹#›</a:t>
            </a:fld>
            <a:endParaRPr lang="en-US" dirty="0"/>
          </a:p>
        </p:txBody>
      </p:sp>
    </p:spTree>
    <p:extLst>
      <p:ext uri="{BB962C8B-B14F-4D97-AF65-F5344CB8AC3E}">
        <p14:creationId xmlns:p14="http://schemas.microsoft.com/office/powerpoint/2010/main" val="104727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27EE5566-0A31-4A73-90D8-6C7472E69C50}" type="datetimeFigureOut">
              <a:rPr lang="en-US"/>
              <a:pPr>
                <a:defRPr/>
              </a:pPr>
              <a:t>4/6/2016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23DE7EA3-0E8E-4293-AD48-9244C2585AC5}" type="slidenum">
              <a:rPr lang="en-US"/>
              <a:pPr>
                <a:defRPr/>
              </a:pPr>
              <a:t>‹#›</a:t>
            </a:fld>
            <a:endParaRPr lang="en-US" dirty="0"/>
          </a:p>
        </p:txBody>
      </p:sp>
    </p:spTree>
    <p:extLst>
      <p:ext uri="{BB962C8B-B14F-4D97-AF65-F5344CB8AC3E}">
        <p14:creationId xmlns:p14="http://schemas.microsoft.com/office/powerpoint/2010/main" val="419721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3394CD91-C295-4A85-92F0-5B3FF57B4B9F}" type="datetimeFigureOut">
              <a:rPr lang="en-US"/>
              <a:pPr>
                <a:defRPr/>
              </a:pPr>
              <a:t>4/6/2016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E18E1CE0-2BD5-4301-A4F9-9B73E10CB902}" type="slidenum">
              <a:rPr lang="en-US"/>
              <a:pPr>
                <a:defRPr/>
              </a:pPr>
              <a:t>‹#›</a:t>
            </a:fld>
            <a:endParaRPr lang="en-US" dirty="0"/>
          </a:p>
        </p:txBody>
      </p:sp>
    </p:spTree>
    <p:extLst>
      <p:ext uri="{BB962C8B-B14F-4D97-AF65-F5344CB8AC3E}">
        <p14:creationId xmlns:p14="http://schemas.microsoft.com/office/powerpoint/2010/main" val="320261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765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FDE6B3C7-FF8D-4BAC-8CD7-B0E0297D5F17}" type="datetimeFigureOut">
              <a:rPr lang="en-US"/>
              <a:pPr>
                <a:defRPr/>
              </a:pPr>
              <a:t>4/6/2016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EA84B198-E6B1-4E96-9B4B-9B1C51200088}" type="slidenum">
              <a:rPr lang="en-US"/>
              <a:pPr>
                <a:defRPr/>
              </a:pPr>
              <a:t>‹#›</a:t>
            </a:fld>
            <a:endParaRPr lang="en-US" dirty="0"/>
          </a:p>
        </p:txBody>
      </p:sp>
    </p:spTree>
    <p:extLst>
      <p:ext uri="{BB962C8B-B14F-4D97-AF65-F5344CB8AC3E}">
        <p14:creationId xmlns:p14="http://schemas.microsoft.com/office/powerpoint/2010/main" val="163630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AB2CA2A7-4B93-4E26-9C57-55A92A37191C}"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68238708-6CE9-48D3-94C4-4A3BC13AB0DC}" type="slidenum">
              <a:rPr lang="en-US"/>
              <a:pPr>
                <a:defRPr/>
              </a:pPr>
              <a:t>‹#›</a:t>
            </a:fld>
            <a:endParaRPr lang="en-US" dirty="0"/>
          </a:p>
        </p:txBody>
      </p:sp>
    </p:spTree>
    <p:extLst>
      <p:ext uri="{BB962C8B-B14F-4D97-AF65-F5344CB8AC3E}">
        <p14:creationId xmlns:p14="http://schemas.microsoft.com/office/powerpoint/2010/main" val="870728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8D7647C7-4C46-4D7F-8A64-DD97A6CC301A}"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ea typeface="ＭＳ Ｐゴシック" panose="020B0600070205080204" pitchFamily="34" charset="-128"/>
              </a:defRPr>
            </a:lvl1pPr>
          </a:lstStyle>
          <a:p>
            <a:pPr>
              <a:defRPr/>
            </a:pPr>
            <a:fld id="{9B206A0F-972E-4F67-B859-DC3614639DD3}" type="slidenum">
              <a:rPr lang="en-US"/>
              <a:pPr>
                <a:defRPr/>
              </a:pPr>
              <a:t>‹#›</a:t>
            </a:fld>
            <a:endParaRPr lang="en-US" dirty="0"/>
          </a:p>
        </p:txBody>
      </p:sp>
    </p:spTree>
    <p:extLst>
      <p:ext uri="{BB962C8B-B14F-4D97-AF65-F5344CB8AC3E}">
        <p14:creationId xmlns:p14="http://schemas.microsoft.com/office/powerpoint/2010/main" val="2657649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eaLnBrk="0" fontAlgn="base" hangingPunct="0">
              <a:spcBef>
                <a:spcPct val="0"/>
              </a:spcBef>
              <a:spcAft>
                <a:spcPct val="0"/>
              </a:spcAft>
              <a:defRPr>
                <a:solidFill>
                  <a:prstClr val="black">
                    <a:tint val="75000"/>
                  </a:prstClr>
                </a:solidFill>
                <a:latin typeface="Times New Roman" panose="02020603050405020304" pitchFamily="18" charset="0"/>
                <a:ea typeface="ＭＳ Ｐゴシック" panose="020B0600070205080204" pitchFamily="34" charset="-128"/>
              </a:defRPr>
            </a:lvl1pPr>
          </a:lstStyle>
          <a:p>
            <a:pPr>
              <a:defRPr/>
            </a:pPr>
            <a:endParaRPr lang="en-US"/>
          </a:p>
        </p:txBody>
      </p:sp>
      <p:sp>
        <p:nvSpPr>
          <p:cNvPr id="4" name="Rectangle 4"/>
          <p:cNvSpPr>
            <a:spLocks noGrp="1" noChangeArrowheads="1"/>
          </p:cNvSpPr>
          <p:nvPr>
            <p:ph type="ftr" idx="11"/>
          </p:nvPr>
        </p:nvSpPr>
        <p:spPr/>
        <p:txBody>
          <a:bodyPr/>
          <a:lstStyle>
            <a:lvl1pPr eaLnBrk="0" fontAlgn="base" hangingPunct="0">
              <a:spcBef>
                <a:spcPct val="0"/>
              </a:spcBef>
              <a:spcAft>
                <a:spcPct val="0"/>
              </a:spcAft>
              <a:defRPr>
                <a:solidFill>
                  <a:prstClr val="black">
                    <a:tint val="75000"/>
                  </a:prstClr>
                </a:solidFill>
                <a:latin typeface="Times New Roman" panose="02020603050405020304" pitchFamily="18" charset="0"/>
                <a:ea typeface="ＭＳ Ｐゴシック" panose="020B0600070205080204" pitchFamily="34" charset="-128"/>
              </a:defRPr>
            </a:lvl1pPr>
          </a:lstStyle>
          <a:p>
            <a:pPr>
              <a:defRPr/>
            </a:pPr>
            <a:endParaRPr lang="en-US"/>
          </a:p>
        </p:txBody>
      </p:sp>
      <p:sp>
        <p:nvSpPr>
          <p:cNvPr id="5" name="Rectangle 5"/>
          <p:cNvSpPr>
            <a:spLocks noGrp="1" noChangeArrowheads="1"/>
          </p:cNvSpPr>
          <p:nvPr>
            <p:ph type="sldNum" idx="12"/>
          </p:nvPr>
        </p:nvSpPr>
        <p:spPr/>
        <p:txBody>
          <a:bodyPr/>
          <a:lstStyle>
            <a:lvl1pPr eaLnBrk="0" fontAlgn="base" hangingPunct="0">
              <a:spcBef>
                <a:spcPct val="0"/>
              </a:spcBef>
              <a:spcAft>
                <a:spcPct val="0"/>
              </a:spcAft>
              <a:defRPr>
                <a:solidFill>
                  <a:schemeClr val="tx1">
                    <a:tint val="75000"/>
                  </a:schemeClr>
                </a:solidFill>
                <a:latin typeface="Times New Roman" panose="02020603050405020304" pitchFamily="18" charset="0"/>
                <a:ea typeface="ＭＳ Ｐゴシック" panose="020B0600070205080204" pitchFamily="34" charset="-128"/>
              </a:defRPr>
            </a:lvl1pPr>
          </a:lstStyle>
          <a:p>
            <a:pPr>
              <a:defRPr/>
            </a:pPr>
            <a:fld id="{B3B6235E-3009-44A6-A699-C10AB7B8DD6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86201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a:t>Click to edit Master title style</a:t>
            </a:r>
          </a:p>
        </p:txBody>
      </p:sp>
      <p:sp>
        <p:nvSpPr>
          <p:cNvPr id="3" name="Subtitle 2"/>
          <p:cNvSpPr>
            <a:spLocks noGrp="1"/>
          </p:cNvSpPr>
          <p:nvPr>
            <p:ph type="subTitle" idx="1"/>
          </p:nvPr>
        </p:nvSpPr>
        <p:spPr>
          <a:xfrm>
            <a:off x="1065491"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130393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15341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a:t>Click to edit Master title style</a:t>
            </a:r>
          </a:p>
        </p:txBody>
      </p:sp>
      <p:sp>
        <p:nvSpPr>
          <p:cNvPr id="3" name="Text Placeholder 2"/>
          <p:cNvSpPr>
            <a:spLocks noGrp="1"/>
          </p:cNvSpPr>
          <p:nvPr>
            <p:ph type="body" idx="1"/>
          </p:nvPr>
        </p:nvSpPr>
        <p:spPr>
          <a:xfrm>
            <a:off x="1065491" y="5410202"/>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4643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505174"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537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522809" y="1905000"/>
            <a:ext cx="4417703"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809" y="2743201"/>
            <a:ext cx="4417703"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51490" y="1905000"/>
            <a:ext cx="4417703"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51490" y="2743201"/>
            <a:ext cx="4417703"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26127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60866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884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111213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80" y="1905000"/>
            <a:ext cx="3597544" cy="2667000"/>
          </a:xfrm>
        </p:spPr>
        <p:txBody>
          <a:bodyPr anchor="b">
            <a:noAutofit/>
          </a:bodyPr>
          <a:lstStyle>
            <a:lvl1pPr algn="l">
              <a:lnSpc>
                <a:spcPct val="90000"/>
              </a:lnSpc>
              <a:defRPr sz="3600" b="0" baseline="0">
                <a:solidFill>
                  <a:schemeClr val="tx1"/>
                </a:solidFill>
              </a:defRPr>
            </a:lvl1pPr>
          </a:lstStyle>
          <a:p>
            <a:r>
              <a:rPr/>
              <a:t>Click to edit Master title style</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52483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2704" y="685800"/>
            <a:ext cx="6402467"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2" name="Title 1"/>
          <p:cNvSpPr>
            <a:spLocks noGrp="1"/>
          </p:cNvSpPr>
          <p:nvPr>
            <p:ph type="title"/>
          </p:nvPr>
        </p:nvSpPr>
        <p:spPr>
          <a:xfrm>
            <a:off x="1055880" y="1905000"/>
            <a:ext cx="3597544" cy="2667000"/>
          </a:xfrm>
        </p:spPr>
        <p:txBody>
          <a:bodyPr anchor="b">
            <a:normAutofit/>
          </a:bodyPr>
          <a:lstStyle>
            <a:lvl1pPr algn="l">
              <a:lnSpc>
                <a:spcPct val="90000"/>
              </a:lnSpc>
              <a:defRPr sz="3600" b="0" i="0" baseline="0">
                <a:solidFill>
                  <a:schemeClr val="tx1"/>
                </a:solidFill>
              </a:defRPr>
            </a:lvl1pPr>
          </a:lstStyle>
          <a:p>
            <a:r>
              <a:rPr/>
              <a:t>Click to edit Master title style</a:t>
            </a: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60314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9188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5" y="381001"/>
            <a:ext cx="1524397" cy="5638800"/>
          </a:xfrm>
        </p:spPr>
        <p:txBody>
          <a:bodyPr vert="eaVert"/>
          <a:lstStyle/>
          <a:p>
            <a:r>
              <a:rPr/>
              <a:t>Click to edit Master title style</a:t>
            </a:r>
          </a:p>
        </p:txBody>
      </p:sp>
      <p:sp>
        <p:nvSpPr>
          <p:cNvPr id="3" name="Vertical Text Placeholder 2"/>
          <p:cNvSpPr>
            <a:spLocks noGrp="1"/>
          </p:cNvSpPr>
          <p:nvPr>
            <p:ph type="body" orient="vert" idx="1"/>
          </p:nvPr>
        </p:nvSpPr>
        <p:spPr>
          <a:xfrm>
            <a:off x="1522810" y="381001"/>
            <a:ext cx="7393324" cy="56388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91354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4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04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13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7BA3-0C82-444B-A4B2-FCAD7792873B}" type="datetimeFigureOut">
              <a:rPr lang="en-US" smtClean="0">
                <a:solidFill>
                  <a:prstClr val="black">
                    <a:tint val="75000"/>
                  </a:prstClr>
                </a:solidFill>
              </a:rPr>
              <a:pPr/>
              <a:t>4/6/2016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4A1CBCD-77BC-4849-BDFB-B55CA0D317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028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983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014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2CDC4"/>
            </a:gs>
            <a:gs pos="40000">
              <a:srgbClr val="C9C2BD"/>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DB0C2-1F3D-4594-BC97-D21C5CE96C4E}" type="datetimeFigureOut">
              <a:rPr lang="en-US" smtClean="0">
                <a:solidFill>
                  <a:prstClr val="black">
                    <a:tint val="75000"/>
                  </a:prstClr>
                </a:solidFill>
              </a:rPr>
              <a:pPr/>
              <a:t>4/6/2016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985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mn-ea"/>
              </a:defRPr>
            </a:lvl1pPr>
          </a:lstStyle>
          <a:p>
            <a:pPr>
              <a:defRPr/>
            </a:pPr>
            <a:fld id="{AA4B5768-FAE5-4A22-982F-5CA35C1F269B}" type="datetimeFigureOut">
              <a:rPr lang="en-US"/>
              <a:pPr>
                <a:defRPr/>
              </a:pPr>
              <a:t>4/6/2016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ea typeface="+mn-ea"/>
              </a:defRPr>
            </a:lvl1pPr>
          </a:lstStyle>
          <a:p>
            <a:pPr>
              <a:defRPr/>
            </a:pPr>
            <a:fld id="{5C5F05DF-7E16-4338-9F73-C5089B747F2C}" type="slidenum">
              <a:rPr lang="en-US"/>
              <a:pPr>
                <a:defRPr/>
              </a:pPr>
              <a:t>‹#›</a:t>
            </a:fld>
            <a:endParaRPr lang="en-US" dirty="0"/>
          </a:p>
        </p:txBody>
      </p:sp>
    </p:spTree>
    <p:extLst>
      <p:ext uri="{BB962C8B-B14F-4D97-AF65-F5344CB8AC3E}">
        <p14:creationId xmlns:p14="http://schemas.microsoft.com/office/powerpoint/2010/main" val="26238722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381000"/>
            <a:ext cx="9146383" cy="13716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809" y="1904999"/>
            <a:ext cx="9136771" cy="41148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8228566" y="6400800"/>
            <a:ext cx="1449767"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solidFill>
                  <a:prstClr val="white">
                    <a:tint val="75000"/>
                  </a:prstClr>
                </a:solidFill>
              </a:rPr>
              <a:pPr/>
              <a:t>4/6/2016</a:t>
            </a:fld>
            <a:endParaRPr dirty="0">
              <a:solidFill>
                <a:prstClr val="white">
                  <a:tint val="75000"/>
                </a:prstClr>
              </a:solidFill>
            </a:endParaRPr>
          </a:p>
        </p:txBody>
      </p:sp>
      <p:sp>
        <p:nvSpPr>
          <p:cNvPr id="5" name="Footer Placeholder 4"/>
          <p:cNvSpPr>
            <a:spLocks noGrp="1"/>
          </p:cNvSpPr>
          <p:nvPr>
            <p:ph type="ftr" sz="quarter" idx="3"/>
          </p:nvPr>
        </p:nvSpPr>
        <p:spPr>
          <a:xfrm>
            <a:off x="1522809" y="6400800"/>
            <a:ext cx="6554907"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830771" y="6400800"/>
            <a:ext cx="83842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92184785"/>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solidFill>
                  <a:srgbClr val="000000"/>
                </a:solidFill>
                <a:latin typeface="Arial" pitchFamily="34" charset="0"/>
                <a:ea typeface="Calibri" pitchFamily="34" charset="0"/>
                <a:cs typeface="Arial" pitchFamily="34" charset="0"/>
              </a:rPr>
              <a:t>PRESCRITION DRUG ABUSE and the ELDERLY</a:t>
            </a:r>
            <a:r>
              <a:rPr lang="en-US" sz="2000" u="sng" dirty="0">
                <a:solidFill>
                  <a:srgbClr val="000000"/>
                </a:solidFill>
                <a:latin typeface="Arial" pitchFamily="34" charset="0"/>
                <a:ea typeface="Calibri" pitchFamily="34" charset="0"/>
                <a:cs typeface="Arial" pitchFamily="34" charset="0"/>
              </a:rPr>
              <a:t/>
            </a:r>
            <a:br>
              <a:rPr lang="en-US" sz="2000" u="sng" dirty="0">
                <a:solidFill>
                  <a:srgbClr val="000000"/>
                </a:solidFill>
                <a:latin typeface="Arial" pitchFamily="34" charset="0"/>
                <a:ea typeface="Calibri" pitchFamily="34" charset="0"/>
                <a:cs typeface="Arial" pitchFamily="34" charset="0"/>
              </a:rPr>
            </a:br>
            <a:r>
              <a:rPr lang="en-US" sz="2000" u="sng" dirty="0">
                <a:latin typeface="Arial" pitchFamily="34" charset="0"/>
              </a:rPr>
              <a:t/>
            </a:r>
            <a:br>
              <a:rPr lang="en-US" sz="2000" u="sng" dirty="0">
                <a:latin typeface="Arial" pitchFamily="34" charset="0"/>
              </a:rPr>
            </a:br>
            <a:endParaRPr lang="en-US" sz="2000" u="sng" dirty="0"/>
          </a:p>
        </p:txBody>
      </p:sp>
      <p:sp>
        <p:nvSpPr>
          <p:cNvPr id="3" name="Content Placeholder 2"/>
          <p:cNvSpPr>
            <a:spLocks noGrp="1"/>
          </p:cNvSpPr>
          <p:nvPr>
            <p:ph idx="1"/>
          </p:nvPr>
        </p:nvSpPr>
        <p:spPr/>
        <p:txBody>
          <a:bodyPr>
            <a:normAutofit/>
          </a:bodyPr>
          <a:lstStyle/>
          <a:p>
            <a:pPr>
              <a:buNone/>
            </a:pPr>
            <a:r>
              <a:rPr lang="en-US" sz="1800" dirty="0"/>
              <a:t>GREGORY BUNT, M.D.</a:t>
            </a:r>
          </a:p>
          <a:p>
            <a:pPr>
              <a:buNone/>
            </a:pPr>
            <a:r>
              <a:rPr lang="en-US" sz="1800" dirty="0"/>
              <a:t>Clinical Assistant Professor of Psychiatry</a:t>
            </a:r>
          </a:p>
          <a:p>
            <a:pPr>
              <a:buNone/>
            </a:pPr>
            <a:r>
              <a:rPr lang="en-US" sz="1800" dirty="0"/>
              <a:t>NYU School of </a:t>
            </a:r>
            <a:r>
              <a:rPr lang="en-US" sz="1800" dirty="0" smtClean="0"/>
              <a:t>Medicine</a:t>
            </a:r>
          </a:p>
          <a:p>
            <a:pPr>
              <a:buNone/>
            </a:pPr>
            <a:r>
              <a:rPr lang="en-US" sz="1800" dirty="0" smtClean="0"/>
              <a:t>Interim Medical Director Samaritan </a:t>
            </a:r>
            <a:r>
              <a:rPr lang="en-US" sz="1800" dirty="0" err="1" smtClean="0"/>
              <a:t>Daytop</a:t>
            </a:r>
            <a:r>
              <a:rPr lang="en-US" sz="1800" dirty="0" smtClean="0"/>
              <a:t> Village</a:t>
            </a:r>
            <a:endParaRPr lang="en-US" sz="1800" dirty="0"/>
          </a:p>
          <a:p>
            <a:pPr>
              <a:buNone/>
            </a:pPr>
            <a:r>
              <a:rPr lang="en-US" sz="1800" dirty="0" smtClean="0"/>
              <a:t>Immediate Past President New York Society of Addiction Medicine</a:t>
            </a:r>
            <a:endParaRPr lang="en-US" sz="1800" dirty="0"/>
          </a:p>
          <a:p>
            <a:pPr>
              <a:buNone/>
            </a:pPr>
            <a:r>
              <a:rPr lang="en-US" sz="1800" dirty="0" smtClean="0"/>
              <a:t>President International Society </a:t>
            </a:r>
            <a:r>
              <a:rPr lang="en-US" sz="1800" dirty="0"/>
              <a:t>of Addiction Medicine</a:t>
            </a:r>
          </a:p>
          <a:p>
            <a:endParaRPr lang="en-US" sz="1800" dirty="0"/>
          </a:p>
          <a:p>
            <a:endParaRPr lang="en-US" sz="1800" dirty="0"/>
          </a:p>
          <a:p>
            <a:endParaRPr lang="en-US" sz="1800" dirty="0"/>
          </a:p>
          <a:p>
            <a:endParaRPr lang="en-US" sz="1800" dirty="0"/>
          </a:p>
          <a:p>
            <a:endParaRPr lang="en-US" dirty="0"/>
          </a:p>
        </p:txBody>
      </p:sp>
      <p:grpSp>
        <p:nvGrpSpPr>
          <p:cNvPr id="4" name="Group 19"/>
          <p:cNvGrpSpPr/>
          <p:nvPr/>
        </p:nvGrpSpPr>
        <p:grpSpPr>
          <a:xfrm>
            <a:off x="6626507" y="1417638"/>
            <a:ext cx="5364480" cy="5069701"/>
            <a:chOff x="1726749" y="150630"/>
            <a:chExt cx="5364480" cy="5069701"/>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7597" y="150630"/>
              <a:ext cx="3210431" cy="3048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2">
                  <a:lumMod val="25000"/>
                </a:schemeClr>
              </a:solidFill>
            </a:ln>
            <a:effectLst/>
            <a:scene3d>
              <a:camera prst="isometricOffAxis1Top"/>
              <a:lightRig rig="threePt" dir="t"/>
            </a:scene3d>
            <a:sp3d prstMaterial="matte">
              <a:bevelT/>
              <a:extrusionClr>
                <a:schemeClr val="bg1"/>
              </a:extrusionClr>
              <a:contourClr>
                <a:schemeClr val="tx1"/>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6749" y="1883101"/>
              <a:ext cx="3127248" cy="312724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tx2">
                  <a:lumMod val="25000"/>
                </a:schemeClr>
              </a:solidFill>
            </a:ln>
            <a:effectLst/>
            <a:scene3d>
              <a:camera prst="isometricOffAxis1Left"/>
              <a:lightRig rig="threePt" dir="t"/>
            </a:scene3d>
            <a:sp3d prstMaterial="matte">
              <a:bevelT/>
              <a:extrusionClr>
                <a:schemeClr val="bg1"/>
              </a:extrusionClr>
              <a:contourClr>
                <a:schemeClr val="tx1"/>
              </a:contourClr>
            </a:sp3d>
          </p:spPr>
        </p:pic>
        <p:pic>
          <p:nvPicPr>
            <p:cNvPr id="7" name="Picture 6"/>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3936549" y="2111616"/>
              <a:ext cx="3154680" cy="3108715"/>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solidFill>
                <a:schemeClr val="tx2">
                  <a:lumMod val="25000"/>
                </a:schemeClr>
              </a:solidFill>
            </a:ln>
            <a:scene3d>
              <a:camera prst="isometricOffAxis1Right"/>
              <a:lightRig rig="threePt" dir="t"/>
            </a:scene3d>
            <a:sp3d prstMaterial="matte">
              <a:bevelT/>
              <a:extrusionClr>
                <a:schemeClr val="bg1"/>
              </a:extrusionClr>
              <a:contourClr>
                <a:schemeClr val="tx1"/>
              </a:contourClr>
            </a:sp3d>
          </p:spPr>
        </p:pic>
      </p:grpSp>
    </p:spTree>
    <p:extLst>
      <p:ext uri="{BB962C8B-B14F-4D97-AF65-F5344CB8AC3E}">
        <p14:creationId xmlns:p14="http://schemas.microsoft.com/office/powerpoint/2010/main" val="37636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7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4542" y="516280"/>
            <a:ext cx="6096000" cy="5262979"/>
          </a:xfrm>
          <a:prstGeom prst="rect">
            <a:avLst/>
          </a:prstGeom>
        </p:spPr>
        <p:txBody>
          <a:bodyPr>
            <a:spAutoFit/>
          </a:bodyPr>
          <a:lstStyle/>
          <a:p>
            <a:r>
              <a:rPr lang="en-US" sz="2400" dirty="0">
                <a:solidFill>
                  <a:prstClr val="black"/>
                </a:solidFill>
              </a:rPr>
              <a:t>A family’s attention to the elderly family member’s daily life can be extremely helpful in identifying medical and social problems. </a:t>
            </a:r>
            <a:endParaRPr lang="en-US" sz="2400" dirty="0" smtClean="0">
              <a:solidFill>
                <a:prstClr val="black"/>
              </a:solidFill>
            </a:endParaRPr>
          </a:p>
          <a:p>
            <a:endParaRPr lang="en-US" sz="2400" dirty="0">
              <a:solidFill>
                <a:prstClr val="black"/>
              </a:solidFill>
            </a:endParaRPr>
          </a:p>
          <a:p>
            <a:r>
              <a:rPr lang="en-US" sz="2400" dirty="0" smtClean="0">
                <a:solidFill>
                  <a:prstClr val="black"/>
                </a:solidFill>
              </a:rPr>
              <a:t>It </a:t>
            </a:r>
            <a:r>
              <a:rPr lang="en-US" sz="2400" dirty="0">
                <a:solidFill>
                  <a:prstClr val="black"/>
                </a:solidFill>
              </a:rPr>
              <a:t>is important to develop a medication inventory for an elderly person. This inventory is a list of all of his or her prescribed and OTC medications. The final inventory usually uncovers a surprising number of OTC medications (some studies have shown as many as nine different medications used per month). This list of medications can be brought to a local pharmacist where a drug - drug interaction list can be generated</a:t>
            </a:r>
          </a:p>
        </p:txBody>
      </p:sp>
    </p:spTree>
    <p:extLst>
      <p:ext uri="{BB962C8B-B14F-4D97-AF65-F5344CB8AC3E}">
        <p14:creationId xmlns:p14="http://schemas.microsoft.com/office/powerpoint/2010/main" val="51883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2026" y="1719253"/>
            <a:ext cx="6096000" cy="3139321"/>
          </a:xfrm>
          <a:prstGeom prst="rect">
            <a:avLst/>
          </a:prstGeom>
        </p:spPr>
        <p:txBody>
          <a:bodyPr>
            <a:spAutoFit/>
          </a:bodyPr>
          <a:lstStyle/>
          <a:p>
            <a:r>
              <a:rPr lang="en-US" dirty="0"/>
              <a:t>The following </a:t>
            </a:r>
            <a:r>
              <a:rPr lang="en-US" b="1" dirty="0"/>
              <a:t>risk factors</a:t>
            </a:r>
            <a:r>
              <a:rPr lang="en-US" dirty="0"/>
              <a:t> can increase an older person's chance for developing substance abuse</a:t>
            </a:r>
            <a:r>
              <a:rPr lang="en-US" dirty="0" smtClean="0"/>
              <a:t>:</a:t>
            </a:r>
          </a:p>
          <a:p>
            <a:endParaRPr lang="en-US" dirty="0"/>
          </a:p>
          <a:p>
            <a:endParaRPr lang="en-US" dirty="0"/>
          </a:p>
          <a:p>
            <a:pPr>
              <a:buFont typeface="Arial" panose="020B0604020202020204" pitchFamily="34" charset="0"/>
              <a:buChar char="•"/>
            </a:pPr>
            <a:r>
              <a:rPr lang="en-US" dirty="0"/>
              <a:t>Living </a:t>
            </a:r>
            <a:r>
              <a:rPr lang="en-US" dirty="0" smtClean="0"/>
              <a:t>alone</a:t>
            </a:r>
            <a:endParaRPr lang="en-US" dirty="0"/>
          </a:p>
          <a:p>
            <a:pPr>
              <a:buFont typeface="Arial" panose="020B0604020202020204" pitchFamily="34" charset="0"/>
              <a:buChar char="•"/>
            </a:pPr>
            <a:r>
              <a:rPr lang="en-US" dirty="0"/>
              <a:t>Family history of substance </a:t>
            </a:r>
            <a:r>
              <a:rPr lang="en-US" dirty="0" smtClean="0"/>
              <a:t>abuse</a:t>
            </a:r>
            <a:endParaRPr lang="en-US" dirty="0"/>
          </a:p>
          <a:p>
            <a:pPr>
              <a:buFont typeface="Arial" panose="020B0604020202020204" pitchFamily="34" charset="0"/>
              <a:buChar char="•"/>
            </a:pPr>
            <a:r>
              <a:rPr lang="en-US" dirty="0" smtClean="0"/>
              <a:t>Earlier </a:t>
            </a:r>
            <a:r>
              <a:rPr lang="en-US" dirty="0"/>
              <a:t>substance </a:t>
            </a:r>
            <a:r>
              <a:rPr lang="en-US" dirty="0" smtClean="0"/>
              <a:t>abuse</a:t>
            </a:r>
          </a:p>
          <a:p>
            <a:pPr>
              <a:buFont typeface="Arial" panose="020B0604020202020204" pitchFamily="34" charset="0"/>
              <a:buChar char="•"/>
            </a:pPr>
            <a:r>
              <a:rPr lang="en-US" dirty="0" smtClean="0"/>
              <a:t>Mental health disorders</a:t>
            </a:r>
            <a:endParaRPr lang="en-US" dirty="0"/>
          </a:p>
          <a:p>
            <a:pPr>
              <a:buFont typeface="Arial" panose="020B0604020202020204" pitchFamily="34" charset="0"/>
              <a:buChar char="•"/>
            </a:pPr>
            <a:r>
              <a:rPr lang="en-US" dirty="0"/>
              <a:t>Chronic </a:t>
            </a:r>
            <a:r>
              <a:rPr lang="en-US" dirty="0" smtClean="0"/>
              <a:t>pain</a:t>
            </a:r>
            <a:endParaRPr lang="en-US" dirty="0"/>
          </a:p>
          <a:p>
            <a:pPr>
              <a:buFont typeface="Arial" panose="020B0604020202020204" pitchFamily="34" charset="0"/>
              <a:buChar char="•"/>
            </a:pPr>
            <a:r>
              <a:rPr lang="en-US" dirty="0" smtClean="0"/>
              <a:t>Boredom</a:t>
            </a:r>
          </a:p>
          <a:p>
            <a:pPr>
              <a:buFont typeface="Arial" panose="020B0604020202020204" pitchFamily="34" charset="0"/>
              <a:buChar char="•"/>
            </a:pPr>
            <a:r>
              <a:rPr lang="en-US" dirty="0" smtClean="0"/>
              <a:t>Insomnia</a:t>
            </a:r>
            <a:endParaRPr lang="en-US" dirty="0"/>
          </a:p>
        </p:txBody>
      </p:sp>
    </p:spTree>
    <p:extLst>
      <p:ext uri="{BB962C8B-B14F-4D97-AF65-F5344CB8AC3E}">
        <p14:creationId xmlns:p14="http://schemas.microsoft.com/office/powerpoint/2010/main" val="378457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5954" y="1629433"/>
            <a:ext cx="6096000" cy="3416320"/>
          </a:xfrm>
          <a:prstGeom prst="rect">
            <a:avLst/>
          </a:prstGeom>
        </p:spPr>
        <p:txBody>
          <a:bodyPr>
            <a:spAutoFit/>
          </a:bodyPr>
          <a:lstStyle/>
          <a:p>
            <a:r>
              <a:rPr lang="en-US" sz="2400" dirty="0"/>
              <a:t>A person can abuse any type of prescription drug, but elderly adults commonly take two types of medicines that have a high potential for addiction</a:t>
            </a:r>
            <a:r>
              <a:rPr lang="en-US" sz="2400" dirty="0" smtClean="0"/>
              <a:t>:</a:t>
            </a:r>
          </a:p>
          <a:p>
            <a:endParaRPr lang="en-US" sz="2400" dirty="0"/>
          </a:p>
          <a:p>
            <a:endParaRPr lang="en-US" sz="2400" dirty="0"/>
          </a:p>
          <a:p>
            <a:pPr>
              <a:buFont typeface="Arial" panose="020B0604020202020204" pitchFamily="34" charset="0"/>
              <a:buChar char="•"/>
            </a:pPr>
            <a:r>
              <a:rPr lang="en-US" sz="2400" b="1" dirty="0"/>
              <a:t>Opioids</a:t>
            </a:r>
            <a:r>
              <a:rPr lang="en-US" sz="2400" dirty="0"/>
              <a:t> </a:t>
            </a:r>
            <a:endParaRPr lang="en-US" sz="2400" dirty="0" smtClean="0"/>
          </a:p>
          <a:p>
            <a:pPr>
              <a:buFont typeface="Arial" panose="020B0604020202020204" pitchFamily="34" charset="0"/>
              <a:buChar char="•"/>
            </a:pPr>
            <a:endParaRPr lang="en-US" sz="2400" b="1" dirty="0"/>
          </a:p>
          <a:p>
            <a:pPr>
              <a:buFont typeface="Arial" panose="020B0604020202020204" pitchFamily="34" charset="0"/>
              <a:buChar char="•"/>
            </a:pPr>
            <a:r>
              <a:rPr lang="en-US" sz="2400" b="1" dirty="0" smtClean="0"/>
              <a:t>Benzodiazepines</a:t>
            </a:r>
            <a:endParaRPr lang="en-US" sz="2400" dirty="0"/>
          </a:p>
        </p:txBody>
      </p:sp>
    </p:spTree>
    <p:extLst>
      <p:ext uri="{BB962C8B-B14F-4D97-AF65-F5344CB8AC3E}">
        <p14:creationId xmlns:p14="http://schemas.microsoft.com/office/powerpoint/2010/main" val="35899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873" y="1162875"/>
            <a:ext cx="6096000" cy="4154984"/>
          </a:xfrm>
          <a:prstGeom prst="rect">
            <a:avLst/>
          </a:prstGeom>
        </p:spPr>
        <p:txBody>
          <a:bodyPr>
            <a:spAutoFit/>
          </a:bodyPr>
          <a:lstStyle/>
          <a:p>
            <a:r>
              <a:rPr lang="en-US" sz="2400" b="1" dirty="0"/>
              <a:t>Opioids</a:t>
            </a:r>
            <a:r>
              <a:rPr lang="en-US" sz="2400" dirty="0"/>
              <a:t> are prescription drugs used to control pain. </a:t>
            </a:r>
            <a:endParaRPr lang="en-US" sz="2400" dirty="0" smtClean="0"/>
          </a:p>
          <a:p>
            <a:endParaRPr lang="en-US" sz="2400" dirty="0"/>
          </a:p>
          <a:p>
            <a:r>
              <a:rPr lang="en-US" sz="2400" dirty="0" smtClean="0"/>
              <a:t>They </a:t>
            </a:r>
            <a:r>
              <a:rPr lang="en-US" sz="2400" dirty="0"/>
              <a:t>include medicines such as oxycodone (OxyContin), oxycodone combined with acetaminophen (Percocet), and hydrocodone combined with acetaminophen (Vicodin). </a:t>
            </a:r>
            <a:endParaRPr lang="en-US" sz="2400" dirty="0" smtClean="0"/>
          </a:p>
          <a:p>
            <a:endParaRPr lang="en-US" sz="2400" dirty="0"/>
          </a:p>
          <a:p>
            <a:r>
              <a:rPr lang="en-US" sz="2400" dirty="0" smtClean="0"/>
              <a:t>A </a:t>
            </a:r>
            <a:r>
              <a:rPr lang="en-US" sz="2400" dirty="0"/>
              <a:t>person can become addicted to opioids if he or she takes an opioid for a long period of time or if he or she takes too much of the opioid.</a:t>
            </a:r>
          </a:p>
        </p:txBody>
      </p:sp>
    </p:spTree>
    <p:extLst>
      <p:ext uri="{BB962C8B-B14F-4D97-AF65-F5344CB8AC3E}">
        <p14:creationId xmlns:p14="http://schemas.microsoft.com/office/powerpoint/2010/main" val="230908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426" y="1220749"/>
            <a:ext cx="6096000" cy="3785652"/>
          </a:xfrm>
          <a:prstGeom prst="rect">
            <a:avLst/>
          </a:prstGeom>
        </p:spPr>
        <p:txBody>
          <a:bodyPr>
            <a:spAutoFit/>
          </a:bodyPr>
          <a:lstStyle/>
          <a:p>
            <a:r>
              <a:rPr lang="en-US" sz="2400" b="1" dirty="0"/>
              <a:t>Benzodiazepines</a:t>
            </a:r>
            <a:r>
              <a:rPr lang="en-US" sz="2400" dirty="0"/>
              <a:t> are prescription drugs used to treat anxiety, panic attacks, or insomnia. </a:t>
            </a:r>
            <a:endParaRPr lang="en-US" sz="2400" dirty="0" smtClean="0"/>
          </a:p>
          <a:p>
            <a:pPr>
              <a:buFont typeface="Arial" panose="020B0604020202020204" pitchFamily="34" charset="0"/>
              <a:buChar char="•"/>
            </a:pPr>
            <a:endParaRPr lang="en-US" sz="2400" dirty="0"/>
          </a:p>
          <a:p>
            <a:r>
              <a:rPr lang="en-US" sz="2400" dirty="0" smtClean="0"/>
              <a:t>They </a:t>
            </a:r>
            <a:r>
              <a:rPr lang="en-US" sz="2400" dirty="0"/>
              <a:t>include medicines such as diazepam (Valium), alprazolam (Xanax), clonazepam (</a:t>
            </a:r>
            <a:r>
              <a:rPr lang="en-US" sz="2400" dirty="0" err="1"/>
              <a:t>Klonopin</a:t>
            </a:r>
            <a:r>
              <a:rPr lang="en-US" sz="2400" dirty="0"/>
              <a:t>), and lorazepam (Ativan</a:t>
            </a:r>
            <a:r>
              <a:rPr lang="en-US" sz="2400" dirty="0" smtClean="0"/>
              <a:t>).</a:t>
            </a:r>
          </a:p>
          <a:p>
            <a:pPr>
              <a:buFont typeface="Arial" panose="020B0604020202020204" pitchFamily="34" charset="0"/>
              <a:buChar char="•"/>
            </a:pPr>
            <a:endParaRPr lang="en-US" sz="2400" dirty="0"/>
          </a:p>
          <a:p>
            <a:r>
              <a:rPr lang="en-US" sz="2400" dirty="0" smtClean="0"/>
              <a:t>A </a:t>
            </a:r>
            <a:r>
              <a:rPr lang="en-US" sz="2400" dirty="0"/>
              <a:t>person can become addicted to and feel like he or she needs more of these drugs if the medicine is taken for a long period of time</a:t>
            </a:r>
            <a:r>
              <a:rPr lang="en-US" dirty="0"/>
              <a:t>.</a:t>
            </a:r>
          </a:p>
        </p:txBody>
      </p:sp>
    </p:spTree>
    <p:extLst>
      <p:ext uri="{BB962C8B-B14F-4D97-AF65-F5344CB8AC3E}">
        <p14:creationId xmlns:p14="http://schemas.microsoft.com/office/powerpoint/2010/main" val="121036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057646" y="883534"/>
            <a:ext cx="5738553" cy="13716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Behavioral </a:t>
            </a:r>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correlates</a:t>
            </a:r>
            <a:endPar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
        <p:nvSpPr>
          <p:cNvPr id="8" name="Content Placeholder 2"/>
          <p:cNvSpPr txBox="1">
            <a:spLocks/>
          </p:cNvSpPr>
          <p:nvPr/>
        </p:nvSpPr>
        <p:spPr>
          <a:xfrm>
            <a:off x="2971800" y="2359429"/>
            <a:ext cx="6324600" cy="3124200"/>
          </a:xfrm>
          <a:prstGeom prst="rect">
            <a:avLst/>
          </a:prstGeom>
        </p:spPr>
        <p:txBody>
          <a:bodyPr vert="horz" numCol="2" spcCol="27432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b="1" kern="1200">
                <a:solidFill>
                  <a:schemeClr val="tx1"/>
                </a:solidFill>
                <a:latin typeface="Arial Narrow" panose="020B060602020203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5B9BD5"/>
              </a:buClr>
              <a:buFont typeface="Wingdings 3"/>
              <a:buBlip>
                <a:blip r:embed="rId3"/>
              </a:buBlip>
            </a:pPr>
            <a:r>
              <a:rPr lang="en-US" sz="3500" b="0" dirty="0">
                <a:solidFill>
                  <a:srgbClr val="001027">
                    <a:lumMod val="10000"/>
                    <a:lumOff val="90000"/>
                  </a:srgbClr>
                </a:solidFill>
                <a:latin typeface="Corbel"/>
              </a:rPr>
              <a:t>Mood</a:t>
            </a:r>
          </a:p>
          <a:p>
            <a:pPr>
              <a:buClr>
                <a:srgbClr val="5B9BD5"/>
              </a:buClr>
              <a:buFont typeface="Wingdings 3"/>
              <a:buBlip>
                <a:blip r:embed="rId3"/>
              </a:buBlip>
            </a:pPr>
            <a:r>
              <a:rPr lang="en-US" sz="3500" b="0" dirty="0">
                <a:solidFill>
                  <a:srgbClr val="001027">
                    <a:lumMod val="10000"/>
                    <a:lumOff val="90000"/>
                  </a:srgbClr>
                </a:solidFill>
                <a:latin typeface="Corbel"/>
              </a:rPr>
              <a:t>Anxiety</a:t>
            </a:r>
          </a:p>
          <a:p>
            <a:pPr>
              <a:buClr>
                <a:srgbClr val="5B9BD5"/>
              </a:buClr>
              <a:buFont typeface="Wingdings 3"/>
              <a:buBlip>
                <a:blip r:embed="rId3"/>
              </a:buBlip>
            </a:pPr>
            <a:r>
              <a:rPr lang="en-US" sz="3500" b="0" dirty="0">
                <a:solidFill>
                  <a:srgbClr val="001027">
                    <a:lumMod val="10000"/>
                    <a:lumOff val="90000"/>
                  </a:srgbClr>
                </a:solidFill>
                <a:latin typeface="Corbel"/>
              </a:rPr>
              <a:t>Irritability</a:t>
            </a:r>
          </a:p>
          <a:p>
            <a:pPr>
              <a:buClr>
                <a:srgbClr val="5B9BD5"/>
              </a:buClr>
              <a:buFont typeface="Wingdings 3"/>
              <a:buBlip>
                <a:blip r:embed="rId3"/>
              </a:buBlip>
            </a:pPr>
            <a:endParaRPr lang="en-US" sz="3500" b="0" dirty="0">
              <a:solidFill>
                <a:srgbClr val="001027">
                  <a:lumMod val="10000"/>
                  <a:lumOff val="90000"/>
                </a:srgbClr>
              </a:solidFill>
              <a:latin typeface="Corbel"/>
            </a:endParaRPr>
          </a:p>
          <a:p>
            <a:pPr>
              <a:buClr>
                <a:srgbClr val="5B9BD5"/>
              </a:buClr>
              <a:buFont typeface="Wingdings 3"/>
              <a:buBlip>
                <a:blip r:embed="rId3"/>
              </a:buBlip>
            </a:pPr>
            <a:endParaRPr lang="en-US" sz="3500" b="0" dirty="0">
              <a:solidFill>
                <a:srgbClr val="001027">
                  <a:lumMod val="10000"/>
                  <a:lumOff val="90000"/>
                </a:srgbClr>
              </a:solidFill>
              <a:latin typeface="Corbel"/>
            </a:endParaRPr>
          </a:p>
          <a:p>
            <a:pPr>
              <a:buClr>
                <a:srgbClr val="5B9BD5"/>
              </a:buClr>
              <a:buFont typeface="Wingdings 3"/>
              <a:buBlip>
                <a:blip r:embed="rId3"/>
              </a:buBlip>
            </a:pPr>
            <a:r>
              <a:rPr lang="en-US" sz="3500" b="0" dirty="0">
                <a:solidFill>
                  <a:srgbClr val="001027">
                    <a:lumMod val="10000"/>
                    <a:lumOff val="90000"/>
                  </a:srgbClr>
                </a:solidFill>
                <a:latin typeface="Corbel"/>
              </a:rPr>
              <a:t>Pain</a:t>
            </a:r>
          </a:p>
          <a:p>
            <a:pPr>
              <a:buClr>
                <a:srgbClr val="5B9BD5"/>
              </a:buClr>
              <a:buFont typeface="Wingdings 3"/>
              <a:buBlip>
                <a:blip r:embed="rId3"/>
              </a:buBlip>
            </a:pPr>
            <a:r>
              <a:rPr lang="en-US" sz="3500" b="0" dirty="0">
                <a:solidFill>
                  <a:srgbClr val="001027">
                    <a:lumMod val="10000"/>
                    <a:lumOff val="90000"/>
                  </a:srgbClr>
                </a:solidFill>
                <a:latin typeface="Corbel"/>
              </a:rPr>
              <a:t>Cognitive</a:t>
            </a:r>
          </a:p>
          <a:p>
            <a:pPr>
              <a:buClr>
                <a:srgbClr val="5B9BD5"/>
              </a:buClr>
              <a:buFont typeface="Wingdings 3"/>
              <a:buBlip>
                <a:blip r:embed="rId3"/>
              </a:buBlip>
            </a:pPr>
            <a:r>
              <a:rPr lang="en-US" sz="3500" b="0" dirty="0">
                <a:solidFill>
                  <a:srgbClr val="001027">
                    <a:lumMod val="10000"/>
                    <a:lumOff val="90000"/>
                  </a:srgbClr>
                </a:solidFill>
                <a:latin typeface="Corbel"/>
              </a:rPr>
              <a:t>Insomnia</a:t>
            </a:r>
          </a:p>
          <a:p>
            <a:pPr>
              <a:buClr>
                <a:srgbClr val="5B9BD5"/>
              </a:buClr>
              <a:buFont typeface="Wingdings 3"/>
              <a:buBlip>
                <a:blip r:embed="rId3"/>
              </a:buBlip>
            </a:pPr>
            <a:endParaRPr lang="en-US" sz="3200" dirty="0">
              <a:solidFill>
                <a:prstClr val="black"/>
              </a:solidFill>
            </a:endParaRPr>
          </a:p>
        </p:txBody>
      </p:sp>
    </p:spTree>
    <p:extLst>
      <p:ext uri="{BB962C8B-B14F-4D97-AF65-F5344CB8AC3E}">
        <p14:creationId xmlns:p14="http://schemas.microsoft.com/office/powerpoint/2010/main" val="301294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1" y="914400"/>
            <a:ext cx="7812559" cy="5105400"/>
          </a:xfrm>
          <a:prstGeom prst="rect">
            <a:avLst/>
          </a:prstGeom>
        </p:spPr>
      </p:pic>
    </p:spTree>
    <p:extLst>
      <p:ext uri="{BB962C8B-B14F-4D97-AF65-F5344CB8AC3E}">
        <p14:creationId xmlns:p14="http://schemas.microsoft.com/office/powerpoint/2010/main" val="104569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pPr eaLnBrk="1" hangingPunct="1"/>
            <a:r>
              <a:rPr lang="en-US" altLang="en-US" smtClean="0"/>
              <a:t>ISAM-ASAM                                     </a:t>
            </a:r>
            <a:br>
              <a:rPr lang="en-US" altLang="en-US" smtClean="0"/>
            </a:br>
            <a:r>
              <a:rPr lang="en-US" altLang="en-US" smtClean="0"/>
              <a:t>Definition of Addiction</a:t>
            </a:r>
          </a:p>
        </p:txBody>
      </p:sp>
      <p:sp>
        <p:nvSpPr>
          <p:cNvPr id="225283" name="Content Placeholder 2"/>
          <p:cNvSpPr>
            <a:spLocks noGrp="1"/>
          </p:cNvSpPr>
          <p:nvPr>
            <p:ph idx="1"/>
          </p:nvPr>
        </p:nvSpPr>
        <p:spPr/>
        <p:txBody>
          <a:bodyPr/>
          <a:lstStyle/>
          <a:p>
            <a:pPr eaLnBrk="1" hangingPunct="1">
              <a:lnSpc>
                <a:spcPct val="80000"/>
              </a:lnSpc>
            </a:pPr>
            <a:r>
              <a:rPr lang="en-US" altLang="en-US" sz="2200" b="1">
                <a:ea typeface="ＭＳ Ｐゴシック" panose="020B0600070205080204" pitchFamily="34" charset="-128"/>
              </a:rPr>
              <a:t>Short Definition of Addiction:</a:t>
            </a:r>
            <a:endParaRPr lang="en-US" altLang="en-US" sz="2200">
              <a:ea typeface="ＭＳ Ｐゴシック" panose="020B0600070205080204" pitchFamily="34" charset="-128"/>
            </a:endParaRPr>
          </a:p>
          <a:p>
            <a:pPr eaLnBrk="1" hangingPunct="1">
              <a:lnSpc>
                <a:spcPct val="80000"/>
              </a:lnSpc>
            </a:pPr>
            <a:r>
              <a:rPr lang="en-US" altLang="en-US" sz="2200">
                <a:ea typeface="ＭＳ Ｐゴシック" panose="020B0600070205080204" pitchFamily="34" charset="-128"/>
              </a:rPr>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pPr eaLnBrk="1" hangingPunct="1">
              <a:lnSpc>
                <a:spcPct val="80000"/>
              </a:lnSpc>
            </a:pPr>
            <a:r>
              <a:rPr lang="en-US" altLang="en-US" sz="2200">
                <a:ea typeface="ＭＳ Ｐゴシック" panose="020B0600070205080204" pitchFamily="34" charset="-128"/>
              </a:rPr>
              <a:t>Addiction is characterized by inability to consistently abstain, impairment in behavioral control, craving, diminished recognition of significant problems with one</a:t>
            </a:r>
            <a:r>
              <a:rPr lang="ja-JP" altLang="en-US" sz="2200"/>
              <a:t>’</a:t>
            </a:r>
            <a:r>
              <a:rPr lang="en-US" altLang="ja-JP" sz="2200"/>
              <a:t>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pPr eaLnBrk="1" hangingPunct="1">
              <a:lnSpc>
                <a:spcPct val="80000"/>
              </a:lnSpc>
            </a:pPr>
            <a:endParaRPr lang="en-US" altLang="en-US" sz="2200">
              <a:ea typeface="ＭＳ Ｐゴシック" panose="020B0600070205080204" pitchFamily="34" charset="-128"/>
            </a:endParaRPr>
          </a:p>
        </p:txBody>
      </p:sp>
    </p:spTree>
    <p:extLst>
      <p:ext uri="{BB962C8B-B14F-4D97-AF65-F5344CB8AC3E}">
        <p14:creationId xmlns:p14="http://schemas.microsoft.com/office/powerpoint/2010/main" val="160590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8322" y="1729637"/>
            <a:ext cx="8422511" cy="3539430"/>
          </a:xfrm>
          <a:prstGeom prst="rect">
            <a:avLst/>
          </a:prstGeom>
        </p:spPr>
        <p:txBody>
          <a:bodyPr wrap="square">
            <a:spAutoFit/>
          </a:bodyPr>
          <a:lstStyle/>
          <a:p>
            <a:r>
              <a:rPr lang="en-US" sz="3200" dirty="0"/>
              <a:t>Alcohol and substance abuse among the elderly is a hidden national epidemic</a:t>
            </a:r>
            <a:r>
              <a:rPr lang="en-US" sz="3200" dirty="0" smtClean="0"/>
              <a:t>.</a:t>
            </a:r>
          </a:p>
          <a:p>
            <a:endParaRPr lang="en-US" sz="3200" dirty="0" smtClean="0"/>
          </a:p>
          <a:p>
            <a:r>
              <a:rPr lang="en-US" sz="3200" dirty="0" smtClean="0"/>
              <a:t> </a:t>
            </a:r>
            <a:r>
              <a:rPr lang="en-US" sz="3200" dirty="0"/>
              <a:t>It is believed that about 10% of this country’s population abuses alcohol, but surveys revealed that as many as 17% of the over-65 adults have an alcohol-abuse </a:t>
            </a:r>
            <a:r>
              <a:rPr lang="en-US" sz="3200" dirty="0" smtClean="0"/>
              <a:t>problem.</a:t>
            </a:r>
            <a:endParaRPr lang="en-US" sz="3200" dirty="0"/>
          </a:p>
        </p:txBody>
      </p:sp>
    </p:spTree>
    <p:extLst>
      <p:ext uri="{BB962C8B-B14F-4D97-AF65-F5344CB8AC3E}">
        <p14:creationId xmlns:p14="http://schemas.microsoft.com/office/powerpoint/2010/main" val="280101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6897" y="1050699"/>
            <a:ext cx="6096000" cy="3970318"/>
          </a:xfrm>
          <a:prstGeom prst="rect">
            <a:avLst/>
          </a:prstGeom>
        </p:spPr>
        <p:txBody>
          <a:bodyPr>
            <a:spAutoFit/>
          </a:bodyPr>
          <a:lstStyle/>
          <a:p>
            <a:r>
              <a:rPr lang="en-US" sz="2800" dirty="0">
                <a:solidFill>
                  <a:prstClr val="black"/>
                </a:solidFill>
              </a:rPr>
              <a:t>Older adults are at risk for prescription drug abuse because they take more prescription medicines than other age groups. </a:t>
            </a:r>
            <a:endParaRPr lang="en-US" sz="2800" dirty="0" smtClean="0">
              <a:solidFill>
                <a:prstClr val="black"/>
              </a:solidFill>
            </a:endParaRPr>
          </a:p>
          <a:p>
            <a:endParaRPr lang="en-US" sz="2800" dirty="0">
              <a:solidFill>
                <a:prstClr val="black"/>
              </a:solidFill>
            </a:endParaRPr>
          </a:p>
          <a:p>
            <a:r>
              <a:rPr lang="en-US" sz="2800" dirty="0" smtClean="0">
                <a:solidFill>
                  <a:prstClr val="black"/>
                </a:solidFill>
              </a:rPr>
              <a:t>Americans </a:t>
            </a:r>
            <a:r>
              <a:rPr lang="en-US" sz="2800" dirty="0">
                <a:solidFill>
                  <a:prstClr val="black"/>
                </a:solidFill>
              </a:rPr>
              <a:t>65 years of age or older make up only 13% of the U.S. population, yet they consume approximately 33% of all prescription drugs</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359527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329" y="2042551"/>
            <a:ext cx="9178724" cy="3416320"/>
          </a:xfrm>
          <a:prstGeom prst="rect">
            <a:avLst/>
          </a:prstGeom>
        </p:spPr>
        <p:txBody>
          <a:bodyPr wrap="square">
            <a:spAutoFit/>
          </a:bodyPr>
          <a:lstStyle/>
          <a:p>
            <a:pPr lvl="0"/>
            <a:r>
              <a:rPr lang="en-US" sz="3200" dirty="0">
                <a:solidFill>
                  <a:prstClr val="black"/>
                </a:solidFill>
              </a:rPr>
              <a:t>Older adults are also at risk for prescription drug abuse because they often take more than one prescription medicine each day. This increases the risk for mistakes when taking the medicines and for drug interactions. </a:t>
            </a:r>
            <a:endParaRPr lang="en-US" sz="3200" dirty="0" smtClean="0">
              <a:solidFill>
                <a:prstClr val="black"/>
              </a:solidFill>
            </a:endParaRPr>
          </a:p>
          <a:p>
            <a:pPr lvl="0"/>
            <a:endParaRPr lang="en-US" sz="3200" dirty="0">
              <a:solidFill>
                <a:prstClr val="black"/>
              </a:solidFill>
            </a:endParaRPr>
          </a:p>
          <a:p>
            <a:pPr lvl="0"/>
            <a:endParaRPr lang="en-US" sz="2400" dirty="0" smtClean="0">
              <a:solidFill>
                <a:prstClr val="black"/>
              </a:solidFill>
            </a:endParaRPr>
          </a:p>
        </p:txBody>
      </p:sp>
    </p:spTree>
    <p:extLst>
      <p:ext uri="{BB962C8B-B14F-4D97-AF65-F5344CB8AC3E}">
        <p14:creationId xmlns:p14="http://schemas.microsoft.com/office/powerpoint/2010/main" val="1425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3275" y="1601920"/>
            <a:ext cx="6096000" cy="3539430"/>
          </a:xfrm>
          <a:prstGeom prst="rect">
            <a:avLst/>
          </a:prstGeom>
        </p:spPr>
        <p:txBody>
          <a:bodyPr>
            <a:spAutoFit/>
          </a:bodyPr>
          <a:lstStyle/>
          <a:p>
            <a:r>
              <a:rPr lang="en-US" sz="2800" dirty="0">
                <a:solidFill>
                  <a:prstClr val="black"/>
                </a:solidFill>
              </a:rPr>
              <a:t>In addition, growing older slows down your liver’s ability to filter medicines out of your body. </a:t>
            </a:r>
            <a:endParaRPr lang="en-US" sz="2800" dirty="0" smtClean="0">
              <a:solidFill>
                <a:prstClr val="black"/>
              </a:solidFill>
            </a:endParaRPr>
          </a:p>
          <a:p>
            <a:endParaRPr lang="en-US" sz="2800" dirty="0">
              <a:solidFill>
                <a:prstClr val="black"/>
              </a:solidFill>
            </a:endParaRPr>
          </a:p>
          <a:p>
            <a:r>
              <a:rPr lang="en-US" sz="2800" dirty="0" smtClean="0">
                <a:solidFill>
                  <a:prstClr val="black"/>
                </a:solidFill>
              </a:rPr>
              <a:t>This </a:t>
            </a:r>
            <a:r>
              <a:rPr lang="en-US" sz="2800" dirty="0">
                <a:solidFill>
                  <a:prstClr val="black"/>
                </a:solidFill>
              </a:rPr>
              <a:t>means that an older adult might become addicted to or have side effects from a prescription drug at a lower dose than a younger adult.</a:t>
            </a:r>
          </a:p>
        </p:txBody>
      </p:sp>
    </p:spTree>
    <p:extLst>
      <p:ext uri="{BB962C8B-B14F-4D97-AF65-F5344CB8AC3E}">
        <p14:creationId xmlns:p14="http://schemas.microsoft.com/office/powerpoint/2010/main" val="37982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9580" y="1047922"/>
            <a:ext cx="7130005" cy="4832092"/>
          </a:xfrm>
          <a:prstGeom prst="rect">
            <a:avLst/>
          </a:prstGeom>
        </p:spPr>
        <p:txBody>
          <a:bodyPr wrap="square">
            <a:spAutoFit/>
          </a:bodyPr>
          <a:lstStyle/>
          <a:p>
            <a:r>
              <a:rPr lang="en-US" sz="2800" dirty="0"/>
              <a:t>Elderly </a:t>
            </a:r>
            <a:r>
              <a:rPr lang="en-US" sz="2800" dirty="0" smtClean="0"/>
              <a:t>alcohol/drug </a:t>
            </a:r>
            <a:r>
              <a:rPr lang="en-US" sz="2800" dirty="0"/>
              <a:t>ab</a:t>
            </a:r>
            <a:r>
              <a:rPr lang="en-US" sz="2800" i="1" dirty="0"/>
              <a:t>user</a:t>
            </a:r>
            <a:r>
              <a:rPr lang="en-US" sz="2800" dirty="0"/>
              <a:t>s can be divided into two general types: </a:t>
            </a:r>
            <a:endParaRPr lang="en-US" sz="2800" dirty="0" smtClean="0"/>
          </a:p>
          <a:p>
            <a:endParaRPr lang="en-US" sz="2800" dirty="0" smtClean="0"/>
          </a:p>
          <a:p>
            <a:endParaRPr lang="en-US" sz="2800" dirty="0"/>
          </a:p>
          <a:p>
            <a:pPr marL="457200" indent="-457200">
              <a:buAutoNum type="arabicPeriod"/>
            </a:pPr>
            <a:r>
              <a:rPr lang="en-US" sz="2800" dirty="0" smtClean="0"/>
              <a:t>"</a:t>
            </a:r>
            <a:r>
              <a:rPr lang="en-US" sz="2800" dirty="0"/>
              <a:t>hardy survivors," those who have been abusing alcohol </a:t>
            </a:r>
            <a:r>
              <a:rPr lang="en-US" sz="2800" dirty="0" smtClean="0"/>
              <a:t>and/or drugs for </a:t>
            </a:r>
            <a:r>
              <a:rPr lang="en-US" sz="2800" dirty="0"/>
              <a:t>many years and have reached </a:t>
            </a:r>
            <a:r>
              <a:rPr lang="en-US" sz="2800" dirty="0" smtClean="0"/>
              <a:t>65</a:t>
            </a:r>
          </a:p>
          <a:p>
            <a:pPr marL="457200" indent="-457200">
              <a:buAutoNum type="arabicPeriod"/>
            </a:pPr>
            <a:endParaRPr lang="en-US" sz="2800" dirty="0" smtClean="0"/>
          </a:p>
          <a:p>
            <a:pPr marL="457200" indent="-457200">
              <a:buAutoNum type="arabicPeriod" startAt="2"/>
            </a:pPr>
            <a:r>
              <a:rPr lang="en-US" sz="2800" dirty="0" smtClean="0"/>
              <a:t>"</a:t>
            </a:r>
            <a:r>
              <a:rPr lang="en-US" sz="2800" dirty="0"/>
              <a:t>late onset" group, those who begin abusing </a:t>
            </a:r>
            <a:r>
              <a:rPr lang="en-US" sz="2800" dirty="0" smtClean="0"/>
              <a:t> </a:t>
            </a:r>
          </a:p>
          <a:p>
            <a:pPr lvl="1"/>
            <a:r>
              <a:rPr lang="en-US" sz="2800" dirty="0" smtClean="0"/>
              <a:t>   alcohol and/or </a:t>
            </a:r>
            <a:r>
              <a:rPr lang="en-US" sz="2800" dirty="0"/>
              <a:t>drugs </a:t>
            </a:r>
            <a:r>
              <a:rPr lang="en-US" sz="2800" dirty="0" smtClean="0"/>
              <a:t>later </a:t>
            </a:r>
            <a:r>
              <a:rPr lang="en-US" sz="2800" dirty="0"/>
              <a:t>in </a:t>
            </a:r>
            <a:r>
              <a:rPr lang="en-US" sz="2800" dirty="0" smtClean="0"/>
              <a:t>life </a:t>
            </a:r>
          </a:p>
          <a:p>
            <a:endParaRPr lang="en-US" sz="2800" dirty="0"/>
          </a:p>
        </p:txBody>
      </p:sp>
    </p:spTree>
    <p:extLst>
      <p:ext uri="{BB962C8B-B14F-4D97-AF65-F5344CB8AC3E}">
        <p14:creationId xmlns:p14="http://schemas.microsoft.com/office/powerpoint/2010/main" val="327791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7058" y="816427"/>
            <a:ext cx="6096000" cy="4832092"/>
          </a:xfrm>
          <a:prstGeom prst="rect">
            <a:avLst/>
          </a:prstGeom>
        </p:spPr>
        <p:txBody>
          <a:bodyPr>
            <a:spAutoFit/>
          </a:bodyPr>
          <a:lstStyle/>
          <a:p>
            <a:pPr lvl="0"/>
            <a:r>
              <a:rPr lang="en-US" sz="2800" dirty="0">
                <a:solidFill>
                  <a:prstClr val="black"/>
                </a:solidFill>
              </a:rPr>
              <a:t>The late onset alcohol and/or drug abuse is often triggered by changes in life such as</a:t>
            </a:r>
            <a:r>
              <a:rPr lang="en-US" sz="2800" dirty="0" smtClean="0">
                <a:solidFill>
                  <a:prstClr val="black"/>
                </a:solidFill>
              </a:rPr>
              <a:t>:</a:t>
            </a:r>
          </a:p>
          <a:p>
            <a:pPr lvl="0"/>
            <a:endParaRPr lang="en-US" sz="2800" dirty="0" smtClean="0">
              <a:solidFill>
                <a:prstClr val="black"/>
              </a:solidFill>
            </a:endParaRPr>
          </a:p>
          <a:p>
            <a:pPr lvl="0"/>
            <a:r>
              <a:rPr lang="en-US" sz="2800" dirty="0" smtClean="0">
                <a:solidFill>
                  <a:prstClr val="black"/>
                </a:solidFill>
              </a:rPr>
              <a:t>retirement</a:t>
            </a:r>
          </a:p>
          <a:p>
            <a:pPr lvl="0"/>
            <a:r>
              <a:rPr lang="en-US" sz="2800" dirty="0" smtClean="0">
                <a:solidFill>
                  <a:prstClr val="black"/>
                </a:solidFill>
              </a:rPr>
              <a:t>death </a:t>
            </a:r>
            <a:r>
              <a:rPr lang="en-US" sz="2800" dirty="0">
                <a:solidFill>
                  <a:prstClr val="black"/>
                </a:solidFill>
              </a:rPr>
              <a:t>or separation </a:t>
            </a:r>
            <a:r>
              <a:rPr lang="en-US" sz="2800" dirty="0" smtClean="0">
                <a:solidFill>
                  <a:prstClr val="black"/>
                </a:solidFill>
              </a:rPr>
              <a:t>from family/spouse</a:t>
            </a:r>
          </a:p>
          <a:p>
            <a:pPr lvl="0"/>
            <a:r>
              <a:rPr lang="en-US" sz="2800" dirty="0">
                <a:solidFill>
                  <a:prstClr val="black"/>
                </a:solidFill>
              </a:rPr>
              <a:t>familial conflict</a:t>
            </a:r>
          </a:p>
          <a:p>
            <a:pPr lvl="0"/>
            <a:r>
              <a:rPr lang="en-US" sz="2800" dirty="0" smtClean="0">
                <a:solidFill>
                  <a:prstClr val="black"/>
                </a:solidFill>
              </a:rPr>
              <a:t>medical/health problems</a:t>
            </a:r>
          </a:p>
          <a:p>
            <a:pPr lvl="0"/>
            <a:r>
              <a:rPr lang="en-US" sz="2800" dirty="0" smtClean="0">
                <a:solidFill>
                  <a:prstClr val="black"/>
                </a:solidFill>
              </a:rPr>
              <a:t>reduced income </a:t>
            </a:r>
          </a:p>
          <a:p>
            <a:pPr lvl="0"/>
            <a:r>
              <a:rPr lang="en-US" sz="2800" dirty="0" smtClean="0">
                <a:solidFill>
                  <a:prstClr val="black"/>
                </a:solidFill>
              </a:rPr>
              <a:t>impairment </a:t>
            </a:r>
            <a:r>
              <a:rPr lang="en-US" sz="2800" dirty="0">
                <a:solidFill>
                  <a:prstClr val="black"/>
                </a:solidFill>
              </a:rPr>
              <a:t>of sleep </a:t>
            </a:r>
            <a:endParaRPr lang="en-US" sz="2800" dirty="0" smtClean="0">
              <a:solidFill>
                <a:prstClr val="black"/>
              </a:solidFill>
            </a:endParaRPr>
          </a:p>
          <a:p>
            <a:pPr lvl="0"/>
            <a:r>
              <a:rPr lang="en-US" sz="2800" dirty="0" smtClean="0">
                <a:solidFill>
                  <a:prstClr val="black"/>
                </a:solidFill>
              </a:rPr>
              <a:t>familial conflict</a:t>
            </a:r>
            <a:endParaRPr lang="en-US" sz="2800" dirty="0">
              <a:solidFill>
                <a:prstClr val="black"/>
              </a:solidFill>
            </a:endParaRPr>
          </a:p>
        </p:txBody>
      </p:sp>
    </p:spTree>
    <p:extLst>
      <p:ext uri="{BB962C8B-B14F-4D97-AF65-F5344CB8AC3E}">
        <p14:creationId xmlns:p14="http://schemas.microsoft.com/office/powerpoint/2010/main" val="307801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0289" y="1461764"/>
            <a:ext cx="6096000" cy="3970318"/>
          </a:xfrm>
          <a:prstGeom prst="rect">
            <a:avLst/>
          </a:prstGeom>
        </p:spPr>
        <p:txBody>
          <a:bodyPr>
            <a:spAutoFit/>
          </a:bodyPr>
          <a:lstStyle/>
          <a:p>
            <a:r>
              <a:rPr lang="en-US" dirty="0"/>
              <a:t>Education for and from healthcare providers, family and pharmacies </a:t>
            </a:r>
            <a:endParaRPr lang="en-US" dirty="0" smtClean="0"/>
          </a:p>
          <a:p>
            <a:endParaRPr lang="en-US" dirty="0"/>
          </a:p>
          <a:p>
            <a:r>
              <a:rPr lang="en-US" dirty="0"/>
              <a:t>S</a:t>
            </a:r>
            <a:r>
              <a:rPr lang="en-US" dirty="0" smtClean="0"/>
              <a:t>imple </a:t>
            </a:r>
            <a:r>
              <a:rPr lang="en-US" dirty="0"/>
              <a:t>screening tests such as the AUDIT-C, CAGE and/or the Short Michigan Alcoholism Screening Test - Geriatric Version (S-MAST-G</a:t>
            </a:r>
            <a:r>
              <a:rPr lang="en-US" dirty="0" smtClean="0"/>
              <a:t>)</a:t>
            </a:r>
          </a:p>
          <a:p>
            <a:endParaRPr lang="en-US" dirty="0"/>
          </a:p>
          <a:p>
            <a:r>
              <a:rPr lang="en-US" dirty="0" smtClean="0"/>
              <a:t>Clinical </a:t>
            </a:r>
            <a:r>
              <a:rPr lang="en-US" dirty="0"/>
              <a:t>treatment may need to be considered, as well as pharmacological interventions as a possible adjunct to clinical treatment. Naltrexone </a:t>
            </a:r>
            <a:r>
              <a:rPr lang="en-US" dirty="0" smtClean="0"/>
              <a:t>appears </a:t>
            </a:r>
            <a:r>
              <a:rPr lang="en-US" dirty="0"/>
              <a:t>to work as well in the elderly as in other groups of alcohol -dependent patients to decrease the craving and feeling of elation related to alcohol </a:t>
            </a:r>
            <a:endParaRPr lang="en-US" dirty="0" smtClean="0"/>
          </a:p>
          <a:p>
            <a:endParaRPr lang="en-US" dirty="0" smtClean="0"/>
          </a:p>
          <a:p>
            <a:r>
              <a:rPr lang="en-US" dirty="0" smtClean="0"/>
              <a:t>Twelve-Step</a:t>
            </a:r>
            <a:r>
              <a:rPr lang="en-US" dirty="0"/>
              <a:t>, self-help and support </a:t>
            </a:r>
            <a:r>
              <a:rPr lang="en-US" dirty="0" smtClean="0"/>
              <a:t>group</a:t>
            </a:r>
            <a:endParaRPr lang="en-US" dirty="0">
              <a:effectLst/>
            </a:endParaRPr>
          </a:p>
        </p:txBody>
      </p:sp>
    </p:spTree>
    <p:extLst>
      <p:ext uri="{BB962C8B-B14F-4D97-AF65-F5344CB8AC3E}">
        <p14:creationId xmlns:p14="http://schemas.microsoft.com/office/powerpoint/2010/main" val="31955637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721</Words>
  <Application>Microsoft Office PowerPoint</Application>
  <PresentationFormat>Widescreen</PresentationFormat>
  <Paragraphs>92</Paragraphs>
  <Slides>16</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ＭＳ Ｐゴシック</vt:lpstr>
      <vt:lpstr>Arial</vt:lpstr>
      <vt:lpstr>Arial Narrow</vt:lpstr>
      <vt:lpstr>Calibri</vt:lpstr>
      <vt:lpstr>Corbel</vt:lpstr>
      <vt:lpstr>Times New Roman</vt:lpstr>
      <vt:lpstr>Wingdings 3</vt:lpstr>
      <vt:lpstr>1_Office Theme</vt:lpstr>
      <vt:lpstr>3_Office Theme</vt:lpstr>
      <vt:lpstr>1_Digital Blue Tunnel 16x9</vt:lpstr>
      <vt:lpstr>PRESCRITION DRUG ABUSE and the ELDERLY  </vt:lpstr>
      <vt:lpstr>ISAM-ASAM                                      Definition of Addiction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correlates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cab108</dc:creator>
  <cp:lastModifiedBy>cab108</cp:lastModifiedBy>
  <cp:revision>16</cp:revision>
  <dcterms:created xsi:type="dcterms:W3CDTF">2016-04-04T02:10:22Z</dcterms:created>
  <dcterms:modified xsi:type="dcterms:W3CDTF">2016-04-06T04:31:52Z</dcterms:modified>
</cp:coreProperties>
</file>