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376" r:id="rId2"/>
    <p:sldId id="436" r:id="rId3"/>
    <p:sldId id="421" r:id="rId4"/>
    <p:sldId id="440" r:id="rId5"/>
    <p:sldId id="443" r:id="rId6"/>
    <p:sldId id="437" r:id="rId7"/>
    <p:sldId id="438" r:id="rId8"/>
    <p:sldId id="257" r:id="rId9"/>
    <p:sldId id="425" r:id="rId10"/>
    <p:sldId id="390" r:id="rId11"/>
    <p:sldId id="300" r:id="rId12"/>
    <p:sldId id="316" r:id="rId13"/>
    <p:sldId id="433" r:id="rId14"/>
    <p:sldId id="303" r:id="rId15"/>
    <p:sldId id="304" r:id="rId16"/>
    <p:sldId id="309" r:id="rId17"/>
    <p:sldId id="434" r:id="rId18"/>
    <p:sldId id="447" r:id="rId19"/>
    <p:sldId id="449" r:id="rId20"/>
    <p:sldId id="450" r:id="rId21"/>
    <p:sldId id="428" r:id="rId22"/>
    <p:sldId id="31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70000" autoAdjust="0"/>
  </p:normalViewPr>
  <p:slideViewPr>
    <p:cSldViewPr>
      <p:cViewPr varScale="1">
        <p:scale>
          <a:sx n="63" d="100"/>
          <a:sy n="63" d="100"/>
        </p:scale>
        <p:origin x="21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to 54</c:v>
                </c:pt>
              </c:strCache>
            </c:strRef>
          </c:tx>
          <c:spPr>
            <a:ln w="22225" cap="rnd">
              <a:solidFill>
                <a:srgbClr val="FF993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rgbClr val="FF9933"/>
                </a:solidFill>
                <a:round/>
              </a:ln>
              <a:effectLst/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3.4</c:v>
                </c:pt>
                <c:pt idx="1">
                  <c:v>3.9</c:v>
                </c:pt>
                <c:pt idx="2">
                  <c:v>4.8</c:v>
                </c:pt>
                <c:pt idx="3">
                  <c:v>5.2</c:v>
                </c:pt>
                <c:pt idx="4">
                  <c:v>6</c:v>
                </c:pt>
                <c:pt idx="5">
                  <c:v>5.7</c:v>
                </c:pt>
                <c:pt idx="6">
                  <c:v>4.3</c:v>
                </c:pt>
                <c:pt idx="7">
                  <c:v>7</c:v>
                </c:pt>
                <c:pt idx="8">
                  <c:v>7.2</c:v>
                </c:pt>
                <c:pt idx="9">
                  <c:v>6.7</c:v>
                </c:pt>
                <c:pt idx="10">
                  <c:v>7.2</c:v>
                </c:pt>
                <c:pt idx="11">
                  <c:v>7.9</c:v>
                </c:pt>
                <c:pt idx="12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2-487C-B132-64B77763CB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 to 59</c:v>
                </c:pt>
              </c:strCache>
            </c:strRef>
          </c:tx>
          <c:spPr>
            <a:ln w="22225" cap="rnd">
              <a:solidFill>
                <a:srgbClr val="00CC6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rgbClr val="00CC66"/>
                </a:solidFill>
                <a:round/>
              </a:ln>
              <a:effectLst/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1.9</c:v>
                </c:pt>
                <c:pt idx="1">
                  <c:v>2.9</c:v>
                </c:pt>
                <c:pt idx="2">
                  <c:v>2.6</c:v>
                </c:pt>
                <c:pt idx="3">
                  <c:v>3.4</c:v>
                </c:pt>
                <c:pt idx="4">
                  <c:v>2.4</c:v>
                </c:pt>
                <c:pt idx="5">
                  <c:v>4.0999999999999996</c:v>
                </c:pt>
                <c:pt idx="6">
                  <c:v>5</c:v>
                </c:pt>
                <c:pt idx="7">
                  <c:v>5.4</c:v>
                </c:pt>
                <c:pt idx="8">
                  <c:v>4.0999999999999996</c:v>
                </c:pt>
                <c:pt idx="9">
                  <c:v>6</c:v>
                </c:pt>
                <c:pt idx="10">
                  <c:v>6.6</c:v>
                </c:pt>
                <c:pt idx="11">
                  <c:v>5.7</c:v>
                </c:pt>
                <c:pt idx="12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2-487C-B132-64B77763CB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 to 64</c:v>
                </c:pt>
              </c:strCache>
            </c:strRef>
          </c:tx>
          <c:spPr>
            <a:ln w="22225" cap="rnd">
              <a:solidFill>
                <a:srgbClr val="0099FF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rgbClr val="0099FF"/>
                </a:solidFill>
                <a:round/>
              </a:ln>
              <a:effectLst/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2.5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1.8</c:v>
                </c:pt>
                <c:pt idx="4">
                  <c:v>2.1</c:v>
                </c:pt>
                <c:pt idx="5">
                  <c:v>1.8</c:v>
                </c:pt>
                <c:pt idx="6">
                  <c:v>3</c:v>
                </c:pt>
                <c:pt idx="7">
                  <c:v>3.1</c:v>
                </c:pt>
                <c:pt idx="8">
                  <c:v>2.6</c:v>
                </c:pt>
                <c:pt idx="9">
                  <c:v>2.7</c:v>
                </c:pt>
                <c:pt idx="10">
                  <c:v>3.6</c:v>
                </c:pt>
                <c:pt idx="11">
                  <c:v>1.5</c:v>
                </c:pt>
                <c:pt idx="12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2-487C-B132-64B77763C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383824"/>
        <c:axId val="404388136"/>
      </c:lineChart>
      <c:catAx>
        <c:axId val="4043838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8136"/>
        <c:crosses val="autoZero"/>
        <c:auto val="1"/>
        <c:lblAlgn val="ctr"/>
        <c:lblOffset val="100"/>
        <c:noMultiLvlLbl val="0"/>
      </c:catAx>
      <c:valAx>
        <c:axId val="404388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USING IN PAST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576" y="0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538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576" y="8829538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fld id="{D10E47DF-83A0-407D-B1F7-7A1681ECF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76" y="0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3" y="4415555"/>
            <a:ext cx="5609574" cy="41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538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76" y="8829538"/>
            <a:ext cx="3038258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8925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fld id="{602D3CED-B86C-49DB-B29C-70D941AB2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FC257-F9B5-4B1F-B0D7-79171CB921C4}" type="slidenum">
              <a:rPr lang="en-US"/>
              <a:pPr/>
              <a:t>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1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F438C-2B26-47A1-BFC5-47DAB24F7EB4}" type="slidenum">
              <a:rPr lang="en-US"/>
              <a:pPr/>
              <a:t>10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5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A382D-6596-4057-B366-E6F8267F1B5F}" type="slidenum">
              <a:rPr lang="en-US"/>
              <a:pPr/>
              <a:t>11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1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884F2-2605-40E5-9890-4AE8A14C3AD2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973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68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6139F-4F87-469F-8748-1367AAC2035B}" type="slidenum">
              <a:rPr lang="en-US"/>
              <a:pPr/>
              <a:t>14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4EBBB-199E-4A3B-9545-DBF3CF905DB5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8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6FB38-388E-40FE-96C4-6985C4D165FA}" type="slidenum">
              <a:rPr lang="en-US"/>
              <a:pPr/>
              <a:t>16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7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5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4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6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7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1BA23-A48C-4110-839D-719939A2A934}" type="slidenum">
              <a:rPr lang="en-US"/>
              <a:pPr/>
              <a:t>22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1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F1C7D-14DB-4D69-AC8E-A961181EAA6F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3CED-B86C-49DB-B29C-70D941AB27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98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98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98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98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98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99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99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99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59F2AE-7641-45C8-941F-A2C9810AA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DD3B-7A07-40D5-B6AC-D1554E2E8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F5BE-C5E2-40D4-A481-E4793B395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9693AA-0A46-4F1A-8E59-7D3A17590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BF95D2-4082-4086-8200-8352F5791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19DE-5996-46AC-8BBF-876DBD7C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0C9F-AE76-43C1-B7D7-80B604221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6AA3-95C6-4457-883C-E008DE7B4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66B58-73BA-406F-8405-FAB0C8DF2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252D-6335-46B4-9207-55DD8D309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DDDF0-BC02-431A-A7C6-0762D1D9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81E8-3A2D-4A6B-B3DF-5FC95AB5C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039AB-A554-433E-9306-83C51FC98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88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88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88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88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88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88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88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88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88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88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95DA32-986B-4487-AC36-954EAC7358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Census </a:t>
            </a:r>
            <a:r>
              <a:rPr lang="en-US" dirty="0"/>
              <a:t>Data</a:t>
            </a:r>
          </a:p>
        </p:txBody>
      </p:sp>
      <p:pic>
        <p:nvPicPr>
          <p:cNvPr id="3665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92233"/>
            <a:ext cx="8229600" cy="43466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62484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Ortman</a:t>
            </a:r>
            <a:r>
              <a:rPr lang="en-US" sz="800" dirty="0"/>
              <a:t>, Jennifer M., Victoria A. </a:t>
            </a:r>
            <a:r>
              <a:rPr lang="en-US" sz="800" dirty="0" err="1"/>
              <a:t>Velkoff</a:t>
            </a:r>
            <a:r>
              <a:rPr lang="en-US" sz="800" dirty="0"/>
              <a:t>, and Howard Hogan. </a:t>
            </a:r>
            <a:r>
              <a:rPr lang="en-US" sz="800" i="1" dirty="0"/>
              <a:t>An Aging Nation: The Older Population in the United States, Current Population Reports, P25-1140. U.S. Census Bureau, Washington, DC. 2014. </a:t>
            </a:r>
            <a:endParaRPr lang="en-US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8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and Mental </a:t>
            </a:r>
            <a:r>
              <a:rPr lang="en-US" dirty="0" smtClean="0"/>
              <a:t>Health Comorbidities of </a:t>
            </a:r>
            <a:br>
              <a:rPr lang="en-US" dirty="0" smtClean="0"/>
            </a:br>
            <a:r>
              <a:rPr lang="en-US" dirty="0" smtClean="0"/>
              <a:t>Older  Adults</a:t>
            </a:r>
            <a:endParaRPr lang="en-US" dirty="0"/>
          </a:p>
        </p:txBody>
      </p:sp>
      <p:sp>
        <p:nvSpPr>
          <p:cNvPr id="39424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98588"/>
          </a:xfrm>
        </p:spPr>
        <p:txBody>
          <a:bodyPr/>
          <a:lstStyle/>
          <a:p>
            <a:r>
              <a:rPr lang="en-US"/>
              <a:t>Depression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Healthy </a:t>
            </a:r>
            <a:r>
              <a:rPr lang="en-US" sz="2800" dirty="0"/>
              <a:t>Aging report by the </a:t>
            </a:r>
            <a:r>
              <a:rPr lang="en-US" sz="2800" dirty="0" smtClean="0"/>
              <a:t>CDC identified </a:t>
            </a:r>
            <a:r>
              <a:rPr lang="en-US" sz="2800" dirty="0"/>
              <a:t>depression as an emerging public health issue that affects older adults </a:t>
            </a:r>
            <a:r>
              <a:rPr lang="en-US" sz="1400" dirty="0"/>
              <a:t>(CDC, 2007)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Prevalence of depression in community dwelling </a:t>
            </a:r>
            <a:r>
              <a:rPr lang="en-US" sz="2800" dirty="0" smtClean="0"/>
              <a:t>older adults </a:t>
            </a:r>
            <a:r>
              <a:rPr lang="en-US" sz="2800" dirty="0"/>
              <a:t>is as high as </a:t>
            </a:r>
            <a:r>
              <a:rPr lang="en-US" sz="2800" dirty="0" smtClean="0"/>
              <a:t>20 percent </a:t>
            </a:r>
            <a:r>
              <a:rPr lang="en-US" sz="1400" dirty="0"/>
              <a:t>(DHHS, 1999)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Older alcoholics are </a:t>
            </a:r>
            <a:r>
              <a:rPr lang="en-US" sz="2800" dirty="0" smtClean="0"/>
              <a:t>three times </a:t>
            </a:r>
            <a:r>
              <a:rPr lang="en-US" sz="2800" dirty="0"/>
              <a:t>as likely to exhibit </a:t>
            </a:r>
            <a:r>
              <a:rPr lang="en-US" sz="2800" dirty="0" smtClean="0"/>
              <a:t>major </a:t>
            </a:r>
            <a:r>
              <a:rPr lang="en-US" sz="2800" dirty="0"/>
              <a:t>depressive disorders than non-alcoholics </a:t>
            </a:r>
            <a:endParaRPr lang="en-US" sz="2800" dirty="0" smtClean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SAMHSA, 2005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/>
              <a:t>C</a:t>
            </a:r>
            <a:r>
              <a:rPr lang="en-US" sz="4000" dirty="0" smtClean="0"/>
              <a:t>ommon chronic health conditions </a:t>
            </a:r>
            <a:br>
              <a:rPr lang="en-US" sz="4000" dirty="0" smtClean="0"/>
            </a:br>
            <a:r>
              <a:rPr lang="en-US" sz="4000" dirty="0" smtClean="0"/>
              <a:t>of</a:t>
            </a:r>
            <a:r>
              <a:rPr lang="en-US" sz="4000" dirty="0"/>
              <a:t> </a:t>
            </a:r>
            <a:r>
              <a:rPr lang="en-US" sz="4000" dirty="0" smtClean="0"/>
              <a:t>older adults </a:t>
            </a:r>
            <a:endParaRPr lang="en-US" sz="4000" dirty="0"/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029325" cy="42508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6324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Health and Retirement Study 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Evolution of Odyssey House </a:t>
            </a:r>
            <a:br>
              <a:rPr lang="en-US" sz="3600" dirty="0" smtClean="0"/>
            </a:br>
            <a:r>
              <a:rPr lang="en-US" sz="3600" dirty="0" err="1" smtClean="0"/>
              <a:t>ElderCare</a:t>
            </a:r>
            <a:r>
              <a:rPr lang="en-US" sz="3600" dirty="0" smtClean="0"/>
              <a:t>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Pre-1997: Separate groups </a:t>
            </a:r>
            <a:r>
              <a:rPr lang="en-US" sz="2400" dirty="0"/>
              <a:t>for </a:t>
            </a:r>
            <a:r>
              <a:rPr lang="en-US" sz="2400" dirty="0" smtClean="0"/>
              <a:t>clients aged 55</a:t>
            </a:r>
            <a:r>
              <a:rPr lang="en-US" sz="2400" dirty="0"/>
              <a:t>+ </a:t>
            </a:r>
            <a:r>
              <a:rPr lang="en-US" sz="2400" dirty="0" smtClean="0"/>
              <a:t>in residential treatment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1997: Private </a:t>
            </a:r>
            <a:r>
              <a:rPr lang="en-US" sz="2400" dirty="0"/>
              <a:t>funding </a:t>
            </a:r>
            <a:r>
              <a:rPr lang="en-US" sz="2400" dirty="0" smtClean="0"/>
              <a:t>establishes discreet 15-bed residential unit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1999: Capacity expands to 40 beds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2004: in response to </a:t>
            </a:r>
            <a:r>
              <a:rPr lang="en-US" sz="2400" i="1" dirty="0" smtClean="0"/>
              <a:t>“Project 2015. State Agencies Prepare for the Impact of an Aging New York”, </a:t>
            </a:r>
            <a:r>
              <a:rPr lang="en-US" sz="2400" dirty="0" smtClean="0"/>
              <a:t>OASAS increases residential capacity to 68 funded beds, private funding establishes outpatient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2014: </a:t>
            </a:r>
            <a:r>
              <a:rPr lang="en-US" sz="2400" dirty="0"/>
              <a:t>NYS DOH </a:t>
            </a:r>
            <a:r>
              <a:rPr lang="en-US" sz="2400" dirty="0" smtClean="0"/>
              <a:t>funds community-based </a:t>
            </a:r>
            <a:r>
              <a:rPr lang="en-US" sz="2400" dirty="0"/>
              <a:t>recovery support </a:t>
            </a:r>
            <a:r>
              <a:rPr lang="en-US" sz="2400" dirty="0" smtClean="0"/>
              <a:t>services; OMH funds integrated primary care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2015: Residential program moves to new facility on Wards Island and capacity expands to 89 beds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451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Odyssey House </a:t>
            </a:r>
            <a:r>
              <a:rPr lang="en-US" sz="4000" dirty="0" err="1" smtClean="0"/>
              <a:t>ElderCare</a:t>
            </a:r>
            <a:r>
              <a:rPr lang="en-US" sz="4000" dirty="0" smtClean="0"/>
              <a:t> Program</a:t>
            </a:r>
            <a:endParaRPr lang="en-US" sz="40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Demographics (2015)  n= 197:</a:t>
            </a:r>
            <a:endParaRPr lang="en-US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African-American, </a:t>
            </a: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Hispanic, </a:t>
            </a:r>
            <a:endParaRPr lang="en-US" sz="2000" kern="1200" dirty="0" smtClean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1" indent="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None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8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age: </a:t>
            </a: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endParaRPr lang="en-US" sz="2000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Range: 52 - 74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completing HS or obtaining GED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criminal justice involvement at admission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homeless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</a:t>
            </a: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lang="en-US" sz="2000" kern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ElderCare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residents report a mental </a:t>
            </a: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health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 at admission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having a major physical health condition</a:t>
            </a:r>
          </a:p>
          <a:p>
            <a:pPr marL="571500" lvl="1" indent="-34290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83 percent 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at least one prior treatment episode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Odyssey House </a:t>
            </a:r>
            <a:r>
              <a:rPr lang="en-US" dirty="0" err="1"/>
              <a:t>ElderCare</a:t>
            </a:r>
            <a:r>
              <a:rPr lang="en-US" dirty="0"/>
              <a:t> Program </a:t>
            </a:r>
            <a:r>
              <a:rPr lang="en-US" dirty="0" smtClean="0"/>
              <a:t>Data 2015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None/>
            </a:pPr>
            <a:endParaRPr lang="en-US" kern="1200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sz="3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Substances of Abuse</a:t>
            </a:r>
          </a:p>
          <a:p>
            <a:pPr marL="411480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en-US" sz="26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</a:t>
            </a:r>
            <a:r>
              <a:rPr lang="en-US" sz="26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- 44 percent</a:t>
            </a:r>
            <a:endParaRPr lang="en-US" sz="2600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11480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en-US" sz="26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Crack/cocaine </a:t>
            </a:r>
            <a:r>
              <a:rPr lang="en-US" sz="26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- 23 percent</a:t>
            </a:r>
            <a:endParaRPr lang="en-US" sz="2600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11480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en-US" sz="26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Heroin </a:t>
            </a:r>
            <a:r>
              <a:rPr lang="en-US" sz="26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- 28 percent</a:t>
            </a:r>
            <a:endParaRPr lang="en-US" sz="2600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sz="3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percent </a:t>
            </a:r>
            <a:r>
              <a:rPr lang="en-US" sz="3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 poly-substance </a:t>
            </a:r>
            <a:r>
              <a:rPr lang="en-US" sz="30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30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Odyssey House </a:t>
            </a:r>
            <a:r>
              <a:rPr lang="en-US" dirty="0" err="1"/>
              <a:t>ElderCare</a:t>
            </a:r>
            <a:r>
              <a:rPr lang="en-US" dirty="0"/>
              <a:t> Program</a:t>
            </a:r>
          </a:p>
        </p:txBody>
      </p:sp>
      <p:graphicFrame>
        <p:nvGraphicFramePr>
          <p:cNvPr id="203911" name="Group 1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9323743"/>
              </p:ext>
            </p:extLst>
          </p:nvPr>
        </p:nvGraphicFramePr>
        <p:xfrm>
          <a:off x="762000" y="2362200"/>
          <a:ext cx="7696200" cy="27705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1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Utilization Rate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(capacity of 67 beds)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Month Retention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Month Retention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Completed or Referred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3947" name="Text Box 171"/>
          <p:cNvSpPr txBox="1">
            <a:spLocks noChangeArrowheads="1"/>
          </p:cNvSpPr>
          <p:nvPr/>
        </p:nvSpPr>
        <p:spPr bwMode="auto">
          <a:xfrm>
            <a:off x="1066800" y="1828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 smtClean="0">
                <a:effectLst/>
              </a:rPr>
              <a:t>2014 Utilization/Retention </a:t>
            </a:r>
            <a:r>
              <a:rPr lang="en-US" sz="2000" dirty="0">
                <a:effectLst/>
              </a:rPr>
              <a:t>Outcomes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ElderCare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Evidence-based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Seeking Safety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Motivational Enhancement Therapy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Addiction Medications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SAMHSA’s relapse prevention for older adults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Wellness self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Thinking for a change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Service enhancements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Nursing case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Medication Independence protocol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Recovery coach peer mentoring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Vocational rehabilitation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Family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6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Study (2004) </a:t>
            </a:r>
            <a:r>
              <a:rPr lang="en-US" sz="3600" dirty="0" smtClean="0"/>
              <a:t>n=68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Independent Variable- 2 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Late-in-life </a:t>
            </a:r>
            <a:r>
              <a:rPr lang="en-US" dirty="0" smtClean="0"/>
              <a:t>users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Life-long users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Dependent Variables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Depression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Anxiety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Motivation for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423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813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Life-long users</a:t>
            </a:r>
          </a:p>
          <a:p>
            <a:r>
              <a:rPr lang="en-US" sz="2600" dirty="0" smtClean="0"/>
              <a:t>Predominate substances are alcohol and opioid </a:t>
            </a:r>
          </a:p>
          <a:p>
            <a:r>
              <a:rPr lang="en-US" sz="2600" dirty="0" smtClean="0"/>
              <a:t>More prior treatment</a:t>
            </a:r>
          </a:p>
          <a:p>
            <a:r>
              <a:rPr lang="en-US" sz="2600" dirty="0" smtClean="0"/>
              <a:t>More medical co-morbidities</a:t>
            </a:r>
          </a:p>
          <a:p>
            <a:r>
              <a:rPr lang="en-US" sz="2600" dirty="0" smtClean="0"/>
              <a:t>More criminal justice involvement</a:t>
            </a:r>
          </a:p>
          <a:p>
            <a:r>
              <a:rPr lang="en-US" sz="2600" dirty="0"/>
              <a:t>Higher level of motivation toward </a:t>
            </a:r>
            <a:r>
              <a:rPr lang="en-US" sz="2600" dirty="0" smtClean="0"/>
              <a:t>treatment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573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Late-in-life users</a:t>
            </a:r>
          </a:p>
          <a:p>
            <a:r>
              <a:rPr lang="en-US" sz="2600" dirty="0" smtClean="0"/>
              <a:t>Predominate substance is cocaine/crack</a:t>
            </a:r>
          </a:p>
          <a:p>
            <a:r>
              <a:rPr lang="en-US" sz="2600" dirty="0"/>
              <a:t>Trend toward higher levels of </a:t>
            </a:r>
            <a:r>
              <a:rPr lang="en-US" sz="2600" dirty="0" smtClean="0"/>
              <a:t>depression</a:t>
            </a:r>
          </a:p>
          <a:p>
            <a:r>
              <a:rPr lang="en-US" sz="2600" dirty="0" smtClean="0"/>
              <a:t>Trauma precedes problem substance use</a:t>
            </a:r>
          </a:p>
          <a:p>
            <a:r>
              <a:rPr lang="en-US" sz="2600" dirty="0" smtClean="0"/>
              <a:t>All women studied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64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Prevalence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011363"/>
          <a:ext cx="77724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Source: 2014 SAMHSA NSDUH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63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Odyssey House Integrated Care Grant (2014-2016) for Older Adults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/>
              <a:t>3</a:t>
            </a:r>
            <a:r>
              <a:rPr lang="en-US" sz="3000" dirty="0" smtClean="0"/>
              <a:t> year project funded by New York State Office of Mental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Purpose is to establish behavioral health care services in a physical health care setting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The target population for the this program is individuals 55 years and older, who suffer from a substance use disorder and/or co-occurring SUD and mental health disorder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287480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Odyssey House Integrated Care Grant for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Results to Date:</a:t>
            </a:r>
          </a:p>
          <a:p>
            <a:pPr lvl="1"/>
            <a:r>
              <a:rPr lang="en-US" sz="2600" dirty="0" smtClean="0"/>
              <a:t>52 percent of </a:t>
            </a:r>
            <a:r>
              <a:rPr lang="en-US" sz="2600" dirty="0" err="1" smtClean="0"/>
              <a:t>ElderCare</a:t>
            </a:r>
            <a:r>
              <a:rPr lang="en-US" sz="2600" dirty="0" smtClean="0"/>
              <a:t> clients identified as being at-risk</a:t>
            </a:r>
            <a:r>
              <a:rPr lang="en-US" sz="2600" dirty="0"/>
              <a:t>,</a:t>
            </a:r>
            <a:r>
              <a:rPr lang="en-US" sz="2600" dirty="0" smtClean="0"/>
              <a:t> or have a physical or mental health condition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Of these: </a:t>
            </a:r>
          </a:p>
          <a:p>
            <a:pPr lvl="2"/>
            <a:r>
              <a:rPr lang="en-US" sz="2200" dirty="0" smtClean="0"/>
              <a:t>67 percent at risk for an anxiety disorder</a:t>
            </a:r>
          </a:p>
          <a:p>
            <a:pPr lvl="2"/>
            <a:r>
              <a:rPr lang="en-US" sz="2200" dirty="0" smtClean="0"/>
              <a:t>56 percent at risk for a depressive disorder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98588"/>
          </a:xfrm>
        </p:spPr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Increase resources dedicated to identifying and treating older adults with alcohol and substance </a:t>
            </a:r>
            <a:r>
              <a:rPr lang="en-US" sz="2600" dirty="0" smtClean="0"/>
              <a:t>abuse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Need for more specialized treatment services conforming to the special needs of older </a:t>
            </a:r>
            <a:r>
              <a:rPr lang="en-US" sz="2600" dirty="0" smtClean="0"/>
              <a:t>adults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More </a:t>
            </a:r>
            <a:r>
              <a:rPr lang="en-US" sz="2600" dirty="0"/>
              <a:t>research into alternate </a:t>
            </a:r>
            <a:r>
              <a:rPr lang="en-US" sz="2600" dirty="0" smtClean="0"/>
              <a:t>therapies/pharmacology </a:t>
            </a:r>
            <a:r>
              <a:rPr lang="en-US" sz="2600" dirty="0"/>
              <a:t>for older adults with </a:t>
            </a:r>
            <a:r>
              <a:rPr lang="en-US" sz="2600" dirty="0" smtClean="0"/>
              <a:t>substance </a:t>
            </a:r>
            <a:r>
              <a:rPr lang="en-US" sz="2600" smtClean="0"/>
              <a:t>use disorders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Need to increase public awareness regarding prevalence of substance use disorders among older adults</a:t>
            </a:r>
            <a:endParaRPr lang="en-US" sz="2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2014, only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percent of persons aged 65 or older (i.e., born before 1950) had ever used illicit drugs in their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</a:p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ifetime </a:t>
            </a: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rates of use were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percent for those aged 60 to 64 (born in 1950 to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1954)</a:t>
            </a:r>
          </a:p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Lifetime </a:t>
            </a:r>
            <a:r>
              <a:rPr lang="en-US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rates of use were above 50 percent for each age group from ages 20 to 59 (born after 1954) </a:t>
            </a:r>
            <a:endParaRPr lang="en-US" kern="1200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</a:pP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NSDUH, 2014)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6182275" cy="4530725"/>
          </a:xfrm>
        </p:spPr>
      </p:pic>
    </p:spTree>
    <p:extLst>
      <p:ext uri="{BB962C8B-B14F-4D97-AF65-F5344CB8AC3E}">
        <p14:creationId xmlns:p14="http://schemas.microsoft.com/office/powerpoint/2010/main" val="29074885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8" y="864553"/>
            <a:ext cx="6754283" cy="5242878"/>
          </a:xfrm>
        </p:spPr>
      </p:pic>
    </p:spTree>
    <p:extLst>
      <p:ext uri="{BB962C8B-B14F-4D97-AF65-F5344CB8AC3E}">
        <p14:creationId xmlns:p14="http://schemas.microsoft.com/office/powerpoint/2010/main" val="2502543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5" y="849313"/>
            <a:ext cx="7227870" cy="4800600"/>
          </a:xfrm>
        </p:spPr>
      </p:pic>
    </p:spTree>
    <p:extLst>
      <p:ext uri="{BB962C8B-B14F-4D97-AF65-F5344CB8AC3E}">
        <p14:creationId xmlns:p14="http://schemas.microsoft.com/office/powerpoint/2010/main" val="23549786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8386"/>
            <a:ext cx="6629400" cy="6031232"/>
          </a:xfrm>
        </p:spPr>
      </p:pic>
    </p:spTree>
    <p:extLst>
      <p:ext uri="{BB962C8B-B14F-4D97-AF65-F5344CB8AC3E}">
        <p14:creationId xmlns:p14="http://schemas.microsoft.com/office/powerpoint/2010/main" val="12518040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SUD Treatment </a:t>
            </a:r>
            <a:r>
              <a:rPr lang="en-US" dirty="0"/>
              <a:t>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National drug admissions among those 55 and older increased by </a:t>
            </a:r>
            <a:r>
              <a:rPr lang="en-US" dirty="0" smtClean="0"/>
              <a:t>81 percent </a:t>
            </a:r>
            <a:r>
              <a:rPr lang="en-US" dirty="0"/>
              <a:t>between 2003 and 2013. In the same period, national drug admissions for those aged 50-54 grew </a:t>
            </a:r>
            <a:r>
              <a:rPr lang="en-US" dirty="0" smtClean="0"/>
              <a:t>47 percent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During </a:t>
            </a:r>
            <a:r>
              <a:rPr lang="en-US" dirty="0"/>
              <a:t>the same </a:t>
            </a:r>
            <a:r>
              <a:rPr lang="en-US" dirty="0" smtClean="0"/>
              <a:t>time, </a:t>
            </a:r>
            <a:r>
              <a:rPr lang="en-US" dirty="0"/>
              <a:t>overall drug admissions for those aged 49 and younger decreased by </a:t>
            </a:r>
            <a:r>
              <a:rPr lang="en-US" dirty="0" smtClean="0"/>
              <a:t>16</a:t>
            </a:r>
            <a:r>
              <a:rPr lang="en-US" dirty="0"/>
              <a:t> </a:t>
            </a:r>
            <a:r>
              <a:rPr lang="en-US" dirty="0" smtClean="0"/>
              <a:t>percent</a:t>
            </a:r>
            <a:endParaRPr lang="en-US" dirty="0">
              <a:latin typeface="CG Omega" pitchFamily="34" charset="0"/>
            </a:endParaRPr>
          </a:p>
          <a:p>
            <a:pPr marL="0" indent="0">
              <a:buNone/>
            </a:pPr>
            <a:r>
              <a:rPr lang="en-US" sz="1400" dirty="0" smtClean="0"/>
              <a:t>(SAMHSA </a:t>
            </a:r>
            <a:r>
              <a:rPr lang="en-US" sz="1400" dirty="0"/>
              <a:t>TEDS, 2013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 Treatment in New York</a:t>
            </a:r>
            <a:br>
              <a:rPr lang="en-US" dirty="0" smtClean="0"/>
            </a:br>
            <a:r>
              <a:rPr lang="en-US" dirty="0" smtClean="0"/>
              <a:t>2003-2013 </a:t>
            </a:r>
            <a:r>
              <a:rPr lang="en-US" dirty="0"/>
              <a:t>A</a:t>
            </a:r>
            <a:r>
              <a:rPr lang="en-US" dirty="0" smtClean="0"/>
              <a:t>dults age 56+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</a:pPr>
            <a:r>
              <a:rPr lang="en-US" sz="28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74 percent increase in older adult admissions</a:t>
            </a:r>
            <a:endParaRPr lang="en-US" sz="28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</a:pPr>
            <a:r>
              <a:rPr lang="en-US" sz="28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83 percent increase in heroin (10 percent in 	2000, 19 percent </a:t>
            </a:r>
            <a:r>
              <a:rPr lang="en-US" sz="2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2013) </a:t>
            </a:r>
          </a:p>
          <a:p>
            <a:pPr lvl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</a:pPr>
            <a:r>
              <a:rPr lang="en-US" sz="2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375 percent increase in nonmedical </a:t>
            </a:r>
            <a:r>
              <a:rPr lang="en-US" sz="2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8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	other opiates/synthetics (1 percent 2000,           	4 percent 2013)</a:t>
            </a:r>
          </a:p>
          <a:p>
            <a:pPr lvl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</a:pPr>
            <a:endParaRPr lang="en-US" sz="2800" kern="1200" dirty="0" smtClean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None/>
            </a:pP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SAMHSA TEDS, 2013)</a:t>
            </a:r>
          </a:p>
          <a:p>
            <a:pPr marL="0" indent="0">
              <a:buNone/>
            </a:pPr>
            <a:endParaRPr lang="en-US" sz="29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4571</TotalTime>
  <Words>755</Words>
  <Application>Microsoft Office PowerPoint</Application>
  <PresentationFormat>On-screen Show (4:3)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CG Omega</vt:lpstr>
      <vt:lpstr>Times New Roman</vt:lpstr>
      <vt:lpstr>Wingdings</vt:lpstr>
      <vt:lpstr>Beam</vt:lpstr>
      <vt:lpstr>US Census Data</vt:lpstr>
      <vt:lpstr>Substance Use Prevalence</vt:lpstr>
      <vt:lpstr>Baby Boom Cohort</vt:lpstr>
      <vt:lpstr>  </vt:lpstr>
      <vt:lpstr>  </vt:lpstr>
      <vt:lpstr>  </vt:lpstr>
      <vt:lpstr>   </vt:lpstr>
      <vt:lpstr>SUD Treatment Data</vt:lpstr>
      <vt:lpstr>SUD Treatment in New York 2003-2013 Adults age 56+</vt:lpstr>
      <vt:lpstr>Physical and Mental Health Comorbidities of  Older  Adults</vt:lpstr>
      <vt:lpstr>Depression</vt:lpstr>
      <vt:lpstr>Common chronic health conditions  of older adults </vt:lpstr>
      <vt:lpstr>Evolution of Odyssey House  ElderCare Program</vt:lpstr>
      <vt:lpstr>Odyssey House ElderCare Program</vt:lpstr>
      <vt:lpstr>Odyssey House ElderCare Program Data 2015</vt:lpstr>
      <vt:lpstr>Odyssey House ElderCare Program</vt:lpstr>
      <vt:lpstr>ElderCare Services</vt:lpstr>
      <vt:lpstr>Exploratory Study (2004) n=68</vt:lpstr>
      <vt:lpstr>Preliminary Findings</vt:lpstr>
      <vt:lpstr>Odyssey House Integrated Care Grant (2014-2016) for Older Adults</vt:lpstr>
      <vt:lpstr>Odyssey House Integrated Care Grant for Older Adults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Harmon, Gary</dc:creator>
  <cp:lastModifiedBy>Jeffrey Savoy</cp:lastModifiedBy>
  <cp:revision>157</cp:revision>
  <cp:lastPrinted>2016-04-01T19:55:54Z</cp:lastPrinted>
  <dcterms:created xsi:type="dcterms:W3CDTF">2008-09-16T14:13:38Z</dcterms:created>
  <dcterms:modified xsi:type="dcterms:W3CDTF">2016-04-04T18:33:44Z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