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slideLayouts/slideLayout14.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3" r:id="rId4"/>
    <p:sldMasterId id="2147483660" r:id="rId5"/>
    <p:sldMasterId id="2147483674" r:id="rId6"/>
    <p:sldMasterId id="2147483687" r:id="rId7"/>
  </p:sldMasterIdLst>
  <p:notesMasterIdLst>
    <p:notesMasterId r:id="rId30"/>
  </p:notesMasterIdLst>
  <p:handoutMasterIdLst>
    <p:handoutMasterId r:id="rId31"/>
  </p:handoutMasterIdLst>
  <p:sldIdLst>
    <p:sldId id="256" r:id="rId8"/>
    <p:sldId id="354" r:id="rId9"/>
    <p:sldId id="309" r:id="rId10"/>
    <p:sldId id="310" r:id="rId11"/>
    <p:sldId id="449" r:id="rId12"/>
    <p:sldId id="311" r:id="rId13"/>
    <p:sldId id="351" r:id="rId14"/>
    <p:sldId id="443" r:id="rId15"/>
    <p:sldId id="463" r:id="rId16"/>
    <p:sldId id="461" r:id="rId17"/>
    <p:sldId id="462" r:id="rId18"/>
    <p:sldId id="451" r:id="rId19"/>
    <p:sldId id="452" r:id="rId20"/>
    <p:sldId id="453" r:id="rId21"/>
    <p:sldId id="454" r:id="rId22"/>
    <p:sldId id="455" r:id="rId23"/>
    <p:sldId id="456" r:id="rId24"/>
    <p:sldId id="457" r:id="rId25"/>
    <p:sldId id="458" r:id="rId26"/>
    <p:sldId id="459" r:id="rId27"/>
    <p:sldId id="460" r:id="rId28"/>
    <p:sldId id="347" r:id="rId29"/>
  </p:sldIdLst>
  <p:sldSz cx="9144000" cy="5143500" type="screen16x9"/>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3278"/>
    <a:srgbClr val="5A336F"/>
    <a:srgbClr val="002D73"/>
    <a:srgbClr val="F4F7FA"/>
    <a:srgbClr val="603888"/>
    <a:srgbClr val="5E3785"/>
    <a:srgbClr val="D0DDEC"/>
    <a:srgbClr val="CCFFFF"/>
    <a:srgbClr val="BDD4E3"/>
    <a:srgbClr val="64656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30" autoAdjust="0"/>
    <p:restoredTop sz="94627" autoAdjust="0"/>
  </p:normalViewPr>
  <p:slideViewPr>
    <p:cSldViewPr>
      <p:cViewPr varScale="1">
        <p:scale>
          <a:sx n="115" d="100"/>
          <a:sy n="115" d="100"/>
        </p:scale>
        <p:origin x="564" y="102"/>
      </p:cViewPr>
      <p:guideLst>
        <p:guide orient="horz" pos="162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99" d="100"/>
          <a:sy n="99" d="100"/>
        </p:scale>
        <p:origin x="-3540"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 Type="http://schemas.openxmlformats.org/officeDocument/2006/relationships/customXml" Target="../customXml/item3.xml"/><Relationship Id="rId21" Type="http://schemas.openxmlformats.org/officeDocument/2006/relationships/slide" Target="slides/slide14.xml"/><Relationship Id="rId34" Type="http://schemas.openxmlformats.org/officeDocument/2006/relationships/theme" Target="theme/theme1.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notesMaster" Target="notesMasters/notesMaster1.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Sheet1!$B$1</c:f>
              <c:strCache>
                <c:ptCount val="1"/>
                <c:pt idx="0">
                  <c:v>Registered Services Clients</c:v>
                </c:pt>
              </c:strCache>
            </c:strRef>
          </c:tx>
          <c:spPr>
            <a:solidFill>
              <a:schemeClr val="accent1"/>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800" b="0" i="0" u="none" strike="noStrike" kern="1200" baseline="0">
                    <a:solidFill>
                      <a:schemeClr val="tx1">
                        <a:lumMod val="50000"/>
                        <a:lumOff val="50000"/>
                      </a:schemeClr>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Sheet1!$A$2:$A$6</c:f>
              <c:strCache>
                <c:ptCount val="5"/>
                <c:pt idx="0">
                  <c:v>Age 75 or over</c:v>
                </c:pt>
                <c:pt idx="1">
                  <c:v>Live Alone</c:v>
                </c:pt>
                <c:pt idx="2">
                  <c:v>Low Income</c:v>
                </c:pt>
                <c:pt idx="3">
                  <c:v>Minority</c:v>
                </c:pt>
                <c:pt idx="4">
                  <c:v>Rural</c:v>
                </c:pt>
              </c:strCache>
            </c:strRef>
          </c:cat>
          <c:val>
            <c:numRef>
              <c:f>Sheet1!$B$2:$B$6</c:f>
              <c:numCache>
                <c:formatCode>0%</c:formatCode>
                <c:ptCount val="5"/>
                <c:pt idx="0">
                  <c:v>0.61</c:v>
                </c:pt>
                <c:pt idx="1">
                  <c:v>0.49</c:v>
                </c:pt>
                <c:pt idx="2">
                  <c:v>0.39</c:v>
                </c:pt>
                <c:pt idx="3">
                  <c:v>0.34</c:v>
                </c:pt>
                <c:pt idx="4">
                  <c:v>0.18</c:v>
                </c:pt>
              </c:numCache>
            </c:numRef>
          </c:val>
        </c:ser>
        <c:ser>
          <c:idx val="1"/>
          <c:order val="1"/>
          <c:tx>
            <c:strRef>
              <c:f>Sheet1!$C$1</c:f>
              <c:strCache>
                <c:ptCount val="1"/>
                <c:pt idx="0">
                  <c:v>State Population Age 60+</c:v>
                </c:pt>
              </c:strCache>
            </c:strRef>
          </c:tx>
          <c:spPr>
            <a:solidFill>
              <a:schemeClr val="accent2"/>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800" b="0" i="0" u="none" strike="noStrike" kern="1200" baseline="0">
                    <a:solidFill>
                      <a:schemeClr val="tx1">
                        <a:lumMod val="50000"/>
                        <a:lumOff val="50000"/>
                      </a:schemeClr>
                    </a:solidFill>
                    <a:latin typeface="Arial" panose="020B0604020202020204" pitchFamily="34" charset="0"/>
                    <a:ea typeface="+mn-ea"/>
                    <a:cs typeface="Arial" panose="020B0604020202020204" pitchFamily="34" charset="0"/>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Sheet1!$A$2:$A$6</c:f>
              <c:strCache>
                <c:ptCount val="5"/>
                <c:pt idx="0">
                  <c:v>Age 75 or over</c:v>
                </c:pt>
                <c:pt idx="1">
                  <c:v>Live Alone</c:v>
                </c:pt>
                <c:pt idx="2">
                  <c:v>Low Income</c:v>
                </c:pt>
                <c:pt idx="3">
                  <c:v>Minority</c:v>
                </c:pt>
                <c:pt idx="4">
                  <c:v>Rural</c:v>
                </c:pt>
              </c:strCache>
            </c:strRef>
          </c:cat>
          <c:val>
            <c:numRef>
              <c:f>Sheet1!$C$2:$C$6</c:f>
              <c:numCache>
                <c:formatCode>0%</c:formatCode>
                <c:ptCount val="5"/>
                <c:pt idx="0">
                  <c:v>0.34</c:v>
                </c:pt>
                <c:pt idx="1">
                  <c:v>0.26</c:v>
                </c:pt>
                <c:pt idx="2">
                  <c:v>0.21</c:v>
                </c:pt>
                <c:pt idx="3">
                  <c:v>0.28000000000000003</c:v>
                </c:pt>
                <c:pt idx="4">
                  <c:v>0.14000000000000001</c:v>
                </c:pt>
              </c:numCache>
            </c:numRef>
          </c:val>
        </c:ser>
        <c:dLbls>
          <c:dLblPos val="outEnd"/>
          <c:showLegendKey val="0"/>
          <c:showVal val="1"/>
          <c:showCatName val="0"/>
          <c:showSerName val="0"/>
          <c:showPercent val="0"/>
          <c:showBubbleSize val="0"/>
        </c:dLbls>
        <c:gapWidth val="444"/>
        <c:overlap val="-90"/>
        <c:axId val="221745568"/>
        <c:axId val="221745960"/>
      </c:barChart>
      <c:catAx>
        <c:axId val="22174556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0"/>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cap="all" spc="120" normalizeH="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221745960"/>
        <c:crosses val="autoZero"/>
        <c:auto val="1"/>
        <c:lblAlgn val="ctr"/>
        <c:lblOffset val="100"/>
        <c:noMultiLvlLbl val="0"/>
      </c:catAx>
      <c:valAx>
        <c:axId val="221745960"/>
        <c:scaling>
          <c:orientation val="minMax"/>
        </c:scaling>
        <c:delete val="1"/>
        <c:axPos val="l"/>
        <c:numFmt formatCode="0%" sourceLinked="1"/>
        <c:majorTickMark val="none"/>
        <c:minorTickMark val="none"/>
        <c:tickLblPos val="nextTo"/>
        <c:crossAx val="221745568"/>
        <c:crosses val="autoZero"/>
        <c:crossBetween val="between"/>
      </c:valAx>
      <c:spPr>
        <a:noFill/>
        <a:ln>
          <a:noFill/>
        </a:ln>
        <a:effectLst/>
      </c:spPr>
    </c:plotArea>
    <c:legend>
      <c:legendPos val="t"/>
      <c:layout>
        <c:manualLayout>
          <c:xMode val="edge"/>
          <c:yMode val="edge"/>
          <c:x val="0.28074541175047457"/>
          <c:y val="7.00516031252095E-2"/>
          <c:w val="0.4292171984027553"/>
          <c:h val="8.5945382661655426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noFill/>
    </a:ln>
    <a:effectLst/>
  </c:spPr>
  <c:txPr>
    <a:bodyPr/>
    <a:lstStyle/>
    <a:p>
      <a:pPr>
        <a:defRPr>
          <a:latin typeface="Arial" panose="020B0604020202020204" pitchFamily="34" charset="0"/>
          <a:cs typeface="Arial" panose="020B0604020202020204" pitchFamily="34" charset="0"/>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r>
              <a:rPr lang="en-US"/>
              <a:t>PERCENTAGE OF CLIENTS BY </a:t>
            </a:r>
          </a:p>
          <a:p>
            <a:pPr>
              <a:defRPr/>
            </a:pPr>
            <a:r>
              <a:rPr lang="en-US"/>
              <a:t>NUMBER OF CHRONIC CONDITIONS</a:t>
            </a:r>
          </a:p>
        </c:rich>
      </c:tx>
      <c:layout>
        <c:manualLayout>
          <c:xMode val="edge"/>
          <c:yMode val="edge"/>
          <c:x val="0.28475440569928762"/>
          <c:y val="2.0214603499481905E-2"/>
        </c:manualLayout>
      </c:layout>
      <c:overlay val="0"/>
      <c:spPr>
        <a:noFill/>
        <a:ln>
          <a:noFill/>
        </a:ln>
        <a:effectLst/>
      </c:spPr>
      <c:txPr>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percentStacked"/>
        <c:varyColors val="0"/>
        <c:ser>
          <c:idx val="0"/>
          <c:order val="0"/>
          <c:tx>
            <c:strRef>
              <c:f>Sheet4!$A$2</c:f>
              <c:strCache>
                <c:ptCount val="1"/>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Sheet4!$B$1:$F$1</c:f>
              <c:strCache>
                <c:ptCount val="5"/>
                <c:pt idx="0">
                  <c:v>Personal Care II</c:v>
                </c:pt>
                <c:pt idx="1">
                  <c:v>Personal Care I</c:v>
                </c:pt>
                <c:pt idx="2">
                  <c:v>Home Delivered Meals</c:v>
                </c:pt>
                <c:pt idx="3">
                  <c:v>Adult Day Services</c:v>
                </c:pt>
                <c:pt idx="4">
                  <c:v>Case Management</c:v>
                </c:pt>
              </c:strCache>
            </c:strRef>
          </c:cat>
          <c:val>
            <c:numRef>
              <c:f>Sheet4!$B$2:$F$2</c:f>
              <c:numCache>
                <c:formatCode>General</c:formatCode>
                <c:ptCount val="5"/>
              </c:numCache>
            </c:numRef>
          </c:val>
        </c:ser>
        <c:ser>
          <c:idx val="1"/>
          <c:order val="1"/>
          <c:tx>
            <c:strRef>
              <c:f>Sheet4!$A$3</c:f>
              <c:strCache>
                <c:ptCount val="1"/>
                <c:pt idx="0">
                  <c:v>0 to 1</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Sheet4!$B$1:$F$1</c:f>
              <c:strCache>
                <c:ptCount val="5"/>
                <c:pt idx="0">
                  <c:v>Personal Care II</c:v>
                </c:pt>
                <c:pt idx="1">
                  <c:v>Personal Care I</c:v>
                </c:pt>
                <c:pt idx="2">
                  <c:v>Home Delivered Meals</c:v>
                </c:pt>
                <c:pt idx="3">
                  <c:v>Adult Day Services</c:v>
                </c:pt>
                <c:pt idx="4">
                  <c:v>Case Management</c:v>
                </c:pt>
              </c:strCache>
            </c:strRef>
          </c:cat>
          <c:val>
            <c:numRef>
              <c:f>Sheet4!$B$3:$F$3</c:f>
              <c:numCache>
                <c:formatCode>0.0%</c:formatCode>
                <c:ptCount val="5"/>
                <c:pt idx="0">
                  <c:v>3.5000000000000003E-2</c:v>
                </c:pt>
                <c:pt idx="1">
                  <c:v>4.3999999999999997E-2</c:v>
                </c:pt>
                <c:pt idx="2">
                  <c:v>0.111</c:v>
                </c:pt>
                <c:pt idx="3">
                  <c:v>0.15</c:v>
                </c:pt>
                <c:pt idx="4">
                  <c:v>8.5999999999999993E-2</c:v>
                </c:pt>
              </c:numCache>
            </c:numRef>
          </c:val>
        </c:ser>
        <c:ser>
          <c:idx val="2"/>
          <c:order val="2"/>
          <c:tx>
            <c:strRef>
              <c:f>Sheet4!$A$4</c:f>
              <c:strCache>
                <c:ptCount val="1"/>
                <c:pt idx="0">
                  <c:v>2 to 3</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Sheet4!$B$1:$F$1</c:f>
              <c:strCache>
                <c:ptCount val="5"/>
                <c:pt idx="0">
                  <c:v>Personal Care II</c:v>
                </c:pt>
                <c:pt idx="1">
                  <c:v>Personal Care I</c:v>
                </c:pt>
                <c:pt idx="2">
                  <c:v>Home Delivered Meals</c:v>
                </c:pt>
                <c:pt idx="3">
                  <c:v>Adult Day Services</c:v>
                </c:pt>
                <c:pt idx="4">
                  <c:v>Case Management</c:v>
                </c:pt>
              </c:strCache>
            </c:strRef>
          </c:cat>
          <c:val>
            <c:numRef>
              <c:f>Sheet4!$B$4:$F$4</c:f>
              <c:numCache>
                <c:formatCode>0.0%</c:formatCode>
                <c:ptCount val="5"/>
                <c:pt idx="0">
                  <c:v>0.16200000000000001</c:v>
                </c:pt>
                <c:pt idx="1">
                  <c:v>0.17499999999999999</c:v>
                </c:pt>
                <c:pt idx="2">
                  <c:v>0.24399999999999999</c:v>
                </c:pt>
                <c:pt idx="3">
                  <c:v>0.29699999999999999</c:v>
                </c:pt>
                <c:pt idx="4">
                  <c:v>0.22600000000000001</c:v>
                </c:pt>
              </c:numCache>
            </c:numRef>
          </c:val>
        </c:ser>
        <c:ser>
          <c:idx val="3"/>
          <c:order val="3"/>
          <c:tx>
            <c:strRef>
              <c:f>Sheet4!$A$5</c:f>
              <c:strCache>
                <c:ptCount val="1"/>
                <c:pt idx="0">
                  <c:v>4 to 5</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Sheet4!$B$1:$F$1</c:f>
              <c:strCache>
                <c:ptCount val="5"/>
                <c:pt idx="0">
                  <c:v>Personal Care II</c:v>
                </c:pt>
                <c:pt idx="1">
                  <c:v>Personal Care I</c:v>
                </c:pt>
                <c:pt idx="2">
                  <c:v>Home Delivered Meals</c:v>
                </c:pt>
                <c:pt idx="3">
                  <c:v>Adult Day Services</c:v>
                </c:pt>
                <c:pt idx="4">
                  <c:v>Case Management</c:v>
                </c:pt>
              </c:strCache>
            </c:strRef>
          </c:cat>
          <c:val>
            <c:numRef>
              <c:f>Sheet4!$B$5:$F$5</c:f>
              <c:numCache>
                <c:formatCode>0.0%</c:formatCode>
                <c:ptCount val="5"/>
                <c:pt idx="0">
                  <c:v>0.29599999999999999</c:v>
                </c:pt>
                <c:pt idx="1">
                  <c:v>0.316</c:v>
                </c:pt>
                <c:pt idx="2">
                  <c:v>0.313</c:v>
                </c:pt>
                <c:pt idx="3">
                  <c:v>0.27400000000000002</c:v>
                </c:pt>
                <c:pt idx="4">
                  <c:v>0.32400000000000001</c:v>
                </c:pt>
              </c:numCache>
            </c:numRef>
          </c:val>
        </c:ser>
        <c:ser>
          <c:idx val="4"/>
          <c:order val="4"/>
          <c:tx>
            <c:strRef>
              <c:f>Sheet4!$A$6</c:f>
              <c:strCache>
                <c:ptCount val="1"/>
                <c:pt idx="0">
                  <c:v>6 +</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tx1">
                          <a:lumMod val="35000"/>
                          <a:lumOff val="65000"/>
                        </a:schemeClr>
                      </a:solidFill>
                    </a:ln>
                    <a:effectLst/>
                  </c:spPr>
                </c15:leaderLines>
              </c:ext>
            </c:extLst>
          </c:dLbls>
          <c:cat>
            <c:strRef>
              <c:f>Sheet4!$B$1:$F$1</c:f>
              <c:strCache>
                <c:ptCount val="5"/>
                <c:pt idx="0">
                  <c:v>Personal Care II</c:v>
                </c:pt>
                <c:pt idx="1">
                  <c:v>Personal Care I</c:v>
                </c:pt>
                <c:pt idx="2">
                  <c:v>Home Delivered Meals</c:v>
                </c:pt>
                <c:pt idx="3">
                  <c:v>Adult Day Services</c:v>
                </c:pt>
                <c:pt idx="4">
                  <c:v>Case Management</c:v>
                </c:pt>
              </c:strCache>
            </c:strRef>
          </c:cat>
          <c:val>
            <c:numRef>
              <c:f>Sheet4!$B$6:$F$6</c:f>
              <c:numCache>
                <c:formatCode>0.0%</c:formatCode>
                <c:ptCount val="5"/>
                <c:pt idx="0">
                  <c:v>0.50700000000000001</c:v>
                </c:pt>
                <c:pt idx="1">
                  <c:v>0.46500000000000002</c:v>
                </c:pt>
                <c:pt idx="2">
                  <c:v>0.33200000000000002</c:v>
                </c:pt>
                <c:pt idx="3">
                  <c:v>0.27900000000000003</c:v>
                </c:pt>
                <c:pt idx="4">
                  <c:v>0.36399999999999999</c:v>
                </c:pt>
              </c:numCache>
            </c:numRef>
          </c:val>
        </c:ser>
        <c:dLbls>
          <c:dLblPos val="ctr"/>
          <c:showLegendKey val="0"/>
          <c:showVal val="1"/>
          <c:showCatName val="0"/>
          <c:showSerName val="0"/>
          <c:showPercent val="0"/>
          <c:showBubbleSize val="0"/>
        </c:dLbls>
        <c:gapWidth val="79"/>
        <c:overlap val="100"/>
        <c:axId val="175175312"/>
        <c:axId val="174738648"/>
      </c:barChart>
      <c:catAx>
        <c:axId val="175175312"/>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cap="all" spc="120" normalizeH="0" baseline="0">
                <a:solidFill>
                  <a:schemeClr val="tx1">
                    <a:lumMod val="65000"/>
                    <a:lumOff val="35000"/>
                  </a:schemeClr>
                </a:solidFill>
                <a:latin typeface="+mn-lt"/>
                <a:ea typeface="+mn-ea"/>
                <a:cs typeface="+mn-cs"/>
              </a:defRPr>
            </a:pPr>
            <a:endParaRPr lang="en-US"/>
          </a:p>
        </c:txPr>
        <c:crossAx val="174738648"/>
        <c:crosses val="autoZero"/>
        <c:auto val="1"/>
        <c:lblAlgn val="ctr"/>
        <c:lblOffset val="100"/>
        <c:noMultiLvlLbl val="0"/>
      </c:catAx>
      <c:valAx>
        <c:axId val="174738648"/>
        <c:scaling>
          <c:orientation val="minMax"/>
        </c:scaling>
        <c:delete val="1"/>
        <c:axPos val="l"/>
        <c:numFmt formatCode="0%" sourceLinked="1"/>
        <c:majorTickMark val="none"/>
        <c:minorTickMark val="none"/>
        <c:tickLblPos val="nextTo"/>
        <c:crossAx val="175175312"/>
        <c:crosses val="autoZero"/>
        <c:crossBetween val="between"/>
      </c:valAx>
      <c:spPr>
        <a:noFill/>
        <a:ln>
          <a:noFill/>
        </a:ln>
        <a:effectLst/>
      </c:spPr>
    </c:plotArea>
    <c:legend>
      <c:legendPos val="t"/>
      <c:legendEntry>
        <c:idx val="0"/>
        <c:delete val="1"/>
      </c:legendEntry>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2">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800" b="0" i="0" u="none" strike="noStrike" kern="1200" baseline="0"/>
    <cs:bodyPr rot="-5400000" spcFirstLastPara="1" vertOverflow="clip" horzOverflow="clip" vert="horz" wrap="square" lIns="38100" tIns="19050" rIns="38100" bIns="19050" anchor="ctr" anchorCtr="1">
      <a:spAutoFit/>
    </cs:bodyPr>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900"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EF37EF17-332E-463B-8EE4-21B153ED54DD}" type="datetimeFigureOut">
              <a:rPr lang="en-US" smtClean="0"/>
              <a:t>4/5/2016</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2DA830D4-34F2-4035-8DE9-AF2B7A6CA676}" type="slidenum">
              <a:rPr lang="en-US" smtClean="0"/>
              <a:t>‹#›</a:t>
            </a:fld>
            <a:endParaRPr lang="en-US"/>
          </a:p>
        </p:txBody>
      </p:sp>
    </p:spTree>
    <p:extLst>
      <p:ext uri="{BB962C8B-B14F-4D97-AF65-F5344CB8AC3E}">
        <p14:creationId xmlns:p14="http://schemas.microsoft.com/office/powerpoint/2010/main" val="16212610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CF2C164A-7038-42D0-953C-2EB4816D4C81}" type="datetimeFigureOut">
              <a:rPr lang="en-US" smtClean="0"/>
              <a:t>4/5/2016</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DA9C80-B631-4EC4-8253-F63CFD0157DF}" type="slidenum">
              <a:rPr lang="en-US" smtClean="0"/>
              <a:t>‹#›</a:t>
            </a:fld>
            <a:endParaRPr lang="en-US"/>
          </a:p>
        </p:txBody>
      </p:sp>
    </p:spTree>
    <p:extLst>
      <p:ext uri="{BB962C8B-B14F-4D97-AF65-F5344CB8AC3E}">
        <p14:creationId xmlns:p14="http://schemas.microsoft.com/office/powerpoint/2010/main" val="1943357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a:xfrm>
            <a:off x="701675" y="4416425"/>
            <a:ext cx="5607050" cy="4183063"/>
          </a:xfrm>
          <a:prstGeom prst="rect">
            <a:avLst/>
          </a:prstGeom>
        </p:spPr>
        <p:txBody>
          <a:bodyPr lIns="91435" tIns="45717" rIns="91435" bIns="45717"/>
          <a:lstStyle/>
          <a:p>
            <a:pPr defTabSz="931672">
              <a:defRPr/>
            </a:pPr>
            <a:r>
              <a:rPr lang="en-US" dirty="0">
                <a:solidFill>
                  <a:prstClr val="black"/>
                </a:solidFill>
              </a:rPr>
              <a:t>And these are a list of services that are provided by the network in NYS – I am not going to read them all but am showing this to show that we are not trips and bingo, we provide very important community services that help medical professionals succeed and provide community supports that make a difference in the lives of older adults and their families, and do so in a person centered way</a:t>
            </a:r>
          </a:p>
          <a:p>
            <a:pPr defTabSz="931672">
              <a:defRPr/>
            </a:pPr>
            <a:endParaRPr lang="en-US" dirty="0">
              <a:solidFill>
                <a:prstClr val="black"/>
              </a:solidFill>
            </a:endParaRPr>
          </a:p>
          <a:p>
            <a:pPr defTabSz="931672">
              <a:defRPr/>
            </a:pPr>
            <a:r>
              <a:rPr lang="en-US" dirty="0">
                <a:solidFill>
                  <a:prstClr val="black"/>
                </a:solidFill>
              </a:rPr>
              <a:t>These services are not fluff</a:t>
            </a:r>
            <a:endParaRPr lang="en-US" dirty="0"/>
          </a:p>
        </p:txBody>
      </p:sp>
      <p:sp>
        <p:nvSpPr>
          <p:cNvPr id="4" name="Slide Number Placeholder 3"/>
          <p:cNvSpPr>
            <a:spLocks noGrp="1"/>
          </p:cNvSpPr>
          <p:nvPr>
            <p:ph type="sldNum" sz="quarter" idx="10"/>
          </p:nvPr>
        </p:nvSpPr>
        <p:spPr/>
        <p:txBody>
          <a:bodyPr/>
          <a:lstStyle/>
          <a:p>
            <a:fld id="{4B43A9B7-319B-4C38-8208-CC8F2F01F3A6}" type="slidenum">
              <a:rPr lang="en-US" smtClean="0"/>
              <a:t>6</a:t>
            </a:fld>
            <a:endParaRPr lang="en-US"/>
          </a:p>
        </p:txBody>
      </p:sp>
    </p:spTree>
    <p:extLst>
      <p:ext uri="{BB962C8B-B14F-4D97-AF65-F5344CB8AC3E}">
        <p14:creationId xmlns:p14="http://schemas.microsoft.com/office/powerpoint/2010/main" val="31345311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6913"/>
            <a:ext cx="6197600" cy="3486150"/>
          </a:xfrm>
        </p:spPr>
      </p:sp>
      <p:sp>
        <p:nvSpPr>
          <p:cNvPr id="3" name="Notes Placeholder 2"/>
          <p:cNvSpPr>
            <a:spLocks noGrp="1"/>
          </p:cNvSpPr>
          <p:nvPr>
            <p:ph type="body" idx="1"/>
          </p:nvPr>
        </p:nvSpPr>
        <p:spPr>
          <a:xfrm>
            <a:off x="701675" y="4416425"/>
            <a:ext cx="5607050" cy="4183063"/>
          </a:xfrm>
          <a:prstGeom prst="rect">
            <a:avLst/>
          </a:prstGeom>
        </p:spPr>
        <p:txBody>
          <a:bodyPr lIns="91435" tIns="45717" rIns="91435" bIns="45717"/>
          <a:lstStyle/>
          <a:p>
            <a:r>
              <a:rPr lang="en-US" dirty="0" smtClean="0"/>
              <a:t>We have</a:t>
            </a:r>
            <a:r>
              <a:rPr lang="en-US" baseline="0" dirty="0" smtClean="0"/>
              <a:t> redefined and rebranded the term “Economics of aging” to begin to talk differently about older adults</a:t>
            </a:r>
          </a:p>
          <a:p>
            <a:endParaRPr lang="en-US" baseline="0" dirty="0" smtClean="0"/>
          </a:p>
          <a:p>
            <a:r>
              <a:rPr lang="en-US" baseline="0" dirty="0" smtClean="0"/>
              <a:t>This is because for far to long, society has for the most part made us imaging aging as a negative, as frailty, as needing assistance.</a:t>
            </a:r>
          </a:p>
          <a:p>
            <a:r>
              <a:rPr lang="en-US" baseline="0" dirty="0" smtClean="0"/>
              <a:t>You will never hear me or my staff say “elderly”, “senior citizen” “seniors” – instead we say “older adult” “older person or older new </a:t>
            </a:r>
            <a:r>
              <a:rPr lang="en-US" baseline="0" dirty="0" err="1" smtClean="0"/>
              <a:t>yorker</a:t>
            </a:r>
            <a:endParaRPr lang="en-US" baseline="0" dirty="0" smtClean="0"/>
          </a:p>
          <a:p>
            <a:endParaRPr lang="en-US" baseline="0" dirty="0" smtClean="0"/>
          </a:p>
          <a:p>
            <a:r>
              <a:rPr lang="en-US" baseline="0" dirty="0" smtClean="0"/>
              <a:t>It is not because I think these terms are bad, it is because they </a:t>
            </a:r>
            <a:r>
              <a:rPr lang="en-US" baseline="0" dirty="0" err="1" smtClean="0"/>
              <a:t>conjur</a:t>
            </a:r>
            <a:r>
              <a:rPr lang="en-US" baseline="0" dirty="0" smtClean="0"/>
              <a:t> an image of someone in need – from </a:t>
            </a:r>
            <a:r>
              <a:rPr lang="en-US" baseline="0" dirty="0" err="1" smtClean="0"/>
              <a:t>childrens</a:t>
            </a:r>
            <a:r>
              <a:rPr lang="en-US" baseline="0" dirty="0" smtClean="0"/>
              <a:t> shows to the mass </a:t>
            </a:r>
            <a:r>
              <a:rPr lang="en-US" baseline="0" dirty="0" err="1" smtClean="0"/>
              <a:t>medica</a:t>
            </a:r>
            <a:r>
              <a:rPr lang="en-US" baseline="0" dirty="0" smtClean="0"/>
              <a:t>, older adults are primarily portrayed as frail and needy</a:t>
            </a:r>
          </a:p>
          <a:p>
            <a:endParaRPr lang="en-US" baseline="0" dirty="0" smtClean="0"/>
          </a:p>
          <a:p>
            <a:r>
              <a:rPr lang="en-US" baseline="0" dirty="0" smtClean="0"/>
              <a:t>But the truth is very different. Most older adults consider themselves in excellent or good health, it is a small segment that is in very poor health and very </a:t>
            </a:r>
            <a:r>
              <a:rPr lang="en-US" baseline="0" dirty="0" err="1" smtClean="0"/>
              <a:t>very</a:t>
            </a:r>
            <a:r>
              <a:rPr lang="en-US" baseline="0" dirty="0" smtClean="0"/>
              <a:t> frail.</a:t>
            </a:r>
          </a:p>
          <a:p>
            <a:endParaRPr lang="en-US" baseline="0" dirty="0" smtClean="0"/>
          </a:p>
          <a:p>
            <a:r>
              <a:rPr lang="en-US" baseline="0" dirty="0" smtClean="0"/>
              <a:t>Instead of painting this population with one </a:t>
            </a:r>
            <a:r>
              <a:rPr lang="en-US" baseline="0" dirty="0" err="1" smtClean="0"/>
              <a:t>braod</a:t>
            </a:r>
            <a:r>
              <a:rPr lang="en-US" baseline="0" dirty="0" smtClean="0"/>
              <a:t> brush, we like to promote the truth with facts, that the older adult population is very diverse, and provides enormous economic, social and intellectual capital that we must put to better use.</a:t>
            </a:r>
            <a:endParaRPr lang="en-US" dirty="0"/>
          </a:p>
        </p:txBody>
      </p:sp>
      <p:sp>
        <p:nvSpPr>
          <p:cNvPr id="4" name="Slide Number Placeholder 3"/>
          <p:cNvSpPr>
            <a:spLocks noGrp="1"/>
          </p:cNvSpPr>
          <p:nvPr>
            <p:ph type="sldNum" sz="quarter" idx="10"/>
          </p:nvPr>
        </p:nvSpPr>
        <p:spPr/>
        <p:txBody>
          <a:bodyPr/>
          <a:lstStyle/>
          <a:p>
            <a:fld id="{98D6EA50-FC52-46D8-9137-487BC1E05E6B}" type="slidenum">
              <a:rPr lang="en-US" smtClean="0"/>
              <a:t>8</a:t>
            </a:fld>
            <a:endParaRPr lang="en-US"/>
          </a:p>
        </p:txBody>
      </p:sp>
    </p:spTree>
    <p:extLst>
      <p:ext uri="{BB962C8B-B14F-4D97-AF65-F5344CB8AC3E}">
        <p14:creationId xmlns:p14="http://schemas.microsoft.com/office/powerpoint/2010/main" val="5664087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400550"/>
            <a:ext cx="5486400" cy="3600450"/>
          </a:xfrm>
          <a:prstGeom prst="rect">
            <a:avLst/>
          </a:prstGeom>
        </p:spPr>
        <p:txBody>
          <a:bodyPr/>
          <a:lstStyle/>
          <a:p>
            <a:r>
              <a:rPr lang="en-US" dirty="0" smtClean="0"/>
              <a:t>What is interesting is when you analyze the data you will learn that of all the personal income generated in New York state, older adults and baby boomers generate 58%, or $310 billion</a:t>
            </a:r>
          </a:p>
          <a:p>
            <a:endParaRPr lang="en-US" dirty="0" smtClean="0"/>
          </a:p>
          <a:p>
            <a:r>
              <a:rPr lang="en-US" dirty="0" smtClean="0"/>
              <a:t>We</a:t>
            </a:r>
            <a:r>
              <a:rPr lang="en-US" baseline="0" dirty="0" smtClean="0"/>
              <a:t> know that there is a group of older adults with limited incomes, and there is a group who have wealth, and we have a very large group who are middle income – the point is, as a group, older adults and baby boomers (the next set of older adults) are en economic powerhouse</a:t>
            </a:r>
          </a:p>
          <a:p>
            <a:endParaRPr lang="en-US" baseline="0" dirty="0" smtClean="0"/>
          </a:p>
          <a:p>
            <a:r>
              <a:rPr lang="en-US" baseline="0" dirty="0" smtClean="0"/>
              <a:t>AARP estimates that individuals age 50+ control half the nations wealth and hold over $7 trillion in wealth</a:t>
            </a:r>
            <a:endParaRPr lang="en-US" dirty="0"/>
          </a:p>
        </p:txBody>
      </p:sp>
      <p:sp>
        <p:nvSpPr>
          <p:cNvPr id="4" name="Slide Number Placeholder 3"/>
          <p:cNvSpPr>
            <a:spLocks noGrp="1"/>
          </p:cNvSpPr>
          <p:nvPr>
            <p:ph type="sldNum" sz="quarter" idx="10"/>
          </p:nvPr>
        </p:nvSpPr>
        <p:spPr/>
        <p:txBody>
          <a:bodyPr/>
          <a:lstStyle/>
          <a:p>
            <a:fld id="{98D6EA50-FC52-46D8-9137-487BC1E05E6B}" type="slidenum">
              <a:rPr lang="en-US" smtClean="0"/>
              <a:t>9</a:t>
            </a:fld>
            <a:endParaRPr lang="en-US"/>
          </a:p>
        </p:txBody>
      </p:sp>
    </p:spTree>
    <p:extLst>
      <p:ext uri="{BB962C8B-B14F-4D97-AF65-F5344CB8AC3E}">
        <p14:creationId xmlns:p14="http://schemas.microsoft.com/office/powerpoint/2010/main" val="23249525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xfrm>
            <a:off x="701040" y="4415790"/>
            <a:ext cx="5608320" cy="418338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3177" tIns="46589" rIns="93177" bIns="46589" numCol="1" anchor="t" anchorCtr="0" compatLnSpc="1">
            <a:prstTxWarp prst="textNoShape">
              <a:avLst/>
            </a:prstTxWarp>
          </a:bodyPr>
          <a:lstStyle/>
          <a:p>
            <a:pPr>
              <a:spcBef>
                <a:spcPct val="0"/>
              </a:spcBef>
            </a:pPr>
            <a:r>
              <a:rPr lang="en-US" altLang="en-US" dirty="0" smtClean="0"/>
              <a:t>You are</a:t>
            </a:r>
            <a:r>
              <a:rPr lang="en-US" altLang="en-US" baseline="0" dirty="0" smtClean="0"/>
              <a:t> no doubt aware of the demographics but the demographics are just numbers. We need to look at what the demographics mean and how we use the demographics to plan.</a:t>
            </a:r>
          </a:p>
          <a:p>
            <a:pPr>
              <a:spcBef>
                <a:spcPct val="0"/>
              </a:spcBef>
            </a:pPr>
            <a:endParaRPr lang="en-US" altLang="en-US" baseline="0" dirty="0" smtClean="0"/>
          </a:p>
          <a:p>
            <a:pPr>
              <a:spcBef>
                <a:spcPct val="0"/>
              </a:spcBef>
            </a:pPr>
            <a:r>
              <a:rPr lang="en-US" altLang="en-US" baseline="0" dirty="0" smtClean="0"/>
              <a:t>As you can see from this slide, I highlighted those ages 75 and older and those ages 85 and older in yellow – this is the fastest growing cohort in the state – now, not everyone in this cohort needs help or assistance, but what we know is this age group is more likely to have </a:t>
            </a:r>
            <a:r>
              <a:rPr lang="en-US" altLang="en-US" baseline="0" dirty="0" err="1" smtClean="0"/>
              <a:t>mutliple</a:t>
            </a:r>
            <a:r>
              <a:rPr lang="en-US" altLang="en-US" baseline="0" dirty="0" smtClean="0"/>
              <a:t> chronic conditions, take multiple medications, be at risk of falls, need assistance with ADL’s and IADL’s, live alone, are women and for those age 85+ - have a 50% </a:t>
            </a:r>
            <a:r>
              <a:rPr lang="en-US" altLang="en-US" baseline="0" dirty="0" err="1" smtClean="0"/>
              <a:t>liklihood</a:t>
            </a:r>
            <a:r>
              <a:rPr lang="en-US" altLang="en-US" baseline="0" dirty="0" smtClean="0"/>
              <a:t> of having a cognitive impairment.</a:t>
            </a:r>
          </a:p>
          <a:p>
            <a:pPr>
              <a:spcBef>
                <a:spcPct val="0"/>
              </a:spcBef>
            </a:pPr>
            <a:endParaRPr lang="en-US" altLang="en-US" baseline="0" dirty="0" smtClean="0"/>
          </a:p>
          <a:p>
            <a:pPr>
              <a:spcBef>
                <a:spcPct val="0"/>
              </a:spcBef>
            </a:pPr>
            <a:r>
              <a:rPr lang="en-US" altLang="en-US" baseline="0" dirty="0" smtClean="0"/>
              <a:t>There are 1.7 million people in these age categories so identifying those at risk and intervening earlier is a smart strategy</a:t>
            </a:r>
          </a:p>
          <a:p>
            <a:pPr>
              <a:spcBef>
                <a:spcPct val="0"/>
              </a:spcBef>
            </a:pPr>
            <a:endParaRPr lang="en-US" altLang="en-US" baseline="0" dirty="0" smtClean="0"/>
          </a:p>
          <a:p>
            <a:pPr>
              <a:spcBef>
                <a:spcPct val="0"/>
              </a:spcBef>
            </a:pPr>
            <a:r>
              <a:rPr lang="en-US" altLang="en-US" baseline="0" dirty="0" smtClean="0"/>
              <a:t>The blue highlight are those individuals ages 5 and over with a disability – this number is almost 4 million – 20% of the states population </a:t>
            </a:r>
            <a:endParaRPr lang="en-US" altLang="en-US" dirty="0" smtClean="0"/>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cs typeface="Arial" charset="0"/>
              </a:defRPr>
            </a:lvl1pPr>
            <a:lvl2pPr marL="742909" indent="-285734" eaLnBrk="0" hangingPunct="0">
              <a:defRPr>
                <a:solidFill>
                  <a:schemeClr val="tx1"/>
                </a:solidFill>
                <a:latin typeface="Arial" charset="0"/>
                <a:cs typeface="Arial" charset="0"/>
              </a:defRPr>
            </a:lvl2pPr>
            <a:lvl3pPr marL="1142937" indent="-228587" eaLnBrk="0" hangingPunct="0">
              <a:defRPr>
                <a:solidFill>
                  <a:schemeClr val="tx1"/>
                </a:solidFill>
                <a:latin typeface="Arial" charset="0"/>
                <a:cs typeface="Arial" charset="0"/>
              </a:defRPr>
            </a:lvl3pPr>
            <a:lvl4pPr marL="1600111" indent="-228587" eaLnBrk="0" hangingPunct="0">
              <a:defRPr>
                <a:solidFill>
                  <a:schemeClr val="tx1"/>
                </a:solidFill>
                <a:latin typeface="Arial" charset="0"/>
                <a:cs typeface="Arial" charset="0"/>
              </a:defRPr>
            </a:lvl4pPr>
            <a:lvl5pPr marL="2057287" indent="-228587" eaLnBrk="0" hangingPunct="0">
              <a:defRPr>
                <a:solidFill>
                  <a:schemeClr val="tx1"/>
                </a:solidFill>
                <a:latin typeface="Arial" charset="0"/>
                <a:cs typeface="Arial" charset="0"/>
              </a:defRPr>
            </a:lvl5pPr>
            <a:lvl6pPr marL="2514461" indent="-228587" eaLnBrk="0" fontAlgn="base" hangingPunct="0">
              <a:spcBef>
                <a:spcPct val="0"/>
              </a:spcBef>
              <a:spcAft>
                <a:spcPct val="0"/>
              </a:spcAft>
              <a:defRPr>
                <a:solidFill>
                  <a:schemeClr val="tx1"/>
                </a:solidFill>
                <a:latin typeface="Arial" charset="0"/>
                <a:cs typeface="Arial" charset="0"/>
              </a:defRPr>
            </a:lvl6pPr>
            <a:lvl7pPr marL="2971635" indent="-228587" eaLnBrk="0" fontAlgn="base" hangingPunct="0">
              <a:spcBef>
                <a:spcPct val="0"/>
              </a:spcBef>
              <a:spcAft>
                <a:spcPct val="0"/>
              </a:spcAft>
              <a:defRPr>
                <a:solidFill>
                  <a:schemeClr val="tx1"/>
                </a:solidFill>
                <a:latin typeface="Arial" charset="0"/>
                <a:cs typeface="Arial" charset="0"/>
              </a:defRPr>
            </a:lvl7pPr>
            <a:lvl8pPr marL="3428811" indent="-228587" eaLnBrk="0" fontAlgn="base" hangingPunct="0">
              <a:spcBef>
                <a:spcPct val="0"/>
              </a:spcBef>
              <a:spcAft>
                <a:spcPct val="0"/>
              </a:spcAft>
              <a:defRPr>
                <a:solidFill>
                  <a:schemeClr val="tx1"/>
                </a:solidFill>
                <a:latin typeface="Arial" charset="0"/>
                <a:cs typeface="Arial" charset="0"/>
              </a:defRPr>
            </a:lvl8pPr>
            <a:lvl9pPr marL="3885985" indent="-228587" eaLnBrk="0" fontAlgn="base" hangingPunct="0">
              <a:spcBef>
                <a:spcPct val="0"/>
              </a:spcBef>
              <a:spcAft>
                <a:spcPct val="0"/>
              </a:spcAft>
              <a:defRPr>
                <a:solidFill>
                  <a:schemeClr val="tx1"/>
                </a:solidFill>
                <a:latin typeface="Arial" charset="0"/>
                <a:cs typeface="Arial" charset="0"/>
              </a:defRPr>
            </a:lvl9pPr>
          </a:lstStyle>
          <a:p>
            <a:pPr eaLnBrk="1" hangingPunct="1"/>
            <a:fld id="{438EC26C-DED7-41C8-822B-538360FA0B6C}" type="slidenum">
              <a:rPr lang="en-US" altLang="en-US"/>
              <a:pPr eaLnBrk="1" hangingPunct="1"/>
              <a:t>10</a:t>
            </a:fld>
            <a:endParaRPr lang="en-US" altLang="en-US"/>
          </a:p>
        </p:txBody>
      </p:sp>
    </p:spTree>
    <p:extLst>
      <p:ext uri="{BB962C8B-B14F-4D97-AF65-F5344CB8AC3E}">
        <p14:creationId xmlns:p14="http://schemas.microsoft.com/office/powerpoint/2010/main" val="2148758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62813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4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076325"/>
            <a:ext cx="3008313" cy="35179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ED0365-0D65-4032-85A6-BECCAB4E9A68}" type="datetimeFigureOut">
              <a:rPr lang="en-US" smtClean="0"/>
              <a:t>4/5/2016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1506954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4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60375"/>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900"/>
            <a:ext cx="5486400" cy="6032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CED0365-0D65-4032-85A6-BECCAB4E9A68}" type="datetimeFigureOut">
              <a:rPr lang="en-US" smtClean="0"/>
              <a:t>4/5/2016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17981577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ED0365-0D65-4032-85A6-BECCAB4E9A68}" type="datetimeFigureOut">
              <a:rPr lang="en-US" smtClean="0"/>
              <a:t>4/5/2016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17887431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6375"/>
            <a:ext cx="2057400" cy="438785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6375"/>
            <a:ext cx="6019800" cy="43878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ED0365-0D65-4032-85A6-BECCAB4E9A68}" type="datetimeFigureOut">
              <a:rPr lang="en-US" smtClean="0"/>
              <a:t>4/5/2016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1977736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over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465854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Section Mas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267962775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8613"/>
            <a:ext cx="7772400" cy="11017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CED0365-0D65-4032-85A6-BECCAB4E9A68}" type="datetimeFigureOut">
              <a:rPr lang="en-US" smtClean="0"/>
              <a:t>4/5/2016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t>‹#›</a:t>
            </a:fld>
            <a:endParaRPr lang="en-US" dirty="0"/>
          </a:p>
        </p:txBody>
      </p:sp>
    </p:spTree>
    <p:extLst>
      <p:ext uri="{BB962C8B-B14F-4D97-AF65-F5344CB8AC3E}">
        <p14:creationId xmlns:p14="http://schemas.microsoft.com/office/powerpoint/2010/main" val="1549852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CED0365-0D65-4032-85A6-BECCAB4E9A68}" type="datetimeFigureOut">
              <a:rPr lang="en-US" smtClean="0"/>
              <a:t>4/5/2016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3043001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5"/>
            <a:ext cx="7772400" cy="10223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79638"/>
            <a:ext cx="7772400" cy="112553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CED0365-0D65-4032-85A6-BECCAB4E9A68}" type="datetimeFigureOut">
              <a:rPr lang="en-US" smtClean="0"/>
              <a:t>4/5/2016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2076220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0"/>
            <a:ext cx="4038600" cy="33940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CED0365-0D65-4032-85A6-BECCAB4E9A68}" type="datetimeFigureOut">
              <a:rPr lang="en-US" smtClean="0"/>
              <a:t>4/5/2016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3383597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150938"/>
            <a:ext cx="4040188"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631950"/>
            <a:ext cx="4040188"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150938"/>
            <a:ext cx="4041775" cy="4810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631950"/>
            <a:ext cx="4041775" cy="2962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ACED0365-0D65-4032-85A6-BECCAB4E9A68}" type="datetimeFigureOut">
              <a:rPr lang="en-US" smtClean="0"/>
              <a:t>4/5/2016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24455025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ACED0365-0D65-4032-85A6-BECCAB4E9A68}" type="datetimeFigureOut">
              <a:rPr lang="en-US" smtClean="0"/>
              <a:t>4/5/2016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4048722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ED0365-0D65-4032-85A6-BECCAB4E9A68}" type="datetimeFigureOut">
              <a:rPr lang="en-US" smtClean="0"/>
              <a:t>4/5/2016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754AA7-8025-408E-B296-E2B43FE08638}" type="slidenum">
              <a:rPr lang="en-US" smtClean="0"/>
              <a:t>‹#›</a:t>
            </a:fld>
            <a:endParaRPr lang="en-US"/>
          </a:p>
        </p:txBody>
      </p:sp>
    </p:spTree>
    <p:extLst>
      <p:ext uri="{BB962C8B-B14F-4D97-AF65-F5344CB8AC3E}">
        <p14:creationId xmlns:p14="http://schemas.microsoft.com/office/powerpoint/2010/main" val="11160181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image" Target="../media/image3.png"/><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3.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theme" Target="../theme/theme4.xml"/><Relationship Id="rId1"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9AE51E1D-7280-49D6-A2E2-CE63FE17EF16}" type="datetimeFigureOut">
              <a:rPr lang="en-US" smtClean="0"/>
              <a:t>4/5/2016</a:t>
            </a:fld>
            <a:endParaRPr lang="en-US"/>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8BACAC6D-BD82-4571-9E34-C1EFF11A946D}" type="slidenum">
              <a:rPr lang="en-US" smtClean="0"/>
              <a:t>‹#›</a:t>
            </a:fld>
            <a:endParaRPr lang="en-US"/>
          </a:p>
        </p:txBody>
      </p:sp>
      <p:sp>
        <p:nvSpPr>
          <p:cNvPr id="7" name="Rectangle 6"/>
          <p:cNvSpPr/>
          <p:nvPr userDrawn="1"/>
        </p:nvSpPr>
        <p:spPr>
          <a:xfrm>
            <a:off x="0" y="3714750"/>
            <a:ext cx="9144000" cy="14859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userDrawn="1"/>
        </p:nvSpPr>
        <p:spPr>
          <a:xfrm>
            <a:off x="0" y="3714750"/>
            <a:ext cx="9144000" cy="76200"/>
          </a:xfrm>
          <a:prstGeom prst="rect">
            <a:avLst/>
          </a:prstGeom>
          <a:solidFill>
            <a:srgbClr val="55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1"/>
          <p:cNvSpPr txBox="1">
            <a:spLocks/>
          </p:cNvSpPr>
          <p:nvPr userDrawn="1"/>
        </p:nvSpPr>
        <p:spPr>
          <a:xfrm>
            <a:off x="457200" y="3943350"/>
            <a:ext cx="21336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E140F40-957F-429B-BF36-B42CA41DE130}" type="datetime4">
              <a:rPr lang="en-US" sz="1400" smtClean="0">
                <a:solidFill>
                  <a:schemeClr val="bg1"/>
                </a:solidFill>
              </a:rPr>
              <a:pPr/>
              <a:t>April 5, 2016</a:t>
            </a:fld>
            <a:endParaRPr lang="en-US" sz="1400" dirty="0">
              <a:solidFill>
                <a:schemeClr val="bg1"/>
              </a:solidFill>
            </a:endParaRPr>
          </a:p>
        </p:txBody>
      </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2323" y="285750"/>
            <a:ext cx="3034589" cy="750228"/>
          </a:xfrm>
          <a:prstGeom prst="rect">
            <a:avLst/>
          </a:prstGeom>
        </p:spPr>
      </p:pic>
    </p:spTree>
    <p:extLst>
      <p:ext uri="{BB962C8B-B14F-4D97-AF65-F5344CB8AC3E}">
        <p14:creationId xmlns:p14="http://schemas.microsoft.com/office/powerpoint/2010/main" val="4023744030"/>
      </p:ext>
    </p:extLst>
  </p:cSld>
  <p:clrMap bg1="lt1" tx1="dk1" bg2="lt2" tx2="dk2" accent1="accent1" accent2="accent2" accent3="accent3" accent4="accent4" accent5="accent5" accent6="accent6" hlink="hlink" folHlink="folHlink"/>
  <p:sldLayoutIdLst>
    <p:sldLayoutId id="2147483686"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Rectangle 9"/>
          <p:cNvSpPr/>
          <p:nvPr userDrawn="1"/>
        </p:nvSpPr>
        <p:spPr>
          <a:xfrm>
            <a:off x="0" y="1581150"/>
            <a:ext cx="5334000" cy="27432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0" y="1540453"/>
            <a:ext cx="5334000" cy="81394"/>
          </a:xfrm>
          <a:prstGeom prst="rect">
            <a:avLst/>
          </a:prstGeom>
          <a:solidFill>
            <a:srgbClr val="55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Date Placeholder 1"/>
          <p:cNvSpPr txBox="1">
            <a:spLocks/>
          </p:cNvSpPr>
          <p:nvPr userDrawn="1"/>
        </p:nvSpPr>
        <p:spPr>
          <a:xfrm>
            <a:off x="152400" y="88105"/>
            <a:ext cx="21336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E140F40-957F-429B-BF36-B42CA41DE130}" type="datetime4">
              <a:rPr lang="en-US" sz="1200" smtClean="0">
                <a:solidFill>
                  <a:srgbClr val="002D73"/>
                </a:solidFill>
              </a:rPr>
              <a:pPr/>
              <a:t>April 5, 2016</a:t>
            </a:fld>
            <a:endParaRPr lang="en-US" sz="1200" dirty="0">
              <a:solidFill>
                <a:srgbClr val="002D73"/>
              </a:solidFill>
            </a:endParaRPr>
          </a:p>
        </p:txBody>
      </p:sp>
      <p:sp>
        <p:nvSpPr>
          <p:cNvPr id="13" name="Slide Number Placeholder 3"/>
          <p:cNvSpPr txBox="1">
            <a:spLocks/>
          </p:cNvSpPr>
          <p:nvPr userDrawn="1"/>
        </p:nvSpPr>
        <p:spPr>
          <a:xfrm>
            <a:off x="8305800" y="88105"/>
            <a:ext cx="6858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DF52EC2-2C0B-4C03-9888-0B25156ED88D}" type="slidenum">
              <a:rPr lang="en-US" sz="1200" smtClean="0">
                <a:solidFill>
                  <a:srgbClr val="002D73"/>
                </a:solidFill>
              </a:rPr>
              <a:pPr/>
              <a:t>‹#›</a:t>
            </a:fld>
            <a:endParaRPr lang="en-US" sz="1200" dirty="0">
              <a:solidFill>
                <a:srgbClr val="002D73"/>
              </a:solidFill>
            </a:endParaRPr>
          </a:p>
        </p:txBody>
      </p:sp>
      <p:pic>
        <p:nvPicPr>
          <p:cNvPr id="4" name="Picture 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125919" y="4552950"/>
            <a:ext cx="1524000" cy="376771"/>
          </a:xfrm>
          <a:prstGeom prst="rect">
            <a:avLst/>
          </a:prstGeom>
        </p:spPr>
      </p:pic>
    </p:spTree>
    <p:extLst>
      <p:ext uri="{BB962C8B-B14F-4D97-AF65-F5344CB8AC3E}">
        <p14:creationId xmlns:p14="http://schemas.microsoft.com/office/powerpoint/2010/main" val="2405248628"/>
      </p:ext>
    </p:extLst>
  </p:cSld>
  <p:clrMap bg1="lt1" tx1="dk1" bg2="lt2" tx2="dk2" accent1="accent1" accent2="accent2" accent3="accent3" accent4="accent4" accent5="accent5" accent6="accent6" hlink="hlink" folHlink="folHlink"/>
  <p:sldLayoutIdLst>
    <p:sldLayoutId id="2147483672"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6375"/>
            <a:ext cx="8229600" cy="85725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200150"/>
            <a:ext cx="8229600" cy="3394075"/>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ACED0365-0D65-4032-85A6-BECCAB4E9A68}" type="datetimeFigureOut">
              <a:rPr lang="en-US" smtClean="0"/>
              <a:t>4/5/2016</a:t>
            </a:fld>
            <a:endParaRPr lang="en-US"/>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A7754AA7-8025-408E-B296-E2B43FE08638}" type="slidenum">
              <a:rPr lang="en-US" smtClean="0"/>
              <a:t>‹#›</a:t>
            </a:fld>
            <a:endParaRPr lang="en-US"/>
          </a:p>
        </p:txBody>
      </p:sp>
      <p:sp>
        <p:nvSpPr>
          <p:cNvPr id="7" name="Rectangle 6"/>
          <p:cNvSpPr/>
          <p:nvPr userDrawn="1"/>
        </p:nvSpPr>
        <p:spPr>
          <a:xfrm>
            <a:off x="0" y="62344"/>
            <a:ext cx="9144000" cy="299605"/>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ate Placeholder 1"/>
          <p:cNvSpPr txBox="1">
            <a:spLocks/>
          </p:cNvSpPr>
          <p:nvPr userDrawn="1"/>
        </p:nvSpPr>
        <p:spPr>
          <a:xfrm>
            <a:off x="152400" y="88105"/>
            <a:ext cx="21336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E140F40-957F-429B-BF36-B42CA41DE130}" type="datetime4">
              <a:rPr lang="en-US" sz="1200" smtClean="0"/>
              <a:pPr/>
              <a:t>April 5, 2016</a:t>
            </a:fld>
            <a:endParaRPr lang="en-US" sz="1200" dirty="0"/>
          </a:p>
        </p:txBody>
      </p:sp>
      <p:sp>
        <p:nvSpPr>
          <p:cNvPr id="9" name="Slide Number Placeholder 3"/>
          <p:cNvSpPr txBox="1">
            <a:spLocks/>
          </p:cNvSpPr>
          <p:nvPr userDrawn="1"/>
        </p:nvSpPr>
        <p:spPr>
          <a:xfrm>
            <a:off x="8305800" y="88105"/>
            <a:ext cx="6858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DDF52EC2-2C0B-4C03-9888-0B25156ED88D}" type="slidenum">
              <a:rPr lang="en-US" sz="1200" smtClean="0"/>
              <a:pPr/>
              <a:t>‹#›</a:t>
            </a:fld>
            <a:endParaRPr lang="en-US" sz="1200" dirty="0"/>
          </a:p>
        </p:txBody>
      </p:sp>
      <p:sp>
        <p:nvSpPr>
          <p:cNvPr id="10" name="Rectangle 9"/>
          <p:cNvSpPr/>
          <p:nvPr userDrawn="1"/>
        </p:nvSpPr>
        <p:spPr>
          <a:xfrm>
            <a:off x="0" y="-19050"/>
            <a:ext cx="9144000" cy="81394"/>
          </a:xfrm>
          <a:prstGeom prst="rect">
            <a:avLst/>
          </a:prstGeom>
          <a:solidFill>
            <a:srgbClr val="55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7162800" y="4473923"/>
            <a:ext cx="1539850" cy="380690"/>
          </a:xfrm>
          <a:prstGeom prst="rect">
            <a:avLst/>
          </a:prstGeom>
        </p:spPr>
      </p:pic>
    </p:spTree>
    <p:extLst>
      <p:ext uri="{BB962C8B-B14F-4D97-AF65-F5344CB8AC3E}">
        <p14:creationId xmlns:p14="http://schemas.microsoft.com/office/powerpoint/2010/main" val="3043379205"/>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9AE51E1D-7280-49D6-A2E2-CE63FE17EF16}" type="datetimeFigureOut">
              <a:rPr lang="en-US" smtClean="0">
                <a:solidFill>
                  <a:prstClr val="black">
                    <a:tint val="75000"/>
                  </a:prstClr>
                </a:solidFill>
              </a:rPr>
              <a:pPr/>
              <a:t>4/5/2016</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8BACAC6D-BD82-4571-9E34-C1EFF11A946D}" type="slidenum">
              <a:rPr lang="en-US" smtClean="0">
                <a:solidFill>
                  <a:prstClr val="black">
                    <a:tint val="75000"/>
                  </a:prstClr>
                </a:solidFill>
              </a:rPr>
              <a:pPr/>
              <a:t>‹#›</a:t>
            </a:fld>
            <a:endParaRPr lang="en-US">
              <a:solidFill>
                <a:prstClr val="black">
                  <a:tint val="75000"/>
                </a:prstClr>
              </a:solidFill>
            </a:endParaRPr>
          </a:p>
        </p:txBody>
      </p:sp>
      <p:sp>
        <p:nvSpPr>
          <p:cNvPr id="7" name="Rectangle 6"/>
          <p:cNvSpPr/>
          <p:nvPr userDrawn="1"/>
        </p:nvSpPr>
        <p:spPr>
          <a:xfrm>
            <a:off x="0" y="3714750"/>
            <a:ext cx="9144000" cy="1485900"/>
          </a:xfrm>
          <a:prstGeom prst="rect">
            <a:avLst/>
          </a:prstGeom>
          <a:solidFill>
            <a:srgbClr val="002D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userDrawn="1"/>
        </p:nvSpPr>
        <p:spPr>
          <a:xfrm>
            <a:off x="0" y="3714750"/>
            <a:ext cx="9144000" cy="76200"/>
          </a:xfrm>
          <a:prstGeom prst="rect">
            <a:avLst/>
          </a:prstGeom>
          <a:solidFill>
            <a:srgbClr val="5532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Date Placeholder 1"/>
          <p:cNvSpPr txBox="1">
            <a:spLocks/>
          </p:cNvSpPr>
          <p:nvPr userDrawn="1"/>
        </p:nvSpPr>
        <p:spPr>
          <a:xfrm>
            <a:off x="457200" y="3943350"/>
            <a:ext cx="2133600" cy="273844"/>
          </a:xfrm>
          <a:prstGeom prst="rect">
            <a:avLst/>
          </a:prstGeom>
        </p:spPr>
        <p:txBody>
          <a:bodyPr/>
          <a:lstStyle>
            <a:defPPr>
              <a:defRPr lang="en-US"/>
            </a:defPPr>
            <a:lvl1pPr marL="0" algn="l" defTabSz="914400" rtl="0" eaLnBrk="1" latinLnBrk="0" hangingPunct="1">
              <a:defRPr sz="1800" b="1" kern="1200">
                <a:solidFill>
                  <a:schemeClr val="bg1"/>
                </a:solidFill>
                <a:latin typeface="Arial" panose="020B0604020202020204" pitchFamily="34" charset="0"/>
                <a:ea typeface="+mn-ea"/>
                <a:cs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E140F40-957F-429B-BF36-B42CA41DE130}" type="datetime4">
              <a:rPr lang="en-US" sz="1400" smtClean="0">
                <a:solidFill>
                  <a:prstClr val="white"/>
                </a:solidFill>
              </a:rPr>
              <a:pPr/>
              <a:t>April 5, 2016</a:t>
            </a:fld>
            <a:endParaRPr lang="en-US" sz="1400" dirty="0">
              <a:solidFill>
                <a:prstClr val="white"/>
              </a:solidFill>
            </a:endParaRPr>
          </a:p>
        </p:txBody>
      </p:sp>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33400" y="361950"/>
            <a:ext cx="2890052" cy="714495"/>
          </a:xfrm>
          <a:prstGeom prst="rect">
            <a:avLst/>
          </a:prstGeom>
        </p:spPr>
      </p:pic>
    </p:spTree>
    <p:extLst>
      <p:ext uri="{BB962C8B-B14F-4D97-AF65-F5344CB8AC3E}">
        <p14:creationId xmlns:p14="http://schemas.microsoft.com/office/powerpoint/2010/main" val="2576721436"/>
      </p:ext>
    </p:extLst>
  </p:cSld>
  <p:clrMap bg1="lt1" tx1="dk1" bg2="lt2" tx2="dk2" accent1="accent1" accent2="accent2" accent3="accent3" accent4="accent4" accent5="accent5" accent6="accent6" hlink="hlink" folHlink="folHlink"/>
  <p:sldLayoutIdLst>
    <p:sldLayoutId id="2147483688"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4.xml"/><Relationship Id="rId1" Type="http://schemas.openxmlformats.org/officeDocument/2006/relationships/vmlDrawing" Target="../drawings/vmlDrawing1.vml"/><Relationship Id="rId4" Type="http://schemas.openxmlformats.org/officeDocument/2006/relationships/image" Target="../media/image6.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hyperlink" Target="https://www.nyconnects.ny.gov/"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p:cNvSpPr txBox="1"/>
          <p:nvPr/>
        </p:nvSpPr>
        <p:spPr>
          <a:xfrm>
            <a:off x="457200" y="1352550"/>
            <a:ext cx="8141818" cy="892552"/>
          </a:xfrm>
          <a:prstGeom prst="rect">
            <a:avLst/>
          </a:prstGeom>
          <a:noFill/>
          <a:ln>
            <a:noFill/>
          </a:ln>
        </p:spPr>
        <p:txBody>
          <a:bodyPr wrap="square" rtlCol="0">
            <a:spAutoFit/>
          </a:bodyPr>
          <a:lstStyle/>
          <a:p>
            <a:pPr algn="ctr"/>
            <a:r>
              <a:rPr lang="en-US" sz="2600" dirty="0" smtClean="0">
                <a:latin typeface="Arial" panose="020B0604020202020204" pitchFamily="34" charset="0"/>
                <a:cs typeface="Arial" panose="020B0604020202020204" pitchFamily="34" charset="0"/>
              </a:rPr>
              <a:t>Alcohol and Substance Abuse Providers of New York State, Inc. (ASAP)</a:t>
            </a:r>
            <a:endParaRPr lang="en-US" sz="2600" b="1" dirty="0">
              <a:solidFill>
                <a:srgbClr val="002D73"/>
              </a:solidFill>
              <a:latin typeface="Arial" panose="020B0604020202020204" pitchFamily="34" charset="0"/>
              <a:cs typeface="Arial" panose="020B0604020202020204" pitchFamily="34" charset="0"/>
            </a:endParaRPr>
          </a:p>
        </p:txBody>
      </p:sp>
      <p:sp>
        <p:nvSpPr>
          <p:cNvPr id="3" name="TextBox 2"/>
          <p:cNvSpPr txBox="1"/>
          <p:nvPr/>
        </p:nvSpPr>
        <p:spPr>
          <a:xfrm>
            <a:off x="5451764" y="3943350"/>
            <a:ext cx="3657600" cy="584775"/>
          </a:xfrm>
          <a:prstGeom prst="rect">
            <a:avLst/>
          </a:prstGeom>
          <a:noFill/>
        </p:spPr>
        <p:txBody>
          <a:bodyPr wrap="square" rtlCol="0">
            <a:spAutoFit/>
          </a:bodyPr>
          <a:lstStyle/>
          <a:p>
            <a:r>
              <a:rPr lang="en-US" sz="1600" dirty="0" smtClean="0">
                <a:solidFill>
                  <a:schemeClr val="bg1"/>
                </a:solidFill>
                <a:latin typeface="Arial" panose="020B0604020202020204" pitchFamily="34" charset="0"/>
                <a:cs typeface="Arial" panose="020B0604020202020204" pitchFamily="34" charset="0"/>
              </a:rPr>
              <a:t>Greg Olsen</a:t>
            </a:r>
          </a:p>
          <a:p>
            <a:r>
              <a:rPr lang="en-US" sz="1600" dirty="0" smtClean="0">
                <a:solidFill>
                  <a:schemeClr val="bg1"/>
                </a:solidFill>
                <a:latin typeface="Arial" panose="020B0604020202020204" pitchFamily="34" charset="0"/>
                <a:cs typeface="Arial" panose="020B0604020202020204" pitchFamily="34" charset="0"/>
              </a:rPr>
              <a:t>Executive Deputy Director</a:t>
            </a:r>
          </a:p>
        </p:txBody>
      </p:sp>
      <p:sp>
        <p:nvSpPr>
          <p:cNvPr id="2" name="TextBox 1"/>
          <p:cNvSpPr txBox="1"/>
          <p:nvPr/>
        </p:nvSpPr>
        <p:spPr>
          <a:xfrm>
            <a:off x="609600" y="2647950"/>
            <a:ext cx="8077200" cy="369332"/>
          </a:xfrm>
          <a:prstGeom prst="rect">
            <a:avLst/>
          </a:prstGeom>
          <a:noFill/>
        </p:spPr>
        <p:txBody>
          <a:bodyPr wrap="square" rtlCol="0">
            <a:spAutoFit/>
          </a:bodyPr>
          <a:lstStyle/>
          <a:p>
            <a:pPr algn="ctr"/>
            <a:r>
              <a:rPr lang="en-US" b="1" dirty="0" smtClean="0">
                <a:solidFill>
                  <a:srgbClr val="553278"/>
                </a:solidFill>
              </a:rPr>
              <a:t>Substance Use Among the Aging Population: A System-Wide Response</a:t>
            </a:r>
            <a:endParaRPr lang="en-US" b="1" dirty="0">
              <a:solidFill>
                <a:srgbClr val="553278"/>
              </a:solidFill>
            </a:endParaRPr>
          </a:p>
        </p:txBody>
      </p:sp>
    </p:spTree>
    <p:extLst>
      <p:ext uri="{BB962C8B-B14F-4D97-AF65-F5344CB8AC3E}">
        <p14:creationId xmlns:p14="http://schemas.microsoft.com/office/powerpoint/2010/main" val="2067802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4294967295"/>
            <p:extLst/>
          </p:nvPr>
        </p:nvGraphicFramePr>
        <p:xfrm>
          <a:off x="762000" y="590559"/>
          <a:ext cx="7467601" cy="3886195"/>
        </p:xfrm>
        <a:graphic>
          <a:graphicData uri="http://schemas.openxmlformats.org/drawingml/2006/table">
            <a:tbl>
              <a:tblPr/>
              <a:tblGrid>
                <a:gridCol w="1984087"/>
                <a:gridCol w="632137"/>
                <a:gridCol w="771141"/>
                <a:gridCol w="692870"/>
                <a:gridCol w="769856"/>
                <a:gridCol w="769856"/>
                <a:gridCol w="923827"/>
                <a:gridCol w="923827"/>
              </a:tblGrid>
              <a:tr h="296966">
                <a:tc>
                  <a:txBody>
                    <a:bodyPr/>
                    <a:lstStyle/>
                    <a:p>
                      <a:pPr algn="ctr" fontAlgn="ctr"/>
                      <a:r>
                        <a:rPr lang="en-US" sz="1200" b="1" i="0" u="none" strike="noStrike" dirty="0">
                          <a:solidFill>
                            <a:srgbClr val="000000"/>
                          </a:solidFill>
                          <a:latin typeface="Calibri"/>
                        </a:rPr>
                        <a:t> </a:t>
                      </a:r>
                    </a:p>
                  </a:txBody>
                  <a:tcPr marL="7144" marR="7144" marT="7144" marB="0" anchor="ctr">
                    <a:lnL w="12700" cap="flat" cmpd="sng" algn="ctr">
                      <a:solidFill>
                        <a:srgbClr val="000000"/>
                      </a:solidFill>
                      <a:prstDash val="solid"/>
                      <a:round/>
                      <a:headEnd type="none" w="med" len="med"/>
                      <a:tailEnd type="none" w="med" len="med"/>
                    </a:lnL>
                    <a:lnR>
                      <a:noFill/>
                    </a:lnR>
                    <a:lnT w="6350" cap="flat" cmpd="sng" algn="ctr">
                      <a:solidFill>
                        <a:srgbClr val="B8CCE4"/>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lgn="ctr" fontAlgn="ctr"/>
                      <a:r>
                        <a:rPr lang="en-US" sz="1200" b="1" i="0" u="none" strike="noStrike" dirty="0">
                          <a:solidFill>
                            <a:srgbClr val="000000"/>
                          </a:solidFill>
                          <a:latin typeface="Calibri"/>
                        </a:rPr>
                        <a:t> </a:t>
                      </a:r>
                    </a:p>
                  </a:txBody>
                  <a:tcPr marL="7144" marR="7144" marT="7144" marB="0" anchor="ctr">
                    <a:lnL>
                      <a:noFill/>
                    </a:lnL>
                    <a:lnR>
                      <a:noFill/>
                    </a:lnR>
                    <a:lnT w="6350" cap="flat" cmpd="sng" algn="ctr">
                      <a:solidFill>
                        <a:srgbClr val="B8CCE4"/>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1" i="0" u="none" strike="noStrike" dirty="0">
                          <a:solidFill>
                            <a:srgbClr val="000000"/>
                          </a:solidFill>
                          <a:latin typeface="Calibri"/>
                        </a:rPr>
                        <a:t> </a:t>
                      </a:r>
                    </a:p>
                  </a:txBody>
                  <a:tcPr marL="7144" marR="7144" marT="7144" marB="0" anchor="ctr">
                    <a:lnL>
                      <a:noFill/>
                    </a:lnL>
                    <a:lnR>
                      <a:noFill/>
                    </a:lnR>
                    <a:lnT w="6350" cap="flat" cmpd="sng" algn="ctr">
                      <a:solidFill>
                        <a:srgbClr val="B8CCE4"/>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1" i="0" u="none" strike="noStrike" dirty="0">
                          <a:solidFill>
                            <a:srgbClr val="000000"/>
                          </a:solidFill>
                          <a:latin typeface="Calibri"/>
                        </a:rPr>
                        <a:t> </a:t>
                      </a:r>
                    </a:p>
                  </a:txBody>
                  <a:tcPr marL="7144" marR="7144" marT="7144" marB="0" anchor="ctr">
                    <a:lnL>
                      <a:noFill/>
                    </a:lnL>
                    <a:lnR>
                      <a:noFill/>
                    </a:lnR>
                    <a:lnT w="6350" cap="flat" cmpd="sng" algn="ctr">
                      <a:solidFill>
                        <a:srgbClr val="B8CCE4"/>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1" i="0" u="none" strike="noStrike" dirty="0">
                          <a:solidFill>
                            <a:srgbClr val="000000"/>
                          </a:solidFill>
                          <a:latin typeface="Calibri"/>
                        </a:rPr>
                        <a:t> </a:t>
                      </a:r>
                    </a:p>
                  </a:txBody>
                  <a:tcPr marL="7144" marR="7144" marT="7144" marB="0" anchor="ctr">
                    <a:lnL>
                      <a:noFill/>
                    </a:lnL>
                    <a:lnR>
                      <a:noFill/>
                    </a:lnR>
                    <a:lnT w="6350" cap="flat" cmpd="sng" algn="ctr">
                      <a:solidFill>
                        <a:srgbClr val="B8CCE4"/>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1" i="0" u="none" strike="noStrike" dirty="0">
                          <a:solidFill>
                            <a:srgbClr val="000000"/>
                          </a:solidFill>
                          <a:latin typeface="Calibri"/>
                        </a:rPr>
                        <a:t> </a:t>
                      </a:r>
                    </a:p>
                  </a:txBody>
                  <a:tcPr marL="7144" marR="7144" marT="7144" marB="0" anchor="ctr">
                    <a:lnL>
                      <a:noFill/>
                    </a:lnL>
                    <a:lnR>
                      <a:noFill/>
                    </a:lnR>
                    <a:lnT w="6350" cap="flat" cmpd="sng" algn="ctr">
                      <a:solidFill>
                        <a:srgbClr val="B8CCE4"/>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1" i="0" u="none" strike="noStrike" dirty="0">
                          <a:solidFill>
                            <a:srgbClr val="000000"/>
                          </a:solidFill>
                          <a:latin typeface="Calibri"/>
                        </a:rPr>
                        <a:t> </a:t>
                      </a:r>
                    </a:p>
                  </a:txBody>
                  <a:tcPr marL="7144" marR="7144" marT="7144" marB="0" anchor="ctr">
                    <a:lnL>
                      <a:noFill/>
                    </a:lnL>
                    <a:lnR>
                      <a:noFill/>
                    </a:lnR>
                    <a:lnT w="6350" cap="flat" cmpd="sng" algn="ctr">
                      <a:solidFill>
                        <a:srgbClr val="B8CCE4"/>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200" b="1" i="0" u="none" strike="noStrike" dirty="0">
                          <a:solidFill>
                            <a:srgbClr val="000000"/>
                          </a:solidFill>
                          <a:latin typeface="Calibri"/>
                        </a:rPr>
                        <a:t> </a:t>
                      </a:r>
                    </a:p>
                  </a:txBody>
                  <a:tcPr marL="7144" marR="7144" marT="7144" marB="0" anchor="ctr">
                    <a:lnL>
                      <a:noFill/>
                    </a:lnL>
                    <a:lnR w="12700" cap="flat" cmpd="sng" algn="ctr">
                      <a:solidFill>
                        <a:srgbClr val="000000"/>
                      </a:solidFill>
                      <a:prstDash val="solid"/>
                      <a:round/>
                      <a:headEnd type="none" w="med" len="med"/>
                      <a:tailEnd type="none" w="med" len="med"/>
                    </a:lnR>
                    <a:lnT w="6350" cap="flat" cmpd="sng" algn="ctr">
                      <a:solidFill>
                        <a:srgbClr val="B8CCE4"/>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77505">
                <a:tc>
                  <a:txBody>
                    <a:bodyPr/>
                    <a:lstStyle/>
                    <a:p>
                      <a:pPr algn="l" fontAlgn="b"/>
                      <a:r>
                        <a:rPr lang="en-US" sz="800" b="1" i="0" u="none" strike="noStrike" dirty="0">
                          <a:solidFill>
                            <a:srgbClr val="000000"/>
                          </a:solidFill>
                          <a:latin typeface="Arial" panose="020B0604020202020204" pitchFamily="34" charset="0"/>
                          <a:cs typeface="Arial" panose="020B0604020202020204" pitchFamily="34" charset="0"/>
                        </a:rPr>
                        <a:t>Population Trends</a:t>
                      </a:r>
                    </a:p>
                  </a:txBody>
                  <a:tcPr marL="7144" marR="7144" marT="7144" marB="0" anchor="b">
                    <a:lnL w="12700" cap="flat" cmpd="sng" algn="ctr">
                      <a:solidFill>
                        <a:srgbClr val="000000"/>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lgn="r" fontAlgn="b"/>
                      <a:r>
                        <a:rPr lang="en-US" sz="800" b="0" i="0" u="none" strike="noStrike" dirty="0">
                          <a:solidFill>
                            <a:srgbClr val="000000"/>
                          </a:solidFill>
                          <a:latin typeface="Arial" panose="020B0604020202020204" pitchFamily="34" charset="0"/>
                          <a:cs typeface="Arial" panose="020B0604020202020204" pitchFamily="34" charset="0"/>
                        </a:rPr>
                        <a:t>2000</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0" i="0" u="none" strike="noStrike" dirty="0">
                          <a:solidFill>
                            <a:srgbClr val="000000"/>
                          </a:solidFill>
                          <a:latin typeface="Arial" panose="020B0604020202020204" pitchFamily="34" charset="0"/>
                          <a:cs typeface="Arial" panose="020B0604020202020204" pitchFamily="34" charset="0"/>
                        </a:rPr>
                        <a:t>2008</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0" i="0" u="none" strike="noStrike" dirty="0">
                          <a:solidFill>
                            <a:srgbClr val="000000"/>
                          </a:solidFill>
                          <a:latin typeface="Arial" panose="020B0604020202020204" pitchFamily="34" charset="0"/>
                          <a:cs typeface="Arial" panose="020B0604020202020204" pitchFamily="34" charset="0"/>
                        </a:rPr>
                        <a:t>2010</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0" i="0" u="none" strike="noStrike" dirty="0">
                          <a:solidFill>
                            <a:srgbClr val="000000"/>
                          </a:solidFill>
                          <a:latin typeface="Arial" panose="020B0604020202020204" pitchFamily="34" charset="0"/>
                          <a:cs typeface="Arial" panose="020B0604020202020204" pitchFamily="34" charset="0"/>
                        </a:rPr>
                        <a:t>2015</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0" i="0" u="none" strike="noStrike" dirty="0">
                          <a:solidFill>
                            <a:srgbClr val="000000"/>
                          </a:solidFill>
                          <a:latin typeface="Arial" panose="020B0604020202020204" pitchFamily="34" charset="0"/>
                          <a:cs typeface="Arial" panose="020B0604020202020204" pitchFamily="34" charset="0"/>
                        </a:rPr>
                        <a:t>2020</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0" i="0" u="none" strike="noStrike" dirty="0">
                          <a:solidFill>
                            <a:srgbClr val="000000"/>
                          </a:solidFill>
                          <a:latin typeface="Arial" panose="020B0604020202020204" pitchFamily="34" charset="0"/>
                          <a:cs typeface="Arial" panose="020B0604020202020204" pitchFamily="34" charset="0"/>
                        </a:rPr>
                        <a:t>2025</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0" i="0" u="none" strike="noStrike" dirty="0">
                          <a:solidFill>
                            <a:srgbClr val="000000"/>
                          </a:solidFill>
                          <a:latin typeface="Arial" panose="020B0604020202020204" pitchFamily="34" charset="0"/>
                          <a:cs typeface="Arial" panose="020B0604020202020204" pitchFamily="34" charset="0"/>
                        </a:rPr>
                        <a:t>2030</a:t>
                      </a:r>
                    </a:p>
                  </a:txBody>
                  <a:tcPr marL="7144" marR="7144" marT="7144" marB="0" anchor="b">
                    <a:lnL w="6350" cap="flat" cmpd="sng" algn="ctr">
                      <a:solidFill>
                        <a:srgbClr val="D8D8D8"/>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r>
              <a:tr h="177505">
                <a:tc>
                  <a:txBody>
                    <a:bodyPr/>
                    <a:lstStyle/>
                    <a:p>
                      <a:pPr algn="l" fontAlgn="b"/>
                      <a:r>
                        <a:rPr lang="en-US" sz="800" b="1" i="0" u="none" strike="noStrike" dirty="0">
                          <a:solidFill>
                            <a:srgbClr val="000000"/>
                          </a:solidFill>
                          <a:latin typeface="Arial" panose="020B0604020202020204" pitchFamily="34" charset="0"/>
                          <a:cs typeface="Arial" panose="020B0604020202020204" pitchFamily="34" charset="0"/>
                        </a:rPr>
                        <a:t>Total Population</a:t>
                      </a:r>
                    </a:p>
                  </a:txBody>
                  <a:tcPr marL="64294" marR="7144" marT="7144" marB="0" anchor="b">
                    <a:lnL w="12700" cap="flat" cmpd="sng" algn="ctr">
                      <a:solidFill>
                        <a:srgbClr val="000000"/>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chemeClr val="accent4">
                        <a:lumMod val="60000"/>
                        <a:lumOff val="40000"/>
                      </a:schemeClr>
                    </a:solidFill>
                  </a:tcPr>
                </a:tc>
                <a:tc>
                  <a:txBody>
                    <a:bodyPr/>
                    <a:lstStyle/>
                    <a:p>
                      <a:pPr algn="r" fontAlgn="b"/>
                      <a:r>
                        <a:rPr lang="en-US" sz="800" b="0" i="0" u="none" strike="noStrike" dirty="0">
                          <a:solidFill>
                            <a:srgbClr val="000000"/>
                          </a:solidFill>
                          <a:latin typeface="Arial" panose="020B0604020202020204" pitchFamily="34" charset="0"/>
                          <a:cs typeface="Arial" panose="020B0604020202020204" pitchFamily="34" charset="0"/>
                        </a:rPr>
                        <a:t>19,000,135</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0" i="0" u="none" strike="noStrike" dirty="0">
                          <a:solidFill>
                            <a:srgbClr val="000000"/>
                          </a:solidFill>
                          <a:latin typeface="Arial" panose="020B0604020202020204" pitchFamily="34" charset="0"/>
                          <a:cs typeface="Arial" panose="020B0604020202020204" pitchFamily="34" charset="0"/>
                        </a:rPr>
                        <a:t>19,460,969</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0" i="0" u="none" strike="noStrike" dirty="0" smtClean="0">
                          <a:solidFill>
                            <a:srgbClr val="000000"/>
                          </a:solidFill>
                          <a:latin typeface="Arial" panose="020B0604020202020204" pitchFamily="34" charset="0"/>
                          <a:cs typeface="Arial" panose="020B0604020202020204" pitchFamily="34" charset="0"/>
                        </a:rPr>
                        <a:t>19,566,610</a:t>
                      </a:r>
                      <a:endParaRPr lang="en-US" sz="800" b="0" i="0" u="none" strike="noStrike" dirty="0">
                        <a:solidFill>
                          <a:srgbClr val="000000"/>
                        </a:solidFill>
                        <a:latin typeface="Arial" panose="020B0604020202020204" pitchFamily="34" charset="0"/>
                        <a:cs typeface="Arial" panose="020B0604020202020204" pitchFamily="34" charset="0"/>
                      </a:endParaRP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1" i="0" u="none" strike="noStrike" dirty="0" smtClean="0">
                          <a:solidFill>
                            <a:srgbClr val="FF0000"/>
                          </a:solidFill>
                          <a:latin typeface="Arial" panose="020B0604020202020204" pitchFamily="34" charset="0"/>
                          <a:cs typeface="Arial" panose="020B0604020202020204" pitchFamily="34" charset="0"/>
                        </a:rPr>
                        <a:t>(1%)</a:t>
                      </a:r>
                      <a:r>
                        <a:rPr lang="en-US" sz="800" b="0" i="0" u="none" strike="noStrike" dirty="0" smtClean="0">
                          <a:solidFill>
                            <a:srgbClr val="000000"/>
                          </a:solidFill>
                          <a:latin typeface="Arial" panose="020B0604020202020204" pitchFamily="34" charset="0"/>
                          <a:cs typeface="Arial" panose="020B0604020202020204" pitchFamily="34" charset="0"/>
                        </a:rPr>
                        <a:t>19,892,438</a:t>
                      </a:r>
                      <a:endParaRPr lang="en-US" sz="800" b="0" i="0" u="none" strike="noStrike" dirty="0">
                        <a:solidFill>
                          <a:srgbClr val="000000"/>
                        </a:solidFill>
                        <a:latin typeface="Arial" panose="020B0604020202020204" pitchFamily="34" charset="0"/>
                        <a:cs typeface="Arial" panose="020B0604020202020204" pitchFamily="34" charset="0"/>
                      </a:endParaRP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0" i="0" u="none" strike="noStrike" dirty="0" smtClean="0">
                          <a:solidFill>
                            <a:srgbClr val="000000"/>
                          </a:solidFill>
                          <a:latin typeface="Arial" panose="020B0604020202020204" pitchFamily="34" charset="0"/>
                          <a:cs typeface="Arial" panose="020B0604020202020204" pitchFamily="34" charset="0"/>
                        </a:rPr>
                        <a:t>20,266,341</a:t>
                      </a:r>
                      <a:endParaRPr lang="en-US" sz="800" b="0" i="0" u="none" strike="noStrike" dirty="0">
                        <a:solidFill>
                          <a:srgbClr val="000000"/>
                        </a:solidFill>
                        <a:latin typeface="Arial" panose="020B0604020202020204" pitchFamily="34" charset="0"/>
                        <a:cs typeface="Arial" panose="020B0604020202020204" pitchFamily="34" charset="0"/>
                      </a:endParaRP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0" i="0" u="none" strike="noStrike">
                          <a:solidFill>
                            <a:srgbClr val="000000"/>
                          </a:solidFill>
                          <a:latin typeface="Arial" panose="020B0604020202020204" pitchFamily="34" charset="0"/>
                          <a:cs typeface="Arial" panose="020B0604020202020204" pitchFamily="34" charset="0"/>
                        </a:rPr>
                        <a:t>20,693,354</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1" i="0" u="none" strike="noStrike" dirty="0" smtClean="0">
                          <a:solidFill>
                            <a:srgbClr val="FF0000"/>
                          </a:solidFill>
                          <a:latin typeface="Arial" panose="020B0604020202020204" pitchFamily="34" charset="0"/>
                          <a:cs typeface="Arial" panose="020B0604020202020204" pitchFamily="34" charset="0"/>
                        </a:rPr>
                        <a:t>(6%</a:t>
                      </a:r>
                      <a:r>
                        <a:rPr lang="en-US" sz="800" b="0" i="0" u="none" strike="noStrike" dirty="0" smtClean="0">
                          <a:solidFill>
                            <a:srgbClr val="FF0000"/>
                          </a:solidFill>
                          <a:latin typeface="Arial" panose="020B0604020202020204" pitchFamily="34" charset="0"/>
                          <a:cs typeface="Arial" panose="020B0604020202020204" pitchFamily="34" charset="0"/>
                        </a:rPr>
                        <a:t>) </a:t>
                      </a:r>
                      <a:r>
                        <a:rPr lang="en-US" sz="800" b="0" i="0" u="none" strike="noStrike" dirty="0" smtClean="0">
                          <a:solidFill>
                            <a:srgbClr val="000000"/>
                          </a:solidFill>
                          <a:latin typeface="Arial" panose="020B0604020202020204" pitchFamily="34" charset="0"/>
                          <a:cs typeface="Arial" panose="020B0604020202020204" pitchFamily="34" charset="0"/>
                        </a:rPr>
                        <a:t>21,195,944</a:t>
                      </a:r>
                      <a:endParaRPr lang="en-US" sz="800" b="0" i="0" u="none" strike="noStrike" dirty="0">
                        <a:solidFill>
                          <a:srgbClr val="000000"/>
                        </a:solidFill>
                        <a:latin typeface="Arial" panose="020B0604020202020204" pitchFamily="34" charset="0"/>
                        <a:cs typeface="Arial" panose="020B0604020202020204" pitchFamily="34" charset="0"/>
                      </a:endParaRPr>
                    </a:p>
                  </a:txBody>
                  <a:tcPr marL="7144" marR="7144" marT="7144" marB="0" anchor="b">
                    <a:lnL w="6350" cap="flat" cmpd="sng" algn="ctr">
                      <a:solidFill>
                        <a:srgbClr val="D8D8D8"/>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r>
              <a:tr h="177505">
                <a:tc>
                  <a:txBody>
                    <a:bodyPr/>
                    <a:lstStyle/>
                    <a:p>
                      <a:pPr algn="l" fontAlgn="b"/>
                      <a:r>
                        <a:rPr lang="en-US" sz="800" b="1" i="0" u="none" strike="noStrike" dirty="0">
                          <a:solidFill>
                            <a:srgbClr val="000000"/>
                          </a:solidFill>
                          <a:latin typeface="Arial" panose="020B0604020202020204" pitchFamily="34" charset="0"/>
                          <a:cs typeface="Arial" panose="020B0604020202020204" pitchFamily="34" charset="0"/>
                        </a:rPr>
                        <a:t>Ages 5 and over</a:t>
                      </a:r>
                    </a:p>
                  </a:txBody>
                  <a:tcPr marL="128588" marR="7144" marT="7144" marB="0" anchor="b">
                    <a:lnL w="12700" cap="flat" cmpd="sng" algn="ctr">
                      <a:solidFill>
                        <a:srgbClr val="000000"/>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chemeClr val="accent4">
                        <a:lumMod val="60000"/>
                        <a:lumOff val="40000"/>
                      </a:schemeClr>
                    </a:solidFill>
                  </a:tcPr>
                </a:tc>
                <a:tc>
                  <a:txBody>
                    <a:bodyPr/>
                    <a:lstStyle/>
                    <a:p>
                      <a:pPr algn="r" fontAlgn="b"/>
                      <a:r>
                        <a:rPr lang="en-US" sz="800" b="0" i="0" u="none" strike="noStrike">
                          <a:solidFill>
                            <a:srgbClr val="000000"/>
                          </a:solidFill>
                          <a:latin typeface="Arial" panose="020B0604020202020204" pitchFamily="34" charset="0"/>
                          <a:cs typeface="Arial" panose="020B0604020202020204" pitchFamily="34" charset="0"/>
                        </a:rPr>
                        <a:t>17,763,021</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0" i="0" u="none" strike="noStrike">
                          <a:solidFill>
                            <a:srgbClr val="000000"/>
                          </a:solidFill>
                          <a:latin typeface="Arial" panose="020B0604020202020204" pitchFamily="34" charset="0"/>
                          <a:cs typeface="Arial" panose="020B0604020202020204" pitchFamily="34" charset="0"/>
                        </a:rPr>
                        <a:t>18,216,035</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0" i="0" u="none" strike="noStrike">
                          <a:solidFill>
                            <a:srgbClr val="000000"/>
                          </a:solidFill>
                          <a:latin typeface="Arial" panose="020B0604020202020204" pitchFamily="34" charset="0"/>
                          <a:cs typeface="Arial" panose="020B0604020202020204" pitchFamily="34" charset="0"/>
                        </a:rPr>
                        <a:t>18,314,451</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0" i="0" u="none" strike="noStrike">
                          <a:solidFill>
                            <a:srgbClr val="000000"/>
                          </a:solidFill>
                          <a:latin typeface="Arial" panose="020B0604020202020204" pitchFamily="34" charset="0"/>
                          <a:cs typeface="Arial" panose="020B0604020202020204" pitchFamily="34" charset="0"/>
                        </a:rPr>
                        <a:t>18,619,147</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0" i="0" u="none" strike="noStrike" dirty="0">
                          <a:solidFill>
                            <a:srgbClr val="000000"/>
                          </a:solidFill>
                          <a:latin typeface="Arial" panose="020B0604020202020204" pitchFamily="34" charset="0"/>
                          <a:cs typeface="Arial" panose="020B0604020202020204" pitchFamily="34" charset="0"/>
                        </a:rPr>
                        <a:t>18,985,160</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0" i="0" u="none" strike="noStrike" dirty="0">
                          <a:solidFill>
                            <a:srgbClr val="000000"/>
                          </a:solidFill>
                          <a:latin typeface="Arial" panose="020B0604020202020204" pitchFamily="34" charset="0"/>
                          <a:cs typeface="Arial" panose="020B0604020202020204" pitchFamily="34" charset="0"/>
                        </a:rPr>
                        <a:t>19,398,722</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0" i="0" u="none" strike="noStrike">
                          <a:solidFill>
                            <a:srgbClr val="000000"/>
                          </a:solidFill>
                          <a:latin typeface="Arial" panose="020B0604020202020204" pitchFamily="34" charset="0"/>
                          <a:cs typeface="Arial" panose="020B0604020202020204" pitchFamily="34" charset="0"/>
                        </a:rPr>
                        <a:t>19,874,195</a:t>
                      </a:r>
                    </a:p>
                  </a:txBody>
                  <a:tcPr marL="7144" marR="7144" marT="7144" marB="0" anchor="b">
                    <a:lnL w="6350" cap="flat" cmpd="sng" algn="ctr">
                      <a:solidFill>
                        <a:srgbClr val="D8D8D8"/>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r>
              <a:tr h="177505">
                <a:tc>
                  <a:txBody>
                    <a:bodyPr/>
                    <a:lstStyle/>
                    <a:p>
                      <a:pPr algn="l" fontAlgn="b"/>
                      <a:r>
                        <a:rPr lang="en-US" sz="800" b="1" i="0" u="none" strike="noStrike" dirty="0">
                          <a:solidFill>
                            <a:srgbClr val="000000"/>
                          </a:solidFill>
                          <a:latin typeface="Arial" panose="020B0604020202020204" pitchFamily="34" charset="0"/>
                          <a:cs typeface="Arial" panose="020B0604020202020204" pitchFamily="34" charset="0"/>
                        </a:rPr>
                        <a:t>Ages 60 and over</a:t>
                      </a:r>
                    </a:p>
                  </a:txBody>
                  <a:tcPr marL="128588" marR="7144" marT="7144" marB="0" anchor="b">
                    <a:lnL w="12700" cap="flat" cmpd="sng" algn="ctr">
                      <a:solidFill>
                        <a:srgbClr val="000000"/>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chemeClr val="accent4">
                        <a:lumMod val="60000"/>
                        <a:lumOff val="40000"/>
                      </a:schemeClr>
                    </a:solidFill>
                  </a:tcPr>
                </a:tc>
                <a:tc>
                  <a:txBody>
                    <a:bodyPr/>
                    <a:lstStyle/>
                    <a:p>
                      <a:pPr algn="r" fontAlgn="b"/>
                      <a:r>
                        <a:rPr lang="en-US" sz="800" b="0" i="0" u="none" strike="noStrike">
                          <a:solidFill>
                            <a:srgbClr val="000000"/>
                          </a:solidFill>
                          <a:latin typeface="Arial" panose="020B0604020202020204" pitchFamily="34" charset="0"/>
                          <a:cs typeface="Arial" panose="020B0604020202020204" pitchFamily="34" charset="0"/>
                        </a:rPr>
                        <a:t>3,211,738</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0" i="0" u="none" strike="noStrike">
                          <a:solidFill>
                            <a:srgbClr val="000000"/>
                          </a:solidFill>
                          <a:latin typeface="Arial" panose="020B0604020202020204" pitchFamily="34" charset="0"/>
                          <a:cs typeface="Arial" panose="020B0604020202020204" pitchFamily="34" charset="0"/>
                        </a:rPr>
                        <a:t>3,558,460</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0" i="0" u="none" strike="noStrike" dirty="0">
                          <a:solidFill>
                            <a:srgbClr val="000000"/>
                          </a:solidFill>
                          <a:latin typeface="Arial" panose="020B0604020202020204" pitchFamily="34" charset="0"/>
                          <a:cs typeface="Arial" panose="020B0604020202020204" pitchFamily="34" charset="0"/>
                        </a:rPr>
                        <a:t>3,677,891</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1" i="0" u="none" strike="noStrike" dirty="0" smtClean="0">
                          <a:solidFill>
                            <a:srgbClr val="FF0000"/>
                          </a:solidFill>
                          <a:latin typeface="Arial" panose="020B0604020202020204" pitchFamily="34" charset="0"/>
                          <a:cs typeface="Arial" panose="020B0604020202020204" pitchFamily="34" charset="0"/>
                        </a:rPr>
                        <a:t>(20%)</a:t>
                      </a:r>
                      <a:r>
                        <a:rPr lang="en-US" sz="800" b="0" i="0" u="none" strike="noStrike" dirty="0" smtClean="0">
                          <a:solidFill>
                            <a:srgbClr val="000000"/>
                          </a:solidFill>
                          <a:latin typeface="Arial" panose="020B0604020202020204" pitchFamily="34" charset="0"/>
                          <a:cs typeface="Arial" panose="020B0604020202020204" pitchFamily="34" charset="0"/>
                        </a:rPr>
                        <a:t>4,027,480</a:t>
                      </a:r>
                      <a:endParaRPr lang="en-US" sz="800" b="0" i="0" u="none" strike="noStrike" dirty="0">
                        <a:solidFill>
                          <a:srgbClr val="000000"/>
                        </a:solidFill>
                        <a:latin typeface="Arial" panose="020B0604020202020204" pitchFamily="34" charset="0"/>
                        <a:cs typeface="Arial" panose="020B0604020202020204" pitchFamily="34" charset="0"/>
                      </a:endParaRP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0" i="0" u="none" strike="noStrike" dirty="0" smtClean="0">
                          <a:solidFill>
                            <a:srgbClr val="000000"/>
                          </a:solidFill>
                          <a:latin typeface="Arial" panose="020B0604020202020204" pitchFamily="34" charset="0"/>
                          <a:cs typeface="Arial" panose="020B0604020202020204" pitchFamily="34" charset="0"/>
                        </a:rPr>
                        <a:t>4,499,549</a:t>
                      </a:r>
                      <a:endParaRPr lang="en-US" sz="800" b="0" i="0" u="none" strike="noStrike" dirty="0">
                        <a:solidFill>
                          <a:srgbClr val="000000"/>
                        </a:solidFill>
                        <a:latin typeface="Arial" panose="020B0604020202020204" pitchFamily="34" charset="0"/>
                        <a:cs typeface="Arial" panose="020B0604020202020204" pitchFamily="34" charset="0"/>
                      </a:endParaRP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0" i="0" u="none" strike="noStrike" dirty="0">
                          <a:solidFill>
                            <a:srgbClr val="000000"/>
                          </a:solidFill>
                          <a:latin typeface="Arial" panose="020B0604020202020204" pitchFamily="34" charset="0"/>
                          <a:cs typeface="Arial" panose="020B0604020202020204" pitchFamily="34" charset="0"/>
                        </a:rPr>
                        <a:t>4,962,734</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1" i="0" u="none" strike="noStrike" dirty="0" smtClean="0">
                          <a:solidFill>
                            <a:srgbClr val="FF0000"/>
                          </a:solidFill>
                          <a:latin typeface="Arial" panose="020B0604020202020204" pitchFamily="34" charset="0"/>
                          <a:cs typeface="Arial" panose="020B0604020202020204" pitchFamily="34" charset="0"/>
                        </a:rPr>
                        <a:t>(24%)</a:t>
                      </a:r>
                      <a:r>
                        <a:rPr lang="en-US" sz="800" b="0" i="0" u="none" strike="noStrike" dirty="0" smtClean="0">
                          <a:solidFill>
                            <a:srgbClr val="000000"/>
                          </a:solidFill>
                          <a:latin typeface="Arial" panose="020B0604020202020204" pitchFamily="34" charset="0"/>
                          <a:cs typeface="Arial" panose="020B0604020202020204" pitchFamily="34" charset="0"/>
                        </a:rPr>
                        <a:t>5,302,667</a:t>
                      </a:r>
                      <a:endParaRPr lang="en-US" sz="800" b="0" i="0" u="none" strike="noStrike" dirty="0">
                        <a:solidFill>
                          <a:srgbClr val="000000"/>
                        </a:solidFill>
                        <a:latin typeface="Arial" panose="020B0604020202020204" pitchFamily="34" charset="0"/>
                        <a:cs typeface="Arial" panose="020B0604020202020204" pitchFamily="34" charset="0"/>
                      </a:endParaRPr>
                    </a:p>
                  </a:txBody>
                  <a:tcPr marL="7144" marR="7144" marT="7144" marB="0" anchor="b">
                    <a:lnL w="6350" cap="flat" cmpd="sng" algn="ctr">
                      <a:solidFill>
                        <a:srgbClr val="D8D8D8"/>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r>
              <a:tr h="177505">
                <a:tc>
                  <a:txBody>
                    <a:bodyPr/>
                    <a:lstStyle/>
                    <a:p>
                      <a:pPr algn="l" fontAlgn="b"/>
                      <a:r>
                        <a:rPr lang="en-US" sz="800" b="1" i="0" u="none" strike="noStrike">
                          <a:solidFill>
                            <a:srgbClr val="000000"/>
                          </a:solidFill>
                          <a:latin typeface="Arial" panose="020B0604020202020204" pitchFamily="34" charset="0"/>
                          <a:cs typeface="Arial" panose="020B0604020202020204" pitchFamily="34" charset="0"/>
                        </a:rPr>
                        <a:t>Ages 65 and over</a:t>
                      </a:r>
                    </a:p>
                  </a:txBody>
                  <a:tcPr marL="128588" marR="7144" marT="7144" marB="0" anchor="b">
                    <a:lnL w="12700" cap="flat" cmpd="sng" algn="ctr">
                      <a:solidFill>
                        <a:srgbClr val="000000"/>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chemeClr val="accent4">
                        <a:lumMod val="60000"/>
                        <a:lumOff val="40000"/>
                      </a:schemeClr>
                    </a:solidFill>
                  </a:tcPr>
                </a:tc>
                <a:tc>
                  <a:txBody>
                    <a:bodyPr/>
                    <a:lstStyle/>
                    <a:p>
                      <a:pPr algn="r" fontAlgn="b"/>
                      <a:r>
                        <a:rPr lang="en-US" sz="800" b="0" i="0" u="none" strike="noStrike">
                          <a:solidFill>
                            <a:srgbClr val="000000"/>
                          </a:solidFill>
                          <a:latin typeface="Arial" panose="020B0604020202020204" pitchFamily="34" charset="0"/>
                          <a:cs typeface="Arial" panose="020B0604020202020204" pitchFamily="34" charset="0"/>
                        </a:rPr>
                        <a:t>2,452,931</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0" i="0" u="none" strike="noStrike">
                          <a:solidFill>
                            <a:srgbClr val="000000"/>
                          </a:solidFill>
                          <a:latin typeface="Arial" panose="020B0604020202020204" pitchFamily="34" charset="0"/>
                          <a:cs typeface="Arial" panose="020B0604020202020204" pitchFamily="34" charset="0"/>
                        </a:rPr>
                        <a:t>2,559,826</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0" i="0" u="none" strike="noStrike">
                          <a:solidFill>
                            <a:srgbClr val="000000"/>
                          </a:solidFill>
                          <a:latin typeface="Arial" panose="020B0604020202020204" pitchFamily="34" charset="0"/>
                          <a:cs typeface="Arial" panose="020B0604020202020204" pitchFamily="34" charset="0"/>
                        </a:rPr>
                        <a:t>2,588,024</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0" i="0" u="none" strike="noStrike">
                          <a:solidFill>
                            <a:srgbClr val="000000"/>
                          </a:solidFill>
                          <a:latin typeface="Arial" panose="020B0604020202020204" pitchFamily="34" charset="0"/>
                          <a:cs typeface="Arial" panose="020B0604020202020204" pitchFamily="34" charset="0"/>
                        </a:rPr>
                        <a:t>2,851,524</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0" i="0" u="none" strike="noStrike" dirty="0">
                          <a:solidFill>
                            <a:srgbClr val="000000"/>
                          </a:solidFill>
                          <a:latin typeface="Arial" panose="020B0604020202020204" pitchFamily="34" charset="0"/>
                          <a:cs typeface="Arial" panose="020B0604020202020204" pitchFamily="34" charset="0"/>
                        </a:rPr>
                        <a:t>3,191,141</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0" i="0" u="none" strike="noStrike" dirty="0">
                          <a:solidFill>
                            <a:srgbClr val="000000"/>
                          </a:solidFill>
                          <a:latin typeface="Arial" panose="020B0604020202020204" pitchFamily="34" charset="0"/>
                          <a:cs typeface="Arial" panose="020B0604020202020204" pitchFamily="34" charset="0"/>
                        </a:rPr>
                        <a:t>3,615,695</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0" i="0" u="none" strike="noStrike">
                          <a:solidFill>
                            <a:srgbClr val="000000"/>
                          </a:solidFill>
                          <a:latin typeface="Arial" panose="020B0604020202020204" pitchFamily="34" charset="0"/>
                          <a:cs typeface="Arial" panose="020B0604020202020204" pitchFamily="34" charset="0"/>
                        </a:rPr>
                        <a:t>4,020,308</a:t>
                      </a:r>
                    </a:p>
                  </a:txBody>
                  <a:tcPr marL="7144" marR="7144" marT="7144" marB="0" anchor="b">
                    <a:lnL w="6350" cap="flat" cmpd="sng" algn="ctr">
                      <a:solidFill>
                        <a:srgbClr val="D8D8D8"/>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r>
              <a:tr h="177505">
                <a:tc>
                  <a:txBody>
                    <a:bodyPr/>
                    <a:lstStyle/>
                    <a:p>
                      <a:pPr algn="l" fontAlgn="b"/>
                      <a:r>
                        <a:rPr lang="en-US" sz="800" b="1" i="0" u="none" strike="noStrike">
                          <a:solidFill>
                            <a:srgbClr val="000000"/>
                          </a:solidFill>
                          <a:latin typeface="Arial" panose="020B0604020202020204" pitchFamily="34" charset="0"/>
                          <a:cs typeface="Arial" panose="020B0604020202020204" pitchFamily="34" charset="0"/>
                        </a:rPr>
                        <a:t>Ages 75 and over</a:t>
                      </a:r>
                    </a:p>
                  </a:txBody>
                  <a:tcPr marL="128588" marR="7144" marT="7144" marB="0" anchor="b">
                    <a:lnL w="12700" cap="flat" cmpd="sng" algn="ctr">
                      <a:solidFill>
                        <a:srgbClr val="000000"/>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chemeClr val="accent4">
                        <a:lumMod val="60000"/>
                        <a:lumOff val="40000"/>
                      </a:schemeClr>
                    </a:solidFill>
                  </a:tcPr>
                </a:tc>
                <a:tc>
                  <a:txBody>
                    <a:bodyPr/>
                    <a:lstStyle/>
                    <a:p>
                      <a:pPr algn="r" fontAlgn="b"/>
                      <a:r>
                        <a:rPr lang="en-US" sz="800" b="1" i="0" u="none" strike="noStrike" dirty="0">
                          <a:solidFill>
                            <a:schemeClr val="tx1"/>
                          </a:solidFill>
                          <a:latin typeface="Arial" panose="020B0604020202020204" pitchFamily="34" charset="0"/>
                          <a:cs typeface="Arial" panose="020B0604020202020204" pitchFamily="34" charset="0"/>
                        </a:rPr>
                        <a:t>1,180,878</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00"/>
                    </a:solidFill>
                  </a:tcPr>
                </a:tc>
                <a:tc>
                  <a:txBody>
                    <a:bodyPr/>
                    <a:lstStyle/>
                    <a:p>
                      <a:pPr algn="r" fontAlgn="b"/>
                      <a:r>
                        <a:rPr lang="en-US" sz="800" b="1" i="0" u="none" strike="noStrike" dirty="0">
                          <a:solidFill>
                            <a:schemeClr val="tx1"/>
                          </a:solidFill>
                          <a:latin typeface="Arial" panose="020B0604020202020204" pitchFamily="34" charset="0"/>
                          <a:cs typeface="Arial" panose="020B0604020202020204" pitchFamily="34" charset="0"/>
                        </a:rPr>
                        <a:t>1,281,459</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00"/>
                    </a:solidFill>
                  </a:tcPr>
                </a:tc>
                <a:tc>
                  <a:txBody>
                    <a:bodyPr/>
                    <a:lstStyle/>
                    <a:p>
                      <a:pPr algn="r" fontAlgn="b"/>
                      <a:r>
                        <a:rPr lang="en-US" sz="800" b="1" i="0" u="none" strike="noStrike" dirty="0" smtClean="0">
                          <a:solidFill>
                            <a:srgbClr val="FF0000"/>
                          </a:solidFill>
                          <a:latin typeface="Arial" panose="020B0604020202020204" pitchFamily="34" charset="0"/>
                          <a:cs typeface="Arial" panose="020B0604020202020204" pitchFamily="34" charset="0"/>
                        </a:rPr>
                        <a:t> </a:t>
                      </a:r>
                      <a:r>
                        <a:rPr lang="en-US" sz="800" b="1" i="0" u="none" strike="noStrike" dirty="0" smtClean="0">
                          <a:solidFill>
                            <a:schemeClr val="tx1"/>
                          </a:solidFill>
                          <a:latin typeface="Arial" panose="020B0604020202020204" pitchFamily="34" charset="0"/>
                          <a:cs typeface="Arial" panose="020B0604020202020204" pitchFamily="34" charset="0"/>
                        </a:rPr>
                        <a:t>1,259,873</a:t>
                      </a:r>
                      <a:endParaRPr lang="en-US" sz="800" b="1" i="0" u="none" strike="noStrike" dirty="0">
                        <a:solidFill>
                          <a:schemeClr val="tx1"/>
                        </a:solidFill>
                        <a:latin typeface="Arial" panose="020B0604020202020204" pitchFamily="34" charset="0"/>
                        <a:cs typeface="Arial" panose="020B0604020202020204" pitchFamily="34" charset="0"/>
                      </a:endParaRP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00"/>
                    </a:solidFill>
                  </a:tcPr>
                </a:tc>
                <a:tc>
                  <a:txBody>
                    <a:bodyPr/>
                    <a:lstStyle/>
                    <a:p>
                      <a:pPr algn="r" fontAlgn="b"/>
                      <a:r>
                        <a:rPr lang="en-US" sz="800" b="1" i="0" u="none" strike="noStrike" dirty="0" smtClean="0">
                          <a:solidFill>
                            <a:srgbClr val="FF0000"/>
                          </a:solidFill>
                          <a:latin typeface="Arial" panose="020B0604020202020204" pitchFamily="34" charset="0"/>
                          <a:cs typeface="Arial" panose="020B0604020202020204" pitchFamily="34" charset="0"/>
                        </a:rPr>
                        <a:t>(5%)</a:t>
                      </a:r>
                      <a:r>
                        <a:rPr lang="en-US" sz="800" b="1" i="0" u="none" strike="noStrike" dirty="0" smtClean="0">
                          <a:solidFill>
                            <a:schemeClr val="tx1"/>
                          </a:solidFill>
                          <a:latin typeface="Arial" panose="020B0604020202020204" pitchFamily="34" charset="0"/>
                          <a:cs typeface="Arial" panose="020B0604020202020204" pitchFamily="34" charset="0"/>
                        </a:rPr>
                        <a:t>1,242,577</a:t>
                      </a:r>
                      <a:endParaRPr lang="en-US" sz="800" b="1" i="0" u="none" strike="noStrike" dirty="0">
                        <a:solidFill>
                          <a:schemeClr val="tx1"/>
                        </a:solidFill>
                        <a:latin typeface="Arial" panose="020B0604020202020204" pitchFamily="34" charset="0"/>
                        <a:cs typeface="Arial" panose="020B0604020202020204" pitchFamily="34" charset="0"/>
                      </a:endParaRP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00"/>
                    </a:solidFill>
                  </a:tcPr>
                </a:tc>
                <a:tc>
                  <a:txBody>
                    <a:bodyPr/>
                    <a:lstStyle/>
                    <a:p>
                      <a:pPr algn="r" fontAlgn="b"/>
                      <a:r>
                        <a:rPr lang="en-US" sz="800" b="1" i="0" u="none" strike="noStrike" dirty="0" smtClean="0">
                          <a:solidFill>
                            <a:schemeClr val="tx1"/>
                          </a:solidFill>
                          <a:latin typeface="Arial" panose="020B0604020202020204" pitchFamily="34" charset="0"/>
                          <a:cs typeface="Arial" panose="020B0604020202020204" pitchFamily="34" charset="0"/>
                        </a:rPr>
                        <a:t>1,332,145</a:t>
                      </a:r>
                      <a:endParaRPr lang="en-US" sz="800" b="1" i="0" u="none" strike="noStrike" dirty="0">
                        <a:solidFill>
                          <a:schemeClr val="tx1"/>
                        </a:solidFill>
                        <a:latin typeface="Arial" panose="020B0604020202020204" pitchFamily="34" charset="0"/>
                        <a:cs typeface="Arial" panose="020B0604020202020204" pitchFamily="34" charset="0"/>
                      </a:endParaRP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00"/>
                    </a:solidFill>
                  </a:tcPr>
                </a:tc>
                <a:tc>
                  <a:txBody>
                    <a:bodyPr/>
                    <a:lstStyle/>
                    <a:p>
                      <a:pPr algn="r" fontAlgn="b"/>
                      <a:r>
                        <a:rPr lang="en-US" sz="800" b="1" i="0" u="none" strike="noStrike" dirty="0">
                          <a:solidFill>
                            <a:schemeClr val="tx1"/>
                          </a:solidFill>
                          <a:latin typeface="Arial" panose="020B0604020202020204" pitchFamily="34" charset="0"/>
                          <a:cs typeface="Arial" panose="020B0604020202020204" pitchFamily="34" charset="0"/>
                        </a:rPr>
                        <a:t>1,561,652</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00"/>
                    </a:solidFill>
                  </a:tcPr>
                </a:tc>
                <a:tc>
                  <a:txBody>
                    <a:bodyPr/>
                    <a:lstStyle/>
                    <a:p>
                      <a:pPr algn="r" fontAlgn="b"/>
                      <a:r>
                        <a:rPr lang="en-US" sz="800" b="1" i="0" u="none" strike="noStrike" dirty="0" smtClean="0">
                          <a:solidFill>
                            <a:srgbClr val="FF0000"/>
                          </a:solidFill>
                          <a:latin typeface="Arial" panose="020B0604020202020204" pitchFamily="34" charset="0"/>
                          <a:cs typeface="Arial" panose="020B0604020202020204" pitchFamily="34" charset="0"/>
                        </a:rPr>
                        <a:t>(32%)</a:t>
                      </a:r>
                      <a:r>
                        <a:rPr lang="en-US" sz="800" b="1" i="0" u="none" strike="noStrike" baseline="0" dirty="0" smtClean="0">
                          <a:solidFill>
                            <a:srgbClr val="FF0000"/>
                          </a:solidFill>
                          <a:latin typeface="Arial" panose="020B0604020202020204" pitchFamily="34" charset="0"/>
                          <a:cs typeface="Arial" panose="020B0604020202020204" pitchFamily="34" charset="0"/>
                        </a:rPr>
                        <a:t> </a:t>
                      </a:r>
                      <a:r>
                        <a:rPr lang="en-US" sz="800" b="1" i="0" u="none" strike="noStrike" dirty="0" smtClean="0">
                          <a:solidFill>
                            <a:schemeClr val="tx1"/>
                          </a:solidFill>
                          <a:latin typeface="Arial" panose="020B0604020202020204" pitchFamily="34" charset="0"/>
                          <a:cs typeface="Arial" panose="020B0604020202020204" pitchFamily="34" charset="0"/>
                        </a:rPr>
                        <a:t>1,815,879</a:t>
                      </a:r>
                      <a:endParaRPr lang="en-US" sz="800" b="1" i="0" u="none" strike="noStrike" dirty="0">
                        <a:solidFill>
                          <a:schemeClr val="tx1"/>
                        </a:solidFill>
                        <a:latin typeface="Arial" panose="020B0604020202020204" pitchFamily="34" charset="0"/>
                        <a:cs typeface="Arial" panose="020B0604020202020204" pitchFamily="34" charset="0"/>
                      </a:endParaRPr>
                    </a:p>
                  </a:txBody>
                  <a:tcPr marL="7144" marR="7144" marT="7144" marB="0" anchor="b">
                    <a:lnL w="6350" cap="flat" cmpd="sng" algn="ctr">
                      <a:solidFill>
                        <a:srgbClr val="D8D8D8"/>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00"/>
                    </a:solidFill>
                  </a:tcPr>
                </a:tc>
              </a:tr>
              <a:tr h="177505">
                <a:tc>
                  <a:txBody>
                    <a:bodyPr/>
                    <a:lstStyle/>
                    <a:p>
                      <a:pPr algn="l" fontAlgn="b"/>
                      <a:r>
                        <a:rPr lang="en-US" sz="800" b="1" i="0" u="none" strike="noStrike">
                          <a:solidFill>
                            <a:srgbClr val="000000"/>
                          </a:solidFill>
                          <a:latin typeface="Arial" panose="020B0604020202020204" pitchFamily="34" charset="0"/>
                          <a:cs typeface="Arial" panose="020B0604020202020204" pitchFamily="34" charset="0"/>
                        </a:rPr>
                        <a:t>Ages 85 and over</a:t>
                      </a:r>
                    </a:p>
                  </a:txBody>
                  <a:tcPr marL="128588" marR="7144" marT="7144" marB="0" anchor="b">
                    <a:lnL w="12700" cap="flat" cmpd="sng" algn="ctr">
                      <a:solidFill>
                        <a:srgbClr val="000000"/>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chemeClr val="accent4">
                        <a:lumMod val="60000"/>
                        <a:lumOff val="40000"/>
                      </a:schemeClr>
                    </a:solidFill>
                  </a:tcPr>
                </a:tc>
                <a:tc>
                  <a:txBody>
                    <a:bodyPr/>
                    <a:lstStyle/>
                    <a:p>
                      <a:pPr algn="r" fontAlgn="b"/>
                      <a:r>
                        <a:rPr lang="en-US" sz="800" b="1" i="0" u="none" strike="noStrike">
                          <a:solidFill>
                            <a:schemeClr val="tx1"/>
                          </a:solidFill>
                          <a:latin typeface="Arial" panose="020B0604020202020204" pitchFamily="34" charset="0"/>
                          <a:cs typeface="Arial" panose="020B0604020202020204" pitchFamily="34" charset="0"/>
                        </a:rPr>
                        <a:t>314,771</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00"/>
                    </a:solidFill>
                  </a:tcPr>
                </a:tc>
                <a:tc>
                  <a:txBody>
                    <a:bodyPr/>
                    <a:lstStyle/>
                    <a:p>
                      <a:pPr algn="r" fontAlgn="b"/>
                      <a:r>
                        <a:rPr lang="en-US" sz="800" b="1" i="0" u="none" strike="noStrike">
                          <a:solidFill>
                            <a:schemeClr val="tx1"/>
                          </a:solidFill>
                          <a:latin typeface="Arial" panose="020B0604020202020204" pitchFamily="34" charset="0"/>
                          <a:cs typeface="Arial" panose="020B0604020202020204" pitchFamily="34" charset="0"/>
                        </a:rPr>
                        <a:t>403,129</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00"/>
                    </a:solidFill>
                  </a:tcPr>
                </a:tc>
                <a:tc>
                  <a:txBody>
                    <a:bodyPr/>
                    <a:lstStyle/>
                    <a:p>
                      <a:pPr algn="r" fontAlgn="b"/>
                      <a:r>
                        <a:rPr lang="en-US" sz="800" b="1" i="0" u="none" strike="noStrike" dirty="0" smtClean="0">
                          <a:solidFill>
                            <a:schemeClr val="tx1"/>
                          </a:solidFill>
                          <a:latin typeface="Arial" panose="020B0604020202020204" pitchFamily="34" charset="0"/>
                          <a:cs typeface="Arial" panose="020B0604020202020204" pitchFamily="34" charset="0"/>
                        </a:rPr>
                        <a:t>417,164</a:t>
                      </a:r>
                      <a:endParaRPr lang="en-US" sz="800" b="1" i="0" u="none" strike="noStrike" dirty="0">
                        <a:solidFill>
                          <a:schemeClr val="tx1"/>
                        </a:solidFill>
                        <a:latin typeface="Arial" panose="020B0604020202020204" pitchFamily="34" charset="0"/>
                        <a:cs typeface="Arial" panose="020B0604020202020204" pitchFamily="34" charset="0"/>
                      </a:endParaRP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00"/>
                    </a:solidFill>
                  </a:tcPr>
                </a:tc>
                <a:tc>
                  <a:txBody>
                    <a:bodyPr/>
                    <a:lstStyle/>
                    <a:p>
                      <a:pPr algn="r" fontAlgn="b"/>
                      <a:r>
                        <a:rPr lang="en-US" sz="800" b="1" i="0" u="none" strike="noStrike" dirty="0" smtClean="0">
                          <a:solidFill>
                            <a:srgbClr val="FF0000"/>
                          </a:solidFill>
                          <a:latin typeface="Arial" panose="020B0604020202020204" pitchFamily="34" charset="0"/>
                          <a:cs typeface="Arial" panose="020B0604020202020204" pitchFamily="34" charset="0"/>
                        </a:rPr>
                        <a:t>(29%) </a:t>
                      </a:r>
                      <a:r>
                        <a:rPr lang="en-US" sz="800" b="1" i="0" u="none" strike="noStrike" dirty="0" smtClean="0">
                          <a:solidFill>
                            <a:schemeClr val="tx1"/>
                          </a:solidFill>
                          <a:latin typeface="Arial" panose="020B0604020202020204" pitchFamily="34" charset="0"/>
                          <a:cs typeface="Arial" panose="020B0604020202020204" pitchFamily="34" charset="0"/>
                        </a:rPr>
                        <a:t>442,958</a:t>
                      </a:r>
                      <a:endParaRPr lang="en-US" sz="800" b="1" i="0" u="none" strike="noStrike" dirty="0">
                        <a:solidFill>
                          <a:schemeClr val="tx1"/>
                        </a:solidFill>
                        <a:latin typeface="Arial" panose="020B0604020202020204" pitchFamily="34" charset="0"/>
                        <a:cs typeface="Arial" panose="020B0604020202020204" pitchFamily="34" charset="0"/>
                      </a:endParaRP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00"/>
                    </a:solidFill>
                  </a:tcPr>
                </a:tc>
                <a:tc>
                  <a:txBody>
                    <a:bodyPr/>
                    <a:lstStyle/>
                    <a:p>
                      <a:pPr algn="r" fontAlgn="b"/>
                      <a:r>
                        <a:rPr lang="en-US" sz="800" b="1" i="0" u="none" strike="noStrike" dirty="0" smtClean="0">
                          <a:solidFill>
                            <a:schemeClr val="tx1"/>
                          </a:solidFill>
                          <a:latin typeface="Arial" panose="020B0604020202020204" pitchFamily="34" charset="0"/>
                          <a:cs typeface="Arial" panose="020B0604020202020204" pitchFamily="34" charset="0"/>
                        </a:rPr>
                        <a:t>454,298</a:t>
                      </a:r>
                      <a:endParaRPr lang="en-US" sz="800" b="1" i="0" u="none" strike="noStrike" dirty="0">
                        <a:solidFill>
                          <a:schemeClr val="tx1"/>
                        </a:solidFill>
                        <a:latin typeface="Arial" panose="020B0604020202020204" pitchFamily="34" charset="0"/>
                        <a:cs typeface="Arial" panose="020B0604020202020204" pitchFamily="34" charset="0"/>
                      </a:endParaRP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00"/>
                    </a:solidFill>
                  </a:tcPr>
                </a:tc>
                <a:tc>
                  <a:txBody>
                    <a:bodyPr/>
                    <a:lstStyle/>
                    <a:p>
                      <a:pPr algn="r" fontAlgn="b"/>
                      <a:r>
                        <a:rPr lang="en-US" sz="800" b="1" i="0" u="none" strike="noStrike">
                          <a:solidFill>
                            <a:schemeClr val="tx1"/>
                          </a:solidFill>
                          <a:latin typeface="Arial" panose="020B0604020202020204" pitchFamily="34" charset="0"/>
                          <a:cs typeface="Arial" panose="020B0604020202020204" pitchFamily="34" charset="0"/>
                        </a:rPr>
                        <a:t>486,682</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00"/>
                    </a:solidFill>
                  </a:tcPr>
                </a:tc>
                <a:tc>
                  <a:txBody>
                    <a:bodyPr/>
                    <a:lstStyle/>
                    <a:p>
                      <a:pPr algn="r" fontAlgn="b"/>
                      <a:r>
                        <a:rPr lang="en-US" sz="800" b="1" i="0" u="none" strike="noStrike" dirty="0" smtClean="0">
                          <a:solidFill>
                            <a:srgbClr val="FF0000"/>
                          </a:solidFill>
                          <a:latin typeface="Arial" panose="020B0604020202020204" pitchFamily="34" charset="0"/>
                          <a:cs typeface="Arial" panose="020B0604020202020204" pitchFamily="34" charset="0"/>
                        </a:rPr>
                        <a:t>(22%) </a:t>
                      </a:r>
                      <a:r>
                        <a:rPr lang="en-US" sz="800" b="1" i="0" u="none" strike="noStrike" dirty="0" smtClean="0">
                          <a:solidFill>
                            <a:schemeClr val="tx1"/>
                          </a:solidFill>
                          <a:latin typeface="Arial" panose="020B0604020202020204" pitchFamily="34" charset="0"/>
                          <a:cs typeface="Arial" panose="020B0604020202020204" pitchFamily="34" charset="0"/>
                        </a:rPr>
                        <a:t>566,423</a:t>
                      </a:r>
                      <a:endParaRPr lang="en-US" sz="800" b="1" i="0" u="none" strike="noStrike" dirty="0">
                        <a:solidFill>
                          <a:schemeClr val="tx1"/>
                        </a:solidFill>
                        <a:latin typeface="Arial" panose="020B0604020202020204" pitchFamily="34" charset="0"/>
                        <a:cs typeface="Arial" panose="020B0604020202020204" pitchFamily="34" charset="0"/>
                      </a:endParaRPr>
                    </a:p>
                  </a:txBody>
                  <a:tcPr marL="7144" marR="7144" marT="7144" marB="0" anchor="b">
                    <a:lnL w="6350" cap="flat" cmpd="sng" algn="ctr">
                      <a:solidFill>
                        <a:srgbClr val="D8D8D8"/>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00"/>
                    </a:solidFill>
                  </a:tcPr>
                </a:tc>
              </a:tr>
              <a:tr h="177505">
                <a:tc>
                  <a:txBody>
                    <a:bodyPr/>
                    <a:lstStyle/>
                    <a:p>
                      <a:pPr algn="l" fontAlgn="b"/>
                      <a:r>
                        <a:rPr lang="en-US" sz="800" b="1" i="0" u="none" strike="noStrike">
                          <a:solidFill>
                            <a:srgbClr val="000000"/>
                          </a:solidFill>
                          <a:latin typeface="Arial" panose="020B0604020202020204" pitchFamily="34" charset="0"/>
                          <a:cs typeface="Arial" panose="020B0604020202020204" pitchFamily="34" charset="0"/>
                        </a:rPr>
                        <a:t>Ages 60-74</a:t>
                      </a:r>
                    </a:p>
                  </a:txBody>
                  <a:tcPr marL="128588" marR="7144" marT="7144" marB="0" anchor="b">
                    <a:lnL w="12700" cap="flat" cmpd="sng" algn="ctr">
                      <a:solidFill>
                        <a:srgbClr val="000000"/>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chemeClr val="accent4">
                        <a:lumMod val="60000"/>
                        <a:lumOff val="40000"/>
                      </a:schemeClr>
                    </a:solidFill>
                  </a:tcPr>
                </a:tc>
                <a:tc>
                  <a:txBody>
                    <a:bodyPr/>
                    <a:lstStyle/>
                    <a:p>
                      <a:pPr algn="r" fontAlgn="b"/>
                      <a:r>
                        <a:rPr lang="en-US" sz="800" b="0" i="0" u="none" strike="noStrike">
                          <a:solidFill>
                            <a:srgbClr val="000000"/>
                          </a:solidFill>
                          <a:latin typeface="Arial" panose="020B0604020202020204" pitchFamily="34" charset="0"/>
                          <a:cs typeface="Arial" panose="020B0604020202020204" pitchFamily="34" charset="0"/>
                        </a:rPr>
                        <a:t>2,030,860</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0" i="0" u="none" strike="noStrike">
                          <a:solidFill>
                            <a:srgbClr val="000000"/>
                          </a:solidFill>
                          <a:latin typeface="Arial" panose="020B0604020202020204" pitchFamily="34" charset="0"/>
                          <a:cs typeface="Arial" panose="020B0604020202020204" pitchFamily="34" charset="0"/>
                        </a:rPr>
                        <a:t>2,277,001</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0" i="0" u="none" strike="noStrike">
                          <a:solidFill>
                            <a:srgbClr val="000000"/>
                          </a:solidFill>
                          <a:latin typeface="Arial" panose="020B0604020202020204" pitchFamily="34" charset="0"/>
                          <a:cs typeface="Arial" panose="020B0604020202020204" pitchFamily="34" charset="0"/>
                        </a:rPr>
                        <a:t>2,418,018</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0" i="0" u="none" strike="noStrike">
                          <a:solidFill>
                            <a:srgbClr val="000000"/>
                          </a:solidFill>
                          <a:latin typeface="Arial" panose="020B0604020202020204" pitchFamily="34" charset="0"/>
                          <a:cs typeface="Arial" panose="020B0604020202020204" pitchFamily="34" charset="0"/>
                        </a:rPr>
                        <a:t>2,784,903</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0" i="0" u="none" strike="noStrike">
                          <a:solidFill>
                            <a:srgbClr val="000000"/>
                          </a:solidFill>
                          <a:latin typeface="Arial" panose="020B0604020202020204" pitchFamily="34" charset="0"/>
                          <a:cs typeface="Arial" panose="020B0604020202020204" pitchFamily="34" charset="0"/>
                        </a:rPr>
                        <a:t>3,167,404</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0" i="0" u="none" strike="noStrike">
                          <a:solidFill>
                            <a:srgbClr val="000000"/>
                          </a:solidFill>
                          <a:latin typeface="Arial" panose="020B0604020202020204" pitchFamily="34" charset="0"/>
                          <a:cs typeface="Arial" panose="020B0604020202020204" pitchFamily="34" charset="0"/>
                        </a:rPr>
                        <a:t>3,401,082</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0" i="0" u="none" strike="noStrike" dirty="0">
                          <a:solidFill>
                            <a:srgbClr val="000000"/>
                          </a:solidFill>
                          <a:latin typeface="Arial" panose="020B0604020202020204" pitchFamily="34" charset="0"/>
                          <a:cs typeface="Arial" panose="020B0604020202020204" pitchFamily="34" charset="0"/>
                        </a:rPr>
                        <a:t>3,486,788</a:t>
                      </a:r>
                    </a:p>
                  </a:txBody>
                  <a:tcPr marL="7144" marR="7144" marT="7144" marB="0" anchor="b">
                    <a:lnL w="6350" cap="flat" cmpd="sng" algn="ctr">
                      <a:solidFill>
                        <a:srgbClr val="D8D8D8"/>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r>
              <a:tr h="177505">
                <a:tc>
                  <a:txBody>
                    <a:bodyPr/>
                    <a:lstStyle/>
                    <a:p>
                      <a:pPr algn="l" fontAlgn="b"/>
                      <a:r>
                        <a:rPr lang="en-US" sz="800" b="1" i="0" u="none" strike="noStrike" dirty="0">
                          <a:solidFill>
                            <a:srgbClr val="000000"/>
                          </a:solidFill>
                          <a:latin typeface="Arial" panose="020B0604020202020204" pitchFamily="34" charset="0"/>
                          <a:cs typeface="Arial" panose="020B0604020202020204" pitchFamily="34" charset="0"/>
                        </a:rPr>
                        <a:t>Ages 75-84</a:t>
                      </a:r>
                    </a:p>
                  </a:txBody>
                  <a:tcPr marL="128588" marR="7144" marT="7144" marB="0" anchor="b">
                    <a:lnL w="12700" cap="flat" cmpd="sng" algn="ctr">
                      <a:solidFill>
                        <a:srgbClr val="000000"/>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lgn="r" fontAlgn="b"/>
                      <a:r>
                        <a:rPr lang="en-US" sz="800" b="0" i="0" u="none" strike="noStrike">
                          <a:solidFill>
                            <a:srgbClr val="000000"/>
                          </a:solidFill>
                          <a:latin typeface="Arial" panose="020B0604020202020204" pitchFamily="34" charset="0"/>
                          <a:cs typeface="Arial" panose="020B0604020202020204" pitchFamily="34" charset="0"/>
                        </a:rPr>
                        <a:t>866,107</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800" b="0" i="0" u="none" strike="noStrike">
                          <a:solidFill>
                            <a:srgbClr val="000000"/>
                          </a:solidFill>
                          <a:latin typeface="Arial" panose="020B0604020202020204" pitchFamily="34" charset="0"/>
                          <a:cs typeface="Arial" panose="020B0604020202020204" pitchFamily="34" charset="0"/>
                        </a:rPr>
                        <a:t>878,330</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800" b="0" i="0" u="none" strike="noStrike">
                          <a:solidFill>
                            <a:srgbClr val="000000"/>
                          </a:solidFill>
                          <a:latin typeface="Arial" panose="020B0604020202020204" pitchFamily="34" charset="0"/>
                          <a:cs typeface="Arial" panose="020B0604020202020204" pitchFamily="34" charset="0"/>
                        </a:rPr>
                        <a:t>842,709</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800" b="0" i="0" u="none" strike="noStrike">
                          <a:solidFill>
                            <a:srgbClr val="000000"/>
                          </a:solidFill>
                          <a:latin typeface="Arial" panose="020B0604020202020204" pitchFamily="34" charset="0"/>
                          <a:cs typeface="Arial" panose="020B0604020202020204" pitchFamily="34" charset="0"/>
                        </a:rPr>
                        <a:t>799,619</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800" b="0" i="0" u="none" strike="noStrike">
                          <a:solidFill>
                            <a:srgbClr val="000000"/>
                          </a:solidFill>
                          <a:latin typeface="Arial" panose="020B0604020202020204" pitchFamily="34" charset="0"/>
                          <a:cs typeface="Arial" panose="020B0604020202020204" pitchFamily="34" charset="0"/>
                        </a:rPr>
                        <a:t>877,847</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800" b="0" i="0" u="none" strike="noStrike">
                          <a:solidFill>
                            <a:srgbClr val="000000"/>
                          </a:solidFill>
                          <a:latin typeface="Arial" panose="020B0604020202020204" pitchFamily="34" charset="0"/>
                          <a:cs typeface="Arial" panose="020B0604020202020204" pitchFamily="34" charset="0"/>
                        </a:rPr>
                        <a:t>1,074,970</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800" b="0" i="0" u="none" strike="noStrike" dirty="0">
                          <a:solidFill>
                            <a:srgbClr val="000000"/>
                          </a:solidFill>
                          <a:latin typeface="Arial" panose="020B0604020202020204" pitchFamily="34" charset="0"/>
                          <a:cs typeface="Arial" panose="020B0604020202020204" pitchFamily="34" charset="0"/>
                        </a:rPr>
                        <a:t>1,249,456</a:t>
                      </a:r>
                    </a:p>
                  </a:txBody>
                  <a:tcPr marL="7144" marR="7144" marT="7144" marB="0" anchor="b">
                    <a:lnL w="6350" cap="flat" cmpd="sng" algn="ctr">
                      <a:solidFill>
                        <a:srgbClr val="D8D8D8"/>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77505">
                <a:tc>
                  <a:txBody>
                    <a:bodyPr/>
                    <a:lstStyle/>
                    <a:p>
                      <a:pPr algn="l" fontAlgn="b"/>
                      <a:r>
                        <a:rPr lang="en-US" sz="800" b="1" i="0" u="none" strike="noStrike" dirty="0">
                          <a:solidFill>
                            <a:srgbClr val="000000"/>
                          </a:solidFill>
                          <a:latin typeface="Arial" panose="020B0604020202020204" pitchFamily="34" charset="0"/>
                          <a:cs typeface="Arial" panose="020B0604020202020204" pitchFamily="34" charset="0"/>
                        </a:rPr>
                        <a:t>Minority Elderly, 60 and over</a:t>
                      </a:r>
                    </a:p>
                  </a:txBody>
                  <a:tcPr marL="64294" marR="7144" marT="7144" marB="0" anchor="b">
                    <a:lnL w="12700" cap="flat" cmpd="sng" algn="ctr">
                      <a:solidFill>
                        <a:srgbClr val="000000"/>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chemeClr val="accent4">
                        <a:lumMod val="60000"/>
                        <a:lumOff val="40000"/>
                      </a:schemeClr>
                    </a:solidFill>
                  </a:tcPr>
                </a:tc>
                <a:tc>
                  <a:txBody>
                    <a:bodyPr/>
                    <a:lstStyle/>
                    <a:p>
                      <a:pPr algn="r" fontAlgn="b"/>
                      <a:r>
                        <a:rPr lang="en-US" sz="800" b="0" i="0" u="none" strike="noStrike">
                          <a:solidFill>
                            <a:srgbClr val="000000"/>
                          </a:solidFill>
                          <a:latin typeface="Arial" panose="020B0604020202020204" pitchFamily="34" charset="0"/>
                          <a:cs typeface="Arial" panose="020B0604020202020204" pitchFamily="34" charset="0"/>
                        </a:rPr>
                        <a:t>736,742</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0" i="0" u="none" strike="noStrike">
                          <a:solidFill>
                            <a:srgbClr val="000000"/>
                          </a:solidFill>
                          <a:latin typeface="Arial" panose="020B0604020202020204" pitchFamily="34" charset="0"/>
                          <a:cs typeface="Arial" panose="020B0604020202020204" pitchFamily="34" charset="0"/>
                        </a:rPr>
                        <a:t>981,360</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0" i="0" u="none" strike="noStrike">
                          <a:solidFill>
                            <a:srgbClr val="000000"/>
                          </a:solidFill>
                          <a:latin typeface="Arial" panose="020B0604020202020204" pitchFamily="34" charset="0"/>
                          <a:cs typeface="Arial" panose="020B0604020202020204" pitchFamily="34" charset="0"/>
                        </a:rPr>
                        <a:t>1,062,919</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0" i="0" u="none" strike="noStrike">
                          <a:solidFill>
                            <a:srgbClr val="000000"/>
                          </a:solidFill>
                          <a:latin typeface="Arial" panose="020B0604020202020204" pitchFamily="34" charset="0"/>
                          <a:cs typeface="Arial" panose="020B0604020202020204" pitchFamily="34" charset="0"/>
                        </a:rPr>
                        <a:t>1,277,197</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0" i="0" u="none" strike="noStrike" dirty="0">
                          <a:solidFill>
                            <a:srgbClr val="000000"/>
                          </a:solidFill>
                          <a:latin typeface="Arial" panose="020B0604020202020204" pitchFamily="34" charset="0"/>
                          <a:cs typeface="Arial" panose="020B0604020202020204" pitchFamily="34" charset="0"/>
                        </a:rPr>
                        <a:t>1,552,380</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0" i="0" u="none" strike="noStrike">
                          <a:solidFill>
                            <a:srgbClr val="000000"/>
                          </a:solidFill>
                          <a:latin typeface="Arial" panose="020B0604020202020204" pitchFamily="34" charset="0"/>
                          <a:cs typeface="Arial" panose="020B0604020202020204" pitchFamily="34" charset="0"/>
                        </a:rPr>
                        <a:t>1,865,871</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0" i="0" u="none" strike="noStrike" dirty="0">
                          <a:solidFill>
                            <a:srgbClr val="000000"/>
                          </a:solidFill>
                          <a:latin typeface="Arial" panose="020B0604020202020204" pitchFamily="34" charset="0"/>
                          <a:cs typeface="Arial" panose="020B0604020202020204" pitchFamily="34" charset="0"/>
                        </a:rPr>
                        <a:t>2,180,775</a:t>
                      </a:r>
                    </a:p>
                  </a:txBody>
                  <a:tcPr marL="7144" marR="7144" marT="7144" marB="0" anchor="b">
                    <a:lnL w="6350" cap="flat" cmpd="sng" algn="ctr">
                      <a:solidFill>
                        <a:srgbClr val="D8D8D8"/>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r>
              <a:tr h="177505">
                <a:tc>
                  <a:txBody>
                    <a:bodyPr/>
                    <a:lstStyle/>
                    <a:p>
                      <a:pPr algn="l" fontAlgn="b"/>
                      <a:r>
                        <a:rPr lang="en-US" sz="800" b="1" i="0" u="none" strike="noStrike">
                          <a:solidFill>
                            <a:srgbClr val="000000"/>
                          </a:solidFill>
                          <a:latin typeface="Arial" panose="020B0604020202020204" pitchFamily="34" charset="0"/>
                          <a:cs typeface="Arial" panose="020B0604020202020204" pitchFamily="34" charset="0"/>
                        </a:rPr>
                        <a:t>Ages 65 and over</a:t>
                      </a:r>
                    </a:p>
                  </a:txBody>
                  <a:tcPr marL="128588" marR="7144" marT="7144" marB="0" anchor="b">
                    <a:lnL w="12700" cap="flat" cmpd="sng" algn="ctr">
                      <a:solidFill>
                        <a:srgbClr val="000000"/>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chemeClr val="accent4">
                        <a:lumMod val="60000"/>
                        <a:lumOff val="40000"/>
                      </a:schemeClr>
                    </a:solidFill>
                  </a:tcPr>
                </a:tc>
                <a:tc>
                  <a:txBody>
                    <a:bodyPr/>
                    <a:lstStyle/>
                    <a:p>
                      <a:pPr algn="r" fontAlgn="b"/>
                      <a:r>
                        <a:rPr lang="en-US" sz="800" b="0" i="0" u="none" strike="noStrike">
                          <a:solidFill>
                            <a:srgbClr val="000000"/>
                          </a:solidFill>
                          <a:latin typeface="Arial" panose="020B0604020202020204" pitchFamily="34" charset="0"/>
                          <a:cs typeface="Arial" panose="020B0604020202020204" pitchFamily="34" charset="0"/>
                        </a:rPr>
                        <a:t>506,282</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0" i="0" u="none" strike="noStrike">
                          <a:solidFill>
                            <a:srgbClr val="000000"/>
                          </a:solidFill>
                          <a:latin typeface="Arial" panose="020B0604020202020204" pitchFamily="34" charset="0"/>
                          <a:cs typeface="Arial" panose="020B0604020202020204" pitchFamily="34" charset="0"/>
                        </a:rPr>
                        <a:t>674,022</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0" i="0" u="none" strike="noStrike">
                          <a:solidFill>
                            <a:srgbClr val="000000"/>
                          </a:solidFill>
                          <a:latin typeface="Arial" panose="020B0604020202020204" pitchFamily="34" charset="0"/>
                          <a:cs typeface="Arial" panose="020B0604020202020204" pitchFamily="34" charset="0"/>
                        </a:rPr>
                        <a:t>716,078</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0" i="0" u="none" strike="noStrike">
                          <a:solidFill>
                            <a:srgbClr val="000000"/>
                          </a:solidFill>
                          <a:latin typeface="Arial" panose="020B0604020202020204" pitchFamily="34" charset="0"/>
                          <a:cs typeface="Arial" panose="020B0604020202020204" pitchFamily="34" charset="0"/>
                        </a:rPr>
                        <a:t>872,889</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0" i="0" u="none" strike="noStrike" dirty="0">
                          <a:solidFill>
                            <a:srgbClr val="000000"/>
                          </a:solidFill>
                          <a:latin typeface="Arial" panose="020B0604020202020204" pitchFamily="34" charset="0"/>
                          <a:cs typeface="Arial" panose="020B0604020202020204" pitchFamily="34" charset="0"/>
                        </a:rPr>
                        <a:t>1,058,974</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0" i="0" u="none" strike="noStrike">
                          <a:solidFill>
                            <a:srgbClr val="000000"/>
                          </a:solidFill>
                          <a:latin typeface="Arial" panose="020B0604020202020204" pitchFamily="34" charset="0"/>
                          <a:cs typeface="Arial" panose="020B0604020202020204" pitchFamily="34" charset="0"/>
                        </a:rPr>
                        <a:t>1,296,349</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0" i="0" u="none" strike="noStrike" dirty="0">
                          <a:solidFill>
                            <a:srgbClr val="000000"/>
                          </a:solidFill>
                          <a:latin typeface="Arial" panose="020B0604020202020204" pitchFamily="34" charset="0"/>
                          <a:cs typeface="Arial" panose="020B0604020202020204" pitchFamily="34" charset="0"/>
                        </a:rPr>
                        <a:t>1,574,537</a:t>
                      </a:r>
                    </a:p>
                  </a:txBody>
                  <a:tcPr marL="7144" marR="7144" marT="7144" marB="0" anchor="b">
                    <a:lnL w="6350" cap="flat" cmpd="sng" algn="ctr">
                      <a:solidFill>
                        <a:srgbClr val="D8D8D8"/>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r>
              <a:tr h="177505">
                <a:tc>
                  <a:txBody>
                    <a:bodyPr/>
                    <a:lstStyle/>
                    <a:p>
                      <a:pPr algn="l" fontAlgn="b"/>
                      <a:r>
                        <a:rPr lang="en-US" sz="800" b="1" i="0" u="none" strike="noStrike">
                          <a:solidFill>
                            <a:srgbClr val="000000"/>
                          </a:solidFill>
                          <a:latin typeface="Arial" panose="020B0604020202020204" pitchFamily="34" charset="0"/>
                          <a:cs typeface="Arial" panose="020B0604020202020204" pitchFamily="34" charset="0"/>
                        </a:rPr>
                        <a:t>Ages 75 and over</a:t>
                      </a:r>
                    </a:p>
                  </a:txBody>
                  <a:tcPr marL="128588" marR="7144" marT="7144" marB="0" anchor="b">
                    <a:lnL w="12700" cap="flat" cmpd="sng" algn="ctr">
                      <a:solidFill>
                        <a:srgbClr val="000000"/>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lgn="r" fontAlgn="b"/>
                      <a:r>
                        <a:rPr lang="en-US" sz="800" b="0" i="0" u="none" strike="noStrike">
                          <a:solidFill>
                            <a:srgbClr val="000000"/>
                          </a:solidFill>
                          <a:latin typeface="Arial" panose="020B0604020202020204" pitchFamily="34" charset="0"/>
                          <a:cs typeface="Arial" panose="020B0604020202020204" pitchFamily="34" charset="0"/>
                        </a:rPr>
                        <a:t>198,537</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800" b="0" i="0" u="none" strike="noStrike">
                          <a:solidFill>
                            <a:srgbClr val="000000"/>
                          </a:solidFill>
                          <a:latin typeface="Arial" panose="020B0604020202020204" pitchFamily="34" charset="0"/>
                          <a:cs typeface="Arial" panose="020B0604020202020204" pitchFamily="34" charset="0"/>
                        </a:rPr>
                        <a:t>285,885</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800" b="0" i="0" u="none" strike="noStrike">
                          <a:solidFill>
                            <a:srgbClr val="000000"/>
                          </a:solidFill>
                          <a:latin typeface="Arial" panose="020B0604020202020204" pitchFamily="34" charset="0"/>
                          <a:cs typeface="Arial" panose="020B0604020202020204" pitchFamily="34" charset="0"/>
                        </a:rPr>
                        <a:t>303,764</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800" b="0" i="0" u="none" strike="noStrike">
                          <a:solidFill>
                            <a:srgbClr val="000000"/>
                          </a:solidFill>
                          <a:latin typeface="Arial" panose="020B0604020202020204" pitchFamily="34" charset="0"/>
                          <a:cs typeface="Arial" panose="020B0604020202020204" pitchFamily="34" charset="0"/>
                        </a:rPr>
                        <a:t>357,680</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800" b="0" i="0" u="none" strike="noStrike">
                          <a:solidFill>
                            <a:srgbClr val="000000"/>
                          </a:solidFill>
                          <a:latin typeface="Arial" panose="020B0604020202020204" pitchFamily="34" charset="0"/>
                          <a:cs typeface="Arial" panose="020B0604020202020204" pitchFamily="34" charset="0"/>
                        </a:rPr>
                        <a:t>426,448</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800" b="0" i="0" u="none" strike="noStrike">
                          <a:solidFill>
                            <a:srgbClr val="000000"/>
                          </a:solidFill>
                          <a:latin typeface="Arial" panose="020B0604020202020204" pitchFamily="34" charset="0"/>
                          <a:cs typeface="Arial" panose="020B0604020202020204" pitchFamily="34" charset="0"/>
                        </a:rPr>
                        <a:t>537,061</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800" b="0" i="0" u="none" strike="noStrike" dirty="0">
                          <a:solidFill>
                            <a:srgbClr val="000000"/>
                          </a:solidFill>
                          <a:latin typeface="Arial" panose="020B0604020202020204" pitchFamily="34" charset="0"/>
                          <a:cs typeface="Arial" panose="020B0604020202020204" pitchFamily="34" charset="0"/>
                        </a:rPr>
                        <a:t>672,261</a:t>
                      </a:r>
                    </a:p>
                  </a:txBody>
                  <a:tcPr marL="7144" marR="7144" marT="7144" marB="0" anchor="b">
                    <a:lnL w="6350" cap="flat" cmpd="sng" algn="ctr">
                      <a:solidFill>
                        <a:srgbClr val="D8D8D8"/>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77505">
                <a:tc>
                  <a:txBody>
                    <a:bodyPr/>
                    <a:lstStyle/>
                    <a:p>
                      <a:pPr algn="l" fontAlgn="b"/>
                      <a:r>
                        <a:rPr lang="en-US" sz="800" b="1" i="0" u="none" strike="noStrike">
                          <a:solidFill>
                            <a:srgbClr val="000000"/>
                          </a:solidFill>
                          <a:latin typeface="Arial" panose="020B0604020202020204" pitchFamily="34" charset="0"/>
                          <a:cs typeface="Arial" panose="020B0604020202020204" pitchFamily="34" charset="0"/>
                        </a:rPr>
                        <a:t>Disabled (ages 5 and over)</a:t>
                      </a:r>
                    </a:p>
                  </a:txBody>
                  <a:tcPr marL="64294" marR="7144" marT="7144" marB="0" anchor="b">
                    <a:lnL w="12700" cap="flat" cmpd="sng" algn="ctr">
                      <a:solidFill>
                        <a:srgbClr val="000000"/>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chemeClr val="accent4">
                        <a:lumMod val="60000"/>
                        <a:lumOff val="40000"/>
                      </a:schemeClr>
                    </a:solidFill>
                  </a:tcPr>
                </a:tc>
                <a:tc>
                  <a:txBody>
                    <a:bodyPr/>
                    <a:lstStyle/>
                    <a:p>
                      <a:pPr algn="r" fontAlgn="b"/>
                      <a:r>
                        <a:rPr lang="en-US" sz="800" b="1" i="0" u="none" strike="noStrike" dirty="0">
                          <a:solidFill>
                            <a:schemeClr val="tx1"/>
                          </a:solidFill>
                          <a:latin typeface="Arial" panose="020B0604020202020204" pitchFamily="34" charset="0"/>
                          <a:cs typeface="Arial" panose="020B0604020202020204" pitchFamily="34" charset="0"/>
                        </a:rPr>
                        <a:t>3,606,192</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D8D8D8"/>
                      </a:solidFill>
                      <a:prstDash val="solid"/>
                      <a:round/>
                      <a:headEnd type="none" w="med" len="med"/>
                      <a:tailEnd type="none" w="med" len="med"/>
                    </a:lnB>
                    <a:noFill/>
                  </a:tcPr>
                </a:tc>
                <a:tc>
                  <a:txBody>
                    <a:bodyPr/>
                    <a:lstStyle/>
                    <a:p>
                      <a:pPr algn="r" fontAlgn="b"/>
                      <a:r>
                        <a:rPr lang="en-US" sz="800" b="1" i="0" u="none" strike="noStrike" dirty="0">
                          <a:solidFill>
                            <a:schemeClr val="tx1"/>
                          </a:solidFill>
                          <a:latin typeface="Arial" panose="020B0604020202020204" pitchFamily="34" charset="0"/>
                          <a:cs typeface="Arial" panose="020B0604020202020204" pitchFamily="34" charset="0"/>
                        </a:rPr>
                        <a:t>3,784,789</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D8D8D8"/>
                      </a:solidFill>
                      <a:prstDash val="solid"/>
                      <a:round/>
                      <a:headEnd type="none" w="med" len="med"/>
                      <a:tailEnd type="none" w="med" len="med"/>
                    </a:lnB>
                    <a:noFill/>
                  </a:tcPr>
                </a:tc>
                <a:tc>
                  <a:txBody>
                    <a:bodyPr/>
                    <a:lstStyle/>
                    <a:p>
                      <a:pPr algn="r" fontAlgn="b"/>
                      <a:r>
                        <a:rPr lang="en-US" sz="800" b="1" i="0" u="none" strike="noStrike" dirty="0" smtClean="0">
                          <a:solidFill>
                            <a:srgbClr val="FF0000"/>
                          </a:solidFill>
                          <a:latin typeface="Arial" panose="020B0604020202020204" pitchFamily="34" charset="0"/>
                          <a:cs typeface="Arial" panose="020B0604020202020204" pitchFamily="34" charset="0"/>
                        </a:rPr>
                        <a:t> </a:t>
                      </a:r>
                      <a:r>
                        <a:rPr lang="en-US" sz="800" b="1" i="0" u="none" strike="noStrike" dirty="0" smtClean="0">
                          <a:solidFill>
                            <a:schemeClr val="tx1"/>
                          </a:solidFill>
                          <a:latin typeface="Arial" panose="020B0604020202020204" pitchFamily="34" charset="0"/>
                          <a:cs typeface="Arial" panose="020B0604020202020204" pitchFamily="34" charset="0"/>
                        </a:rPr>
                        <a:t>3,831,083</a:t>
                      </a:r>
                      <a:endParaRPr lang="en-US" sz="800" b="1" i="0" u="none" strike="noStrike" dirty="0">
                        <a:solidFill>
                          <a:schemeClr val="tx1"/>
                        </a:solidFill>
                        <a:latin typeface="Arial" panose="020B0604020202020204" pitchFamily="34" charset="0"/>
                        <a:cs typeface="Arial" panose="020B0604020202020204" pitchFamily="34" charset="0"/>
                      </a:endParaRP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D8D8D8"/>
                      </a:solidFill>
                      <a:prstDash val="solid"/>
                      <a:round/>
                      <a:headEnd type="none" w="med" len="med"/>
                      <a:tailEnd type="none" w="med" len="med"/>
                    </a:lnB>
                    <a:noFill/>
                  </a:tcPr>
                </a:tc>
                <a:tc>
                  <a:txBody>
                    <a:bodyPr/>
                    <a:lstStyle/>
                    <a:p>
                      <a:pPr algn="r" fontAlgn="b"/>
                      <a:r>
                        <a:rPr lang="en-US" sz="800" b="1" i="0" u="none" strike="noStrike" dirty="0" smtClean="0">
                          <a:solidFill>
                            <a:schemeClr val="tx1"/>
                          </a:solidFill>
                          <a:latin typeface="Arial" panose="020B0604020202020204" pitchFamily="34" charset="0"/>
                          <a:cs typeface="Arial" panose="020B0604020202020204" pitchFamily="34" charset="0"/>
                        </a:rPr>
                        <a:t>3,952,167</a:t>
                      </a:r>
                      <a:endParaRPr lang="en-US" sz="800" b="1" i="0" u="none" strike="noStrike" dirty="0">
                        <a:solidFill>
                          <a:schemeClr val="tx1"/>
                        </a:solidFill>
                        <a:latin typeface="Arial" panose="020B0604020202020204" pitchFamily="34" charset="0"/>
                        <a:cs typeface="Arial" panose="020B0604020202020204" pitchFamily="34" charset="0"/>
                      </a:endParaRP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D8D8D8"/>
                      </a:solidFill>
                      <a:prstDash val="solid"/>
                      <a:round/>
                      <a:headEnd type="none" w="med" len="med"/>
                      <a:tailEnd type="none" w="med" len="med"/>
                    </a:lnB>
                    <a:noFill/>
                  </a:tcPr>
                </a:tc>
                <a:tc>
                  <a:txBody>
                    <a:bodyPr/>
                    <a:lstStyle/>
                    <a:p>
                      <a:pPr algn="r" fontAlgn="b"/>
                      <a:r>
                        <a:rPr lang="en-US" sz="800" b="1" i="0" u="none" strike="noStrike" dirty="0">
                          <a:solidFill>
                            <a:schemeClr val="tx1"/>
                          </a:solidFill>
                          <a:latin typeface="Arial" panose="020B0604020202020204" pitchFamily="34" charset="0"/>
                          <a:cs typeface="Arial" panose="020B0604020202020204" pitchFamily="34" charset="0"/>
                        </a:rPr>
                        <a:t>4,096,932</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D8D8D8"/>
                      </a:solidFill>
                      <a:prstDash val="solid"/>
                      <a:round/>
                      <a:headEnd type="none" w="med" len="med"/>
                      <a:tailEnd type="none" w="med" len="med"/>
                    </a:lnB>
                    <a:noFill/>
                  </a:tcPr>
                </a:tc>
                <a:tc>
                  <a:txBody>
                    <a:bodyPr/>
                    <a:lstStyle/>
                    <a:p>
                      <a:pPr algn="r" fontAlgn="b"/>
                      <a:r>
                        <a:rPr lang="en-US" sz="800" b="1" i="0" u="none" strike="noStrike" dirty="0">
                          <a:solidFill>
                            <a:schemeClr val="tx1"/>
                          </a:solidFill>
                          <a:latin typeface="Arial" panose="020B0604020202020204" pitchFamily="34" charset="0"/>
                          <a:cs typeface="Arial" panose="020B0604020202020204" pitchFamily="34" charset="0"/>
                        </a:rPr>
                        <a:t>4,253,653</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D8D8D8"/>
                      </a:solidFill>
                      <a:prstDash val="solid"/>
                      <a:round/>
                      <a:headEnd type="none" w="med" len="med"/>
                      <a:tailEnd type="none" w="med" len="med"/>
                    </a:lnB>
                    <a:noFill/>
                  </a:tcPr>
                </a:tc>
                <a:tc>
                  <a:txBody>
                    <a:bodyPr/>
                    <a:lstStyle/>
                    <a:p>
                      <a:pPr algn="r" fontAlgn="b"/>
                      <a:r>
                        <a:rPr lang="en-US" sz="800" b="1" i="0" u="none" strike="noStrike" smtClean="0">
                          <a:solidFill>
                            <a:schemeClr val="tx1"/>
                          </a:solidFill>
                          <a:latin typeface="Arial" panose="020B0604020202020204" pitchFamily="34" charset="0"/>
                          <a:cs typeface="Arial" panose="020B0604020202020204" pitchFamily="34" charset="0"/>
                        </a:rPr>
                        <a:t>4,400,598</a:t>
                      </a:r>
                      <a:endParaRPr lang="en-US" sz="800" b="1" i="0" u="none" strike="noStrike" dirty="0">
                        <a:solidFill>
                          <a:schemeClr val="tx1"/>
                        </a:solidFill>
                        <a:latin typeface="Arial" panose="020B0604020202020204" pitchFamily="34" charset="0"/>
                        <a:cs typeface="Arial" panose="020B0604020202020204" pitchFamily="34" charset="0"/>
                      </a:endParaRPr>
                    </a:p>
                  </a:txBody>
                  <a:tcPr marL="7144" marR="7144" marT="7144" marB="0" anchor="b">
                    <a:lnL w="6350" cap="flat" cmpd="sng" algn="ctr">
                      <a:solidFill>
                        <a:srgbClr val="D8D8D8"/>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D8D8D8"/>
                      </a:solidFill>
                      <a:prstDash val="solid"/>
                      <a:round/>
                      <a:headEnd type="none" w="med" len="med"/>
                      <a:tailEnd type="none" w="med" len="med"/>
                    </a:lnB>
                    <a:noFill/>
                  </a:tcPr>
                </a:tc>
              </a:tr>
              <a:tr h="177505">
                <a:tc>
                  <a:txBody>
                    <a:bodyPr/>
                    <a:lstStyle/>
                    <a:p>
                      <a:pPr algn="l" fontAlgn="b"/>
                      <a:r>
                        <a:rPr lang="en-US" sz="800" b="1" i="0" u="none" strike="noStrike">
                          <a:solidFill>
                            <a:srgbClr val="000000"/>
                          </a:solidFill>
                          <a:latin typeface="Arial" panose="020B0604020202020204" pitchFamily="34" charset="0"/>
                          <a:cs typeface="Arial" panose="020B0604020202020204" pitchFamily="34" charset="0"/>
                        </a:rPr>
                        <a:t>Ages 5 to 17</a:t>
                      </a:r>
                    </a:p>
                  </a:txBody>
                  <a:tcPr marL="128588" marR="7144" marT="7144" marB="0" anchor="b">
                    <a:lnL w="12700" cap="flat" cmpd="sng" algn="ctr">
                      <a:solidFill>
                        <a:srgbClr val="000000"/>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chemeClr val="accent4">
                        <a:lumMod val="60000"/>
                        <a:lumOff val="40000"/>
                      </a:schemeClr>
                    </a:solidFill>
                  </a:tcPr>
                </a:tc>
                <a:tc>
                  <a:txBody>
                    <a:bodyPr/>
                    <a:lstStyle/>
                    <a:p>
                      <a:pPr algn="r" fontAlgn="b"/>
                      <a:r>
                        <a:rPr lang="en-US" sz="800" b="0" i="0" u="none" strike="noStrike">
                          <a:solidFill>
                            <a:srgbClr val="000000"/>
                          </a:solidFill>
                          <a:latin typeface="Arial" panose="020B0604020202020204" pitchFamily="34" charset="0"/>
                          <a:cs typeface="Arial" panose="020B0604020202020204" pitchFamily="34" charset="0"/>
                        </a:rPr>
                        <a:t>257,194</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0" i="0" u="none" strike="noStrike" dirty="0">
                          <a:solidFill>
                            <a:srgbClr val="000000"/>
                          </a:solidFill>
                          <a:latin typeface="Arial" panose="020B0604020202020204" pitchFamily="34" charset="0"/>
                          <a:cs typeface="Arial" panose="020B0604020202020204" pitchFamily="34" charset="0"/>
                        </a:rPr>
                        <a:t>246,675</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0" i="0" u="none" strike="noStrike" dirty="0">
                          <a:solidFill>
                            <a:srgbClr val="000000"/>
                          </a:solidFill>
                          <a:latin typeface="Arial" panose="020B0604020202020204" pitchFamily="34" charset="0"/>
                          <a:cs typeface="Arial" panose="020B0604020202020204" pitchFamily="34" charset="0"/>
                        </a:rPr>
                        <a:t>244,978</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0" i="0" u="none" strike="noStrike" dirty="0">
                          <a:solidFill>
                            <a:srgbClr val="000000"/>
                          </a:solidFill>
                          <a:latin typeface="Arial" panose="020B0604020202020204" pitchFamily="34" charset="0"/>
                          <a:cs typeface="Arial" panose="020B0604020202020204" pitchFamily="34" charset="0"/>
                        </a:rPr>
                        <a:t>246,999</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0" i="0" u="none" strike="noStrike" dirty="0">
                          <a:solidFill>
                            <a:srgbClr val="000000"/>
                          </a:solidFill>
                          <a:latin typeface="Arial" panose="020B0604020202020204" pitchFamily="34" charset="0"/>
                          <a:cs typeface="Arial" panose="020B0604020202020204" pitchFamily="34" charset="0"/>
                        </a:rPr>
                        <a:t>252,089</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0" i="0" u="none" strike="noStrike" dirty="0">
                          <a:solidFill>
                            <a:srgbClr val="000000"/>
                          </a:solidFill>
                          <a:latin typeface="Arial" panose="020B0604020202020204" pitchFamily="34" charset="0"/>
                          <a:cs typeface="Arial" panose="020B0604020202020204" pitchFamily="34" charset="0"/>
                        </a:rPr>
                        <a:t>255,876</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0" i="0" u="none" strike="noStrike" dirty="0">
                          <a:solidFill>
                            <a:srgbClr val="000000"/>
                          </a:solidFill>
                          <a:latin typeface="Arial" panose="020B0604020202020204" pitchFamily="34" charset="0"/>
                          <a:cs typeface="Arial" panose="020B0604020202020204" pitchFamily="34" charset="0"/>
                        </a:rPr>
                        <a:t>260,507</a:t>
                      </a:r>
                    </a:p>
                  </a:txBody>
                  <a:tcPr marL="7144" marR="7144" marT="7144" marB="0" anchor="b">
                    <a:lnL w="6350" cap="flat" cmpd="sng" algn="ctr">
                      <a:solidFill>
                        <a:srgbClr val="D8D8D8"/>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r>
              <a:tr h="177505">
                <a:tc>
                  <a:txBody>
                    <a:bodyPr/>
                    <a:lstStyle/>
                    <a:p>
                      <a:pPr algn="l" fontAlgn="b"/>
                      <a:r>
                        <a:rPr lang="en-US" sz="800" b="1" i="0" u="none" strike="noStrike">
                          <a:solidFill>
                            <a:srgbClr val="000000"/>
                          </a:solidFill>
                          <a:latin typeface="Arial" panose="020B0604020202020204" pitchFamily="34" charset="0"/>
                          <a:cs typeface="Arial" panose="020B0604020202020204" pitchFamily="34" charset="0"/>
                        </a:rPr>
                        <a:t>Ages 18 to 59</a:t>
                      </a:r>
                    </a:p>
                  </a:txBody>
                  <a:tcPr marL="128588" marR="7144" marT="7144" marB="0" anchor="b">
                    <a:lnL w="12700" cap="flat" cmpd="sng" algn="ctr">
                      <a:solidFill>
                        <a:srgbClr val="000000"/>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chemeClr val="accent4">
                        <a:lumMod val="60000"/>
                        <a:lumOff val="40000"/>
                      </a:schemeClr>
                    </a:solidFill>
                  </a:tcPr>
                </a:tc>
                <a:tc>
                  <a:txBody>
                    <a:bodyPr/>
                    <a:lstStyle/>
                    <a:p>
                      <a:pPr algn="r" fontAlgn="b"/>
                      <a:r>
                        <a:rPr lang="en-US" sz="800" b="0" i="0" u="none" strike="noStrike">
                          <a:solidFill>
                            <a:srgbClr val="000000"/>
                          </a:solidFill>
                          <a:latin typeface="Arial" panose="020B0604020202020204" pitchFamily="34" charset="0"/>
                          <a:cs typeface="Arial" panose="020B0604020202020204" pitchFamily="34" charset="0"/>
                        </a:rPr>
                        <a:t>2,206,913</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0" i="0" u="none" strike="noStrike">
                          <a:solidFill>
                            <a:srgbClr val="000000"/>
                          </a:solidFill>
                          <a:latin typeface="Arial" panose="020B0604020202020204" pitchFamily="34" charset="0"/>
                          <a:cs typeface="Arial" panose="020B0604020202020204" pitchFamily="34" charset="0"/>
                        </a:rPr>
                        <a:t>2,206,913</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0" i="0" u="none" strike="noStrike">
                          <a:solidFill>
                            <a:srgbClr val="000000"/>
                          </a:solidFill>
                          <a:latin typeface="Arial" panose="020B0604020202020204" pitchFamily="34" charset="0"/>
                          <a:cs typeface="Arial" panose="020B0604020202020204" pitchFamily="34" charset="0"/>
                        </a:rPr>
                        <a:t>2,210,226</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0" i="0" u="none" strike="noStrike">
                          <a:solidFill>
                            <a:srgbClr val="000000"/>
                          </a:solidFill>
                          <a:latin typeface="Arial" panose="020B0604020202020204" pitchFamily="34" charset="0"/>
                          <a:cs typeface="Arial" panose="020B0604020202020204" pitchFamily="34" charset="0"/>
                        </a:rPr>
                        <a:t>2,198,510</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0" i="0" u="none" strike="noStrike">
                          <a:solidFill>
                            <a:srgbClr val="000000"/>
                          </a:solidFill>
                          <a:latin typeface="Arial" panose="020B0604020202020204" pitchFamily="34" charset="0"/>
                          <a:cs typeface="Arial" panose="020B0604020202020204" pitchFamily="34" charset="0"/>
                        </a:rPr>
                        <a:t>2,161,587</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0" i="0" u="none" strike="noStrike">
                          <a:solidFill>
                            <a:srgbClr val="000000"/>
                          </a:solidFill>
                          <a:latin typeface="Arial" panose="020B0604020202020204" pitchFamily="34" charset="0"/>
                          <a:cs typeface="Arial" panose="020B0604020202020204" pitchFamily="34" charset="0"/>
                        </a:rPr>
                        <a:t>2,141,246</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r" fontAlgn="b"/>
                      <a:r>
                        <a:rPr lang="en-US" sz="800" b="0" i="0" u="none" strike="noStrike" dirty="0">
                          <a:solidFill>
                            <a:srgbClr val="000000"/>
                          </a:solidFill>
                          <a:latin typeface="Arial" panose="020B0604020202020204" pitchFamily="34" charset="0"/>
                          <a:cs typeface="Arial" panose="020B0604020202020204" pitchFamily="34" charset="0"/>
                        </a:rPr>
                        <a:t>2,156,392</a:t>
                      </a:r>
                    </a:p>
                  </a:txBody>
                  <a:tcPr marL="7144" marR="7144" marT="7144" marB="0" anchor="b">
                    <a:lnL w="6350" cap="flat" cmpd="sng" algn="ctr">
                      <a:solidFill>
                        <a:srgbClr val="D8D8D8"/>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r>
              <a:tr h="177505">
                <a:tc>
                  <a:txBody>
                    <a:bodyPr/>
                    <a:lstStyle/>
                    <a:p>
                      <a:pPr algn="l" fontAlgn="b"/>
                      <a:r>
                        <a:rPr lang="en-US" sz="800" b="1" i="0" u="none" strike="noStrike">
                          <a:solidFill>
                            <a:srgbClr val="000000"/>
                          </a:solidFill>
                          <a:latin typeface="Arial" panose="020B0604020202020204" pitchFamily="34" charset="0"/>
                          <a:cs typeface="Arial" panose="020B0604020202020204" pitchFamily="34" charset="0"/>
                        </a:rPr>
                        <a:t>Ages 60 and over</a:t>
                      </a:r>
                    </a:p>
                  </a:txBody>
                  <a:tcPr marL="128588" marR="7144" marT="7144" marB="0" anchor="b">
                    <a:lnL w="12700" cap="flat" cmpd="sng" algn="ctr">
                      <a:solidFill>
                        <a:srgbClr val="000000"/>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lgn="r" fontAlgn="b"/>
                      <a:r>
                        <a:rPr lang="en-US" sz="800" b="0" i="0" u="none" strike="noStrike">
                          <a:solidFill>
                            <a:srgbClr val="000000"/>
                          </a:solidFill>
                          <a:latin typeface="Arial" panose="020B0604020202020204" pitchFamily="34" charset="0"/>
                          <a:cs typeface="Arial" panose="020B0604020202020204" pitchFamily="34" charset="0"/>
                        </a:rPr>
                        <a:t>1,201,431</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800" b="0" i="0" u="none" strike="noStrike">
                          <a:solidFill>
                            <a:srgbClr val="000000"/>
                          </a:solidFill>
                          <a:latin typeface="Arial" panose="020B0604020202020204" pitchFamily="34" charset="0"/>
                          <a:cs typeface="Arial" panose="020B0604020202020204" pitchFamily="34" charset="0"/>
                        </a:rPr>
                        <a:t>1,331,201</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800" b="0" i="0" u="none" strike="noStrike">
                          <a:solidFill>
                            <a:srgbClr val="000000"/>
                          </a:solidFill>
                          <a:latin typeface="Arial" panose="020B0604020202020204" pitchFamily="34" charset="0"/>
                          <a:cs typeface="Arial" panose="020B0604020202020204" pitchFamily="34" charset="0"/>
                        </a:rPr>
                        <a:t>1,375,879</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800" b="0" i="0" u="none" strike="noStrike">
                          <a:solidFill>
                            <a:srgbClr val="000000"/>
                          </a:solidFill>
                          <a:latin typeface="Arial" panose="020B0604020202020204" pitchFamily="34" charset="0"/>
                          <a:cs typeface="Arial" panose="020B0604020202020204" pitchFamily="34" charset="0"/>
                        </a:rPr>
                        <a:t>1,506,658</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800" b="0" i="0" u="none" strike="noStrike">
                          <a:solidFill>
                            <a:srgbClr val="000000"/>
                          </a:solidFill>
                          <a:latin typeface="Arial" panose="020B0604020202020204" pitchFamily="34" charset="0"/>
                          <a:cs typeface="Arial" panose="020B0604020202020204" pitchFamily="34" charset="0"/>
                        </a:rPr>
                        <a:t>1,683,257</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800" b="0" i="0" u="none" strike="noStrike">
                          <a:solidFill>
                            <a:srgbClr val="000000"/>
                          </a:solidFill>
                          <a:latin typeface="Arial" panose="020B0604020202020204" pitchFamily="34" charset="0"/>
                          <a:cs typeface="Arial" panose="020B0604020202020204" pitchFamily="34" charset="0"/>
                        </a:rPr>
                        <a:t>1,856,532</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800" b="0" i="0" u="none" strike="noStrike" dirty="0">
                          <a:solidFill>
                            <a:srgbClr val="000000"/>
                          </a:solidFill>
                          <a:latin typeface="Arial" panose="020B0604020202020204" pitchFamily="34" charset="0"/>
                          <a:cs typeface="Arial" panose="020B0604020202020204" pitchFamily="34" charset="0"/>
                        </a:rPr>
                        <a:t>1,983,699</a:t>
                      </a:r>
                    </a:p>
                  </a:txBody>
                  <a:tcPr marL="7144" marR="7144" marT="7144" marB="0" anchor="b">
                    <a:lnL w="6350" cap="flat" cmpd="sng" algn="ctr">
                      <a:solidFill>
                        <a:srgbClr val="D8D8D8"/>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177505">
                <a:tc>
                  <a:txBody>
                    <a:bodyPr/>
                    <a:lstStyle/>
                    <a:p>
                      <a:pPr algn="l" fontAlgn="b"/>
                      <a:r>
                        <a:rPr lang="en-US" sz="800" b="1" i="0" u="none" strike="noStrike" dirty="0">
                          <a:solidFill>
                            <a:srgbClr val="000000"/>
                          </a:solidFill>
                          <a:latin typeface="Arial" panose="020B0604020202020204" pitchFamily="34" charset="0"/>
                          <a:cs typeface="Arial" panose="020B0604020202020204" pitchFamily="34" charset="0"/>
                        </a:rPr>
                        <a:t>Poverty,(1) Age 60+</a:t>
                      </a:r>
                    </a:p>
                  </a:txBody>
                  <a:tcPr marL="7144" marR="7144" marT="7144" marB="0" anchor="b">
                    <a:lnL w="12700" cap="flat" cmpd="sng" algn="ctr">
                      <a:solidFill>
                        <a:srgbClr val="000000"/>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chemeClr val="accent4">
                        <a:lumMod val="60000"/>
                        <a:lumOff val="40000"/>
                      </a:schemeClr>
                    </a:solidFill>
                  </a:tcPr>
                </a:tc>
                <a:tc>
                  <a:txBody>
                    <a:bodyPr/>
                    <a:lstStyle/>
                    <a:p>
                      <a:pPr algn="r" fontAlgn="b"/>
                      <a:r>
                        <a:rPr lang="en-US" sz="800" b="0" i="0" u="none" strike="noStrike">
                          <a:solidFill>
                            <a:srgbClr val="000000"/>
                          </a:solidFill>
                          <a:latin typeface="Arial" panose="020B0604020202020204" pitchFamily="34" charset="0"/>
                          <a:cs typeface="Arial" panose="020B0604020202020204" pitchFamily="34" charset="0"/>
                        </a:rPr>
                        <a:t>352,835</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l" fontAlgn="b"/>
                      <a:r>
                        <a:rPr lang="en-US" sz="800" b="0" i="0" u="none" strike="noStrike">
                          <a:solidFill>
                            <a:srgbClr val="000000"/>
                          </a:solidFill>
                          <a:latin typeface="Arial" panose="020B0604020202020204" pitchFamily="34" charset="0"/>
                          <a:cs typeface="Arial" panose="020B0604020202020204" pitchFamily="34" charset="0"/>
                        </a:rPr>
                        <a:t> </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D8D8D8"/>
                      </a:solidFill>
                      <a:prstDash val="solid"/>
                      <a:round/>
                      <a:headEnd type="none" w="med" len="med"/>
                      <a:tailEnd type="none" w="med" len="med"/>
                    </a:lnB>
                    <a:pattFill prst="pct10">
                      <a:fgClr>
                        <a:srgbClr val="D8D8D8"/>
                      </a:fgClr>
                      <a:bgClr>
                        <a:srgbClr val="F2F2F2"/>
                      </a:bgClr>
                    </a:pattFill>
                  </a:tcPr>
                </a:tc>
                <a:tc>
                  <a:txBody>
                    <a:bodyPr/>
                    <a:lstStyle/>
                    <a:p>
                      <a:pPr algn="l" fontAlgn="b"/>
                      <a:r>
                        <a:rPr lang="en-US" sz="800" b="0" i="0" u="none" strike="noStrike">
                          <a:solidFill>
                            <a:srgbClr val="000000"/>
                          </a:solidFill>
                          <a:latin typeface="Arial" panose="020B0604020202020204" pitchFamily="34" charset="0"/>
                          <a:cs typeface="Arial" panose="020B0604020202020204" pitchFamily="34" charset="0"/>
                        </a:rPr>
                        <a:t> </a:t>
                      </a:r>
                    </a:p>
                  </a:txBody>
                  <a:tcPr marL="7144" marR="7144" marT="7144" marB="0" anchor="b">
                    <a:lnL w="6350" cap="flat" cmpd="sng" algn="ctr">
                      <a:solidFill>
                        <a:srgbClr val="FFFFFF"/>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D8D8D8"/>
                      </a:solidFill>
                      <a:prstDash val="solid"/>
                      <a:round/>
                      <a:headEnd type="none" w="med" len="med"/>
                      <a:tailEnd type="none" w="med" len="med"/>
                    </a:lnB>
                    <a:pattFill prst="pct10">
                      <a:fgClr>
                        <a:srgbClr val="D8D8D8"/>
                      </a:fgClr>
                      <a:bgClr>
                        <a:srgbClr val="F2F2F2"/>
                      </a:bgClr>
                    </a:pattFill>
                  </a:tcPr>
                </a:tc>
                <a:tc>
                  <a:txBody>
                    <a:bodyPr/>
                    <a:lstStyle/>
                    <a:p>
                      <a:pPr algn="l" fontAlgn="b"/>
                      <a:r>
                        <a:rPr lang="en-US" sz="800" b="0" i="0" u="none" strike="noStrike">
                          <a:solidFill>
                            <a:srgbClr val="000000"/>
                          </a:solidFill>
                          <a:latin typeface="Arial" panose="020B0604020202020204" pitchFamily="34" charset="0"/>
                          <a:cs typeface="Arial" panose="020B0604020202020204" pitchFamily="34" charset="0"/>
                        </a:rPr>
                        <a:t> </a:t>
                      </a:r>
                    </a:p>
                  </a:txBody>
                  <a:tcPr marL="7144" marR="7144" marT="7144" marB="0" anchor="b">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D8D8D8"/>
                      </a:solidFill>
                      <a:prstDash val="solid"/>
                      <a:round/>
                      <a:headEnd type="none" w="med" len="med"/>
                      <a:tailEnd type="none" w="med" len="med"/>
                    </a:lnB>
                    <a:pattFill prst="pct10">
                      <a:fgClr>
                        <a:srgbClr val="D8D8D8"/>
                      </a:fgClr>
                      <a:bgClr>
                        <a:srgbClr val="F2F2F2"/>
                      </a:bgClr>
                    </a:pattFill>
                  </a:tcPr>
                </a:tc>
                <a:tc>
                  <a:txBody>
                    <a:bodyPr/>
                    <a:lstStyle/>
                    <a:p>
                      <a:pPr algn="l" fontAlgn="b"/>
                      <a:r>
                        <a:rPr lang="en-US" sz="800" b="0" i="0" u="none" strike="noStrike">
                          <a:solidFill>
                            <a:srgbClr val="000000"/>
                          </a:solidFill>
                          <a:latin typeface="Arial" panose="020B0604020202020204" pitchFamily="34" charset="0"/>
                          <a:cs typeface="Arial" panose="020B0604020202020204" pitchFamily="34" charset="0"/>
                        </a:rPr>
                        <a:t> </a:t>
                      </a:r>
                    </a:p>
                  </a:txBody>
                  <a:tcPr marL="7144" marR="7144" marT="7144" marB="0" anchor="b">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D8D8D8"/>
                      </a:solidFill>
                      <a:prstDash val="solid"/>
                      <a:round/>
                      <a:headEnd type="none" w="med" len="med"/>
                      <a:tailEnd type="none" w="med" len="med"/>
                    </a:lnB>
                    <a:pattFill prst="pct10">
                      <a:fgClr>
                        <a:srgbClr val="D8D8D8"/>
                      </a:fgClr>
                      <a:bgClr>
                        <a:srgbClr val="F2F2F2"/>
                      </a:bgClr>
                    </a:pattFill>
                  </a:tcPr>
                </a:tc>
                <a:tc>
                  <a:txBody>
                    <a:bodyPr/>
                    <a:lstStyle/>
                    <a:p>
                      <a:pPr algn="l" fontAlgn="b"/>
                      <a:r>
                        <a:rPr lang="en-US" sz="800" b="0" i="0" u="none" strike="noStrike">
                          <a:solidFill>
                            <a:srgbClr val="000000"/>
                          </a:solidFill>
                          <a:latin typeface="Arial" panose="020B0604020202020204" pitchFamily="34" charset="0"/>
                          <a:cs typeface="Arial" panose="020B0604020202020204" pitchFamily="34" charset="0"/>
                        </a:rPr>
                        <a:t> </a:t>
                      </a:r>
                    </a:p>
                  </a:txBody>
                  <a:tcPr marL="7144" marR="7144" marT="7144" marB="0" anchor="b">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D8D8D8"/>
                      </a:solidFill>
                      <a:prstDash val="solid"/>
                      <a:round/>
                      <a:headEnd type="none" w="med" len="med"/>
                      <a:tailEnd type="none" w="med" len="med"/>
                    </a:lnB>
                    <a:pattFill prst="pct10">
                      <a:fgClr>
                        <a:srgbClr val="D8D8D8"/>
                      </a:fgClr>
                      <a:bgClr>
                        <a:srgbClr val="F2F2F2"/>
                      </a:bgClr>
                    </a:pattFill>
                  </a:tcPr>
                </a:tc>
                <a:tc>
                  <a:txBody>
                    <a:bodyPr/>
                    <a:lstStyle/>
                    <a:p>
                      <a:pPr algn="l" fontAlgn="b"/>
                      <a:r>
                        <a:rPr lang="en-US" sz="800" b="0" i="0" u="none" strike="noStrike" dirty="0">
                          <a:solidFill>
                            <a:srgbClr val="000000"/>
                          </a:solidFill>
                          <a:latin typeface="Arial" panose="020B0604020202020204" pitchFamily="34" charset="0"/>
                          <a:cs typeface="Arial" panose="020B0604020202020204" pitchFamily="34" charset="0"/>
                        </a:rPr>
                        <a:t> </a:t>
                      </a:r>
                    </a:p>
                  </a:txBody>
                  <a:tcPr marL="7144" marR="7144" marT="7144" marB="0" anchor="b">
                    <a:lnL w="6350" cap="flat" cmpd="sng" algn="ctr">
                      <a:solidFill>
                        <a:srgbClr val="F2F2F2"/>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D8D8D8"/>
                      </a:solidFill>
                      <a:prstDash val="solid"/>
                      <a:round/>
                      <a:headEnd type="none" w="med" len="med"/>
                      <a:tailEnd type="none" w="med" len="med"/>
                    </a:lnB>
                    <a:pattFill prst="pct10">
                      <a:fgClr>
                        <a:srgbClr val="D8D8D8"/>
                      </a:fgClr>
                      <a:bgClr>
                        <a:srgbClr val="F2F2F2"/>
                      </a:bgClr>
                    </a:pattFill>
                  </a:tcPr>
                </a:tc>
              </a:tr>
              <a:tr h="177505">
                <a:tc>
                  <a:txBody>
                    <a:bodyPr/>
                    <a:lstStyle/>
                    <a:p>
                      <a:pPr algn="l" fontAlgn="b"/>
                      <a:r>
                        <a:rPr lang="en-US" sz="800" b="1" i="0" u="none" strike="noStrike">
                          <a:solidFill>
                            <a:srgbClr val="000000"/>
                          </a:solidFill>
                          <a:latin typeface="Arial" panose="020B0604020202020204" pitchFamily="34" charset="0"/>
                          <a:cs typeface="Arial" panose="020B0604020202020204" pitchFamily="34" charset="0"/>
                        </a:rPr>
                        <a:t>Below 150%</a:t>
                      </a:r>
                    </a:p>
                  </a:txBody>
                  <a:tcPr marL="128588" marR="7144" marT="7144" marB="0" anchor="b">
                    <a:lnL w="12700" cap="flat" cmpd="sng" algn="ctr">
                      <a:solidFill>
                        <a:srgbClr val="000000"/>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chemeClr val="accent4">
                        <a:lumMod val="60000"/>
                        <a:lumOff val="40000"/>
                      </a:schemeClr>
                    </a:solidFill>
                  </a:tcPr>
                </a:tc>
                <a:tc>
                  <a:txBody>
                    <a:bodyPr/>
                    <a:lstStyle/>
                    <a:p>
                      <a:pPr algn="r" fontAlgn="b"/>
                      <a:r>
                        <a:rPr lang="en-US" sz="800" b="0" i="0" u="none" strike="noStrike">
                          <a:solidFill>
                            <a:srgbClr val="000000"/>
                          </a:solidFill>
                          <a:latin typeface="Arial" panose="020B0604020202020204" pitchFamily="34" charset="0"/>
                          <a:cs typeface="Arial" panose="020B0604020202020204" pitchFamily="34" charset="0"/>
                        </a:rPr>
                        <a:t>652,365</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solidFill>
                      <a:srgbClr val="FFFFFF"/>
                    </a:solidFill>
                  </a:tcPr>
                </a:tc>
                <a:tc>
                  <a:txBody>
                    <a:bodyPr/>
                    <a:lstStyle/>
                    <a:p>
                      <a:pPr algn="l" fontAlgn="b"/>
                      <a:r>
                        <a:rPr lang="en-US" sz="800" b="0" i="0" u="none" strike="noStrike" dirty="0">
                          <a:solidFill>
                            <a:srgbClr val="000000"/>
                          </a:solidFill>
                          <a:latin typeface="Arial" panose="020B0604020202020204" pitchFamily="34" charset="0"/>
                          <a:cs typeface="Arial" panose="020B0604020202020204" pitchFamily="34" charset="0"/>
                        </a:rPr>
                        <a:t> </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pattFill prst="pct10">
                      <a:fgClr>
                        <a:srgbClr val="D8D8D8"/>
                      </a:fgClr>
                      <a:bgClr>
                        <a:srgbClr val="F2F2F2"/>
                      </a:bgClr>
                    </a:pattFill>
                  </a:tcPr>
                </a:tc>
                <a:tc>
                  <a:txBody>
                    <a:bodyPr/>
                    <a:lstStyle/>
                    <a:p>
                      <a:pPr algn="l" fontAlgn="b"/>
                      <a:r>
                        <a:rPr lang="en-US" sz="800" b="0" i="0" u="none" strike="noStrike">
                          <a:solidFill>
                            <a:srgbClr val="000000"/>
                          </a:solidFill>
                          <a:latin typeface="Arial" panose="020B0604020202020204" pitchFamily="34" charset="0"/>
                          <a:cs typeface="Arial" panose="020B0604020202020204" pitchFamily="34" charset="0"/>
                        </a:rPr>
                        <a:t> </a:t>
                      </a:r>
                    </a:p>
                  </a:txBody>
                  <a:tcPr marL="7144" marR="7144" marT="7144" marB="0" anchor="b">
                    <a:lnL w="6350" cap="flat" cmpd="sng" algn="ctr">
                      <a:solidFill>
                        <a:srgbClr val="FFFFFF"/>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pattFill prst="pct10">
                      <a:fgClr>
                        <a:srgbClr val="D8D8D8"/>
                      </a:fgClr>
                      <a:bgClr>
                        <a:srgbClr val="F2F2F2"/>
                      </a:bgClr>
                    </a:pattFill>
                  </a:tcPr>
                </a:tc>
                <a:tc>
                  <a:txBody>
                    <a:bodyPr/>
                    <a:lstStyle/>
                    <a:p>
                      <a:pPr algn="l" fontAlgn="b"/>
                      <a:r>
                        <a:rPr lang="en-US" sz="800" b="0" i="0" u="none" strike="noStrike">
                          <a:solidFill>
                            <a:srgbClr val="000000"/>
                          </a:solidFill>
                          <a:latin typeface="Arial" panose="020B0604020202020204" pitchFamily="34" charset="0"/>
                          <a:cs typeface="Arial" panose="020B0604020202020204" pitchFamily="34" charset="0"/>
                        </a:rPr>
                        <a:t> </a:t>
                      </a:r>
                    </a:p>
                  </a:txBody>
                  <a:tcPr marL="7144" marR="7144" marT="7144" marB="0" anchor="b">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pattFill prst="pct10">
                      <a:fgClr>
                        <a:srgbClr val="D8D8D8"/>
                      </a:fgClr>
                      <a:bgClr>
                        <a:srgbClr val="F2F2F2"/>
                      </a:bgClr>
                    </a:pattFill>
                  </a:tcPr>
                </a:tc>
                <a:tc>
                  <a:txBody>
                    <a:bodyPr/>
                    <a:lstStyle/>
                    <a:p>
                      <a:pPr algn="l" fontAlgn="b"/>
                      <a:r>
                        <a:rPr lang="en-US" sz="800" b="0" i="0" u="none" strike="noStrike" dirty="0">
                          <a:solidFill>
                            <a:srgbClr val="000000"/>
                          </a:solidFill>
                          <a:latin typeface="Arial" panose="020B0604020202020204" pitchFamily="34" charset="0"/>
                          <a:cs typeface="Arial" panose="020B0604020202020204" pitchFamily="34" charset="0"/>
                        </a:rPr>
                        <a:t> </a:t>
                      </a:r>
                    </a:p>
                  </a:txBody>
                  <a:tcPr marL="7144" marR="7144" marT="7144" marB="0" anchor="b">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pattFill prst="pct10">
                      <a:fgClr>
                        <a:srgbClr val="D8D8D8"/>
                      </a:fgClr>
                      <a:bgClr>
                        <a:srgbClr val="F2F2F2"/>
                      </a:bgClr>
                    </a:pattFill>
                  </a:tcPr>
                </a:tc>
                <a:tc>
                  <a:txBody>
                    <a:bodyPr/>
                    <a:lstStyle/>
                    <a:p>
                      <a:pPr algn="l" fontAlgn="b"/>
                      <a:r>
                        <a:rPr lang="en-US" sz="800" b="0" i="0" u="none" strike="noStrike" dirty="0">
                          <a:solidFill>
                            <a:srgbClr val="000000"/>
                          </a:solidFill>
                          <a:latin typeface="Arial" panose="020B0604020202020204" pitchFamily="34" charset="0"/>
                          <a:cs typeface="Arial" panose="020B0604020202020204" pitchFamily="34" charset="0"/>
                        </a:rPr>
                        <a:t> </a:t>
                      </a:r>
                    </a:p>
                  </a:txBody>
                  <a:tcPr marL="7144" marR="7144" marT="7144" marB="0" anchor="b">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pattFill prst="pct10">
                      <a:fgClr>
                        <a:srgbClr val="D8D8D8"/>
                      </a:fgClr>
                      <a:bgClr>
                        <a:srgbClr val="F2F2F2"/>
                      </a:bgClr>
                    </a:pattFill>
                  </a:tcPr>
                </a:tc>
                <a:tc>
                  <a:txBody>
                    <a:bodyPr/>
                    <a:lstStyle/>
                    <a:p>
                      <a:pPr algn="l" fontAlgn="b"/>
                      <a:r>
                        <a:rPr lang="en-US" sz="800" b="0" i="0" u="none" strike="noStrike" dirty="0">
                          <a:solidFill>
                            <a:srgbClr val="000000"/>
                          </a:solidFill>
                          <a:latin typeface="Arial" panose="020B0604020202020204" pitchFamily="34" charset="0"/>
                          <a:cs typeface="Arial" panose="020B0604020202020204" pitchFamily="34" charset="0"/>
                        </a:rPr>
                        <a:t> </a:t>
                      </a:r>
                    </a:p>
                  </a:txBody>
                  <a:tcPr marL="7144" marR="7144" marT="7144" marB="0" anchor="b">
                    <a:lnL w="6350" cap="flat" cmpd="sng" algn="ctr">
                      <a:solidFill>
                        <a:srgbClr val="F2F2F2"/>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D8D8D8"/>
                      </a:solidFill>
                      <a:prstDash val="solid"/>
                      <a:round/>
                      <a:headEnd type="none" w="med" len="med"/>
                      <a:tailEnd type="none" w="med" len="med"/>
                    </a:lnB>
                    <a:pattFill prst="pct10">
                      <a:fgClr>
                        <a:srgbClr val="D8D8D8"/>
                      </a:fgClr>
                      <a:bgClr>
                        <a:srgbClr val="F2F2F2"/>
                      </a:bgClr>
                    </a:pattFill>
                  </a:tcPr>
                </a:tc>
              </a:tr>
              <a:tr h="177505">
                <a:tc>
                  <a:txBody>
                    <a:bodyPr/>
                    <a:lstStyle/>
                    <a:p>
                      <a:pPr algn="l" fontAlgn="b"/>
                      <a:r>
                        <a:rPr lang="en-US" sz="800" b="1" i="0" u="none" strike="noStrike">
                          <a:solidFill>
                            <a:srgbClr val="000000"/>
                          </a:solidFill>
                          <a:latin typeface="Arial" panose="020B0604020202020204" pitchFamily="34" charset="0"/>
                          <a:cs typeface="Arial" panose="020B0604020202020204" pitchFamily="34" charset="0"/>
                        </a:rPr>
                        <a:t>Below 250%</a:t>
                      </a:r>
                    </a:p>
                  </a:txBody>
                  <a:tcPr marL="128588" marR="7144" marT="7144" marB="0" anchor="b">
                    <a:lnL w="12700" cap="flat" cmpd="sng" algn="ctr">
                      <a:solidFill>
                        <a:srgbClr val="000000"/>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4">
                        <a:lumMod val="60000"/>
                        <a:lumOff val="40000"/>
                      </a:schemeClr>
                    </a:solidFill>
                  </a:tcPr>
                </a:tc>
                <a:tc>
                  <a:txBody>
                    <a:bodyPr/>
                    <a:lstStyle/>
                    <a:p>
                      <a:pPr algn="r" fontAlgn="b"/>
                      <a:r>
                        <a:rPr lang="en-US" sz="800" b="0" i="0" u="none" strike="noStrike">
                          <a:solidFill>
                            <a:srgbClr val="000000"/>
                          </a:solidFill>
                          <a:latin typeface="Arial" panose="020B0604020202020204" pitchFamily="34" charset="0"/>
                          <a:cs typeface="Arial" panose="020B0604020202020204" pitchFamily="34" charset="0"/>
                        </a:rPr>
                        <a:t>1,201,110</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n-US" sz="800" b="0" i="0" u="none" strike="noStrike">
                          <a:solidFill>
                            <a:srgbClr val="000000"/>
                          </a:solidFill>
                          <a:latin typeface="Arial" panose="020B0604020202020204" pitchFamily="34" charset="0"/>
                          <a:cs typeface="Arial" panose="020B0604020202020204" pitchFamily="34" charset="0"/>
                        </a:rPr>
                        <a:t> </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pct10">
                      <a:fgClr>
                        <a:srgbClr val="D8D8D8"/>
                      </a:fgClr>
                      <a:bgClr>
                        <a:srgbClr val="F2F2F2"/>
                      </a:bgClr>
                    </a:pattFill>
                  </a:tcPr>
                </a:tc>
                <a:tc>
                  <a:txBody>
                    <a:bodyPr/>
                    <a:lstStyle/>
                    <a:p>
                      <a:pPr algn="l" fontAlgn="b"/>
                      <a:r>
                        <a:rPr lang="en-US" sz="800" b="0" i="0" u="none" strike="noStrike">
                          <a:solidFill>
                            <a:srgbClr val="000000"/>
                          </a:solidFill>
                          <a:latin typeface="Arial" panose="020B0604020202020204" pitchFamily="34" charset="0"/>
                          <a:cs typeface="Arial" panose="020B0604020202020204" pitchFamily="34" charset="0"/>
                        </a:rPr>
                        <a:t> </a:t>
                      </a:r>
                    </a:p>
                  </a:txBody>
                  <a:tcPr marL="7144" marR="7144" marT="7144" marB="0" anchor="b">
                    <a:lnL w="6350" cap="flat" cmpd="sng" algn="ctr">
                      <a:solidFill>
                        <a:srgbClr val="FFFFFF"/>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pct10">
                      <a:fgClr>
                        <a:srgbClr val="D8D8D8"/>
                      </a:fgClr>
                      <a:bgClr>
                        <a:srgbClr val="F2F2F2"/>
                      </a:bgClr>
                    </a:pattFill>
                  </a:tcPr>
                </a:tc>
                <a:tc>
                  <a:txBody>
                    <a:bodyPr/>
                    <a:lstStyle/>
                    <a:p>
                      <a:pPr algn="l" fontAlgn="b"/>
                      <a:r>
                        <a:rPr lang="en-US" sz="800" b="0" i="0" u="none" strike="noStrike">
                          <a:solidFill>
                            <a:srgbClr val="000000"/>
                          </a:solidFill>
                          <a:latin typeface="Arial" panose="020B0604020202020204" pitchFamily="34" charset="0"/>
                          <a:cs typeface="Arial" panose="020B0604020202020204" pitchFamily="34" charset="0"/>
                        </a:rPr>
                        <a:t> </a:t>
                      </a:r>
                    </a:p>
                  </a:txBody>
                  <a:tcPr marL="7144" marR="7144" marT="7144" marB="0" anchor="b">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pct10">
                      <a:fgClr>
                        <a:srgbClr val="D8D8D8"/>
                      </a:fgClr>
                      <a:bgClr>
                        <a:srgbClr val="F2F2F2"/>
                      </a:bgClr>
                    </a:pattFill>
                  </a:tcPr>
                </a:tc>
                <a:tc>
                  <a:txBody>
                    <a:bodyPr/>
                    <a:lstStyle/>
                    <a:p>
                      <a:pPr algn="l" fontAlgn="b"/>
                      <a:r>
                        <a:rPr lang="en-US" sz="800" b="0" i="0" u="none" strike="noStrike">
                          <a:solidFill>
                            <a:srgbClr val="000000"/>
                          </a:solidFill>
                          <a:latin typeface="Arial" panose="020B0604020202020204" pitchFamily="34" charset="0"/>
                          <a:cs typeface="Arial" panose="020B0604020202020204" pitchFamily="34" charset="0"/>
                        </a:rPr>
                        <a:t> </a:t>
                      </a:r>
                    </a:p>
                  </a:txBody>
                  <a:tcPr marL="7144" marR="7144" marT="7144" marB="0" anchor="b">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pct10">
                      <a:fgClr>
                        <a:srgbClr val="D8D8D8"/>
                      </a:fgClr>
                      <a:bgClr>
                        <a:srgbClr val="F2F2F2"/>
                      </a:bgClr>
                    </a:pattFill>
                  </a:tcPr>
                </a:tc>
                <a:tc>
                  <a:txBody>
                    <a:bodyPr/>
                    <a:lstStyle/>
                    <a:p>
                      <a:pPr algn="l" fontAlgn="b"/>
                      <a:r>
                        <a:rPr lang="en-US" sz="800" b="0" i="0" u="none" strike="noStrike">
                          <a:solidFill>
                            <a:srgbClr val="000000"/>
                          </a:solidFill>
                          <a:latin typeface="Arial" panose="020B0604020202020204" pitchFamily="34" charset="0"/>
                          <a:cs typeface="Arial" panose="020B0604020202020204" pitchFamily="34" charset="0"/>
                        </a:rPr>
                        <a:t> </a:t>
                      </a:r>
                    </a:p>
                  </a:txBody>
                  <a:tcPr marL="7144" marR="7144" marT="7144" marB="0" anchor="b">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pct10">
                      <a:fgClr>
                        <a:srgbClr val="D8D8D8"/>
                      </a:fgClr>
                      <a:bgClr>
                        <a:srgbClr val="F2F2F2"/>
                      </a:bgClr>
                    </a:pattFill>
                  </a:tcPr>
                </a:tc>
                <a:tc>
                  <a:txBody>
                    <a:bodyPr/>
                    <a:lstStyle/>
                    <a:p>
                      <a:pPr algn="l" fontAlgn="b"/>
                      <a:r>
                        <a:rPr lang="en-US" sz="800" b="0" i="0" u="none" strike="noStrike" dirty="0">
                          <a:solidFill>
                            <a:srgbClr val="000000"/>
                          </a:solidFill>
                          <a:latin typeface="Arial" panose="020B0604020202020204" pitchFamily="34" charset="0"/>
                          <a:cs typeface="Arial" panose="020B0604020202020204" pitchFamily="34" charset="0"/>
                        </a:rPr>
                        <a:t> </a:t>
                      </a:r>
                    </a:p>
                  </a:txBody>
                  <a:tcPr marL="7144" marR="7144" marT="7144" marB="0" anchor="b">
                    <a:lnL w="6350" cap="flat" cmpd="sng" algn="ctr">
                      <a:solidFill>
                        <a:srgbClr val="F2F2F2"/>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D8D8D8"/>
                      </a:solidFill>
                      <a:prstDash val="solid"/>
                      <a:round/>
                      <a:headEnd type="none" w="med" len="med"/>
                      <a:tailEnd type="none" w="med" len="med"/>
                    </a:lnT>
                    <a:lnB w="6350" cap="flat" cmpd="sng" algn="ctr">
                      <a:solidFill>
                        <a:srgbClr val="000000"/>
                      </a:solidFill>
                      <a:prstDash val="solid"/>
                      <a:round/>
                      <a:headEnd type="none" w="med" len="med"/>
                      <a:tailEnd type="none" w="med" len="med"/>
                    </a:lnB>
                    <a:pattFill prst="pct10">
                      <a:fgClr>
                        <a:srgbClr val="D8D8D8"/>
                      </a:fgClr>
                      <a:bgClr>
                        <a:srgbClr val="F2F2F2"/>
                      </a:bgClr>
                    </a:pattFill>
                  </a:tcPr>
                </a:tc>
              </a:tr>
              <a:tr h="216634">
                <a:tc>
                  <a:txBody>
                    <a:bodyPr/>
                    <a:lstStyle/>
                    <a:p>
                      <a:pPr algn="l" fontAlgn="b"/>
                      <a:r>
                        <a:rPr lang="en-US" sz="800" b="1" i="0" u="none" strike="noStrike" dirty="0">
                          <a:solidFill>
                            <a:srgbClr val="000000"/>
                          </a:solidFill>
                          <a:latin typeface="Arial" panose="020B0604020202020204" pitchFamily="34" charset="0"/>
                          <a:cs typeface="Arial" panose="020B0604020202020204" pitchFamily="34" charset="0"/>
                        </a:rPr>
                        <a:t>Housing (Own/Rent), 60+,(2)</a:t>
                      </a:r>
                    </a:p>
                  </a:txBody>
                  <a:tcPr marL="7144" marR="7144" marT="7144" marB="0" anchor="b">
                    <a:lnL w="12700" cap="flat" cmpd="sng" algn="ctr">
                      <a:solidFill>
                        <a:srgbClr val="000000"/>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60000"/>
                        <a:lumOff val="40000"/>
                      </a:schemeClr>
                    </a:solidFill>
                  </a:tcPr>
                </a:tc>
                <a:tc gridSpan="2">
                  <a:txBody>
                    <a:bodyPr/>
                    <a:lstStyle/>
                    <a:p>
                      <a:pPr algn="l" fontAlgn="b"/>
                      <a:r>
                        <a:rPr lang="en-US" sz="800" b="0" i="0" u="none" strike="noStrike" dirty="0">
                          <a:solidFill>
                            <a:srgbClr val="000000"/>
                          </a:solidFill>
                          <a:latin typeface="Arial" panose="020B0604020202020204" pitchFamily="34" charset="0"/>
                          <a:cs typeface="Arial" panose="020B0604020202020204" pitchFamily="34" charset="0"/>
                        </a:rPr>
                        <a:t>158,860/92,900</a:t>
                      </a:r>
                    </a:p>
                  </a:txBody>
                  <a:tcPr marL="128588" marR="7144" marT="7144" marB="0" anchor="b">
                    <a:lnL w="6350" cap="flat" cmpd="sng" algn="ctr">
                      <a:solidFill>
                        <a:srgbClr val="D8D8D8"/>
                      </a:solidFill>
                      <a:prstDash val="solid"/>
                      <a:round/>
                      <a:headEnd type="none" w="med" len="med"/>
                      <a:tailEnd type="none" w="med" len="med"/>
                    </a:lnL>
                    <a:lnR w="6350" cap="flat" cmpd="sng" algn="ctr">
                      <a:solidFill>
                        <a:srgbClr val="D8D8D8"/>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a:txBody>
                    <a:bodyPr/>
                    <a:lstStyle/>
                    <a:p>
                      <a:pPr algn="l" fontAlgn="b"/>
                      <a:r>
                        <a:rPr lang="en-US" sz="800" b="0" i="0" u="none" strike="noStrike">
                          <a:solidFill>
                            <a:srgbClr val="000000"/>
                          </a:solidFill>
                          <a:latin typeface="Arial" panose="020B0604020202020204" pitchFamily="34" charset="0"/>
                          <a:cs typeface="Arial" panose="020B0604020202020204" pitchFamily="34" charset="0"/>
                        </a:rPr>
                        <a:t> </a:t>
                      </a:r>
                    </a:p>
                  </a:txBody>
                  <a:tcPr marL="7144" marR="7144" marT="7144" marB="0" anchor="b">
                    <a:lnL w="6350" cap="flat" cmpd="sng" algn="ctr">
                      <a:solidFill>
                        <a:srgbClr val="D8D8D8"/>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D8D8D8"/>
                      </a:fgClr>
                      <a:bgClr>
                        <a:srgbClr val="F2F2F2"/>
                      </a:bgClr>
                    </a:pattFill>
                  </a:tcPr>
                </a:tc>
                <a:tc>
                  <a:txBody>
                    <a:bodyPr/>
                    <a:lstStyle/>
                    <a:p>
                      <a:pPr algn="l" fontAlgn="b"/>
                      <a:r>
                        <a:rPr lang="en-US" sz="800" b="0" i="0" u="none" strike="noStrike">
                          <a:solidFill>
                            <a:srgbClr val="000000"/>
                          </a:solidFill>
                          <a:latin typeface="Arial" panose="020B0604020202020204" pitchFamily="34" charset="0"/>
                          <a:cs typeface="Arial" panose="020B0604020202020204" pitchFamily="34" charset="0"/>
                        </a:rPr>
                        <a:t> </a:t>
                      </a:r>
                    </a:p>
                  </a:txBody>
                  <a:tcPr marL="7144" marR="7144" marT="7144" marB="0" anchor="b">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D8D8D8"/>
                      </a:fgClr>
                      <a:bgClr>
                        <a:srgbClr val="F2F2F2"/>
                      </a:bgClr>
                    </a:pattFill>
                  </a:tcPr>
                </a:tc>
                <a:tc>
                  <a:txBody>
                    <a:bodyPr/>
                    <a:lstStyle/>
                    <a:p>
                      <a:pPr algn="l" fontAlgn="b"/>
                      <a:r>
                        <a:rPr lang="en-US" sz="800" b="0" i="0" u="none" strike="noStrike">
                          <a:solidFill>
                            <a:srgbClr val="000000"/>
                          </a:solidFill>
                          <a:latin typeface="Arial" panose="020B0604020202020204" pitchFamily="34" charset="0"/>
                          <a:cs typeface="Arial" panose="020B0604020202020204" pitchFamily="34" charset="0"/>
                        </a:rPr>
                        <a:t> </a:t>
                      </a:r>
                    </a:p>
                  </a:txBody>
                  <a:tcPr marL="7144" marR="7144" marT="7144" marB="0" anchor="b">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D8D8D8"/>
                      </a:fgClr>
                      <a:bgClr>
                        <a:srgbClr val="F2F2F2"/>
                      </a:bgClr>
                    </a:pattFill>
                  </a:tcPr>
                </a:tc>
                <a:tc>
                  <a:txBody>
                    <a:bodyPr/>
                    <a:lstStyle/>
                    <a:p>
                      <a:pPr algn="l" fontAlgn="b"/>
                      <a:r>
                        <a:rPr lang="en-US" sz="800" b="0" i="0" u="none" strike="noStrike">
                          <a:solidFill>
                            <a:srgbClr val="000000"/>
                          </a:solidFill>
                          <a:latin typeface="Arial" panose="020B0604020202020204" pitchFamily="34" charset="0"/>
                          <a:cs typeface="Arial" panose="020B0604020202020204" pitchFamily="34" charset="0"/>
                        </a:rPr>
                        <a:t> </a:t>
                      </a:r>
                    </a:p>
                  </a:txBody>
                  <a:tcPr marL="7144" marR="7144" marT="7144" marB="0" anchor="b">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D8D8D8"/>
                      </a:fgClr>
                      <a:bgClr>
                        <a:srgbClr val="F2F2F2"/>
                      </a:bgClr>
                    </a:pattFill>
                  </a:tcPr>
                </a:tc>
                <a:tc>
                  <a:txBody>
                    <a:bodyPr/>
                    <a:lstStyle/>
                    <a:p>
                      <a:pPr algn="l" fontAlgn="b"/>
                      <a:r>
                        <a:rPr lang="en-US" sz="800" b="0" i="0" u="none" strike="noStrike" dirty="0">
                          <a:solidFill>
                            <a:srgbClr val="000000"/>
                          </a:solidFill>
                          <a:latin typeface="Arial" panose="020B0604020202020204" pitchFamily="34" charset="0"/>
                          <a:cs typeface="Arial" panose="020B0604020202020204" pitchFamily="34" charset="0"/>
                        </a:rPr>
                        <a:t> </a:t>
                      </a:r>
                    </a:p>
                  </a:txBody>
                  <a:tcPr marL="7144" marR="7144" marT="7144" marB="0" anchor="b">
                    <a:lnL w="6350" cap="flat" cmpd="sng" algn="ctr">
                      <a:solidFill>
                        <a:srgbClr val="F2F2F2"/>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D8D8D8"/>
                      </a:fgClr>
                      <a:bgClr>
                        <a:srgbClr val="F2F2F2"/>
                      </a:bgClr>
                    </a:pattFill>
                  </a:tcPr>
                </a:tc>
              </a:tr>
            </a:tbl>
          </a:graphicData>
        </a:graphic>
      </p:graphicFrame>
      <p:sp>
        <p:nvSpPr>
          <p:cNvPr id="11474" name="TextBox 4"/>
          <p:cNvSpPr txBox="1">
            <a:spLocks noChangeArrowheads="1"/>
          </p:cNvSpPr>
          <p:nvPr/>
        </p:nvSpPr>
        <p:spPr bwMode="auto">
          <a:xfrm>
            <a:off x="1371600" y="4857750"/>
            <a:ext cx="3657600"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US" altLang="en-US" sz="900" i="1">
                <a:latin typeface="Perpetua" pitchFamily="18" charset="0"/>
              </a:rPr>
              <a:t>Source: NYS Data Book, 2010, © NYSOFA</a:t>
            </a:r>
          </a:p>
        </p:txBody>
      </p:sp>
      <p:sp>
        <p:nvSpPr>
          <p:cNvPr id="3" name="Title 2"/>
          <p:cNvSpPr>
            <a:spLocks noGrp="1"/>
          </p:cNvSpPr>
          <p:nvPr>
            <p:ph type="title"/>
          </p:nvPr>
        </p:nvSpPr>
        <p:spPr>
          <a:xfrm>
            <a:off x="457200" y="285750"/>
            <a:ext cx="8229600" cy="857250"/>
          </a:xfrm>
        </p:spPr>
        <p:txBody>
          <a:bodyPr>
            <a:normAutofit/>
          </a:bodyPr>
          <a:lstStyle/>
          <a:p>
            <a:r>
              <a:rPr lang="en-US" sz="3200" dirty="0" smtClean="0">
                <a:solidFill>
                  <a:srgbClr val="553278"/>
                </a:solidFill>
              </a:rPr>
              <a:t>New York State Trends Demographics</a:t>
            </a:r>
            <a:endParaRPr lang="en-US" sz="3200" dirty="0">
              <a:solidFill>
                <a:srgbClr val="553278"/>
              </a:solidFill>
            </a:endParaRPr>
          </a:p>
        </p:txBody>
      </p:sp>
    </p:spTree>
    <p:extLst>
      <p:ext uri="{BB962C8B-B14F-4D97-AF65-F5344CB8AC3E}">
        <p14:creationId xmlns:p14="http://schemas.microsoft.com/office/powerpoint/2010/main" val="15035855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nvPr>
        </p:nvGraphicFramePr>
        <p:xfrm>
          <a:off x="4419600" y="1352550"/>
          <a:ext cx="4495799" cy="3465625"/>
        </p:xfrm>
        <a:graphic>
          <a:graphicData uri="http://schemas.openxmlformats.org/drawingml/2006/table">
            <a:tbl>
              <a:tblPr firstRow="1" firstCol="1" bandRow="1">
                <a:tableStyleId>{5C22544A-7EE6-4342-B048-85BDC9FD1C3A}</a:tableStyleId>
              </a:tblPr>
              <a:tblGrid>
                <a:gridCol w="2515121"/>
                <a:gridCol w="990339"/>
                <a:gridCol w="990339"/>
              </a:tblGrid>
              <a:tr h="820243">
                <a:tc gridSpan="3">
                  <a:txBody>
                    <a:bodyPr/>
                    <a:lstStyle/>
                    <a:p>
                      <a:pPr marL="0" marR="0" algn="ctr">
                        <a:lnSpc>
                          <a:spcPct val="107000"/>
                        </a:lnSpc>
                        <a:spcBef>
                          <a:spcPts val="0"/>
                        </a:spcBef>
                        <a:spcAft>
                          <a:spcPts val="800"/>
                        </a:spcAft>
                      </a:pPr>
                      <a:r>
                        <a:rPr lang="en-US" sz="900">
                          <a:effectLst/>
                        </a:rPr>
                        <a:t>New York State</a:t>
                      </a:r>
                    </a:p>
                    <a:p>
                      <a:pPr marL="0" marR="0" algn="ctr">
                        <a:lnSpc>
                          <a:spcPct val="107000"/>
                        </a:lnSpc>
                        <a:spcBef>
                          <a:spcPts val="0"/>
                        </a:spcBef>
                        <a:spcAft>
                          <a:spcPts val="800"/>
                        </a:spcAft>
                      </a:pPr>
                      <a:r>
                        <a:rPr lang="en-US" sz="900">
                          <a:effectLst/>
                        </a:rPr>
                        <a:t>62 Counties</a:t>
                      </a:r>
                    </a:p>
                    <a:p>
                      <a:pPr marL="0" marR="0" algn="ctr">
                        <a:lnSpc>
                          <a:spcPct val="107000"/>
                        </a:lnSpc>
                        <a:spcBef>
                          <a:spcPts val="0"/>
                        </a:spcBef>
                        <a:spcAft>
                          <a:spcPts val="800"/>
                        </a:spcAft>
                      </a:pPr>
                      <a:r>
                        <a:rPr lang="en-US" sz="900">
                          <a:effectLst/>
                        </a:rPr>
                        <a:t>Change in Population Aged 60 and Over</a:t>
                      </a:r>
                    </a:p>
                    <a:p>
                      <a:pPr marL="0" marR="0" algn="ctr">
                        <a:lnSpc>
                          <a:spcPct val="107000"/>
                        </a:lnSpc>
                        <a:spcBef>
                          <a:spcPts val="0"/>
                        </a:spcBef>
                        <a:spcAft>
                          <a:spcPts val="800"/>
                        </a:spcAft>
                      </a:pPr>
                      <a:r>
                        <a:rPr lang="en-US" sz="900">
                          <a:effectLst/>
                        </a:rPr>
                        <a:t>2010 to 2020</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023" marR="55023" marT="0" marB="0" anchor="ctr"/>
                </a:tc>
                <a:tc hMerge="1">
                  <a:txBody>
                    <a:bodyPr/>
                    <a:lstStyle/>
                    <a:p>
                      <a:endParaRPr lang="en-US"/>
                    </a:p>
                  </a:txBody>
                  <a:tcPr/>
                </a:tc>
                <a:tc hMerge="1">
                  <a:txBody>
                    <a:bodyPr/>
                    <a:lstStyle/>
                    <a:p>
                      <a:endParaRPr lang="en-US"/>
                    </a:p>
                  </a:txBody>
                  <a:tcPr/>
                </a:tc>
              </a:tr>
              <a:tr h="575699">
                <a:tc rowSpan="2">
                  <a:txBody>
                    <a:bodyPr/>
                    <a:lstStyle/>
                    <a:p>
                      <a:pPr marL="0" marR="0" algn="ctr">
                        <a:lnSpc>
                          <a:spcPct val="107000"/>
                        </a:lnSpc>
                        <a:spcBef>
                          <a:spcPts val="0"/>
                        </a:spcBef>
                        <a:spcAft>
                          <a:spcPts val="800"/>
                        </a:spcAft>
                      </a:pPr>
                      <a:r>
                        <a:rPr lang="en-US" sz="900">
                          <a:effectLst/>
                        </a:rPr>
                        <a:t>Proportion of County Population Aged 60 and Over</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023" marR="55023" marT="0" marB="0" anchor="ctr"/>
                </a:tc>
                <a:tc gridSpan="2">
                  <a:txBody>
                    <a:bodyPr/>
                    <a:lstStyle/>
                    <a:p>
                      <a:pPr marL="0" marR="0" algn="ctr">
                        <a:lnSpc>
                          <a:spcPct val="107000"/>
                        </a:lnSpc>
                        <a:spcBef>
                          <a:spcPts val="0"/>
                        </a:spcBef>
                        <a:spcAft>
                          <a:spcPts val="800"/>
                        </a:spcAft>
                      </a:pPr>
                      <a:r>
                        <a:rPr lang="en-US" sz="900">
                          <a:effectLst/>
                        </a:rPr>
                        <a:t>Number of Counties with Specified percent of Older Persons</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023" marR="55023" marT="0" marB="0" anchor="ctr"/>
                </a:tc>
                <a:tc hMerge="1">
                  <a:txBody>
                    <a:bodyPr/>
                    <a:lstStyle/>
                    <a:p>
                      <a:endParaRPr lang="en-US"/>
                    </a:p>
                  </a:txBody>
                  <a:tcPr/>
                </a:tc>
              </a:tr>
              <a:tr h="229261">
                <a:tc vMerge="1">
                  <a:txBody>
                    <a:bodyPr/>
                    <a:lstStyle/>
                    <a:p>
                      <a:endParaRPr lang="en-US"/>
                    </a:p>
                  </a:txBody>
                  <a:tcPr/>
                </a:tc>
                <a:tc>
                  <a:txBody>
                    <a:bodyPr/>
                    <a:lstStyle/>
                    <a:p>
                      <a:pPr marL="0" marR="0" algn="ctr">
                        <a:lnSpc>
                          <a:spcPct val="107000"/>
                        </a:lnSpc>
                        <a:spcBef>
                          <a:spcPts val="0"/>
                        </a:spcBef>
                        <a:spcAft>
                          <a:spcPts val="800"/>
                        </a:spcAft>
                      </a:pPr>
                      <a:r>
                        <a:rPr lang="en-US" sz="900">
                          <a:effectLst/>
                        </a:rPr>
                        <a:t>2015</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023" marR="55023" marT="0" marB="0" anchor="ctr"/>
                </a:tc>
                <a:tc>
                  <a:txBody>
                    <a:bodyPr/>
                    <a:lstStyle/>
                    <a:p>
                      <a:pPr marL="0" marR="0" algn="ctr">
                        <a:lnSpc>
                          <a:spcPct val="107000"/>
                        </a:lnSpc>
                        <a:spcBef>
                          <a:spcPts val="0"/>
                        </a:spcBef>
                        <a:spcAft>
                          <a:spcPts val="800"/>
                        </a:spcAft>
                      </a:pPr>
                      <a:r>
                        <a:rPr lang="en-US" sz="900">
                          <a:effectLst/>
                        </a:rPr>
                        <a:t>2025</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023" marR="55023" marT="0" marB="0" anchor="ctr"/>
                </a:tc>
              </a:tr>
              <a:tr h="277660">
                <a:tc>
                  <a:txBody>
                    <a:bodyPr/>
                    <a:lstStyle/>
                    <a:p>
                      <a:pPr marL="0" marR="0" algn="ctr">
                        <a:lnSpc>
                          <a:spcPct val="107000"/>
                        </a:lnSpc>
                        <a:spcBef>
                          <a:spcPts val="0"/>
                        </a:spcBef>
                        <a:spcAft>
                          <a:spcPts val="800"/>
                        </a:spcAft>
                      </a:pPr>
                      <a:r>
                        <a:rPr lang="en-US" sz="900">
                          <a:effectLst/>
                        </a:rPr>
                        <a:t>Less than 20%</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023" marR="55023" marT="0" marB="0" anchor="ctr"/>
                </a:tc>
                <a:tc>
                  <a:txBody>
                    <a:bodyPr/>
                    <a:lstStyle/>
                    <a:p>
                      <a:pPr marL="0" marR="0" algn="ctr">
                        <a:lnSpc>
                          <a:spcPct val="107000"/>
                        </a:lnSpc>
                        <a:spcBef>
                          <a:spcPts val="0"/>
                        </a:spcBef>
                        <a:spcAft>
                          <a:spcPts val="800"/>
                        </a:spcAft>
                      </a:pPr>
                      <a:r>
                        <a:rPr lang="en-US" sz="900">
                          <a:effectLst/>
                        </a:rPr>
                        <a:t>7</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023" marR="55023" marT="0" marB="0" anchor="ctr"/>
                </a:tc>
                <a:tc>
                  <a:txBody>
                    <a:bodyPr/>
                    <a:lstStyle/>
                    <a:p>
                      <a:pPr marL="0" marR="0" algn="ctr">
                        <a:lnSpc>
                          <a:spcPct val="107000"/>
                        </a:lnSpc>
                        <a:spcBef>
                          <a:spcPts val="0"/>
                        </a:spcBef>
                        <a:spcAft>
                          <a:spcPts val="800"/>
                        </a:spcAft>
                      </a:pPr>
                      <a:r>
                        <a:rPr lang="en-US" sz="900">
                          <a:effectLst/>
                        </a:rPr>
                        <a:t>5</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023" marR="55023" marT="0" marB="0" anchor="ctr"/>
                </a:tc>
              </a:tr>
              <a:tr h="222637">
                <a:tc>
                  <a:txBody>
                    <a:bodyPr/>
                    <a:lstStyle/>
                    <a:p>
                      <a:pPr marL="0" marR="0" algn="ctr">
                        <a:lnSpc>
                          <a:spcPct val="107000"/>
                        </a:lnSpc>
                        <a:spcBef>
                          <a:spcPts val="0"/>
                        </a:spcBef>
                        <a:spcAft>
                          <a:spcPts val="800"/>
                        </a:spcAft>
                      </a:pPr>
                      <a:r>
                        <a:rPr lang="en-US" sz="900">
                          <a:effectLst/>
                        </a:rPr>
                        <a:t>20% to 24%</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023" marR="55023" marT="0" marB="0" anchor="ctr"/>
                </a:tc>
                <a:tc>
                  <a:txBody>
                    <a:bodyPr/>
                    <a:lstStyle/>
                    <a:p>
                      <a:pPr marL="0" marR="0" algn="ctr">
                        <a:lnSpc>
                          <a:spcPct val="107000"/>
                        </a:lnSpc>
                        <a:spcBef>
                          <a:spcPts val="0"/>
                        </a:spcBef>
                        <a:spcAft>
                          <a:spcPts val="800"/>
                        </a:spcAft>
                      </a:pPr>
                      <a:r>
                        <a:rPr lang="en-US" sz="900">
                          <a:effectLst/>
                        </a:rPr>
                        <a:t>41</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023" marR="55023" marT="0" marB="0" anchor="ctr"/>
                </a:tc>
                <a:tc>
                  <a:txBody>
                    <a:bodyPr/>
                    <a:lstStyle/>
                    <a:p>
                      <a:pPr marL="0" marR="0" algn="ctr">
                        <a:lnSpc>
                          <a:spcPct val="107000"/>
                        </a:lnSpc>
                        <a:spcBef>
                          <a:spcPts val="0"/>
                        </a:spcBef>
                        <a:spcAft>
                          <a:spcPts val="800"/>
                        </a:spcAft>
                      </a:pPr>
                      <a:r>
                        <a:rPr lang="en-US" sz="900">
                          <a:effectLst/>
                        </a:rPr>
                        <a:t>6</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023" marR="55023" marT="0" marB="0" anchor="ctr"/>
                </a:tc>
              </a:tr>
              <a:tr h="263904">
                <a:tc>
                  <a:txBody>
                    <a:bodyPr/>
                    <a:lstStyle/>
                    <a:p>
                      <a:pPr marL="0" marR="0" algn="ctr">
                        <a:lnSpc>
                          <a:spcPct val="107000"/>
                        </a:lnSpc>
                        <a:spcBef>
                          <a:spcPts val="0"/>
                        </a:spcBef>
                        <a:spcAft>
                          <a:spcPts val="800"/>
                        </a:spcAft>
                      </a:pPr>
                      <a:r>
                        <a:rPr lang="en-US" sz="900">
                          <a:effectLst/>
                        </a:rPr>
                        <a:t>25% to 29%</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023" marR="55023" marT="0" marB="0" anchor="ctr"/>
                </a:tc>
                <a:tc>
                  <a:txBody>
                    <a:bodyPr/>
                    <a:lstStyle/>
                    <a:p>
                      <a:pPr marL="0" marR="0" algn="ctr">
                        <a:lnSpc>
                          <a:spcPct val="107000"/>
                        </a:lnSpc>
                        <a:spcBef>
                          <a:spcPts val="0"/>
                        </a:spcBef>
                        <a:spcAft>
                          <a:spcPts val="800"/>
                        </a:spcAft>
                      </a:pPr>
                      <a:r>
                        <a:rPr lang="en-US" sz="900">
                          <a:effectLst/>
                        </a:rPr>
                        <a:t>12</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023" marR="55023" marT="0" marB="0" anchor="ctr"/>
                </a:tc>
                <a:tc>
                  <a:txBody>
                    <a:bodyPr/>
                    <a:lstStyle/>
                    <a:p>
                      <a:pPr marL="0" marR="0" algn="ctr">
                        <a:lnSpc>
                          <a:spcPct val="107000"/>
                        </a:lnSpc>
                        <a:spcBef>
                          <a:spcPts val="0"/>
                        </a:spcBef>
                        <a:spcAft>
                          <a:spcPts val="800"/>
                        </a:spcAft>
                      </a:pPr>
                      <a:r>
                        <a:rPr lang="en-US" sz="900">
                          <a:effectLst/>
                        </a:rPr>
                        <a:t>33</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023" marR="55023" marT="0" marB="0" anchor="ctr"/>
                </a:tc>
              </a:tr>
              <a:tr h="392290">
                <a:tc>
                  <a:txBody>
                    <a:bodyPr/>
                    <a:lstStyle/>
                    <a:p>
                      <a:pPr marL="0" marR="0" algn="ctr">
                        <a:lnSpc>
                          <a:spcPct val="107000"/>
                        </a:lnSpc>
                        <a:spcBef>
                          <a:spcPts val="0"/>
                        </a:spcBef>
                        <a:spcAft>
                          <a:spcPts val="800"/>
                        </a:spcAft>
                      </a:pPr>
                      <a:r>
                        <a:rPr lang="en-US" sz="900">
                          <a:effectLst/>
                        </a:rPr>
                        <a:t>30% and over</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023" marR="55023" marT="0" marB="0" anchor="ctr"/>
                </a:tc>
                <a:tc>
                  <a:txBody>
                    <a:bodyPr/>
                    <a:lstStyle/>
                    <a:p>
                      <a:pPr marL="0" marR="0" algn="ctr">
                        <a:lnSpc>
                          <a:spcPct val="107000"/>
                        </a:lnSpc>
                        <a:spcBef>
                          <a:spcPts val="0"/>
                        </a:spcBef>
                        <a:spcAft>
                          <a:spcPts val="800"/>
                        </a:spcAft>
                      </a:pPr>
                      <a:r>
                        <a:rPr lang="en-US" sz="900">
                          <a:effectLst/>
                        </a:rPr>
                        <a:t>2</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023" marR="55023" marT="0" marB="0" anchor="ctr"/>
                </a:tc>
                <a:tc>
                  <a:txBody>
                    <a:bodyPr/>
                    <a:lstStyle/>
                    <a:p>
                      <a:pPr marL="0" marR="0" algn="ctr">
                        <a:lnSpc>
                          <a:spcPct val="107000"/>
                        </a:lnSpc>
                        <a:spcBef>
                          <a:spcPts val="0"/>
                        </a:spcBef>
                        <a:spcAft>
                          <a:spcPts val="800"/>
                        </a:spcAft>
                      </a:pPr>
                      <a:r>
                        <a:rPr lang="en-US" sz="900">
                          <a:effectLst/>
                        </a:rPr>
                        <a:t>18</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5023" marR="55023" marT="0" marB="0" anchor="ctr"/>
                </a:tc>
              </a:tr>
              <a:tr h="612380">
                <a:tc gridSpan="3">
                  <a:txBody>
                    <a:bodyPr/>
                    <a:lstStyle/>
                    <a:p>
                      <a:pPr marL="0" marR="0" algn="r">
                        <a:lnSpc>
                          <a:spcPct val="107000"/>
                        </a:lnSpc>
                        <a:spcBef>
                          <a:spcPts val="0"/>
                        </a:spcBef>
                        <a:spcAft>
                          <a:spcPts val="800"/>
                        </a:spcAft>
                      </a:pPr>
                      <a:r>
                        <a:rPr lang="en-US" sz="900" dirty="0">
                          <a:effectLst/>
                        </a:rPr>
                        <a:t>Source: Woods &amp; Poole Economics, Inc., 2014 State Profile</a:t>
                      </a: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txBody>
                  <a:tcPr marL="55023" marR="55023" marT="0" marB="0" anchor="ctr"/>
                </a:tc>
                <a:tc hMerge="1">
                  <a:txBody>
                    <a:bodyPr/>
                    <a:lstStyle/>
                    <a:p>
                      <a:endParaRPr lang="en-US"/>
                    </a:p>
                  </a:txBody>
                  <a:tcPr/>
                </a:tc>
                <a:tc hMerge="1">
                  <a:txBody>
                    <a:bodyPr/>
                    <a:lstStyle/>
                    <a:p>
                      <a:endParaRPr lang="en-US"/>
                    </a:p>
                  </a:txBody>
                  <a:tcPr/>
                </a:tc>
              </a:tr>
            </a:tbl>
          </a:graphicData>
        </a:graphic>
      </p:graphicFrame>
      <p:sp>
        <p:nvSpPr>
          <p:cNvPr id="5" name="Title 2"/>
          <p:cNvSpPr txBox="1">
            <a:spLocks/>
          </p:cNvSpPr>
          <p:nvPr/>
        </p:nvSpPr>
        <p:spPr>
          <a:xfrm>
            <a:off x="457200" y="285750"/>
            <a:ext cx="8229600" cy="680033"/>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r>
              <a:rPr lang="en-US" sz="3000" smtClean="0">
                <a:solidFill>
                  <a:srgbClr val="553278"/>
                </a:solidFill>
              </a:rPr>
              <a:t>New York State Trends Demographics</a:t>
            </a:r>
            <a:endParaRPr lang="en-US" sz="3000" dirty="0">
              <a:solidFill>
                <a:srgbClr val="553278"/>
              </a:solidFill>
            </a:endParaRPr>
          </a:p>
        </p:txBody>
      </p:sp>
      <p:sp>
        <p:nvSpPr>
          <p:cNvPr id="12" name="Up Arrow 11"/>
          <p:cNvSpPr>
            <a:spLocks noChangeArrowheads="1"/>
          </p:cNvSpPr>
          <p:nvPr/>
        </p:nvSpPr>
        <p:spPr bwMode="auto">
          <a:xfrm>
            <a:off x="3733800" y="4324350"/>
            <a:ext cx="152400" cy="228600"/>
          </a:xfrm>
          <a:prstGeom prst="upArrow">
            <a:avLst>
              <a:gd name="adj1" fmla="val 50000"/>
              <a:gd name="adj2" fmla="val 34854"/>
            </a:avLst>
          </a:prstGeom>
          <a:solidFill>
            <a:srgbClr val="8064A2"/>
          </a:solidFill>
          <a:ln w="38100">
            <a:solidFill>
              <a:srgbClr val="8064A2"/>
            </a:solidFill>
            <a:miter lim="800000"/>
            <a:headEnd/>
            <a:tailEnd/>
          </a:ln>
          <a:effectLst>
            <a:outerShdw dist="28398" dir="3806097" algn="ctr" rotWithShape="0">
              <a:srgbClr val="3F3151">
                <a:alpha val="50000"/>
              </a:srgbClr>
            </a:outerShdw>
          </a:effectLst>
        </p:spPr>
        <p:txBody>
          <a:bodyPr rot="0" vert="eaVert" wrap="square" lIns="91440" tIns="45720" rIns="91440" bIns="45720" anchor="t" anchorCtr="0" upright="1">
            <a:noAutofit/>
          </a:bodyPr>
          <a:lstStyle/>
          <a:p>
            <a:endParaRPr lang="en-US"/>
          </a:p>
        </p:txBody>
      </p:sp>
      <p:graphicFrame>
        <p:nvGraphicFramePr>
          <p:cNvPr id="13" name="Table 12"/>
          <p:cNvGraphicFramePr>
            <a:graphicFrameLocks noGrp="1"/>
          </p:cNvGraphicFramePr>
          <p:nvPr>
            <p:extLst/>
          </p:nvPr>
        </p:nvGraphicFramePr>
        <p:xfrm>
          <a:off x="381000" y="1352550"/>
          <a:ext cx="3810000" cy="3465625"/>
        </p:xfrm>
        <a:graphic>
          <a:graphicData uri="http://schemas.openxmlformats.org/drawingml/2006/table">
            <a:tbl>
              <a:tblPr firstRow="1" firstCol="1" bandRow="1">
                <a:tableStyleId>{5C22544A-7EE6-4342-B048-85BDC9FD1C3A}</a:tableStyleId>
              </a:tblPr>
              <a:tblGrid>
                <a:gridCol w="3367360"/>
                <a:gridCol w="442640"/>
              </a:tblGrid>
              <a:tr h="291410">
                <a:tc gridSpan="2">
                  <a:txBody>
                    <a:bodyPr/>
                    <a:lstStyle/>
                    <a:p>
                      <a:pPr marL="0" marR="0" algn="ctr">
                        <a:lnSpc>
                          <a:spcPct val="107000"/>
                        </a:lnSpc>
                        <a:spcBef>
                          <a:spcPts val="0"/>
                        </a:spcBef>
                        <a:spcAft>
                          <a:spcPts val="800"/>
                        </a:spcAft>
                      </a:pPr>
                      <a:r>
                        <a:rPr lang="en-US" sz="1100" dirty="0">
                          <a:effectLst/>
                        </a:rPr>
                        <a:t>FAMILY STRUCTURE in the United States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r>
              <a:tr h="616279">
                <a:tc>
                  <a:txBody>
                    <a:bodyPr/>
                    <a:lstStyle/>
                    <a:p>
                      <a:pPr marL="0" marR="0" algn="ctr">
                        <a:lnSpc>
                          <a:spcPct val="107000"/>
                        </a:lnSpc>
                        <a:spcBef>
                          <a:spcPts val="0"/>
                        </a:spcBef>
                        <a:spcAft>
                          <a:spcPts val="800"/>
                        </a:spcAft>
                      </a:pPr>
                      <a:r>
                        <a:rPr lang="en-US" sz="1100">
                          <a:effectLst/>
                        </a:rPr>
                        <a:t>Married couple families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630310">
                <a:tc>
                  <a:txBody>
                    <a:bodyPr/>
                    <a:lstStyle/>
                    <a:p>
                      <a:pPr marL="0" marR="0" algn="ctr">
                        <a:lnSpc>
                          <a:spcPct val="107000"/>
                        </a:lnSpc>
                        <a:spcBef>
                          <a:spcPts val="600"/>
                        </a:spcBef>
                        <a:spcAft>
                          <a:spcPts val="600"/>
                        </a:spcAft>
                      </a:pPr>
                      <a:r>
                        <a:rPr lang="en-US" sz="1100">
                          <a:effectLst/>
                        </a:rPr>
                        <a:t>Married couple families with children</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630310">
                <a:tc>
                  <a:txBody>
                    <a:bodyPr/>
                    <a:lstStyle/>
                    <a:p>
                      <a:pPr marL="0" marR="0" algn="ctr">
                        <a:lnSpc>
                          <a:spcPct val="107000"/>
                        </a:lnSpc>
                        <a:spcBef>
                          <a:spcPts val="600"/>
                        </a:spcBef>
                        <a:spcAft>
                          <a:spcPts val="600"/>
                        </a:spcAft>
                      </a:pPr>
                      <a:r>
                        <a:rPr lang="en-US" sz="1100">
                          <a:effectLst/>
                        </a:rPr>
                        <a:t>Single parent households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630310">
                <a:tc>
                  <a:txBody>
                    <a:bodyPr/>
                    <a:lstStyle/>
                    <a:p>
                      <a:pPr marL="0" marR="0" algn="ctr">
                        <a:lnSpc>
                          <a:spcPct val="107000"/>
                        </a:lnSpc>
                        <a:spcBef>
                          <a:spcPts val="600"/>
                        </a:spcBef>
                        <a:spcAft>
                          <a:spcPts val="600"/>
                        </a:spcAft>
                      </a:pPr>
                      <a:r>
                        <a:rPr lang="en-US" sz="1100">
                          <a:effectLst/>
                        </a:rPr>
                        <a:t>Single person households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r h="667006">
                <a:tc>
                  <a:txBody>
                    <a:bodyPr/>
                    <a:lstStyle/>
                    <a:p>
                      <a:pPr marL="0" marR="0" algn="ctr">
                        <a:lnSpc>
                          <a:spcPct val="107000"/>
                        </a:lnSpc>
                        <a:spcBef>
                          <a:spcPts val="600"/>
                        </a:spcBef>
                        <a:spcAft>
                          <a:spcPts val="600"/>
                        </a:spcAft>
                      </a:pPr>
                      <a:r>
                        <a:rPr lang="en-US" sz="1100">
                          <a:effectLst/>
                        </a:rPr>
                        <a:t>Non-traditional households</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r>
            </a:tbl>
          </a:graphicData>
        </a:graphic>
      </p:graphicFrame>
      <p:sp>
        <p:nvSpPr>
          <p:cNvPr id="14" name="Up Arrow 13"/>
          <p:cNvSpPr/>
          <p:nvPr/>
        </p:nvSpPr>
        <p:spPr>
          <a:xfrm>
            <a:off x="3805382" y="4216146"/>
            <a:ext cx="304800" cy="44500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Up Arrow 14"/>
          <p:cNvSpPr/>
          <p:nvPr/>
        </p:nvSpPr>
        <p:spPr>
          <a:xfrm>
            <a:off x="3805382" y="3645708"/>
            <a:ext cx="304800" cy="44500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Up Arrow 15"/>
          <p:cNvSpPr/>
          <p:nvPr/>
        </p:nvSpPr>
        <p:spPr>
          <a:xfrm>
            <a:off x="3790373" y="3007317"/>
            <a:ext cx="304800" cy="445008"/>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own Arrow 16"/>
          <p:cNvSpPr/>
          <p:nvPr/>
        </p:nvSpPr>
        <p:spPr>
          <a:xfrm>
            <a:off x="3790373" y="1747134"/>
            <a:ext cx="309418" cy="496362"/>
          </a:xfrm>
          <a:prstGeom prst="down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Down Arrow 17"/>
          <p:cNvSpPr/>
          <p:nvPr/>
        </p:nvSpPr>
        <p:spPr>
          <a:xfrm>
            <a:off x="3798455" y="2323505"/>
            <a:ext cx="309418" cy="496362"/>
          </a:xfrm>
          <a:prstGeom prst="downArrow">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0949295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Minority Population Growth</a:t>
            </a:r>
          </a:p>
        </p:txBody>
      </p:sp>
      <p:grpSp>
        <p:nvGrpSpPr>
          <p:cNvPr id="4" name="Group 2"/>
          <p:cNvGrpSpPr>
            <a:grpSpLocks/>
          </p:cNvGrpSpPr>
          <p:nvPr/>
        </p:nvGrpSpPr>
        <p:grpSpPr bwMode="auto">
          <a:xfrm>
            <a:off x="152400" y="1063626"/>
            <a:ext cx="8763000" cy="3794125"/>
            <a:chOff x="2865" y="5818"/>
            <a:chExt cx="6960" cy="4292"/>
          </a:xfrm>
        </p:grpSpPr>
        <p:graphicFrame>
          <p:nvGraphicFramePr>
            <p:cNvPr id="5" name="Object 4"/>
            <p:cNvGraphicFramePr>
              <a:graphicFrameLocks noChangeAspect="1"/>
            </p:cNvGraphicFramePr>
            <p:nvPr>
              <p:extLst/>
            </p:nvPr>
          </p:nvGraphicFramePr>
          <p:xfrm>
            <a:off x="2865" y="5818"/>
            <a:ext cx="6960" cy="3842"/>
          </p:xfrm>
          <a:graphic>
            <a:graphicData uri="http://schemas.openxmlformats.org/presentationml/2006/ole">
              <mc:AlternateContent xmlns:mc="http://schemas.openxmlformats.org/markup-compatibility/2006">
                <mc:Choice xmlns:v="urn:schemas-microsoft-com:vml" Requires="v">
                  <p:oleObj spid="_x0000_s1032" name="Worksheet" r:id="rId3" imgW="6221160" imgH="3813840" progId="Excel.OpenDocumentSpreadsheet.12">
                    <p:embed/>
                  </p:oleObj>
                </mc:Choice>
                <mc:Fallback>
                  <p:oleObj name="Worksheet" r:id="rId3" imgW="6221160" imgH="3813840" progId="Excel.OpenDocumentSpreadsheet.1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65" y="5818"/>
                          <a:ext cx="6960" cy="3842"/>
                        </a:xfrm>
                        <a:prstGeom prst="rect">
                          <a:avLst/>
                        </a:prstGeom>
                        <a:solidFill>
                          <a:srgbClr val="FFFFFF"/>
                        </a:solidFill>
                      </p:spPr>
                    </p:pic>
                  </p:oleObj>
                </mc:Fallback>
              </mc:AlternateContent>
            </a:graphicData>
          </a:graphic>
        </p:graphicFrame>
        <p:sp>
          <p:nvSpPr>
            <p:cNvPr id="6" name="Text Box 4"/>
            <p:cNvSpPr txBox="1">
              <a:spLocks noChangeArrowheads="1"/>
            </p:cNvSpPr>
            <p:nvPr/>
          </p:nvSpPr>
          <p:spPr bwMode="auto">
            <a:xfrm>
              <a:off x="2925" y="9660"/>
              <a:ext cx="6825" cy="450"/>
            </a:xfrm>
            <a:prstGeom prst="rect">
              <a:avLst/>
            </a:prstGeom>
            <a:solidFill>
              <a:srgbClr val="FFFFFF"/>
            </a:solidFill>
            <a:ln w="9525">
              <a:solidFill>
                <a:srgbClr val="808080"/>
              </a:solidFill>
              <a:miter lim="800000"/>
              <a:headEnd/>
              <a:tailEnd/>
            </a:ln>
          </p:spPr>
          <p:txBody>
            <a:bodyPr vert="horz" wrap="square" lIns="91440" tIns="45720" rIns="91440" bIns="45720" numCol="1" anchor="t" anchorCtr="0" compatLnSpc="1">
              <a:prstTxWarp prst="textNoShape">
                <a:avLst/>
              </a:prstTxWarp>
            </a:bodyPr>
            <a:lstStyle/>
            <a:p>
              <a:pPr defTabSz="914378" eaLnBrk="0" fontAlgn="base" hangingPunct="0">
                <a:spcBef>
                  <a:spcPct val="0"/>
                </a:spcBef>
                <a:spcAft>
                  <a:spcPts val="800"/>
                </a:spcAft>
              </a:pPr>
              <a:r>
                <a:rPr lang="en-US" altLang="en-US" sz="800">
                  <a:latin typeface="Calibri" panose="020F0502020204030204" pitchFamily="34" charset="0"/>
                </a:rPr>
                <a:t>Source: Woods &amp; Poole, 2009</a:t>
              </a:r>
              <a:endParaRPr lang="en-US" altLang="en-US">
                <a:latin typeface="Arial" panose="020B0604020202020204" pitchFamily="34" charset="0"/>
              </a:endParaRPr>
            </a:p>
          </p:txBody>
        </p:sp>
      </p:grpSp>
    </p:spTree>
    <p:extLst>
      <p:ext uri="{BB962C8B-B14F-4D97-AF65-F5344CB8AC3E}">
        <p14:creationId xmlns:p14="http://schemas.microsoft.com/office/powerpoint/2010/main" val="7663148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95350"/>
            <a:ext cx="8229600" cy="284039"/>
          </a:xfrm>
        </p:spPr>
        <p:txBody>
          <a:bodyPr>
            <a:noAutofit/>
          </a:bodyPr>
          <a:lstStyle/>
          <a:p>
            <a:r>
              <a:rPr lang="en-US" sz="3600" dirty="0"/>
              <a:t>Health and Impairment of Older Adults</a:t>
            </a:r>
            <a:br>
              <a:rPr lang="en-US" sz="3600" dirty="0"/>
            </a:br>
            <a:endParaRPr lang="en-US" sz="3600" dirty="0"/>
          </a:p>
        </p:txBody>
      </p:sp>
      <p:sp>
        <p:nvSpPr>
          <p:cNvPr id="3" name="Content Placeholder 2"/>
          <p:cNvSpPr>
            <a:spLocks noGrp="1"/>
          </p:cNvSpPr>
          <p:nvPr>
            <p:ph idx="1"/>
          </p:nvPr>
        </p:nvSpPr>
        <p:spPr>
          <a:xfrm>
            <a:off x="457200" y="1402794"/>
            <a:ext cx="4267200" cy="3394075"/>
          </a:xfrm>
        </p:spPr>
        <p:txBody>
          <a:bodyPr>
            <a:normAutofit fontScale="70000" lnSpcReduction="20000"/>
          </a:bodyPr>
          <a:lstStyle/>
          <a:p>
            <a:pPr marL="0" indent="0">
              <a:buNone/>
            </a:pPr>
            <a:r>
              <a:rPr lang="en-US" dirty="0"/>
              <a:t>Chronic conditions are singled out as </a:t>
            </a:r>
            <a:r>
              <a:rPr lang="en-US" i="1" dirty="0"/>
              <a:t>the</a:t>
            </a:r>
            <a:r>
              <a:rPr lang="en-US" dirty="0"/>
              <a:t> major cause of illness, disability, and death in the United States.  It is estimated that the cost of chronic conditions will reach $864 billion by 2040, with chronic conditions among older adults being more costly, disabling, and difficult to treat – and also the most preventable.</a:t>
            </a:r>
          </a:p>
        </p:txBody>
      </p:sp>
      <p:graphicFrame>
        <p:nvGraphicFramePr>
          <p:cNvPr id="5" name="Table 4"/>
          <p:cNvGraphicFramePr>
            <a:graphicFrameLocks noGrp="1"/>
          </p:cNvGraphicFramePr>
          <p:nvPr>
            <p:extLst>
              <p:ext uri="{D42A27DB-BD31-4B8C-83A1-F6EECF244321}">
                <p14:modId xmlns:p14="http://schemas.microsoft.com/office/powerpoint/2010/main" val="1066484759"/>
              </p:ext>
            </p:extLst>
          </p:nvPr>
        </p:nvGraphicFramePr>
        <p:xfrm>
          <a:off x="5029200" y="1428750"/>
          <a:ext cx="3657600" cy="2686684"/>
        </p:xfrm>
        <a:graphic>
          <a:graphicData uri="http://schemas.openxmlformats.org/drawingml/2006/table">
            <a:tbl>
              <a:tblPr firstRow="1" firstCol="1" bandRow="1">
                <a:tableStyleId>{5C22544A-7EE6-4342-B048-85BDC9FD1C3A}</a:tableStyleId>
              </a:tblPr>
              <a:tblGrid>
                <a:gridCol w="1453243"/>
                <a:gridCol w="2204357"/>
              </a:tblGrid>
              <a:tr h="368616">
                <a:tc gridSpan="2">
                  <a:txBody>
                    <a:bodyPr/>
                    <a:lstStyle/>
                    <a:p>
                      <a:pPr marL="0" marR="0" algn="ctr">
                        <a:lnSpc>
                          <a:spcPct val="107000"/>
                        </a:lnSpc>
                        <a:spcBef>
                          <a:spcPts val="0"/>
                        </a:spcBef>
                        <a:spcAft>
                          <a:spcPts val="800"/>
                        </a:spcAft>
                      </a:pPr>
                      <a:r>
                        <a:rPr lang="en-US" sz="1400" dirty="0">
                          <a:effectLst/>
                        </a:rPr>
                        <a:t>New York State Population: Disability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r>
              <a:tr h="735125">
                <a:tc>
                  <a:txBody>
                    <a:bodyPr/>
                    <a:lstStyle/>
                    <a:p>
                      <a:pPr marL="0" marR="0" algn="ctr">
                        <a:lnSpc>
                          <a:spcPct val="107000"/>
                        </a:lnSpc>
                        <a:spcBef>
                          <a:spcPts val="0"/>
                        </a:spcBef>
                        <a:spcAft>
                          <a:spcPts val="800"/>
                        </a:spcAft>
                      </a:pPr>
                      <a:r>
                        <a:rPr lang="en-US" sz="1500">
                          <a:effectLst/>
                        </a:rPr>
                        <a:t>Age Group</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1500">
                          <a:effectLst/>
                        </a:rPr>
                        <a:t>% of Group with All Types of Disabilities</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07637">
                <a:tc>
                  <a:txBody>
                    <a:bodyPr/>
                    <a:lstStyle/>
                    <a:p>
                      <a:pPr marL="0" marR="0" algn="ctr">
                        <a:lnSpc>
                          <a:spcPct val="107000"/>
                        </a:lnSpc>
                        <a:spcBef>
                          <a:spcPts val="0"/>
                        </a:spcBef>
                        <a:spcAft>
                          <a:spcPts val="800"/>
                        </a:spcAft>
                      </a:pPr>
                      <a:r>
                        <a:rPr lang="en-US" sz="1500" dirty="0">
                          <a:effectLst/>
                        </a:rPr>
                        <a:t>5-20</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1500">
                          <a:effectLst/>
                        </a:rPr>
                        <a:t>4%</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98159">
                <a:tc>
                  <a:txBody>
                    <a:bodyPr/>
                    <a:lstStyle/>
                    <a:p>
                      <a:pPr marL="0" marR="0" algn="ctr">
                        <a:lnSpc>
                          <a:spcPct val="107000"/>
                        </a:lnSpc>
                        <a:spcBef>
                          <a:spcPts val="0"/>
                        </a:spcBef>
                        <a:spcAft>
                          <a:spcPts val="800"/>
                        </a:spcAft>
                      </a:pPr>
                      <a:r>
                        <a:rPr lang="en-US" sz="1500">
                          <a:effectLst/>
                        </a:rPr>
                        <a:t>21-64</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1500">
                          <a:effectLst/>
                        </a:rPr>
                        <a:t> 9%</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77147">
                <a:tc>
                  <a:txBody>
                    <a:bodyPr/>
                    <a:lstStyle/>
                    <a:p>
                      <a:pPr marL="0" marR="0" algn="ctr">
                        <a:lnSpc>
                          <a:spcPct val="107000"/>
                        </a:lnSpc>
                        <a:spcBef>
                          <a:spcPts val="0"/>
                        </a:spcBef>
                        <a:spcAft>
                          <a:spcPts val="800"/>
                        </a:spcAft>
                      </a:pPr>
                      <a:r>
                        <a:rPr lang="en-US" sz="1500">
                          <a:effectLst/>
                        </a:rPr>
                        <a:t>65 and over</a:t>
                      </a:r>
                      <a:endParaRPr lang="en-US" sz="15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800"/>
                        </a:spcAft>
                      </a:pPr>
                      <a:r>
                        <a:rPr lang="en-US" sz="1500" dirty="0">
                          <a:effectLst/>
                        </a:rPr>
                        <a:t>35%</a:t>
                      </a:r>
                      <a:endParaRPr lang="en-US" sz="15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40234163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hart 5"/>
          <p:cNvGraphicFramePr/>
          <p:nvPr>
            <p:extLst>
              <p:ext uri="{D42A27DB-BD31-4B8C-83A1-F6EECF244321}">
                <p14:modId xmlns:p14="http://schemas.microsoft.com/office/powerpoint/2010/main" val="3257464596"/>
              </p:ext>
            </p:extLst>
          </p:nvPr>
        </p:nvGraphicFramePr>
        <p:xfrm>
          <a:off x="753414" y="260798"/>
          <a:ext cx="8200622" cy="235683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Table 6"/>
          <p:cNvGraphicFramePr>
            <a:graphicFrameLocks noGrp="1"/>
          </p:cNvGraphicFramePr>
          <p:nvPr>
            <p:extLst/>
          </p:nvPr>
        </p:nvGraphicFramePr>
        <p:xfrm>
          <a:off x="618186" y="2675587"/>
          <a:ext cx="8258578" cy="2260242"/>
        </p:xfrm>
        <a:graphic>
          <a:graphicData uri="http://schemas.openxmlformats.org/drawingml/2006/table">
            <a:tbl>
              <a:tblPr firstRow="1" firstCol="1" bandRow="1">
                <a:tableStyleId>{5C22544A-7EE6-4342-B048-85BDC9FD1C3A}</a:tableStyleId>
              </a:tblPr>
              <a:tblGrid>
                <a:gridCol w="2394546"/>
                <a:gridCol w="1626101"/>
                <a:gridCol w="2674543"/>
                <a:gridCol w="1563388"/>
              </a:tblGrid>
              <a:tr h="251138">
                <a:tc>
                  <a:txBody>
                    <a:bodyPr/>
                    <a:lstStyle/>
                    <a:p>
                      <a:pPr marL="0" marR="0">
                        <a:lnSpc>
                          <a:spcPct val="107000"/>
                        </a:lnSpc>
                        <a:spcBef>
                          <a:spcPts val="0"/>
                        </a:spcBef>
                        <a:spcAft>
                          <a:spcPts val="0"/>
                        </a:spcAft>
                      </a:pPr>
                      <a:r>
                        <a:rPr lang="en-US" sz="800">
                          <a:effectLst/>
                        </a:rPr>
                        <a:t>ADL Type</a:t>
                      </a:r>
                      <a:endParaRPr lang="en-US" sz="8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800">
                          <a:effectLst/>
                        </a:rPr>
                        <a:t>Percent </a:t>
                      </a:r>
                      <a:endParaRPr lang="en-US" sz="8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800">
                          <a:effectLst/>
                        </a:rPr>
                        <a:t>IADL Type</a:t>
                      </a:r>
                      <a:endParaRPr lang="en-US" sz="8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800">
                          <a:effectLst/>
                        </a:rPr>
                        <a:t>Percent </a:t>
                      </a:r>
                      <a:endParaRPr lang="en-US" sz="8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r>
              <a:tr h="251138">
                <a:tc>
                  <a:txBody>
                    <a:bodyPr/>
                    <a:lstStyle/>
                    <a:p>
                      <a:pPr marL="0" marR="0">
                        <a:lnSpc>
                          <a:spcPct val="107000"/>
                        </a:lnSpc>
                        <a:spcBef>
                          <a:spcPts val="0"/>
                        </a:spcBef>
                        <a:spcAft>
                          <a:spcPts val="0"/>
                        </a:spcAft>
                      </a:pPr>
                      <a:r>
                        <a:rPr lang="en-US" sz="800">
                          <a:effectLst/>
                        </a:rPr>
                        <a:t>Mobility</a:t>
                      </a:r>
                      <a:endParaRPr lang="en-US" sz="8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nchor="ctr"/>
                </a:tc>
                <a:tc>
                  <a:txBody>
                    <a:bodyPr/>
                    <a:lstStyle/>
                    <a:p>
                      <a:pPr marL="0" marR="0" algn="r">
                        <a:lnSpc>
                          <a:spcPct val="107000"/>
                        </a:lnSpc>
                        <a:spcBef>
                          <a:spcPts val="0"/>
                        </a:spcBef>
                        <a:spcAft>
                          <a:spcPts val="0"/>
                        </a:spcAft>
                      </a:pPr>
                      <a:r>
                        <a:rPr lang="en-US" sz="800">
                          <a:effectLst/>
                        </a:rPr>
                        <a:t>54.10%</a:t>
                      </a:r>
                      <a:endParaRPr lang="en-US" sz="8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nchor="ctr"/>
                </a:tc>
                <a:tc>
                  <a:txBody>
                    <a:bodyPr/>
                    <a:lstStyle/>
                    <a:p>
                      <a:pPr marL="0" marR="0">
                        <a:lnSpc>
                          <a:spcPct val="107000"/>
                        </a:lnSpc>
                        <a:spcBef>
                          <a:spcPts val="0"/>
                        </a:spcBef>
                        <a:spcAft>
                          <a:spcPts val="0"/>
                        </a:spcAft>
                      </a:pPr>
                      <a:r>
                        <a:rPr lang="en-US" sz="800">
                          <a:effectLst/>
                        </a:rPr>
                        <a:t>Prepare Meal</a:t>
                      </a:r>
                      <a:endParaRPr lang="en-US" sz="8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nchor="ctr"/>
                </a:tc>
                <a:tc>
                  <a:txBody>
                    <a:bodyPr/>
                    <a:lstStyle/>
                    <a:p>
                      <a:pPr marL="0" marR="0" algn="r">
                        <a:lnSpc>
                          <a:spcPct val="107000"/>
                        </a:lnSpc>
                        <a:spcBef>
                          <a:spcPts val="0"/>
                        </a:spcBef>
                        <a:spcAft>
                          <a:spcPts val="0"/>
                        </a:spcAft>
                      </a:pPr>
                      <a:r>
                        <a:rPr lang="en-US" sz="800">
                          <a:effectLst/>
                        </a:rPr>
                        <a:t>89.40%</a:t>
                      </a:r>
                      <a:endParaRPr lang="en-US" sz="8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nchor="ctr"/>
                </a:tc>
              </a:tr>
              <a:tr h="251138">
                <a:tc>
                  <a:txBody>
                    <a:bodyPr/>
                    <a:lstStyle/>
                    <a:p>
                      <a:pPr marL="0" marR="0">
                        <a:lnSpc>
                          <a:spcPct val="107000"/>
                        </a:lnSpc>
                        <a:spcBef>
                          <a:spcPts val="0"/>
                        </a:spcBef>
                        <a:spcAft>
                          <a:spcPts val="0"/>
                        </a:spcAft>
                      </a:pPr>
                      <a:r>
                        <a:rPr lang="en-US" sz="800">
                          <a:effectLst/>
                        </a:rPr>
                        <a:t>Bathing</a:t>
                      </a:r>
                      <a:endParaRPr lang="en-US" sz="8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nchor="ctr"/>
                </a:tc>
                <a:tc>
                  <a:txBody>
                    <a:bodyPr/>
                    <a:lstStyle/>
                    <a:p>
                      <a:pPr marL="0" marR="0" algn="r">
                        <a:lnSpc>
                          <a:spcPct val="107000"/>
                        </a:lnSpc>
                        <a:spcBef>
                          <a:spcPts val="0"/>
                        </a:spcBef>
                        <a:spcAft>
                          <a:spcPts val="0"/>
                        </a:spcAft>
                      </a:pPr>
                      <a:r>
                        <a:rPr lang="en-US" sz="800">
                          <a:effectLst/>
                        </a:rPr>
                        <a:t>49.70%</a:t>
                      </a:r>
                      <a:endParaRPr lang="en-US" sz="8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nchor="ctr"/>
                </a:tc>
                <a:tc>
                  <a:txBody>
                    <a:bodyPr/>
                    <a:lstStyle/>
                    <a:p>
                      <a:pPr marL="0" marR="0">
                        <a:lnSpc>
                          <a:spcPct val="107000"/>
                        </a:lnSpc>
                        <a:spcBef>
                          <a:spcPts val="0"/>
                        </a:spcBef>
                        <a:spcAft>
                          <a:spcPts val="0"/>
                        </a:spcAft>
                      </a:pPr>
                      <a:r>
                        <a:rPr lang="en-US" sz="800">
                          <a:effectLst/>
                        </a:rPr>
                        <a:t>Shopping</a:t>
                      </a:r>
                      <a:endParaRPr lang="en-US" sz="8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nchor="ctr"/>
                </a:tc>
                <a:tc>
                  <a:txBody>
                    <a:bodyPr/>
                    <a:lstStyle/>
                    <a:p>
                      <a:pPr marL="0" marR="0" algn="r">
                        <a:lnSpc>
                          <a:spcPct val="107000"/>
                        </a:lnSpc>
                        <a:spcBef>
                          <a:spcPts val="0"/>
                        </a:spcBef>
                        <a:spcAft>
                          <a:spcPts val="0"/>
                        </a:spcAft>
                      </a:pPr>
                      <a:r>
                        <a:rPr lang="en-US" sz="800">
                          <a:effectLst/>
                        </a:rPr>
                        <a:t>86.80%</a:t>
                      </a:r>
                      <a:endParaRPr lang="en-US" sz="8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nchor="ctr"/>
                </a:tc>
              </a:tr>
              <a:tr h="251138">
                <a:tc>
                  <a:txBody>
                    <a:bodyPr/>
                    <a:lstStyle/>
                    <a:p>
                      <a:pPr marL="0" marR="0">
                        <a:lnSpc>
                          <a:spcPct val="107000"/>
                        </a:lnSpc>
                        <a:spcBef>
                          <a:spcPts val="0"/>
                        </a:spcBef>
                        <a:spcAft>
                          <a:spcPts val="0"/>
                        </a:spcAft>
                      </a:pPr>
                      <a:r>
                        <a:rPr lang="en-US" sz="800">
                          <a:effectLst/>
                        </a:rPr>
                        <a:t>Personal Hygiene</a:t>
                      </a:r>
                      <a:endParaRPr lang="en-US" sz="8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nchor="ctr"/>
                </a:tc>
                <a:tc>
                  <a:txBody>
                    <a:bodyPr/>
                    <a:lstStyle/>
                    <a:p>
                      <a:pPr marL="0" marR="0" algn="r">
                        <a:lnSpc>
                          <a:spcPct val="107000"/>
                        </a:lnSpc>
                        <a:spcBef>
                          <a:spcPts val="0"/>
                        </a:spcBef>
                        <a:spcAft>
                          <a:spcPts val="0"/>
                        </a:spcAft>
                      </a:pPr>
                      <a:r>
                        <a:rPr lang="en-US" sz="800">
                          <a:effectLst/>
                        </a:rPr>
                        <a:t>24.50%</a:t>
                      </a:r>
                      <a:endParaRPr lang="en-US" sz="8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nchor="ctr"/>
                </a:tc>
                <a:tc>
                  <a:txBody>
                    <a:bodyPr/>
                    <a:lstStyle/>
                    <a:p>
                      <a:pPr marL="0" marR="0">
                        <a:lnSpc>
                          <a:spcPct val="107000"/>
                        </a:lnSpc>
                        <a:spcBef>
                          <a:spcPts val="0"/>
                        </a:spcBef>
                        <a:spcAft>
                          <a:spcPts val="0"/>
                        </a:spcAft>
                      </a:pPr>
                      <a:r>
                        <a:rPr lang="en-US" sz="800">
                          <a:effectLst/>
                        </a:rPr>
                        <a:t>Housekeeping/Cleaning</a:t>
                      </a:r>
                      <a:endParaRPr lang="en-US" sz="8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nchor="ctr"/>
                </a:tc>
                <a:tc>
                  <a:txBody>
                    <a:bodyPr/>
                    <a:lstStyle/>
                    <a:p>
                      <a:pPr marL="0" marR="0" algn="r">
                        <a:lnSpc>
                          <a:spcPct val="107000"/>
                        </a:lnSpc>
                        <a:spcBef>
                          <a:spcPts val="0"/>
                        </a:spcBef>
                        <a:spcAft>
                          <a:spcPts val="0"/>
                        </a:spcAft>
                      </a:pPr>
                      <a:r>
                        <a:rPr lang="en-US" sz="800">
                          <a:effectLst/>
                        </a:rPr>
                        <a:t>83.50%</a:t>
                      </a:r>
                      <a:endParaRPr lang="en-US" sz="8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nchor="ctr"/>
                </a:tc>
              </a:tr>
              <a:tr h="251138">
                <a:tc>
                  <a:txBody>
                    <a:bodyPr/>
                    <a:lstStyle/>
                    <a:p>
                      <a:pPr marL="0" marR="0">
                        <a:lnSpc>
                          <a:spcPct val="107000"/>
                        </a:lnSpc>
                        <a:spcBef>
                          <a:spcPts val="0"/>
                        </a:spcBef>
                        <a:spcAft>
                          <a:spcPts val="0"/>
                        </a:spcAft>
                      </a:pPr>
                      <a:r>
                        <a:rPr lang="en-US" sz="800">
                          <a:effectLst/>
                        </a:rPr>
                        <a:t>Dressing</a:t>
                      </a:r>
                      <a:endParaRPr lang="en-US" sz="8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nchor="ctr"/>
                </a:tc>
                <a:tc>
                  <a:txBody>
                    <a:bodyPr/>
                    <a:lstStyle/>
                    <a:p>
                      <a:pPr marL="0" marR="0" algn="r">
                        <a:lnSpc>
                          <a:spcPct val="107000"/>
                        </a:lnSpc>
                        <a:spcBef>
                          <a:spcPts val="0"/>
                        </a:spcBef>
                        <a:spcAft>
                          <a:spcPts val="0"/>
                        </a:spcAft>
                      </a:pPr>
                      <a:r>
                        <a:rPr lang="en-US" sz="800">
                          <a:effectLst/>
                        </a:rPr>
                        <a:t>24.30%</a:t>
                      </a:r>
                      <a:endParaRPr lang="en-US" sz="8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nchor="ctr"/>
                </a:tc>
                <a:tc>
                  <a:txBody>
                    <a:bodyPr/>
                    <a:lstStyle/>
                    <a:p>
                      <a:pPr marL="0" marR="0">
                        <a:lnSpc>
                          <a:spcPct val="107000"/>
                        </a:lnSpc>
                        <a:spcBef>
                          <a:spcPts val="0"/>
                        </a:spcBef>
                        <a:spcAft>
                          <a:spcPts val="0"/>
                        </a:spcAft>
                      </a:pPr>
                      <a:r>
                        <a:rPr lang="en-US" sz="800">
                          <a:effectLst/>
                        </a:rPr>
                        <a:t>Transportation</a:t>
                      </a:r>
                      <a:endParaRPr lang="en-US" sz="8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nchor="ctr"/>
                </a:tc>
                <a:tc>
                  <a:txBody>
                    <a:bodyPr/>
                    <a:lstStyle/>
                    <a:p>
                      <a:pPr marL="0" marR="0" algn="r">
                        <a:lnSpc>
                          <a:spcPct val="107000"/>
                        </a:lnSpc>
                        <a:spcBef>
                          <a:spcPts val="0"/>
                        </a:spcBef>
                        <a:spcAft>
                          <a:spcPts val="0"/>
                        </a:spcAft>
                      </a:pPr>
                      <a:r>
                        <a:rPr lang="en-US" sz="800">
                          <a:effectLst/>
                        </a:rPr>
                        <a:t>81.20%</a:t>
                      </a:r>
                      <a:endParaRPr lang="en-US" sz="8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nchor="ctr"/>
                </a:tc>
              </a:tr>
              <a:tr h="251138">
                <a:tc>
                  <a:txBody>
                    <a:bodyPr/>
                    <a:lstStyle/>
                    <a:p>
                      <a:pPr marL="0" marR="0">
                        <a:lnSpc>
                          <a:spcPct val="107000"/>
                        </a:lnSpc>
                        <a:spcBef>
                          <a:spcPts val="0"/>
                        </a:spcBef>
                        <a:spcAft>
                          <a:spcPts val="0"/>
                        </a:spcAft>
                      </a:pPr>
                      <a:r>
                        <a:rPr lang="en-US" sz="800">
                          <a:effectLst/>
                        </a:rPr>
                        <a:t>Transfer</a:t>
                      </a:r>
                      <a:endParaRPr lang="en-US" sz="8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nchor="ctr"/>
                </a:tc>
                <a:tc>
                  <a:txBody>
                    <a:bodyPr/>
                    <a:lstStyle/>
                    <a:p>
                      <a:pPr marL="0" marR="0" algn="r">
                        <a:lnSpc>
                          <a:spcPct val="107000"/>
                        </a:lnSpc>
                        <a:spcBef>
                          <a:spcPts val="0"/>
                        </a:spcBef>
                        <a:spcAft>
                          <a:spcPts val="0"/>
                        </a:spcAft>
                      </a:pPr>
                      <a:r>
                        <a:rPr lang="en-US" sz="800">
                          <a:effectLst/>
                        </a:rPr>
                        <a:t>20.60%</a:t>
                      </a:r>
                      <a:endParaRPr lang="en-US" sz="8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nchor="ctr"/>
                </a:tc>
                <a:tc>
                  <a:txBody>
                    <a:bodyPr/>
                    <a:lstStyle/>
                    <a:p>
                      <a:pPr marL="0" marR="0">
                        <a:lnSpc>
                          <a:spcPct val="107000"/>
                        </a:lnSpc>
                        <a:spcBef>
                          <a:spcPts val="0"/>
                        </a:spcBef>
                        <a:spcAft>
                          <a:spcPts val="0"/>
                        </a:spcAft>
                      </a:pPr>
                      <a:r>
                        <a:rPr lang="en-US" sz="800">
                          <a:effectLst/>
                        </a:rPr>
                        <a:t>Laundry</a:t>
                      </a:r>
                      <a:endParaRPr lang="en-US" sz="8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nchor="ctr"/>
                </a:tc>
                <a:tc>
                  <a:txBody>
                    <a:bodyPr/>
                    <a:lstStyle/>
                    <a:p>
                      <a:pPr marL="0" marR="0" algn="r">
                        <a:lnSpc>
                          <a:spcPct val="107000"/>
                        </a:lnSpc>
                        <a:spcBef>
                          <a:spcPts val="0"/>
                        </a:spcBef>
                        <a:spcAft>
                          <a:spcPts val="0"/>
                        </a:spcAft>
                      </a:pPr>
                      <a:r>
                        <a:rPr lang="en-US" sz="800">
                          <a:effectLst/>
                        </a:rPr>
                        <a:t>73.90%</a:t>
                      </a:r>
                      <a:endParaRPr lang="en-US" sz="8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nchor="ctr"/>
                </a:tc>
              </a:tr>
              <a:tr h="251138">
                <a:tc>
                  <a:txBody>
                    <a:bodyPr/>
                    <a:lstStyle/>
                    <a:p>
                      <a:pPr marL="0" marR="0">
                        <a:lnSpc>
                          <a:spcPct val="107000"/>
                        </a:lnSpc>
                        <a:spcBef>
                          <a:spcPts val="0"/>
                        </a:spcBef>
                        <a:spcAft>
                          <a:spcPts val="0"/>
                        </a:spcAft>
                      </a:pPr>
                      <a:r>
                        <a:rPr lang="en-US" sz="800">
                          <a:effectLst/>
                        </a:rPr>
                        <a:t>Toileting </a:t>
                      </a:r>
                      <a:endParaRPr lang="en-US" sz="8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nchor="ctr"/>
                </a:tc>
                <a:tc>
                  <a:txBody>
                    <a:bodyPr/>
                    <a:lstStyle/>
                    <a:p>
                      <a:pPr marL="0" marR="0" algn="r">
                        <a:lnSpc>
                          <a:spcPct val="107000"/>
                        </a:lnSpc>
                        <a:spcBef>
                          <a:spcPts val="0"/>
                        </a:spcBef>
                        <a:spcAft>
                          <a:spcPts val="0"/>
                        </a:spcAft>
                      </a:pPr>
                      <a:r>
                        <a:rPr lang="en-US" sz="800">
                          <a:effectLst/>
                        </a:rPr>
                        <a:t>14.90%</a:t>
                      </a:r>
                      <a:endParaRPr lang="en-US" sz="8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nchor="ctr"/>
                </a:tc>
                <a:tc>
                  <a:txBody>
                    <a:bodyPr/>
                    <a:lstStyle/>
                    <a:p>
                      <a:pPr marL="0" marR="0">
                        <a:lnSpc>
                          <a:spcPct val="107000"/>
                        </a:lnSpc>
                        <a:spcBef>
                          <a:spcPts val="0"/>
                        </a:spcBef>
                        <a:spcAft>
                          <a:spcPts val="0"/>
                        </a:spcAft>
                      </a:pPr>
                      <a:r>
                        <a:rPr lang="en-US" sz="800">
                          <a:effectLst/>
                        </a:rPr>
                        <a:t>Handle Personal Business</a:t>
                      </a:r>
                      <a:endParaRPr lang="en-US" sz="8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nchor="ctr"/>
                </a:tc>
                <a:tc>
                  <a:txBody>
                    <a:bodyPr/>
                    <a:lstStyle/>
                    <a:p>
                      <a:pPr marL="0" marR="0" algn="r">
                        <a:lnSpc>
                          <a:spcPct val="107000"/>
                        </a:lnSpc>
                        <a:spcBef>
                          <a:spcPts val="0"/>
                        </a:spcBef>
                        <a:spcAft>
                          <a:spcPts val="0"/>
                        </a:spcAft>
                      </a:pPr>
                      <a:r>
                        <a:rPr lang="en-US" sz="800">
                          <a:effectLst/>
                        </a:rPr>
                        <a:t>48.10%</a:t>
                      </a:r>
                      <a:endParaRPr lang="en-US" sz="8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nchor="ctr"/>
                </a:tc>
              </a:tr>
              <a:tr h="251138">
                <a:tc>
                  <a:txBody>
                    <a:bodyPr/>
                    <a:lstStyle/>
                    <a:p>
                      <a:pPr marL="0" marR="0">
                        <a:lnSpc>
                          <a:spcPct val="107000"/>
                        </a:lnSpc>
                        <a:spcBef>
                          <a:spcPts val="0"/>
                        </a:spcBef>
                        <a:spcAft>
                          <a:spcPts val="0"/>
                        </a:spcAft>
                      </a:pPr>
                      <a:r>
                        <a:rPr lang="en-US" sz="800">
                          <a:effectLst/>
                        </a:rPr>
                        <a:t>Eating</a:t>
                      </a:r>
                      <a:endParaRPr lang="en-US" sz="8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nchor="ctr"/>
                </a:tc>
                <a:tc>
                  <a:txBody>
                    <a:bodyPr/>
                    <a:lstStyle/>
                    <a:p>
                      <a:pPr marL="0" marR="0" algn="r">
                        <a:lnSpc>
                          <a:spcPct val="107000"/>
                        </a:lnSpc>
                        <a:spcBef>
                          <a:spcPts val="0"/>
                        </a:spcBef>
                        <a:spcAft>
                          <a:spcPts val="0"/>
                        </a:spcAft>
                      </a:pPr>
                      <a:r>
                        <a:rPr lang="en-US" sz="800">
                          <a:effectLst/>
                        </a:rPr>
                        <a:t>6.00%</a:t>
                      </a:r>
                      <a:endParaRPr lang="en-US" sz="8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nchor="ctr"/>
                </a:tc>
                <a:tc>
                  <a:txBody>
                    <a:bodyPr/>
                    <a:lstStyle/>
                    <a:p>
                      <a:pPr marL="0" marR="0">
                        <a:lnSpc>
                          <a:spcPct val="107000"/>
                        </a:lnSpc>
                        <a:spcBef>
                          <a:spcPts val="0"/>
                        </a:spcBef>
                        <a:spcAft>
                          <a:spcPts val="0"/>
                        </a:spcAft>
                      </a:pPr>
                      <a:r>
                        <a:rPr lang="en-US" sz="800">
                          <a:effectLst/>
                        </a:rPr>
                        <a:t>Self-Admin of Medication</a:t>
                      </a:r>
                      <a:endParaRPr lang="en-US" sz="8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nchor="ctr"/>
                </a:tc>
                <a:tc>
                  <a:txBody>
                    <a:bodyPr/>
                    <a:lstStyle/>
                    <a:p>
                      <a:pPr marL="0" marR="0" algn="r">
                        <a:lnSpc>
                          <a:spcPct val="107000"/>
                        </a:lnSpc>
                        <a:spcBef>
                          <a:spcPts val="0"/>
                        </a:spcBef>
                        <a:spcAft>
                          <a:spcPts val="0"/>
                        </a:spcAft>
                      </a:pPr>
                      <a:r>
                        <a:rPr lang="en-US" sz="800">
                          <a:effectLst/>
                        </a:rPr>
                        <a:t>31.50%</a:t>
                      </a:r>
                      <a:endParaRPr lang="en-US" sz="8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nchor="ctr"/>
                </a:tc>
              </a:tr>
              <a:tr h="251138">
                <a:tc>
                  <a:txBody>
                    <a:bodyPr/>
                    <a:lstStyle/>
                    <a:p>
                      <a:pPr marL="0" marR="0">
                        <a:lnSpc>
                          <a:spcPct val="107000"/>
                        </a:lnSpc>
                        <a:spcBef>
                          <a:spcPts val="0"/>
                        </a:spcBef>
                        <a:spcAft>
                          <a:spcPts val="0"/>
                        </a:spcAft>
                      </a:pPr>
                      <a:r>
                        <a:rPr lang="en-US" sz="800">
                          <a:effectLst/>
                          <a:highlight>
                            <a:srgbClr val="A9A9A9"/>
                          </a:highlight>
                        </a:rPr>
                        <a:t> </a:t>
                      </a:r>
                      <a:endParaRPr lang="en-US" sz="8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800">
                          <a:effectLst/>
                          <a:highlight>
                            <a:srgbClr val="A9A9A9"/>
                          </a:highlight>
                        </a:rPr>
                        <a:t> </a:t>
                      </a:r>
                      <a:endParaRPr lang="en-US" sz="8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800">
                          <a:effectLst/>
                        </a:rPr>
                        <a:t>Use Telephone</a:t>
                      </a:r>
                      <a:endParaRPr lang="en-US" sz="8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nchor="ctr"/>
                </a:tc>
                <a:tc>
                  <a:txBody>
                    <a:bodyPr/>
                    <a:lstStyle/>
                    <a:p>
                      <a:pPr marL="0" marR="0" algn="r">
                        <a:lnSpc>
                          <a:spcPct val="107000"/>
                        </a:lnSpc>
                        <a:spcBef>
                          <a:spcPts val="0"/>
                        </a:spcBef>
                        <a:spcAft>
                          <a:spcPts val="0"/>
                        </a:spcAft>
                      </a:pPr>
                      <a:r>
                        <a:rPr lang="en-US" sz="800" dirty="0">
                          <a:effectLst/>
                        </a:rPr>
                        <a:t>12.20%</a:t>
                      </a:r>
                      <a:endParaRPr lang="en-US" sz="800" dirty="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nchor="ctr"/>
                </a:tc>
              </a:tr>
            </a:tbl>
          </a:graphicData>
        </a:graphic>
      </p:graphicFrame>
    </p:spTree>
    <p:extLst>
      <p:ext uri="{BB962C8B-B14F-4D97-AF65-F5344CB8AC3E}">
        <p14:creationId xmlns:p14="http://schemas.microsoft.com/office/powerpoint/2010/main" val="14082412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185991176"/>
              </p:ext>
            </p:extLst>
          </p:nvPr>
        </p:nvGraphicFramePr>
        <p:xfrm>
          <a:off x="473301" y="438149"/>
          <a:ext cx="7843233" cy="2690288"/>
        </p:xfrm>
        <a:graphic>
          <a:graphicData uri="http://schemas.openxmlformats.org/drawingml/2006/table">
            <a:tbl>
              <a:tblPr firstRow="1" firstCol="1" bandRow="1">
                <a:tableStyleId>{5C22544A-7EE6-4342-B048-85BDC9FD1C3A}</a:tableStyleId>
              </a:tblPr>
              <a:tblGrid>
                <a:gridCol w="1307066"/>
                <a:gridCol w="1307066"/>
                <a:gridCol w="1307066"/>
                <a:gridCol w="1307066"/>
                <a:gridCol w="1307066"/>
                <a:gridCol w="1307903"/>
              </a:tblGrid>
              <a:tr h="487409">
                <a:tc>
                  <a:txBody>
                    <a:bodyPr/>
                    <a:lstStyle/>
                    <a:p>
                      <a:pPr marL="0" marR="0">
                        <a:lnSpc>
                          <a:spcPct val="107000"/>
                        </a:lnSpc>
                        <a:spcBef>
                          <a:spcPts val="0"/>
                        </a:spcBef>
                        <a:spcAft>
                          <a:spcPts val="0"/>
                        </a:spcAft>
                      </a:pPr>
                      <a:r>
                        <a:rPr lang="en-US" sz="1100" dirty="0">
                          <a:effectLst/>
                        </a:rPr>
                        <a:t>IADL Type</a:t>
                      </a:r>
                      <a:endParaRPr lang="en-US" sz="1100" dirty="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100">
                          <a:effectLst/>
                        </a:rPr>
                        <a:t>Personal Care II</a:t>
                      </a:r>
                    </a:p>
                    <a:p>
                      <a:pPr marL="0" marR="0" algn="r">
                        <a:lnSpc>
                          <a:spcPct val="107000"/>
                        </a:lnSpc>
                        <a:spcBef>
                          <a:spcPts val="0"/>
                        </a:spcBef>
                        <a:spcAft>
                          <a:spcPts val="0"/>
                        </a:spcAft>
                      </a:pPr>
                      <a:r>
                        <a:rPr lang="en-US" sz="1100">
                          <a:effectLst/>
                        </a:rPr>
                        <a:t> </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100">
                          <a:effectLst/>
                        </a:rPr>
                        <a:t>Personal Care I</a:t>
                      </a:r>
                    </a:p>
                    <a:p>
                      <a:pPr marL="0" marR="0" algn="r">
                        <a:lnSpc>
                          <a:spcPct val="107000"/>
                        </a:lnSpc>
                        <a:spcBef>
                          <a:spcPts val="0"/>
                        </a:spcBef>
                        <a:spcAft>
                          <a:spcPts val="0"/>
                        </a:spcAft>
                      </a:pPr>
                      <a:r>
                        <a:rPr lang="en-US" sz="1100">
                          <a:effectLst/>
                        </a:rPr>
                        <a:t> </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100">
                          <a:effectLst/>
                        </a:rPr>
                        <a:t>Home Delivered Meals</a:t>
                      </a:r>
                    </a:p>
                    <a:p>
                      <a:pPr marL="0" marR="0" algn="r">
                        <a:lnSpc>
                          <a:spcPct val="107000"/>
                        </a:lnSpc>
                        <a:spcBef>
                          <a:spcPts val="0"/>
                        </a:spcBef>
                        <a:spcAft>
                          <a:spcPts val="0"/>
                        </a:spcAft>
                      </a:pPr>
                      <a:r>
                        <a:rPr lang="en-US" sz="1100">
                          <a:effectLst/>
                        </a:rPr>
                        <a:t> </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100">
                          <a:effectLst/>
                        </a:rPr>
                        <a:t>Adult Day Services</a:t>
                      </a:r>
                    </a:p>
                    <a:p>
                      <a:pPr marL="0" marR="0" algn="r">
                        <a:lnSpc>
                          <a:spcPct val="107000"/>
                        </a:lnSpc>
                        <a:spcBef>
                          <a:spcPts val="0"/>
                        </a:spcBef>
                        <a:spcAft>
                          <a:spcPts val="0"/>
                        </a:spcAft>
                      </a:pPr>
                      <a:r>
                        <a:rPr lang="en-US" sz="1100">
                          <a:effectLst/>
                        </a:rPr>
                        <a:t> </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100">
                          <a:effectLst/>
                        </a:rPr>
                        <a:t>Case Management</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r>
              <a:tr h="324939">
                <a:tc>
                  <a:txBody>
                    <a:bodyPr/>
                    <a:lstStyle/>
                    <a:p>
                      <a:pPr marL="0" marR="0">
                        <a:lnSpc>
                          <a:spcPct val="107000"/>
                        </a:lnSpc>
                        <a:spcBef>
                          <a:spcPts val="0"/>
                        </a:spcBef>
                        <a:spcAft>
                          <a:spcPts val="0"/>
                        </a:spcAft>
                      </a:pPr>
                      <a:r>
                        <a:rPr lang="en-US" sz="1100">
                          <a:effectLst/>
                        </a:rPr>
                        <a:t>Housekeeping/Cleaning</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99.2%</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98.5%</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83.0%</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92.3%</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86.6%</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r>
              <a:tr h="215160">
                <a:tc>
                  <a:txBody>
                    <a:bodyPr/>
                    <a:lstStyle/>
                    <a:p>
                      <a:pPr marL="0" marR="0">
                        <a:lnSpc>
                          <a:spcPct val="107000"/>
                        </a:lnSpc>
                        <a:spcBef>
                          <a:spcPts val="0"/>
                        </a:spcBef>
                        <a:spcAft>
                          <a:spcPts val="0"/>
                        </a:spcAft>
                      </a:pPr>
                      <a:r>
                        <a:rPr lang="en-US" sz="1100">
                          <a:effectLst/>
                        </a:rPr>
                        <a:t>Shopping</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97.9%</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90.9%</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87.5%</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96.9%</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89.2%</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r>
              <a:tr h="215160">
                <a:tc>
                  <a:txBody>
                    <a:bodyPr/>
                    <a:lstStyle/>
                    <a:p>
                      <a:pPr marL="0" marR="0">
                        <a:lnSpc>
                          <a:spcPct val="107000"/>
                        </a:lnSpc>
                        <a:spcBef>
                          <a:spcPts val="0"/>
                        </a:spcBef>
                        <a:spcAft>
                          <a:spcPts val="0"/>
                        </a:spcAft>
                      </a:pPr>
                      <a:r>
                        <a:rPr lang="en-US" sz="1100">
                          <a:effectLst/>
                        </a:rPr>
                        <a:t>Laundry</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dirty="0">
                          <a:effectLst/>
                        </a:rPr>
                        <a:t>96.6%</a:t>
                      </a:r>
                      <a:endParaRPr lang="en-US" sz="1100" dirty="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90.0%</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73.2%</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91.3%</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78.0%</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r>
              <a:tr h="215160">
                <a:tc>
                  <a:txBody>
                    <a:bodyPr/>
                    <a:lstStyle/>
                    <a:p>
                      <a:pPr marL="0" marR="0">
                        <a:lnSpc>
                          <a:spcPct val="107000"/>
                        </a:lnSpc>
                        <a:spcBef>
                          <a:spcPts val="0"/>
                        </a:spcBef>
                        <a:spcAft>
                          <a:spcPts val="0"/>
                        </a:spcAft>
                      </a:pPr>
                      <a:r>
                        <a:rPr lang="en-US" sz="1100">
                          <a:effectLst/>
                        </a:rPr>
                        <a:t>Transportation</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92.8%</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79.5%</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dirty="0">
                          <a:effectLst/>
                        </a:rPr>
                        <a:t>82.0%</a:t>
                      </a:r>
                      <a:endParaRPr lang="en-US" sz="1100" dirty="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96.1%</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82.3%</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r>
              <a:tr h="215160">
                <a:tc>
                  <a:txBody>
                    <a:bodyPr/>
                    <a:lstStyle/>
                    <a:p>
                      <a:pPr marL="0" marR="0">
                        <a:lnSpc>
                          <a:spcPct val="107000"/>
                        </a:lnSpc>
                        <a:spcBef>
                          <a:spcPts val="0"/>
                        </a:spcBef>
                        <a:spcAft>
                          <a:spcPts val="0"/>
                        </a:spcAft>
                      </a:pPr>
                      <a:r>
                        <a:rPr lang="en-US" sz="1100">
                          <a:effectLst/>
                        </a:rPr>
                        <a:t>Prepare Meal</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89.0%</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66.9%</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95.5%</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94.4%</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89.6%</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r>
              <a:tr h="324939">
                <a:tc>
                  <a:txBody>
                    <a:bodyPr/>
                    <a:lstStyle/>
                    <a:p>
                      <a:pPr marL="0" marR="0">
                        <a:lnSpc>
                          <a:spcPct val="107000"/>
                        </a:lnSpc>
                        <a:spcBef>
                          <a:spcPts val="0"/>
                        </a:spcBef>
                        <a:spcAft>
                          <a:spcPts val="0"/>
                        </a:spcAft>
                      </a:pPr>
                      <a:r>
                        <a:rPr lang="en-US" sz="1100">
                          <a:effectLst/>
                        </a:rPr>
                        <a:t>Handle Personal Business</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60.4%</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37.7%</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48.2%</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92.6%</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49.6%</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r>
              <a:tr h="215160">
                <a:tc>
                  <a:txBody>
                    <a:bodyPr/>
                    <a:lstStyle/>
                    <a:p>
                      <a:pPr marL="0" marR="0">
                        <a:lnSpc>
                          <a:spcPct val="107000"/>
                        </a:lnSpc>
                        <a:spcBef>
                          <a:spcPts val="0"/>
                        </a:spcBef>
                        <a:spcAft>
                          <a:spcPts val="0"/>
                        </a:spcAft>
                      </a:pPr>
                      <a:r>
                        <a:rPr lang="en-US" sz="1100">
                          <a:effectLst/>
                        </a:rPr>
                        <a:t>Use Telephone</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19.1%</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7.9%</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dirty="0">
                          <a:effectLst/>
                        </a:rPr>
                        <a:t>10.8%</a:t>
                      </a:r>
                      <a:endParaRPr lang="en-US" sz="1100" dirty="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61.3%</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12.2%</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r>
              <a:tr h="324939">
                <a:tc>
                  <a:txBody>
                    <a:bodyPr/>
                    <a:lstStyle/>
                    <a:p>
                      <a:pPr marL="0" marR="0">
                        <a:lnSpc>
                          <a:spcPct val="107000"/>
                        </a:lnSpc>
                        <a:spcBef>
                          <a:spcPts val="0"/>
                        </a:spcBef>
                        <a:spcAft>
                          <a:spcPts val="0"/>
                        </a:spcAft>
                      </a:pPr>
                      <a:r>
                        <a:rPr lang="en-US" sz="1100">
                          <a:effectLst/>
                        </a:rPr>
                        <a:t>Self-Admin of Medication</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42.2%</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22.7%</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dirty="0">
                          <a:effectLst/>
                        </a:rPr>
                        <a:t>29.9%</a:t>
                      </a:r>
                      <a:endParaRPr lang="en-US" sz="1100" dirty="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87.6%</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dirty="0">
                          <a:effectLst/>
                        </a:rPr>
                        <a:t>29.6%</a:t>
                      </a:r>
                      <a:endParaRPr lang="en-US" sz="1100" dirty="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r>
            </a:tbl>
          </a:graphicData>
        </a:graphic>
      </p:graphicFrame>
      <p:graphicFrame>
        <p:nvGraphicFramePr>
          <p:cNvPr id="5" name="Table 4"/>
          <p:cNvGraphicFramePr>
            <a:graphicFrameLocks noGrp="1"/>
          </p:cNvGraphicFramePr>
          <p:nvPr>
            <p:extLst/>
          </p:nvPr>
        </p:nvGraphicFramePr>
        <p:xfrm>
          <a:off x="473298" y="2917064"/>
          <a:ext cx="7843234" cy="2057400"/>
        </p:xfrm>
        <a:graphic>
          <a:graphicData uri="http://schemas.openxmlformats.org/drawingml/2006/table">
            <a:tbl>
              <a:tblPr firstRow="1" firstCol="1" bandRow="1">
                <a:tableStyleId>{5C22544A-7EE6-4342-B048-85BDC9FD1C3A}</a:tableStyleId>
              </a:tblPr>
              <a:tblGrid>
                <a:gridCol w="1229752"/>
                <a:gridCol w="1361451"/>
                <a:gridCol w="1361451"/>
                <a:gridCol w="1377390"/>
                <a:gridCol w="1254078"/>
                <a:gridCol w="1259112"/>
              </a:tblGrid>
              <a:tr h="1046256">
                <a:tc>
                  <a:txBody>
                    <a:bodyPr/>
                    <a:lstStyle/>
                    <a:p>
                      <a:pPr marL="0" marR="0">
                        <a:lnSpc>
                          <a:spcPct val="107000"/>
                        </a:lnSpc>
                        <a:spcBef>
                          <a:spcPts val="0"/>
                        </a:spcBef>
                        <a:spcAft>
                          <a:spcPts val="0"/>
                        </a:spcAft>
                      </a:pPr>
                      <a:r>
                        <a:rPr lang="en-US" sz="1100" dirty="0">
                          <a:effectLst/>
                        </a:rPr>
                        <a:t>Number of Chronic </a:t>
                      </a:r>
                      <a:r>
                        <a:rPr lang="en-US" sz="1100" dirty="0" smtClean="0">
                          <a:effectLst/>
                        </a:rPr>
                        <a:t>conditions</a:t>
                      </a:r>
                      <a:endParaRPr lang="en-US" sz="1100" dirty="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100" dirty="0">
                          <a:effectLst/>
                        </a:rPr>
                        <a:t>Personal Care II</a:t>
                      </a:r>
                    </a:p>
                    <a:p>
                      <a:pPr marL="0" marR="0" algn="r">
                        <a:lnSpc>
                          <a:spcPct val="107000"/>
                        </a:lnSpc>
                        <a:spcBef>
                          <a:spcPts val="0"/>
                        </a:spcBef>
                        <a:spcAft>
                          <a:spcPts val="0"/>
                        </a:spcAft>
                      </a:pPr>
                      <a:r>
                        <a:rPr lang="en-US" sz="1100" dirty="0">
                          <a:effectLst/>
                        </a:rPr>
                        <a:t> </a:t>
                      </a:r>
                      <a:endParaRPr lang="en-US" sz="1100" dirty="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100">
                          <a:effectLst/>
                        </a:rPr>
                        <a:t>Personal Care I</a:t>
                      </a:r>
                    </a:p>
                    <a:p>
                      <a:pPr marL="0" marR="0" algn="r">
                        <a:lnSpc>
                          <a:spcPct val="107000"/>
                        </a:lnSpc>
                        <a:spcBef>
                          <a:spcPts val="0"/>
                        </a:spcBef>
                        <a:spcAft>
                          <a:spcPts val="0"/>
                        </a:spcAft>
                      </a:pPr>
                      <a:r>
                        <a:rPr lang="en-US" sz="1100">
                          <a:effectLst/>
                        </a:rPr>
                        <a:t> </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100">
                          <a:effectLst/>
                        </a:rPr>
                        <a:t>Home Delivered Meals</a:t>
                      </a:r>
                    </a:p>
                    <a:p>
                      <a:pPr marL="0" marR="0" algn="r">
                        <a:lnSpc>
                          <a:spcPct val="107000"/>
                        </a:lnSpc>
                        <a:spcBef>
                          <a:spcPts val="0"/>
                        </a:spcBef>
                        <a:spcAft>
                          <a:spcPts val="0"/>
                        </a:spcAft>
                      </a:pPr>
                      <a:r>
                        <a:rPr lang="en-US" sz="1100">
                          <a:effectLst/>
                        </a:rPr>
                        <a:t> </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100">
                          <a:effectLst/>
                        </a:rPr>
                        <a:t>Adult Day Services</a:t>
                      </a:r>
                    </a:p>
                    <a:p>
                      <a:pPr marL="0" marR="0" algn="r">
                        <a:lnSpc>
                          <a:spcPct val="107000"/>
                        </a:lnSpc>
                        <a:spcBef>
                          <a:spcPts val="0"/>
                        </a:spcBef>
                        <a:spcAft>
                          <a:spcPts val="0"/>
                        </a:spcAft>
                      </a:pPr>
                      <a:r>
                        <a:rPr lang="en-US" sz="1100">
                          <a:effectLst/>
                        </a:rPr>
                        <a:t> </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100">
                          <a:effectLst/>
                        </a:rPr>
                        <a:t>Case Management</a:t>
                      </a:r>
                    </a:p>
                    <a:p>
                      <a:pPr marL="0" marR="0">
                        <a:lnSpc>
                          <a:spcPct val="107000"/>
                        </a:lnSpc>
                        <a:spcBef>
                          <a:spcPts val="0"/>
                        </a:spcBef>
                        <a:spcAft>
                          <a:spcPts val="0"/>
                        </a:spcAft>
                      </a:pPr>
                      <a:r>
                        <a:rPr lang="en-US" sz="1100">
                          <a:effectLst/>
                        </a:rPr>
                        <a:t> </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r>
              <a:tr h="252786">
                <a:tc>
                  <a:txBody>
                    <a:bodyPr/>
                    <a:lstStyle/>
                    <a:p>
                      <a:pPr marL="0" marR="0">
                        <a:lnSpc>
                          <a:spcPct val="107000"/>
                        </a:lnSpc>
                        <a:spcBef>
                          <a:spcPts val="0"/>
                        </a:spcBef>
                        <a:spcAft>
                          <a:spcPts val="0"/>
                        </a:spcAft>
                      </a:pPr>
                      <a:r>
                        <a:rPr lang="en-US" sz="1100" dirty="0">
                          <a:effectLst/>
                        </a:rPr>
                        <a:t>0 to 1</a:t>
                      </a:r>
                      <a:endParaRPr lang="en-US" sz="1100" dirty="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3.5%</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dirty="0">
                          <a:effectLst/>
                        </a:rPr>
                        <a:t>4.4%</a:t>
                      </a:r>
                      <a:endParaRPr lang="en-US" sz="1100" dirty="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11.1%</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15.0%</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8.6%</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r>
              <a:tr h="252786">
                <a:tc>
                  <a:txBody>
                    <a:bodyPr/>
                    <a:lstStyle/>
                    <a:p>
                      <a:pPr marL="0" marR="0">
                        <a:lnSpc>
                          <a:spcPct val="107000"/>
                        </a:lnSpc>
                        <a:spcBef>
                          <a:spcPts val="0"/>
                        </a:spcBef>
                        <a:spcAft>
                          <a:spcPts val="0"/>
                        </a:spcAft>
                      </a:pPr>
                      <a:r>
                        <a:rPr lang="en-US" sz="1100" dirty="0">
                          <a:effectLst/>
                        </a:rPr>
                        <a:t>2 to 3</a:t>
                      </a:r>
                      <a:endParaRPr lang="en-US" sz="1100" dirty="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16.2%</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17.5%</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24.4%</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29.7%</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22.6%</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r>
              <a:tr h="252786">
                <a:tc>
                  <a:txBody>
                    <a:bodyPr/>
                    <a:lstStyle/>
                    <a:p>
                      <a:pPr marL="0" marR="0">
                        <a:lnSpc>
                          <a:spcPct val="107000"/>
                        </a:lnSpc>
                        <a:spcBef>
                          <a:spcPts val="0"/>
                        </a:spcBef>
                        <a:spcAft>
                          <a:spcPts val="0"/>
                        </a:spcAft>
                      </a:pPr>
                      <a:r>
                        <a:rPr lang="en-US" sz="1100">
                          <a:effectLst/>
                        </a:rPr>
                        <a:t>4 to 5</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29.6%</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31.6%</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31.3%</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27.4%</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32.4%</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r>
              <a:tr h="252786">
                <a:tc>
                  <a:txBody>
                    <a:bodyPr/>
                    <a:lstStyle/>
                    <a:p>
                      <a:pPr marL="0" marR="0">
                        <a:lnSpc>
                          <a:spcPct val="107000"/>
                        </a:lnSpc>
                        <a:spcBef>
                          <a:spcPts val="0"/>
                        </a:spcBef>
                        <a:spcAft>
                          <a:spcPts val="0"/>
                        </a:spcAft>
                      </a:pPr>
                      <a:r>
                        <a:rPr lang="en-US" sz="1100">
                          <a:effectLst/>
                        </a:rPr>
                        <a:t>6 +</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50.7%</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46.5%</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33.2%</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27.9%</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dirty="0">
                          <a:effectLst/>
                        </a:rPr>
                        <a:t>36.4%</a:t>
                      </a:r>
                      <a:endParaRPr lang="en-US" sz="1100" dirty="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r>
            </a:tbl>
          </a:graphicData>
        </a:graphic>
      </p:graphicFrame>
    </p:spTree>
    <p:extLst>
      <p:ext uri="{BB962C8B-B14F-4D97-AF65-F5344CB8AC3E}">
        <p14:creationId xmlns:p14="http://schemas.microsoft.com/office/powerpoint/2010/main" val="3202679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extLst>
              <p:ext uri="{D42A27DB-BD31-4B8C-83A1-F6EECF244321}">
                <p14:modId xmlns:p14="http://schemas.microsoft.com/office/powerpoint/2010/main" val="3694621604"/>
              </p:ext>
            </p:extLst>
          </p:nvPr>
        </p:nvGraphicFramePr>
        <p:xfrm>
          <a:off x="533400" y="285750"/>
          <a:ext cx="8001000" cy="42135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3314941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3604960796"/>
              </p:ext>
            </p:extLst>
          </p:nvPr>
        </p:nvGraphicFramePr>
        <p:xfrm>
          <a:off x="666482" y="514350"/>
          <a:ext cx="8152326" cy="2559680"/>
        </p:xfrm>
        <a:graphic>
          <a:graphicData uri="http://schemas.openxmlformats.org/drawingml/2006/table">
            <a:tbl>
              <a:tblPr firstRow="1" firstCol="1" bandRow="1">
                <a:tableStyleId>{5C22544A-7EE6-4342-B048-85BDC9FD1C3A}</a:tableStyleId>
              </a:tblPr>
              <a:tblGrid>
                <a:gridCol w="1722015"/>
                <a:gridCol w="1255546"/>
                <a:gridCol w="1255546"/>
                <a:gridCol w="1200615"/>
                <a:gridCol w="1359302"/>
                <a:gridCol w="1359302"/>
              </a:tblGrid>
              <a:tr h="647186">
                <a:tc>
                  <a:txBody>
                    <a:bodyPr/>
                    <a:lstStyle/>
                    <a:p>
                      <a:pPr marL="0" marR="0">
                        <a:lnSpc>
                          <a:spcPct val="107000"/>
                        </a:lnSpc>
                        <a:spcBef>
                          <a:spcPts val="0"/>
                        </a:spcBef>
                        <a:spcAft>
                          <a:spcPts val="0"/>
                        </a:spcAft>
                      </a:pPr>
                      <a:r>
                        <a:rPr lang="en-US" sz="1100" dirty="0">
                          <a:effectLst/>
                        </a:rPr>
                        <a:t> </a:t>
                      </a:r>
                      <a:endParaRPr lang="en-US" sz="1100" dirty="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100" dirty="0">
                          <a:effectLst/>
                        </a:rPr>
                        <a:t>Personal Care II</a:t>
                      </a:r>
                      <a:endParaRPr lang="en-US" sz="1100" dirty="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100">
                          <a:effectLst/>
                        </a:rPr>
                        <a:t>Personal Care I</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100">
                          <a:effectLst/>
                        </a:rPr>
                        <a:t>Home Delivered Meals</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100">
                          <a:effectLst/>
                        </a:rPr>
                        <a:t>Adult Day Services</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100">
                          <a:effectLst/>
                        </a:rPr>
                        <a:t>Case Management</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r>
              <a:tr h="209270">
                <a:tc>
                  <a:txBody>
                    <a:bodyPr/>
                    <a:lstStyle/>
                    <a:p>
                      <a:pPr marL="0" marR="0">
                        <a:lnSpc>
                          <a:spcPct val="107000"/>
                        </a:lnSpc>
                        <a:spcBef>
                          <a:spcPts val="0"/>
                        </a:spcBef>
                        <a:spcAft>
                          <a:spcPts val="0"/>
                        </a:spcAft>
                      </a:pPr>
                      <a:r>
                        <a:rPr lang="en-US" sz="1100">
                          <a:effectLst/>
                        </a:rPr>
                        <a:t>Memory Deficit</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38.8%</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dirty="0">
                          <a:effectLst/>
                        </a:rPr>
                        <a:t>28.2%</a:t>
                      </a:r>
                      <a:endParaRPr lang="en-US" sz="1100" dirty="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30.5%</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72.5%</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27.7%</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r>
              <a:tr h="209270">
                <a:tc>
                  <a:txBody>
                    <a:bodyPr/>
                    <a:lstStyle/>
                    <a:p>
                      <a:pPr marL="0" marR="0">
                        <a:lnSpc>
                          <a:spcPct val="107000"/>
                        </a:lnSpc>
                        <a:spcBef>
                          <a:spcPts val="0"/>
                        </a:spcBef>
                        <a:spcAft>
                          <a:spcPts val="0"/>
                        </a:spcAft>
                      </a:pPr>
                      <a:r>
                        <a:rPr lang="en-US" sz="1100">
                          <a:effectLst/>
                        </a:rPr>
                        <a:t>Dementia</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16.4%</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7.0%</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12.2%</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64.3%</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12.8%</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r>
              <a:tr h="209270">
                <a:tc>
                  <a:txBody>
                    <a:bodyPr/>
                    <a:lstStyle/>
                    <a:p>
                      <a:pPr marL="0" marR="0">
                        <a:lnSpc>
                          <a:spcPct val="107000"/>
                        </a:lnSpc>
                        <a:spcBef>
                          <a:spcPts val="0"/>
                        </a:spcBef>
                        <a:spcAft>
                          <a:spcPts val="0"/>
                        </a:spcAft>
                      </a:pPr>
                      <a:r>
                        <a:rPr lang="en-US" sz="1100">
                          <a:effectLst/>
                        </a:rPr>
                        <a:t>Depressed</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29.2%</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28.8%</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dirty="0">
                          <a:effectLst/>
                        </a:rPr>
                        <a:t>23.0%</a:t>
                      </a:r>
                      <a:endParaRPr lang="en-US" sz="1100" dirty="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34.5%</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22.4%</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r>
              <a:tr h="428228">
                <a:tc>
                  <a:txBody>
                    <a:bodyPr/>
                    <a:lstStyle/>
                    <a:p>
                      <a:pPr marL="0" marR="0">
                        <a:lnSpc>
                          <a:spcPct val="107000"/>
                        </a:lnSpc>
                        <a:spcBef>
                          <a:spcPts val="0"/>
                        </a:spcBef>
                        <a:spcAft>
                          <a:spcPts val="0"/>
                        </a:spcAft>
                      </a:pPr>
                      <a:r>
                        <a:rPr lang="en-US" sz="1100">
                          <a:effectLst/>
                        </a:rPr>
                        <a:t>Impaired Decision Making</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11.8%</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5.1%</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dirty="0">
                          <a:effectLst/>
                        </a:rPr>
                        <a:t>6.7%</a:t>
                      </a:r>
                      <a:endParaRPr lang="en-US" sz="1100" dirty="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34.2%</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7.0%</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r>
              <a:tr h="428228">
                <a:tc>
                  <a:txBody>
                    <a:bodyPr/>
                    <a:lstStyle/>
                    <a:p>
                      <a:pPr marL="0" marR="0">
                        <a:lnSpc>
                          <a:spcPct val="107000"/>
                        </a:lnSpc>
                        <a:spcBef>
                          <a:spcPts val="0"/>
                        </a:spcBef>
                        <a:spcAft>
                          <a:spcPts val="0"/>
                        </a:spcAft>
                      </a:pPr>
                      <a:r>
                        <a:rPr lang="en-US" sz="1100">
                          <a:effectLst/>
                        </a:rPr>
                        <a:t>Diagnosed Mental Health Problems</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6.5%</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6.3%</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dirty="0">
                          <a:effectLst/>
                        </a:rPr>
                        <a:t>7.1%</a:t>
                      </a:r>
                      <a:endParaRPr lang="en-US" sz="1100" dirty="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dirty="0">
                          <a:effectLst/>
                        </a:rPr>
                        <a:t>9.7%</a:t>
                      </a:r>
                      <a:endParaRPr lang="en-US" sz="1100" dirty="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7.1%</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r>
              <a:tr h="428228">
                <a:tc>
                  <a:txBody>
                    <a:bodyPr/>
                    <a:lstStyle/>
                    <a:p>
                      <a:pPr marL="0" marR="0">
                        <a:lnSpc>
                          <a:spcPct val="107000"/>
                        </a:lnSpc>
                        <a:spcBef>
                          <a:spcPts val="0"/>
                        </a:spcBef>
                        <a:spcAft>
                          <a:spcPts val="0"/>
                        </a:spcAft>
                      </a:pPr>
                      <a:r>
                        <a:rPr lang="en-US" sz="1100">
                          <a:effectLst/>
                        </a:rPr>
                        <a:t>History of Mental Health Treatment</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dirty="0">
                          <a:effectLst/>
                        </a:rPr>
                        <a:t>6.2%</a:t>
                      </a:r>
                      <a:endParaRPr lang="en-US" sz="1100" dirty="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7.2%</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6.4%</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dirty="0">
                          <a:effectLst/>
                        </a:rPr>
                        <a:t>8.8%</a:t>
                      </a:r>
                      <a:endParaRPr lang="en-US" sz="1100" dirty="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dirty="0">
                          <a:effectLst/>
                        </a:rPr>
                        <a:t>6.5%</a:t>
                      </a:r>
                      <a:endParaRPr lang="en-US" sz="1100" dirty="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906424782"/>
              </p:ext>
            </p:extLst>
          </p:nvPr>
        </p:nvGraphicFramePr>
        <p:xfrm>
          <a:off x="666484" y="3181350"/>
          <a:ext cx="8152324" cy="1729064"/>
        </p:xfrm>
        <a:graphic>
          <a:graphicData uri="http://schemas.openxmlformats.org/drawingml/2006/table">
            <a:tbl>
              <a:tblPr firstRow="1" firstCol="1" bandRow="1">
                <a:tableStyleId>{5C22544A-7EE6-4342-B048-85BDC9FD1C3A}</a:tableStyleId>
              </a:tblPr>
              <a:tblGrid>
                <a:gridCol w="1358430"/>
                <a:gridCol w="1358430"/>
                <a:gridCol w="1358430"/>
                <a:gridCol w="1358430"/>
                <a:gridCol w="1359302"/>
                <a:gridCol w="1359302"/>
              </a:tblGrid>
              <a:tr h="877670">
                <a:tc>
                  <a:txBody>
                    <a:bodyPr/>
                    <a:lstStyle/>
                    <a:p>
                      <a:pPr marL="0" marR="0">
                        <a:lnSpc>
                          <a:spcPct val="107000"/>
                        </a:lnSpc>
                        <a:spcBef>
                          <a:spcPts val="0"/>
                        </a:spcBef>
                        <a:spcAft>
                          <a:spcPts val="0"/>
                        </a:spcAft>
                      </a:pPr>
                      <a:r>
                        <a:rPr lang="en-US" sz="1100" dirty="0">
                          <a:effectLst/>
                        </a:rPr>
                        <a:t> </a:t>
                      </a:r>
                      <a:endParaRPr lang="en-US" sz="1100" dirty="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100" dirty="0">
                          <a:effectLst/>
                        </a:rPr>
                        <a:t>Personal Care II</a:t>
                      </a:r>
                      <a:endParaRPr lang="en-US" sz="1100" dirty="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100" dirty="0">
                          <a:effectLst/>
                        </a:rPr>
                        <a:t>Personal Care I</a:t>
                      </a:r>
                      <a:endParaRPr lang="en-US" sz="1100" dirty="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100">
                          <a:effectLst/>
                        </a:rPr>
                        <a:t>Home Delivered Meals</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100">
                          <a:effectLst/>
                        </a:rPr>
                        <a:t>Adult Day Services</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100">
                          <a:effectLst/>
                        </a:rPr>
                        <a:t>Case Management</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r>
              <a:tr h="283798">
                <a:tc>
                  <a:txBody>
                    <a:bodyPr/>
                    <a:lstStyle/>
                    <a:p>
                      <a:pPr marL="0" marR="0">
                        <a:lnSpc>
                          <a:spcPct val="107000"/>
                        </a:lnSpc>
                        <a:spcBef>
                          <a:spcPts val="0"/>
                        </a:spcBef>
                        <a:spcAft>
                          <a:spcPts val="0"/>
                        </a:spcAft>
                      </a:pPr>
                      <a:r>
                        <a:rPr lang="en-US" sz="1100">
                          <a:effectLst/>
                        </a:rPr>
                        <a:t>Hospital </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dirty="0">
                          <a:effectLst/>
                        </a:rPr>
                        <a:t>11.3%</a:t>
                      </a:r>
                      <a:endParaRPr lang="en-US" sz="1100" dirty="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dirty="0">
                          <a:effectLst/>
                        </a:rPr>
                        <a:t>10.3%</a:t>
                      </a:r>
                      <a:endParaRPr lang="en-US" sz="1100" dirty="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dirty="0">
                          <a:effectLst/>
                        </a:rPr>
                        <a:t>11.3%</a:t>
                      </a:r>
                      <a:endParaRPr lang="en-US" sz="1100" dirty="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5.5%</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11.6%</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r>
              <a:tr h="283798">
                <a:tc>
                  <a:txBody>
                    <a:bodyPr/>
                    <a:lstStyle/>
                    <a:p>
                      <a:pPr marL="0" marR="0">
                        <a:lnSpc>
                          <a:spcPct val="107000"/>
                        </a:lnSpc>
                        <a:spcBef>
                          <a:spcPts val="0"/>
                        </a:spcBef>
                        <a:spcAft>
                          <a:spcPts val="0"/>
                        </a:spcAft>
                      </a:pPr>
                      <a:r>
                        <a:rPr lang="en-US" sz="1100">
                          <a:effectLst/>
                        </a:rPr>
                        <a:t>Physician</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31.3%</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31.7%</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dirty="0">
                          <a:effectLst/>
                        </a:rPr>
                        <a:t>35.0%</a:t>
                      </a:r>
                      <a:endParaRPr lang="en-US" sz="1100" dirty="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11.5%</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40.7%</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r>
              <a:tr h="283798">
                <a:tc>
                  <a:txBody>
                    <a:bodyPr/>
                    <a:lstStyle/>
                    <a:p>
                      <a:pPr marL="0" marR="0">
                        <a:lnSpc>
                          <a:spcPct val="107000"/>
                        </a:lnSpc>
                        <a:spcBef>
                          <a:spcPts val="0"/>
                        </a:spcBef>
                        <a:spcAft>
                          <a:spcPts val="0"/>
                        </a:spcAft>
                      </a:pPr>
                      <a:r>
                        <a:rPr lang="en-US" sz="1100">
                          <a:effectLst/>
                        </a:rPr>
                        <a:t>ER</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4.8%</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5.4%</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a:effectLst/>
                        </a:rPr>
                        <a:t>4.0%</a:t>
                      </a:r>
                      <a:endParaRPr lang="en-US" sz="110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dirty="0">
                          <a:effectLst/>
                        </a:rPr>
                        <a:t>4.2%</a:t>
                      </a:r>
                      <a:endParaRPr lang="en-US" sz="1100" dirty="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c>
                  <a:txBody>
                    <a:bodyPr/>
                    <a:lstStyle/>
                    <a:p>
                      <a:pPr marL="0" marR="0" algn="r">
                        <a:lnSpc>
                          <a:spcPct val="107000"/>
                        </a:lnSpc>
                        <a:spcBef>
                          <a:spcPts val="0"/>
                        </a:spcBef>
                        <a:spcAft>
                          <a:spcPts val="0"/>
                        </a:spcAft>
                      </a:pPr>
                      <a:r>
                        <a:rPr lang="en-US" sz="1100" dirty="0">
                          <a:effectLst/>
                        </a:rPr>
                        <a:t>4.2%</a:t>
                      </a:r>
                      <a:endParaRPr lang="en-US" sz="1100" dirty="0">
                        <a:effectLst/>
                        <a:latin typeface="Calibri" panose="020F0502020204030204" pitchFamily="34" charset="0"/>
                        <a:ea typeface="PMingLiU" panose="02020500000000000000" pitchFamily="18" charset="-120"/>
                        <a:cs typeface="Times New Roman" panose="02020603050405020304" pitchFamily="18" charset="0"/>
                      </a:endParaRPr>
                    </a:p>
                  </a:txBody>
                  <a:tcPr marL="51435" marR="51435" marT="0" marB="0"/>
                </a:tc>
              </a:tr>
            </a:tbl>
          </a:graphicData>
        </a:graphic>
      </p:graphicFrame>
    </p:spTree>
    <p:extLst>
      <p:ext uri="{BB962C8B-B14F-4D97-AF65-F5344CB8AC3E}">
        <p14:creationId xmlns:p14="http://schemas.microsoft.com/office/powerpoint/2010/main" val="42200713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50"/>
            <a:ext cx="8229600" cy="857250"/>
          </a:xfrm>
        </p:spPr>
        <p:txBody>
          <a:bodyPr>
            <a:normAutofit/>
          </a:bodyPr>
          <a:lstStyle/>
          <a:p>
            <a:r>
              <a:rPr lang="en-US" sz="3200" dirty="0" smtClean="0"/>
              <a:t>Current AAA/Provider Case Load</a:t>
            </a:r>
            <a:endParaRPr lang="en-US" sz="3200" dirty="0"/>
          </a:p>
        </p:txBody>
      </p:sp>
      <p:sp>
        <p:nvSpPr>
          <p:cNvPr id="3" name="Content Placeholder 2"/>
          <p:cNvSpPr>
            <a:spLocks noGrp="1"/>
          </p:cNvSpPr>
          <p:nvPr>
            <p:ph idx="1"/>
          </p:nvPr>
        </p:nvSpPr>
        <p:spPr>
          <a:xfrm>
            <a:off x="533400" y="1276350"/>
            <a:ext cx="8229600" cy="3394075"/>
          </a:xfrm>
        </p:spPr>
        <p:txBody>
          <a:bodyPr>
            <a:normAutofit fontScale="70000" lnSpcReduction="20000"/>
          </a:bodyPr>
          <a:lstStyle/>
          <a:p>
            <a:r>
              <a:rPr lang="en-US" dirty="0" smtClean="0"/>
              <a:t>Serving over 1,000 individuals age 60+ who have alcohol/evidence of substance abuse</a:t>
            </a:r>
          </a:p>
          <a:p>
            <a:pPr lvl="1"/>
            <a:r>
              <a:rPr lang="en-US" dirty="0" smtClean="0"/>
              <a:t>Average age – 74</a:t>
            </a:r>
          </a:p>
          <a:p>
            <a:pPr lvl="1"/>
            <a:r>
              <a:rPr lang="en-US" dirty="0" smtClean="0"/>
              <a:t>Almost 2 ADL limitations</a:t>
            </a:r>
          </a:p>
          <a:p>
            <a:pPr lvl="1"/>
            <a:r>
              <a:rPr lang="en-US" dirty="0" smtClean="0"/>
              <a:t>5 IADL limitations</a:t>
            </a:r>
          </a:p>
          <a:p>
            <a:pPr marL="457200" lvl="1" indent="0">
              <a:buNone/>
            </a:pPr>
            <a:endParaRPr lang="en-US" dirty="0" smtClean="0"/>
          </a:p>
          <a:p>
            <a:r>
              <a:rPr lang="en-US" dirty="0" smtClean="0"/>
              <a:t>Serving over 7,000 individuals age 60+ who have history of MH treatment or diagnosed MH problem</a:t>
            </a:r>
          </a:p>
          <a:p>
            <a:pPr lvl="1"/>
            <a:r>
              <a:rPr lang="en-US" dirty="0" smtClean="0"/>
              <a:t>Average age – 78</a:t>
            </a:r>
          </a:p>
          <a:p>
            <a:pPr lvl="1"/>
            <a:r>
              <a:rPr lang="en-US" dirty="0" smtClean="0"/>
              <a:t>Over 2 ADL limitations</a:t>
            </a:r>
          </a:p>
          <a:p>
            <a:pPr lvl="1"/>
            <a:r>
              <a:rPr lang="en-US" dirty="0" smtClean="0"/>
              <a:t>5 IADL limitations</a:t>
            </a:r>
            <a:endParaRPr lang="en-US" dirty="0"/>
          </a:p>
        </p:txBody>
      </p:sp>
    </p:spTree>
    <p:extLst>
      <p:ext uri="{BB962C8B-B14F-4D97-AF65-F5344CB8AC3E}">
        <p14:creationId xmlns:p14="http://schemas.microsoft.com/office/powerpoint/2010/main" val="31182125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38150"/>
            <a:ext cx="8229600" cy="701675"/>
          </a:xfrm>
        </p:spPr>
        <p:txBody>
          <a:bodyPr>
            <a:normAutofit fontScale="90000"/>
          </a:bodyPr>
          <a:lstStyle/>
          <a:p>
            <a:r>
              <a:rPr lang="en-US" dirty="0" smtClean="0"/>
              <a:t>What's Next?</a:t>
            </a:r>
            <a:endParaRPr lang="en-US" dirty="0"/>
          </a:p>
        </p:txBody>
      </p:sp>
      <p:sp>
        <p:nvSpPr>
          <p:cNvPr id="3" name="Content Placeholder 2"/>
          <p:cNvSpPr>
            <a:spLocks noGrp="1"/>
          </p:cNvSpPr>
          <p:nvPr>
            <p:ph idx="1"/>
          </p:nvPr>
        </p:nvSpPr>
        <p:spPr>
          <a:xfrm>
            <a:off x="304800" y="1352550"/>
            <a:ext cx="8229600" cy="3530601"/>
          </a:xfrm>
        </p:spPr>
        <p:txBody>
          <a:bodyPr>
            <a:normAutofit fontScale="70000" lnSpcReduction="20000"/>
          </a:bodyPr>
          <a:lstStyle/>
          <a:p>
            <a:r>
              <a:rPr lang="en-US" dirty="0" smtClean="0"/>
              <a:t>Increased volume of individuals with behavioral health issues</a:t>
            </a:r>
          </a:p>
          <a:p>
            <a:pPr marL="0" indent="0">
              <a:buNone/>
            </a:pPr>
            <a:endParaRPr lang="en-US" dirty="0" smtClean="0"/>
          </a:p>
          <a:p>
            <a:r>
              <a:rPr lang="en-US" dirty="0" smtClean="0"/>
              <a:t>Significant expansion of NWD under BIP</a:t>
            </a:r>
          </a:p>
          <a:p>
            <a:pPr lvl="1"/>
            <a:r>
              <a:rPr lang="en-US" dirty="0" smtClean="0"/>
              <a:t>Includes resource directory</a:t>
            </a:r>
          </a:p>
          <a:p>
            <a:pPr lvl="1"/>
            <a:r>
              <a:rPr lang="en-US" dirty="0">
                <a:hlinkClick r:id="rId2"/>
              </a:rPr>
              <a:t>https://www.nyconnects.ny.gov</a:t>
            </a:r>
            <a:r>
              <a:rPr lang="en-US" dirty="0" smtClean="0">
                <a:hlinkClick r:id="rId2"/>
              </a:rPr>
              <a:t>/</a:t>
            </a:r>
            <a:endParaRPr lang="en-US" dirty="0" smtClean="0"/>
          </a:p>
          <a:p>
            <a:pPr marL="457200" lvl="1" indent="0">
              <a:buNone/>
            </a:pPr>
            <a:endParaRPr lang="en-US" dirty="0" smtClean="0"/>
          </a:p>
          <a:p>
            <a:r>
              <a:rPr lang="en-US" dirty="0" smtClean="0"/>
              <a:t>Significant increase in screenings – Cage 4, PHQ9, GAD-7</a:t>
            </a:r>
          </a:p>
          <a:p>
            <a:pPr marL="0" indent="0">
              <a:buNone/>
            </a:pPr>
            <a:endParaRPr lang="en-US" dirty="0" smtClean="0"/>
          </a:p>
          <a:p>
            <a:r>
              <a:rPr lang="en-US" dirty="0" smtClean="0"/>
              <a:t>Significant increase in training on use of tools and special populations</a:t>
            </a:r>
          </a:p>
        </p:txBody>
      </p:sp>
    </p:spTree>
    <p:extLst>
      <p:ext uri="{BB962C8B-B14F-4D97-AF65-F5344CB8AC3E}">
        <p14:creationId xmlns:p14="http://schemas.microsoft.com/office/powerpoint/2010/main" val="15450905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2"/>
          <p:cNvSpPr txBox="1">
            <a:spLocks/>
          </p:cNvSpPr>
          <p:nvPr/>
        </p:nvSpPr>
        <p:spPr>
          <a:xfrm>
            <a:off x="228600" y="1504950"/>
            <a:ext cx="5334000" cy="3200400"/>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en-US" sz="800" dirty="0" smtClean="0">
              <a:solidFill>
                <a:schemeClr val="bg1"/>
              </a:solidFill>
              <a:latin typeface="Arial" panose="020B0604020202020204" pitchFamily="34" charset="0"/>
              <a:cs typeface="Arial" panose="020B0604020202020204" pitchFamily="34" charset="0"/>
            </a:endParaRPr>
          </a:p>
          <a:p>
            <a:pPr marL="457200" indent="-457200"/>
            <a:r>
              <a:rPr lang="en-US" sz="2200" dirty="0" smtClean="0">
                <a:solidFill>
                  <a:schemeClr val="bg1"/>
                </a:solidFill>
                <a:latin typeface="Arial" panose="020B0604020202020204" pitchFamily="34" charset="0"/>
                <a:cs typeface="Arial" panose="020B0604020202020204" pitchFamily="34" charset="0"/>
              </a:rPr>
              <a:t>NYSOFA</a:t>
            </a:r>
            <a:r>
              <a:rPr lang="en-US" sz="2200" dirty="0" smtClean="0">
                <a:solidFill>
                  <a:schemeClr val="bg1"/>
                </a:solidFill>
                <a:latin typeface="Arial" panose="020B0604020202020204" pitchFamily="34" charset="0"/>
                <a:cs typeface="Arial" panose="020B0604020202020204" pitchFamily="34" charset="0"/>
              </a:rPr>
              <a:t>, who are we?</a:t>
            </a:r>
          </a:p>
          <a:p>
            <a:pPr marL="0" indent="0">
              <a:buNone/>
            </a:pPr>
            <a:endParaRPr lang="en-US" sz="1000" dirty="0" smtClean="0">
              <a:solidFill>
                <a:schemeClr val="bg1"/>
              </a:solidFill>
              <a:latin typeface="Arial" panose="020B0604020202020204" pitchFamily="34" charset="0"/>
              <a:cs typeface="Arial" panose="020B0604020202020204" pitchFamily="34" charset="0"/>
            </a:endParaRPr>
          </a:p>
          <a:p>
            <a:pPr marL="457200" indent="-457200"/>
            <a:r>
              <a:rPr lang="en-US" sz="2200" dirty="0" smtClean="0">
                <a:solidFill>
                  <a:schemeClr val="bg1"/>
                </a:solidFill>
                <a:latin typeface="Arial" panose="020B0604020202020204" pitchFamily="34" charset="0"/>
                <a:cs typeface="Arial" panose="020B0604020202020204" pitchFamily="34" charset="0"/>
              </a:rPr>
              <a:t>What do we do?</a:t>
            </a:r>
          </a:p>
          <a:p>
            <a:pPr marL="0" indent="0">
              <a:buNone/>
            </a:pPr>
            <a:endParaRPr lang="en-US" sz="1000" dirty="0" smtClean="0">
              <a:solidFill>
                <a:schemeClr val="bg1"/>
              </a:solidFill>
              <a:latin typeface="Arial" panose="020B0604020202020204" pitchFamily="34" charset="0"/>
              <a:cs typeface="Arial" panose="020B0604020202020204" pitchFamily="34" charset="0"/>
            </a:endParaRPr>
          </a:p>
          <a:p>
            <a:pPr marL="457200" indent="-457200"/>
            <a:r>
              <a:rPr lang="en-US" sz="2200" dirty="0" smtClean="0">
                <a:solidFill>
                  <a:schemeClr val="bg1"/>
                </a:solidFill>
                <a:latin typeface="Arial" panose="020B0604020202020204" pitchFamily="34" charset="0"/>
                <a:cs typeface="Arial" panose="020B0604020202020204" pitchFamily="34" charset="0"/>
              </a:rPr>
              <a:t>How we can better connect our systems to improve outcomes for older New Yorkers</a:t>
            </a:r>
            <a:endParaRPr lang="en-US" sz="2200" dirty="0">
              <a:solidFill>
                <a:schemeClr val="bg1"/>
              </a:solidFill>
              <a:latin typeface="Arial" panose="020B0604020202020204" pitchFamily="34" charset="0"/>
              <a:cs typeface="Arial" panose="020B0604020202020204" pitchFamily="34" charset="0"/>
            </a:endParaRPr>
          </a:p>
        </p:txBody>
      </p:sp>
      <p:sp>
        <p:nvSpPr>
          <p:cNvPr id="3" name="Title 1"/>
          <p:cNvSpPr txBox="1">
            <a:spLocks/>
          </p:cNvSpPr>
          <p:nvPr/>
        </p:nvSpPr>
        <p:spPr>
          <a:xfrm>
            <a:off x="685800" y="514350"/>
            <a:ext cx="7772400" cy="1102519"/>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dirty="0" smtClean="0">
                <a:solidFill>
                  <a:srgbClr val="553278"/>
                </a:solidFill>
                <a:latin typeface="Arial" panose="020B0604020202020204" pitchFamily="34" charset="0"/>
                <a:cs typeface="Arial" panose="020B0604020202020204" pitchFamily="34" charset="0"/>
              </a:rPr>
              <a:t>Topics of Discussion</a:t>
            </a:r>
            <a:endParaRPr lang="en-US" sz="3200" b="1" dirty="0">
              <a:solidFill>
                <a:srgbClr val="553278"/>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4026071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What's </a:t>
            </a:r>
            <a:r>
              <a:rPr lang="en-US" sz="4000" dirty="0" smtClean="0"/>
              <a:t>Next?</a:t>
            </a:r>
            <a:endParaRPr lang="en-US" sz="4000" dirty="0"/>
          </a:p>
        </p:txBody>
      </p:sp>
      <p:sp>
        <p:nvSpPr>
          <p:cNvPr id="3" name="Content Placeholder 2"/>
          <p:cNvSpPr>
            <a:spLocks noGrp="1"/>
          </p:cNvSpPr>
          <p:nvPr>
            <p:ph idx="1"/>
          </p:nvPr>
        </p:nvSpPr>
        <p:spPr>
          <a:xfrm>
            <a:off x="-228600" y="1123950"/>
            <a:ext cx="8534400" cy="3530600"/>
          </a:xfrm>
        </p:spPr>
        <p:txBody>
          <a:bodyPr>
            <a:normAutofit fontScale="47500" lnSpcReduction="20000"/>
          </a:bodyPr>
          <a:lstStyle/>
          <a:p>
            <a:pPr lvl="1"/>
            <a:r>
              <a:rPr lang="en-US" dirty="0"/>
              <a:t>S</a:t>
            </a:r>
            <a:r>
              <a:rPr lang="en-US" dirty="0" smtClean="0"/>
              <a:t>tatewide outreach - NWD  </a:t>
            </a:r>
            <a:r>
              <a:rPr lang="en-US" dirty="0"/>
              <a:t>– 1/1/17 </a:t>
            </a:r>
            <a:endParaRPr lang="en-US" dirty="0" smtClean="0"/>
          </a:p>
          <a:p>
            <a:pPr marL="457200" lvl="1" indent="0">
              <a:buNone/>
            </a:pPr>
            <a:endParaRPr lang="en-US" dirty="0" smtClean="0"/>
          </a:p>
          <a:p>
            <a:pPr lvl="1"/>
            <a:r>
              <a:rPr lang="en-US" dirty="0" smtClean="0"/>
              <a:t>Recent </a:t>
            </a:r>
            <a:r>
              <a:rPr lang="en-US" dirty="0"/>
              <a:t>legislation passed</a:t>
            </a:r>
          </a:p>
          <a:p>
            <a:pPr lvl="2"/>
            <a:r>
              <a:rPr lang="en-US" dirty="0"/>
              <a:t>Requires health care practitioners and hospital discharge planners to provide NY Connects contact if believe patients can benefit from LTSS </a:t>
            </a:r>
          </a:p>
          <a:p>
            <a:pPr lvl="2"/>
            <a:r>
              <a:rPr lang="en-US" dirty="0"/>
              <a:t>Requires hospitals to identify caregivers of patients and to include them in discharge planning, post-hospital care </a:t>
            </a:r>
            <a:r>
              <a:rPr lang="en-US" dirty="0" smtClean="0"/>
              <a:t>plan</a:t>
            </a:r>
          </a:p>
          <a:p>
            <a:pPr marL="914400" lvl="2" indent="0">
              <a:buNone/>
            </a:pPr>
            <a:endParaRPr lang="en-US" dirty="0"/>
          </a:p>
          <a:p>
            <a:pPr lvl="1"/>
            <a:r>
              <a:rPr lang="en-US" dirty="0" smtClean="0"/>
              <a:t>DSRIP </a:t>
            </a:r>
            <a:r>
              <a:rPr lang="en-US" dirty="0"/>
              <a:t>goals – some hospitals use of NY Connects to meet DSRIP goals and NY Connects requirements to work with hospitals on care transitions as core service. We expect these relationships and referral sources to increase as they become more aware of what NY Connects provides</a:t>
            </a:r>
            <a:r>
              <a:rPr lang="en-US" dirty="0" smtClean="0"/>
              <a:t>.</a:t>
            </a:r>
          </a:p>
          <a:p>
            <a:pPr marL="457200" lvl="1" indent="0">
              <a:buNone/>
            </a:pPr>
            <a:endParaRPr lang="en-US" dirty="0"/>
          </a:p>
          <a:p>
            <a:pPr lvl="1"/>
            <a:r>
              <a:rPr lang="en-US" dirty="0"/>
              <a:t>Increased work with physicians and physicians practices re: CDSME and other </a:t>
            </a:r>
            <a:r>
              <a:rPr lang="en-US" dirty="0" smtClean="0"/>
              <a:t>EBI’s</a:t>
            </a:r>
          </a:p>
          <a:p>
            <a:pPr marL="457200" lvl="1" indent="0">
              <a:buNone/>
            </a:pPr>
            <a:endParaRPr lang="en-US" dirty="0"/>
          </a:p>
          <a:p>
            <a:pPr lvl="1"/>
            <a:r>
              <a:rPr lang="en-US" dirty="0"/>
              <a:t>NYSOFA partnership with NY Chapter-American College of Physicians – ongoing education to physicians and internists on value of physician referrals to NY </a:t>
            </a:r>
            <a:r>
              <a:rPr lang="en-US" dirty="0" smtClean="0"/>
              <a:t>Connects</a:t>
            </a:r>
          </a:p>
          <a:p>
            <a:pPr marL="457200" lvl="1" indent="0">
              <a:buNone/>
            </a:pPr>
            <a:endParaRPr lang="en-US" dirty="0"/>
          </a:p>
          <a:p>
            <a:pPr lvl="1"/>
            <a:r>
              <a:rPr lang="en-US" dirty="0"/>
              <a:t>NYSOFA partnership and work with DVA, Mental Health Alliance and Alcohol and Substance Abuse Providers – training and cross referrals.</a:t>
            </a:r>
          </a:p>
          <a:p>
            <a:endParaRPr lang="en-US" dirty="0"/>
          </a:p>
        </p:txBody>
      </p:sp>
    </p:spTree>
    <p:extLst>
      <p:ext uri="{BB962C8B-B14F-4D97-AF65-F5344CB8AC3E}">
        <p14:creationId xmlns:p14="http://schemas.microsoft.com/office/powerpoint/2010/main" val="19997876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61950"/>
            <a:ext cx="8229600" cy="625475"/>
          </a:xfrm>
        </p:spPr>
        <p:txBody>
          <a:bodyPr>
            <a:normAutofit/>
          </a:bodyPr>
          <a:lstStyle/>
          <a:p>
            <a:r>
              <a:rPr lang="en-US" sz="3200" dirty="0" smtClean="0"/>
              <a:t>What Can We Do Next with ASAP</a:t>
            </a:r>
            <a:endParaRPr lang="en-US" sz="3200" dirty="0"/>
          </a:p>
        </p:txBody>
      </p:sp>
      <p:sp>
        <p:nvSpPr>
          <p:cNvPr id="3" name="Content Placeholder 2"/>
          <p:cNvSpPr>
            <a:spLocks noGrp="1"/>
          </p:cNvSpPr>
          <p:nvPr>
            <p:ph idx="1"/>
          </p:nvPr>
        </p:nvSpPr>
        <p:spPr>
          <a:xfrm>
            <a:off x="457200" y="1072283"/>
            <a:ext cx="8229600" cy="3633067"/>
          </a:xfrm>
        </p:spPr>
        <p:txBody>
          <a:bodyPr>
            <a:noAutofit/>
          </a:bodyPr>
          <a:lstStyle/>
          <a:p>
            <a:pPr>
              <a:spcBef>
                <a:spcPts val="0"/>
              </a:spcBef>
            </a:pPr>
            <a:r>
              <a:rPr lang="en-US" sz="1600" dirty="0" smtClean="0"/>
              <a:t>Statewide Webinar introductory training – what each system does, services offered, structure, etc.</a:t>
            </a:r>
          </a:p>
          <a:p>
            <a:pPr marL="0" indent="0">
              <a:spcBef>
                <a:spcPts val="0"/>
              </a:spcBef>
              <a:buNone/>
            </a:pPr>
            <a:endParaRPr lang="en-US" sz="800" dirty="0" smtClean="0"/>
          </a:p>
          <a:p>
            <a:pPr>
              <a:spcBef>
                <a:spcPts val="0"/>
              </a:spcBef>
            </a:pPr>
            <a:r>
              <a:rPr lang="en-US" sz="1600" dirty="0" smtClean="0"/>
              <a:t>List of preferred contacts by county and referral sources</a:t>
            </a:r>
          </a:p>
          <a:p>
            <a:pPr marL="0" indent="0">
              <a:spcBef>
                <a:spcPts val="0"/>
              </a:spcBef>
              <a:buNone/>
            </a:pPr>
            <a:endParaRPr lang="en-US" sz="1600" dirty="0" smtClean="0"/>
          </a:p>
          <a:p>
            <a:pPr>
              <a:spcBef>
                <a:spcPts val="0"/>
              </a:spcBef>
            </a:pPr>
            <a:r>
              <a:rPr lang="en-US" sz="1600" dirty="0" smtClean="0"/>
              <a:t>Local Long Term Care Councils</a:t>
            </a:r>
          </a:p>
          <a:p>
            <a:pPr marL="0" indent="0">
              <a:spcBef>
                <a:spcPts val="0"/>
              </a:spcBef>
              <a:buNone/>
            </a:pPr>
            <a:endParaRPr lang="en-US" sz="1600" dirty="0" smtClean="0"/>
          </a:p>
          <a:p>
            <a:pPr>
              <a:spcBef>
                <a:spcPts val="0"/>
              </a:spcBef>
            </a:pPr>
            <a:r>
              <a:rPr lang="en-US" sz="1600" dirty="0" smtClean="0"/>
              <a:t>Cross training of direct line staff</a:t>
            </a:r>
          </a:p>
          <a:p>
            <a:pPr marL="0" indent="0">
              <a:spcBef>
                <a:spcPts val="0"/>
              </a:spcBef>
              <a:buNone/>
            </a:pPr>
            <a:endParaRPr lang="en-US" sz="1600" dirty="0" smtClean="0"/>
          </a:p>
          <a:p>
            <a:pPr>
              <a:spcBef>
                <a:spcPts val="0"/>
              </a:spcBef>
            </a:pPr>
            <a:r>
              <a:rPr lang="en-US" sz="1600" dirty="0"/>
              <a:t>Inclusion at ACUU Conference 2016 – </a:t>
            </a:r>
            <a:r>
              <a:rPr lang="en-US" sz="1600" dirty="0" smtClean="0"/>
              <a:t>Pre-recorded</a:t>
            </a:r>
          </a:p>
          <a:p>
            <a:pPr marL="0" indent="0">
              <a:spcBef>
                <a:spcPts val="0"/>
              </a:spcBef>
              <a:buNone/>
            </a:pPr>
            <a:endParaRPr lang="en-US" sz="1600" dirty="0"/>
          </a:p>
          <a:p>
            <a:pPr>
              <a:spcBef>
                <a:spcPts val="0"/>
              </a:spcBef>
            </a:pPr>
            <a:r>
              <a:rPr lang="en-US" sz="1600" dirty="0" smtClean="0"/>
              <a:t>Inclusion in ACUU Conference – 2017</a:t>
            </a:r>
          </a:p>
          <a:p>
            <a:pPr marL="0" indent="0">
              <a:spcBef>
                <a:spcPts val="0"/>
              </a:spcBef>
              <a:buNone/>
            </a:pPr>
            <a:endParaRPr lang="en-US" sz="1600" dirty="0" smtClean="0"/>
          </a:p>
          <a:p>
            <a:pPr>
              <a:spcBef>
                <a:spcPts val="0"/>
              </a:spcBef>
            </a:pPr>
            <a:r>
              <a:rPr lang="en-US" sz="1600" dirty="0" smtClean="0"/>
              <a:t>Training to post on NYSOFA Website Training Library</a:t>
            </a:r>
          </a:p>
          <a:p>
            <a:pPr marL="0" indent="0">
              <a:spcBef>
                <a:spcPts val="0"/>
              </a:spcBef>
              <a:buNone/>
            </a:pPr>
            <a:endParaRPr lang="en-US" sz="1600" dirty="0" smtClean="0"/>
          </a:p>
          <a:p>
            <a:pPr>
              <a:spcBef>
                <a:spcPts val="0"/>
              </a:spcBef>
            </a:pPr>
            <a:r>
              <a:rPr lang="en-US" sz="1600" dirty="0" smtClean="0"/>
              <a:t>Re-Imagined Outreach Material – addressing stigma</a:t>
            </a:r>
            <a:endParaRPr lang="en-US" sz="1600" dirty="0"/>
          </a:p>
        </p:txBody>
      </p:sp>
    </p:spTree>
    <p:extLst>
      <p:ext uri="{BB962C8B-B14F-4D97-AF65-F5344CB8AC3E}">
        <p14:creationId xmlns:p14="http://schemas.microsoft.com/office/powerpoint/2010/main" val="25327412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438150"/>
            <a:ext cx="7024744" cy="514350"/>
          </a:xfrm>
        </p:spPr>
        <p:txBody>
          <a:bodyPr>
            <a:noAutofit/>
          </a:bodyPr>
          <a:lstStyle/>
          <a:p>
            <a:pPr algn="ctr"/>
            <a:r>
              <a:rPr lang="en-US" sz="3200" b="1" dirty="0" smtClean="0">
                <a:solidFill>
                  <a:srgbClr val="553278"/>
                </a:solidFill>
              </a:rPr>
              <a:t>Take </a:t>
            </a:r>
            <a:r>
              <a:rPr lang="en-US" sz="3200" b="1" dirty="0" err="1" smtClean="0">
                <a:solidFill>
                  <a:srgbClr val="553278"/>
                </a:solidFill>
              </a:rPr>
              <a:t>Aways</a:t>
            </a:r>
            <a:endParaRPr lang="en-US" sz="3200" b="1" dirty="0">
              <a:solidFill>
                <a:srgbClr val="553278"/>
              </a:solidFill>
            </a:endParaRPr>
          </a:p>
        </p:txBody>
      </p:sp>
      <p:sp>
        <p:nvSpPr>
          <p:cNvPr id="3" name="Content Placeholder 2"/>
          <p:cNvSpPr>
            <a:spLocks noGrp="1"/>
          </p:cNvSpPr>
          <p:nvPr>
            <p:ph idx="1"/>
          </p:nvPr>
        </p:nvSpPr>
        <p:spPr>
          <a:xfrm>
            <a:off x="235772" y="1101270"/>
            <a:ext cx="8382000" cy="3517222"/>
          </a:xfrm>
        </p:spPr>
        <p:txBody>
          <a:bodyPr>
            <a:normAutofit/>
          </a:bodyPr>
          <a:lstStyle/>
          <a:p>
            <a:pPr>
              <a:lnSpc>
                <a:spcPct val="110000"/>
              </a:lnSpc>
              <a:spcBef>
                <a:spcPts val="400"/>
              </a:spcBef>
            </a:pPr>
            <a:r>
              <a:rPr lang="en-US" sz="1800" b="1" dirty="0">
                <a:solidFill>
                  <a:srgbClr val="553278"/>
                </a:solidFill>
              </a:rPr>
              <a:t>Older adults are valuable </a:t>
            </a:r>
            <a:r>
              <a:rPr lang="en-US" sz="1800" dirty="0"/>
              <a:t>– economically, intellectually and </a:t>
            </a:r>
            <a:r>
              <a:rPr lang="en-US" sz="1800" dirty="0" smtClean="0"/>
              <a:t>socially</a:t>
            </a:r>
          </a:p>
          <a:p>
            <a:pPr marL="0" indent="0">
              <a:lnSpc>
                <a:spcPct val="110000"/>
              </a:lnSpc>
              <a:spcBef>
                <a:spcPts val="400"/>
              </a:spcBef>
              <a:buNone/>
            </a:pPr>
            <a:endParaRPr lang="en-US" sz="1800" dirty="0"/>
          </a:p>
          <a:p>
            <a:pPr>
              <a:lnSpc>
                <a:spcPct val="110000"/>
              </a:lnSpc>
              <a:spcBef>
                <a:spcPts val="400"/>
              </a:spcBef>
            </a:pPr>
            <a:r>
              <a:rPr lang="en-US" sz="1800" b="1" dirty="0" smtClean="0">
                <a:solidFill>
                  <a:srgbClr val="553278"/>
                </a:solidFill>
              </a:rPr>
              <a:t>We are facing an opportunity not a crisis</a:t>
            </a:r>
            <a:r>
              <a:rPr lang="en-US" sz="1800" dirty="0" smtClean="0"/>
              <a:t>; the </a:t>
            </a:r>
            <a:r>
              <a:rPr lang="en-US" sz="1800" dirty="0"/>
              <a:t>future as a time for potential change and </a:t>
            </a:r>
            <a:r>
              <a:rPr lang="en-US" sz="1800" dirty="0" smtClean="0"/>
              <a:t>improvement</a:t>
            </a:r>
            <a:endParaRPr lang="en-US" sz="1800" dirty="0"/>
          </a:p>
          <a:p>
            <a:pPr marL="0" indent="0">
              <a:lnSpc>
                <a:spcPct val="110000"/>
              </a:lnSpc>
              <a:spcBef>
                <a:spcPts val="400"/>
              </a:spcBef>
              <a:buNone/>
            </a:pPr>
            <a:endParaRPr lang="en-US" sz="1800" dirty="0"/>
          </a:p>
          <a:p>
            <a:pPr>
              <a:lnSpc>
                <a:spcPct val="110000"/>
              </a:lnSpc>
              <a:spcBef>
                <a:spcPts val="400"/>
              </a:spcBef>
            </a:pPr>
            <a:r>
              <a:rPr lang="en-US" sz="1800" dirty="0" smtClean="0"/>
              <a:t>Systems and supports are key “characters”…systemic solutions vital – de-silo</a:t>
            </a:r>
          </a:p>
          <a:p>
            <a:pPr lvl="1">
              <a:lnSpc>
                <a:spcPct val="110000"/>
              </a:lnSpc>
              <a:spcBef>
                <a:spcPts val="400"/>
              </a:spcBef>
            </a:pPr>
            <a:r>
              <a:rPr lang="en-US" sz="1800" b="1" dirty="0" smtClean="0">
                <a:solidFill>
                  <a:srgbClr val="553278"/>
                </a:solidFill>
              </a:rPr>
              <a:t>Tap each others strengths</a:t>
            </a:r>
            <a:endParaRPr lang="en-US" sz="1800" b="1" dirty="0">
              <a:solidFill>
                <a:srgbClr val="553278"/>
              </a:solidFill>
            </a:endParaRPr>
          </a:p>
          <a:p>
            <a:pPr marL="68580" indent="0">
              <a:lnSpc>
                <a:spcPct val="110000"/>
              </a:lnSpc>
              <a:spcBef>
                <a:spcPts val="400"/>
              </a:spcBef>
              <a:buNone/>
            </a:pPr>
            <a:endParaRPr lang="en-US" sz="1800" dirty="0" smtClean="0"/>
          </a:p>
          <a:p>
            <a:pPr>
              <a:lnSpc>
                <a:spcPct val="110000"/>
              </a:lnSpc>
              <a:spcBef>
                <a:spcPts val="400"/>
              </a:spcBef>
            </a:pPr>
            <a:r>
              <a:rPr lang="en-US" sz="1800" dirty="0" smtClean="0"/>
              <a:t>Care models must </a:t>
            </a:r>
            <a:r>
              <a:rPr lang="en-US" sz="1800" b="1" dirty="0" smtClean="0">
                <a:solidFill>
                  <a:srgbClr val="553278"/>
                </a:solidFill>
              </a:rPr>
              <a:t>move away from strictly medical models </a:t>
            </a:r>
            <a:r>
              <a:rPr lang="en-US" sz="1800" dirty="0" smtClean="0"/>
              <a:t>– </a:t>
            </a:r>
            <a:r>
              <a:rPr lang="en-US" sz="1800" b="1" dirty="0" smtClean="0">
                <a:solidFill>
                  <a:srgbClr val="553278"/>
                </a:solidFill>
              </a:rPr>
              <a:t>THEY DON’T WORK!</a:t>
            </a:r>
          </a:p>
          <a:p>
            <a:pPr marL="68580" indent="0">
              <a:lnSpc>
                <a:spcPct val="120000"/>
              </a:lnSpc>
              <a:buNone/>
            </a:pPr>
            <a:endParaRPr lang="en-US" sz="1800" dirty="0" smtClean="0"/>
          </a:p>
        </p:txBody>
      </p:sp>
      <p:sp>
        <p:nvSpPr>
          <p:cNvPr id="4" name="Slide Number Placeholder 3"/>
          <p:cNvSpPr>
            <a:spLocks noGrp="1"/>
          </p:cNvSpPr>
          <p:nvPr>
            <p:ph type="sldNum" sz="quarter" idx="12"/>
          </p:nvPr>
        </p:nvSpPr>
        <p:spPr/>
        <p:txBody>
          <a:bodyPr/>
          <a:lstStyle/>
          <a:p>
            <a:fld id="{D9E6F7E4-457B-48F6-A10B-F7662D6D83D4}" type="slidenum">
              <a:rPr lang="en-US" smtClean="0"/>
              <a:t>22</a:t>
            </a:fld>
            <a:endParaRPr lang="en-US"/>
          </a:p>
        </p:txBody>
      </p:sp>
    </p:spTree>
    <p:extLst>
      <p:ext uri="{BB962C8B-B14F-4D97-AF65-F5344CB8AC3E}">
        <p14:creationId xmlns:p14="http://schemas.microsoft.com/office/powerpoint/2010/main" val="26528218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7055" y="361950"/>
            <a:ext cx="8763000" cy="742950"/>
          </a:xfrm>
        </p:spPr>
        <p:txBody>
          <a:bodyPr>
            <a:normAutofit/>
          </a:bodyPr>
          <a:lstStyle/>
          <a:p>
            <a:pPr algn="ctr"/>
            <a:r>
              <a:rPr lang="en-US" sz="3200" b="1" dirty="0">
                <a:solidFill>
                  <a:srgbClr val="5A336F"/>
                </a:solidFill>
              </a:rPr>
              <a:t>NYSOFA Mission</a:t>
            </a:r>
            <a:endParaRPr lang="en-US" sz="3200" dirty="0">
              <a:solidFill>
                <a:srgbClr val="5A336F"/>
              </a:solidFill>
            </a:endParaRPr>
          </a:p>
        </p:txBody>
      </p:sp>
      <p:sp>
        <p:nvSpPr>
          <p:cNvPr id="3" name="Content Placeholder 2"/>
          <p:cNvSpPr>
            <a:spLocks noGrp="1"/>
          </p:cNvSpPr>
          <p:nvPr>
            <p:ph idx="1"/>
          </p:nvPr>
        </p:nvSpPr>
        <p:spPr>
          <a:xfrm>
            <a:off x="228600" y="1200150"/>
            <a:ext cx="8534400" cy="2888572"/>
          </a:xfrm>
          <a:prstGeom prst="rect">
            <a:avLst/>
          </a:prstGeom>
        </p:spPr>
        <p:txBody>
          <a:bodyPr>
            <a:noAutofit/>
          </a:bodyPr>
          <a:lstStyle/>
          <a:p>
            <a:r>
              <a:rPr lang="en-US" sz="2000" dirty="0" smtClean="0"/>
              <a:t>Our </a:t>
            </a:r>
            <a:r>
              <a:rPr lang="en-US" sz="2000" dirty="0"/>
              <a:t>mission </a:t>
            </a:r>
            <a:r>
              <a:rPr lang="en-US" sz="2000" dirty="0" smtClean="0"/>
              <a:t>is </a:t>
            </a:r>
            <a:r>
              <a:rPr lang="en-US" sz="2000" dirty="0"/>
              <a:t>to help older New Yorkers to be as </a:t>
            </a:r>
            <a:r>
              <a:rPr lang="en-US" sz="2000" b="1" dirty="0">
                <a:solidFill>
                  <a:srgbClr val="5A336F"/>
                </a:solidFill>
              </a:rPr>
              <a:t>independent as possible </a:t>
            </a:r>
            <a:r>
              <a:rPr lang="en-US" sz="2000" dirty="0"/>
              <a:t>for as long as possible through </a:t>
            </a:r>
            <a:r>
              <a:rPr lang="en-US" sz="2000" b="1" dirty="0">
                <a:solidFill>
                  <a:srgbClr val="5A336F"/>
                </a:solidFill>
              </a:rPr>
              <a:t>advocacy, the development and delivery of person-centered</a:t>
            </a:r>
            <a:r>
              <a:rPr lang="en-US" sz="2000" b="1" dirty="0"/>
              <a:t>,</a:t>
            </a:r>
            <a:r>
              <a:rPr lang="en-US" sz="2000" dirty="0"/>
              <a:t> consumer-oriented, and cost-effective </a:t>
            </a:r>
            <a:r>
              <a:rPr lang="en-US" sz="2000" b="1" dirty="0">
                <a:solidFill>
                  <a:srgbClr val="553278"/>
                </a:solidFill>
              </a:rPr>
              <a:t>policies, programs and services </a:t>
            </a:r>
            <a:r>
              <a:rPr lang="en-US" sz="2000" dirty="0"/>
              <a:t>which support and empower older New Yorkers and their families, in partnership with the network of public and private organizations which </a:t>
            </a:r>
            <a:r>
              <a:rPr lang="en-US" sz="2000" dirty="0" smtClean="0"/>
              <a:t>serve them.</a:t>
            </a:r>
          </a:p>
          <a:p>
            <a:endParaRPr lang="en-US" sz="2000" dirty="0"/>
          </a:p>
          <a:p>
            <a:r>
              <a:rPr lang="en-US" sz="2000" dirty="0" smtClean="0"/>
              <a:t>NYSOFA is an Executive Agency, authorized under the federal Older Americans Act and NYS Elder Law</a:t>
            </a:r>
            <a:endParaRPr lang="en-US" sz="2000" dirty="0"/>
          </a:p>
        </p:txBody>
      </p:sp>
      <p:sp>
        <p:nvSpPr>
          <p:cNvPr id="4" name="Slide Number Placeholder 3"/>
          <p:cNvSpPr>
            <a:spLocks noGrp="1"/>
          </p:cNvSpPr>
          <p:nvPr>
            <p:ph type="sldNum" sz="quarter" idx="12"/>
          </p:nvPr>
        </p:nvSpPr>
        <p:spPr/>
        <p:txBody>
          <a:bodyPr/>
          <a:lstStyle/>
          <a:p>
            <a:fld id="{D9E6F7E4-457B-48F6-A10B-F7662D6D83D4}" type="slidenum">
              <a:rPr lang="en-US" smtClean="0"/>
              <a:t>3</a:t>
            </a:fld>
            <a:endParaRPr lang="en-US"/>
          </a:p>
        </p:txBody>
      </p:sp>
    </p:spTree>
    <p:extLst>
      <p:ext uri="{BB962C8B-B14F-4D97-AF65-F5344CB8AC3E}">
        <p14:creationId xmlns:p14="http://schemas.microsoft.com/office/powerpoint/2010/main" val="34377570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4" descr="johnson.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117048" y="2114550"/>
            <a:ext cx="2619375" cy="1752600"/>
          </a:xfrm>
          <a:prstGeom prst="rect">
            <a:avLst/>
          </a:prstGeom>
        </p:spPr>
      </p:pic>
      <p:sp>
        <p:nvSpPr>
          <p:cNvPr id="2" name="Title 1"/>
          <p:cNvSpPr>
            <a:spLocks noGrp="1"/>
          </p:cNvSpPr>
          <p:nvPr>
            <p:ph type="title"/>
          </p:nvPr>
        </p:nvSpPr>
        <p:spPr>
          <a:xfrm>
            <a:off x="544286" y="571500"/>
            <a:ext cx="8229600" cy="857250"/>
          </a:xfrm>
        </p:spPr>
        <p:txBody>
          <a:bodyPr>
            <a:noAutofit/>
          </a:bodyPr>
          <a:lstStyle/>
          <a:p>
            <a:pPr>
              <a:defRPr/>
            </a:pPr>
            <a:r>
              <a:rPr lang="en-US" sz="3200" b="1" dirty="0" smtClean="0">
                <a:solidFill>
                  <a:schemeClr val="tx2"/>
                </a:solidFill>
              </a:rPr>
              <a:t/>
            </a:r>
            <a:br>
              <a:rPr lang="en-US" sz="3200" b="1" dirty="0" smtClean="0">
                <a:solidFill>
                  <a:schemeClr val="tx2"/>
                </a:solidFill>
              </a:rPr>
            </a:br>
            <a:r>
              <a:rPr lang="en-US" sz="3200" b="1" dirty="0"/>
              <a:t/>
            </a:r>
            <a:br>
              <a:rPr lang="en-US" sz="3200" b="1" dirty="0"/>
            </a:br>
            <a:r>
              <a:rPr lang="en-US" sz="3200" b="1" dirty="0" smtClean="0"/>
              <a:t/>
            </a:r>
            <a:br>
              <a:rPr lang="en-US" sz="3200" b="1" dirty="0" smtClean="0"/>
            </a:br>
            <a:r>
              <a:rPr lang="en-US" sz="3200" b="1" dirty="0"/>
              <a:t/>
            </a:r>
            <a:br>
              <a:rPr lang="en-US" sz="3200" b="1" dirty="0"/>
            </a:br>
            <a:r>
              <a:rPr lang="en-US" sz="3200" b="1" dirty="0" smtClean="0"/>
              <a:t/>
            </a:r>
            <a:br>
              <a:rPr lang="en-US" sz="3200" b="1" dirty="0" smtClean="0"/>
            </a:br>
            <a:r>
              <a:rPr lang="en-US" sz="3200" b="1" dirty="0"/>
              <a:t/>
            </a:r>
            <a:br>
              <a:rPr lang="en-US" sz="3200" b="1" dirty="0"/>
            </a:br>
            <a:r>
              <a:rPr lang="en-US" sz="3200" b="1" dirty="0" smtClean="0"/>
              <a:t/>
            </a:r>
            <a:br>
              <a:rPr lang="en-US" sz="3200" b="1" dirty="0" smtClean="0"/>
            </a:br>
            <a:r>
              <a:rPr lang="en-US" sz="3200" b="1" dirty="0"/>
              <a:t/>
            </a:r>
            <a:br>
              <a:rPr lang="en-US" sz="3200" b="1" dirty="0"/>
            </a:br>
            <a:r>
              <a:rPr lang="en-US" sz="3200" b="1" dirty="0" smtClean="0"/>
              <a:t/>
            </a:r>
            <a:br>
              <a:rPr lang="en-US" sz="3200" b="1" dirty="0" smtClean="0"/>
            </a:br>
            <a:r>
              <a:rPr lang="en-US" sz="3200" b="1" dirty="0"/>
              <a:t/>
            </a:r>
            <a:br>
              <a:rPr lang="en-US" sz="3200" b="1" dirty="0"/>
            </a:br>
            <a:endParaRPr lang="en-US" sz="3200" dirty="0"/>
          </a:p>
        </p:txBody>
      </p:sp>
      <p:sp>
        <p:nvSpPr>
          <p:cNvPr id="3" name="Content Placeholder 2"/>
          <p:cNvSpPr>
            <a:spLocks noGrp="1"/>
          </p:cNvSpPr>
          <p:nvPr>
            <p:ph idx="1"/>
          </p:nvPr>
        </p:nvSpPr>
        <p:spPr>
          <a:xfrm>
            <a:off x="2823511" y="1123950"/>
            <a:ext cx="6021132" cy="3546872"/>
          </a:xfrm>
        </p:spPr>
        <p:txBody>
          <a:bodyPr>
            <a:normAutofit fontScale="40000" lnSpcReduction="20000"/>
          </a:bodyPr>
          <a:lstStyle/>
          <a:p>
            <a:pPr>
              <a:defRPr/>
            </a:pPr>
            <a:r>
              <a:rPr lang="en-US" sz="2900" dirty="0"/>
              <a:t>It is important to point out that in 1965, three important pieces of legislation passed, </a:t>
            </a:r>
          </a:p>
          <a:p>
            <a:pPr lvl="1">
              <a:defRPr/>
            </a:pPr>
            <a:r>
              <a:rPr lang="en-US" sz="2900" b="1" dirty="0" smtClean="0">
                <a:solidFill>
                  <a:srgbClr val="553278"/>
                </a:solidFill>
              </a:rPr>
              <a:t>Medicare</a:t>
            </a:r>
            <a:r>
              <a:rPr lang="en-US" sz="2900" dirty="0" smtClean="0"/>
              <a:t>– </a:t>
            </a:r>
            <a:r>
              <a:rPr lang="en-US" sz="2900" dirty="0"/>
              <a:t>which </a:t>
            </a:r>
            <a:r>
              <a:rPr lang="en-US" sz="2900" dirty="0" smtClean="0"/>
              <a:t>is the federal health insurance program for people who are 65 or older and certain younger people with disabilities, </a:t>
            </a:r>
            <a:endParaRPr lang="en-US" sz="2900" dirty="0"/>
          </a:p>
          <a:p>
            <a:pPr lvl="1">
              <a:defRPr/>
            </a:pPr>
            <a:r>
              <a:rPr lang="en-US" sz="2900" b="1" dirty="0">
                <a:solidFill>
                  <a:srgbClr val="553278"/>
                </a:solidFill>
              </a:rPr>
              <a:t>Medicaid</a:t>
            </a:r>
            <a:r>
              <a:rPr lang="en-US" sz="2900" dirty="0">
                <a:solidFill>
                  <a:srgbClr val="553278"/>
                </a:solidFill>
              </a:rPr>
              <a:t> </a:t>
            </a:r>
            <a:r>
              <a:rPr lang="en-US" sz="2900" dirty="0" smtClean="0"/>
              <a:t>which is health insurance for low-income and needy people.  It covers children, the aged, blind, and/or disabled and other people who are eligible, and </a:t>
            </a:r>
          </a:p>
          <a:p>
            <a:pPr lvl="1">
              <a:defRPr/>
            </a:pPr>
            <a:r>
              <a:rPr lang="en-US" sz="2900" dirty="0" smtClean="0"/>
              <a:t>the </a:t>
            </a:r>
            <a:r>
              <a:rPr lang="en-US" sz="3500" b="1" u="sng" dirty="0" smtClean="0">
                <a:solidFill>
                  <a:srgbClr val="553278"/>
                </a:solidFill>
              </a:rPr>
              <a:t>Older Americans Act. </a:t>
            </a:r>
          </a:p>
          <a:p>
            <a:pPr>
              <a:defRPr/>
            </a:pPr>
            <a:endParaRPr lang="en-US" dirty="0" smtClean="0">
              <a:solidFill>
                <a:schemeClr val="tx2">
                  <a:lumMod val="50000"/>
                </a:schemeClr>
              </a:solidFill>
            </a:endParaRPr>
          </a:p>
          <a:p>
            <a:pPr>
              <a:defRPr/>
            </a:pPr>
            <a:r>
              <a:rPr lang="en-US" dirty="0" smtClean="0">
                <a:solidFill>
                  <a:schemeClr val="tx2">
                    <a:lumMod val="50000"/>
                  </a:schemeClr>
                </a:solidFill>
              </a:rPr>
              <a:t>The </a:t>
            </a:r>
            <a:r>
              <a:rPr lang="en-US" dirty="0">
                <a:solidFill>
                  <a:schemeClr val="tx2">
                    <a:lumMod val="50000"/>
                  </a:schemeClr>
                </a:solidFill>
              </a:rPr>
              <a:t>primary federal discretionary funding source for home and community based services for older </a:t>
            </a:r>
            <a:r>
              <a:rPr lang="en-US" dirty="0" smtClean="0">
                <a:solidFill>
                  <a:schemeClr val="tx2">
                    <a:lumMod val="50000"/>
                  </a:schemeClr>
                </a:solidFill>
              </a:rPr>
              <a:t>adults</a:t>
            </a:r>
          </a:p>
          <a:p>
            <a:pPr marL="0" indent="0">
              <a:buNone/>
              <a:defRPr/>
            </a:pPr>
            <a:endParaRPr lang="en-US" dirty="0">
              <a:solidFill>
                <a:schemeClr val="tx2">
                  <a:lumMod val="50000"/>
                </a:schemeClr>
              </a:solidFill>
            </a:endParaRPr>
          </a:p>
          <a:p>
            <a:pPr>
              <a:defRPr/>
            </a:pPr>
            <a:r>
              <a:rPr lang="en-US" b="1" dirty="0" smtClean="0">
                <a:solidFill>
                  <a:srgbClr val="5A336F"/>
                </a:solidFill>
              </a:rPr>
              <a:t>The </a:t>
            </a:r>
            <a:r>
              <a:rPr lang="en-US" b="1" dirty="0">
                <a:solidFill>
                  <a:srgbClr val="5A336F"/>
                </a:solidFill>
              </a:rPr>
              <a:t>goal: keep older adults healthy and independent, and living in the community.</a:t>
            </a:r>
          </a:p>
          <a:p>
            <a:pPr>
              <a:defRPr/>
            </a:pPr>
            <a:endParaRPr lang="en-US" dirty="0">
              <a:solidFill>
                <a:schemeClr val="tx2">
                  <a:lumMod val="50000"/>
                </a:schemeClr>
              </a:solidFill>
            </a:endParaRPr>
          </a:p>
          <a:p>
            <a:pPr>
              <a:defRPr/>
            </a:pPr>
            <a:r>
              <a:rPr lang="en-US" dirty="0"/>
              <a:t>Established the Aging Services Network</a:t>
            </a:r>
          </a:p>
          <a:p>
            <a:pPr>
              <a:buNone/>
              <a:defRPr/>
            </a:pPr>
            <a:endParaRPr lang="en-US" dirty="0">
              <a:solidFill>
                <a:schemeClr val="tx2">
                  <a:lumMod val="50000"/>
                </a:schemeClr>
              </a:solidFill>
            </a:endParaRPr>
          </a:p>
          <a:p>
            <a:pPr>
              <a:defRPr/>
            </a:pPr>
            <a:r>
              <a:rPr lang="en-US" b="1" dirty="0">
                <a:solidFill>
                  <a:srgbClr val="FF0000"/>
                </a:solidFill>
              </a:rPr>
              <a:t>Focused on multi-disciplinary partnerships at </a:t>
            </a:r>
            <a:r>
              <a:rPr lang="en-US" b="1" dirty="0" smtClean="0">
                <a:solidFill>
                  <a:srgbClr val="FF0000"/>
                </a:solidFill>
              </a:rPr>
              <a:t>community </a:t>
            </a:r>
            <a:r>
              <a:rPr lang="en-US" b="1" dirty="0">
                <a:solidFill>
                  <a:srgbClr val="FF0000"/>
                </a:solidFill>
              </a:rPr>
              <a:t>level</a:t>
            </a:r>
          </a:p>
          <a:p>
            <a:pPr marL="114300" indent="0">
              <a:buNone/>
              <a:defRPr/>
            </a:pPr>
            <a:endParaRPr lang="en-US" b="1" dirty="0">
              <a:solidFill>
                <a:srgbClr val="FF0000"/>
              </a:solidFill>
            </a:endParaRPr>
          </a:p>
          <a:p>
            <a:endParaRPr lang="en-US" dirty="0"/>
          </a:p>
        </p:txBody>
      </p:sp>
      <p:sp>
        <p:nvSpPr>
          <p:cNvPr id="5" name="Rectangle 4"/>
          <p:cNvSpPr/>
          <p:nvPr/>
        </p:nvSpPr>
        <p:spPr>
          <a:xfrm>
            <a:off x="429986" y="361950"/>
            <a:ext cx="8458200" cy="1015663"/>
          </a:xfrm>
          <a:prstGeom prst="rect">
            <a:avLst/>
          </a:prstGeom>
        </p:spPr>
        <p:txBody>
          <a:bodyPr wrap="square">
            <a:spAutoFit/>
          </a:bodyPr>
          <a:lstStyle/>
          <a:p>
            <a:pPr algn="ctr"/>
            <a:r>
              <a:rPr lang="en-US" sz="2000" b="1" dirty="0">
                <a:solidFill>
                  <a:srgbClr val="5A336F"/>
                </a:solidFill>
                <a:latin typeface="Arial" panose="020B0604020202020204" pitchFamily="34" charset="0"/>
                <a:cs typeface="Arial" panose="020B0604020202020204" pitchFamily="34" charset="0"/>
              </a:rPr>
              <a:t>The Older Americans Act</a:t>
            </a:r>
            <a:br>
              <a:rPr lang="en-US" sz="2000" b="1" dirty="0">
                <a:solidFill>
                  <a:srgbClr val="5A336F"/>
                </a:solidFill>
                <a:latin typeface="Arial" panose="020B0604020202020204" pitchFamily="34" charset="0"/>
                <a:cs typeface="Arial" panose="020B0604020202020204" pitchFamily="34" charset="0"/>
              </a:rPr>
            </a:br>
            <a:r>
              <a:rPr lang="en-US" sz="2000" b="1" dirty="0">
                <a:solidFill>
                  <a:srgbClr val="5A336F"/>
                </a:solidFill>
                <a:latin typeface="Arial" panose="020B0604020202020204" pitchFamily="34" charset="0"/>
                <a:cs typeface="Arial" panose="020B0604020202020204" pitchFamily="34" charset="0"/>
              </a:rPr>
              <a:t>“Countervailing Force” to Medicare and Medicaid</a:t>
            </a:r>
            <a:br>
              <a:rPr lang="en-US" sz="2000" b="1" dirty="0">
                <a:solidFill>
                  <a:srgbClr val="5A336F"/>
                </a:solidFill>
                <a:latin typeface="Arial" panose="020B0604020202020204" pitchFamily="34" charset="0"/>
                <a:cs typeface="Arial" panose="020B0604020202020204" pitchFamily="34" charset="0"/>
              </a:rPr>
            </a:br>
            <a:endParaRPr lang="en-US" sz="2000" dirty="0">
              <a:solidFill>
                <a:srgbClr val="5A336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163279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5750"/>
            <a:ext cx="8229600" cy="857250"/>
          </a:xfrm>
        </p:spPr>
        <p:txBody>
          <a:bodyPr>
            <a:normAutofit/>
          </a:bodyPr>
          <a:lstStyle/>
          <a:p>
            <a:r>
              <a:rPr lang="en-US" sz="3200" dirty="0" smtClean="0"/>
              <a:t>Older Americans Act/CMS</a:t>
            </a:r>
            <a:endParaRPr lang="en-US" sz="3200" dirty="0"/>
          </a:p>
        </p:txBody>
      </p:sp>
      <p:sp>
        <p:nvSpPr>
          <p:cNvPr id="3" name="Content Placeholder 2"/>
          <p:cNvSpPr>
            <a:spLocks noGrp="1"/>
          </p:cNvSpPr>
          <p:nvPr>
            <p:ph idx="1"/>
          </p:nvPr>
        </p:nvSpPr>
        <p:spPr>
          <a:xfrm>
            <a:off x="457200" y="1200150"/>
            <a:ext cx="8229600" cy="3530600"/>
          </a:xfrm>
        </p:spPr>
        <p:txBody>
          <a:bodyPr>
            <a:normAutofit/>
          </a:bodyPr>
          <a:lstStyle/>
          <a:p>
            <a:r>
              <a:rPr lang="en-US" sz="2400" dirty="0" smtClean="0"/>
              <a:t>2006 amendments included focus on alcohol and substance abuse, mental health</a:t>
            </a:r>
          </a:p>
          <a:p>
            <a:pPr marL="0" indent="0">
              <a:buNone/>
            </a:pPr>
            <a:endParaRPr lang="en-US" sz="2400" dirty="0" smtClean="0"/>
          </a:p>
          <a:p>
            <a:r>
              <a:rPr lang="en-US" sz="2400" dirty="0" smtClean="0"/>
              <a:t>NYSOFA programs – HIICAP, ADRC, I&amp;A</a:t>
            </a:r>
          </a:p>
          <a:p>
            <a:pPr lvl="1"/>
            <a:r>
              <a:rPr lang="en-US" sz="2400" dirty="0" smtClean="0"/>
              <a:t>Increased screening through COMPASS</a:t>
            </a:r>
          </a:p>
          <a:p>
            <a:pPr lvl="1"/>
            <a:r>
              <a:rPr lang="en-US" sz="2400" dirty="0" smtClean="0"/>
              <a:t>Promoting Medicare prevention, screening and wellness benefits</a:t>
            </a:r>
          </a:p>
          <a:p>
            <a:pPr lvl="1"/>
            <a:r>
              <a:rPr lang="en-US" sz="2400" dirty="0" smtClean="0"/>
              <a:t>Screening through NWD</a:t>
            </a:r>
          </a:p>
          <a:p>
            <a:endParaRPr lang="en-US" sz="2400" dirty="0" smtClean="0"/>
          </a:p>
          <a:p>
            <a:endParaRPr lang="en-US" sz="2400" dirty="0"/>
          </a:p>
        </p:txBody>
      </p:sp>
    </p:spTree>
    <p:extLst>
      <p:ext uri="{BB962C8B-B14F-4D97-AF65-F5344CB8AC3E}">
        <p14:creationId xmlns:p14="http://schemas.microsoft.com/office/powerpoint/2010/main" val="423785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342900"/>
            <a:ext cx="6696634" cy="457200"/>
          </a:xfrm>
        </p:spPr>
        <p:txBody>
          <a:bodyPr>
            <a:normAutofit fontScale="90000"/>
          </a:bodyPr>
          <a:lstStyle/>
          <a:p>
            <a:r>
              <a:rPr lang="en-US" sz="2400" dirty="0"/>
              <a:t/>
            </a:r>
            <a:br>
              <a:rPr lang="en-US" sz="2400" dirty="0"/>
            </a:br>
            <a:r>
              <a:rPr lang="en-US" sz="2700" b="1" dirty="0" smtClean="0"/>
              <a:t/>
            </a:r>
            <a:br>
              <a:rPr lang="en-US" sz="2700" b="1" dirty="0" smtClean="0"/>
            </a:br>
            <a:endParaRPr lang="en-US" dirty="0"/>
          </a:p>
        </p:txBody>
      </p:sp>
      <p:sp>
        <p:nvSpPr>
          <p:cNvPr id="3" name="Content Placeholder 2"/>
          <p:cNvSpPr>
            <a:spLocks noGrp="1"/>
          </p:cNvSpPr>
          <p:nvPr>
            <p:ph idx="1"/>
          </p:nvPr>
        </p:nvSpPr>
        <p:spPr>
          <a:xfrm>
            <a:off x="381000" y="914400"/>
            <a:ext cx="4114800" cy="3657600"/>
          </a:xfrm>
          <a:prstGeom prst="rect">
            <a:avLst/>
          </a:prstGeom>
        </p:spPr>
        <p:txBody>
          <a:bodyPr>
            <a:noAutofit/>
          </a:bodyPr>
          <a:lstStyle/>
          <a:p>
            <a:pPr marL="0" indent="0" defTabSz="968375">
              <a:buNone/>
            </a:pPr>
            <a:r>
              <a:rPr lang="en-US" sz="1600" b="1" u="sng" dirty="0" smtClean="0">
                <a:solidFill>
                  <a:srgbClr val="5A336F"/>
                </a:solidFill>
              </a:rPr>
              <a:t>NUTRITION SERVICES</a:t>
            </a:r>
          </a:p>
          <a:p>
            <a:pPr defTabSz="968375"/>
            <a:endParaRPr lang="en-US" sz="1600" dirty="0"/>
          </a:p>
          <a:p>
            <a:r>
              <a:rPr lang="en-US" sz="1600" dirty="0" smtClean="0"/>
              <a:t>Home </a:t>
            </a:r>
            <a:r>
              <a:rPr lang="en-US" sz="1600" dirty="0"/>
              <a:t>delivered </a:t>
            </a:r>
            <a:r>
              <a:rPr lang="en-US" sz="1600" dirty="0" smtClean="0"/>
              <a:t>meals (HDM)</a:t>
            </a:r>
            <a:endParaRPr lang="en-US" sz="1600" dirty="0"/>
          </a:p>
          <a:p>
            <a:r>
              <a:rPr lang="en-US" sz="1600" dirty="0"/>
              <a:t>Congregate meals</a:t>
            </a:r>
          </a:p>
          <a:p>
            <a:r>
              <a:rPr lang="en-US" sz="1600" dirty="0"/>
              <a:t>Nutrition counseling &amp; education</a:t>
            </a:r>
          </a:p>
          <a:p>
            <a:r>
              <a:rPr lang="en-US" sz="1600" dirty="0" smtClean="0"/>
              <a:t>Senior </a:t>
            </a:r>
            <a:r>
              <a:rPr lang="en-US" sz="1600" dirty="0"/>
              <a:t>center </a:t>
            </a:r>
            <a:r>
              <a:rPr lang="en-US" sz="1600" dirty="0" smtClean="0"/>
              <a:t>programming</a:t>
            </a:r>
          </a:p>
          <a:p>
            <a:r>
              <a:rPr lang="en-US" sz="1600" dirty="0" smtClean="0"/>
              <a:t>Health promotion and wellness</a:t>
            </a:r>
            <a:endParaRPr lang="en-US" sz="1600" dirty="0"/>
          </a:p>
          <a:p>
            <a:r>
              <a:rPr lang="en-US" sz="1600" dirty="0"/>
              <a:t>Evidence Based Interventions – </a:t>
            </a:r>
            <a:r>
              <a:rPr lang="en-US" sz="1600" dirty="0" smtClean="0"/>
              <a:t>CDSMEs, </a:t>
            </a:r>
            <a:r>
              <a:rPr lang="en-US" sz="1600" dirty="0"/>
              <a:t>fall prevention, </a:t>
            </a:r>
            <a:r>
              <a:rPr lang="en-US" sz="1600" dirty="0" smtClean="0"/>
              <a:t>etc.</a:t>
            </a:r>
            <a:endParaRPr lang="en-US" sz="1600" dirty="0"/>
          </a:p>
        </p:txBody>
      </p:sp>
      <p:sp>
        <p:nvSpPr>
          <p:cNvPr id="5" name="Slide Number Placeholder 4"/>
          <p:cNvSpPr>
            <a:spLocks noGrp="1"/>
          </p:cNvSpPr>
          <p:nvPr>
            <p:ph type="sldNum" sz="quarter" idx="12"/>
          </p:nvPr>
        </p:nvSpPr>
        <p:spPr/>
        <p:txBody>
          <a:bodyPr/>
          <a:lstStyle/>
          <a:p>
            <a:fld id="{D9E6F7E4-457B-48F6-A10B-F7662D6D83D4}" type="slidenum">
              <a:rPr lang="en-US" smtClean="0"/>
              <a:t>6</a:t>
            </a:fld>
            <a:endParaRPr lang="en-US"/>
          </a:p>
        </p:txBody>
      </p:sp>
      <p:sp>
        <p:nvSpPr>
          <p:cNvPr id="6" name="Content Placeholder 2"/>
          <p:cNvSpPr>
            <a:spLocks noGrp="1"/>
          </p:cNvSpPr>
          <p:nvPr>
            <p:ph idx="4294967295"/>
          </p:nvPr>
        </p:nvSpPr>
        <p:spPr>
          <a:xfrm>
            <a:off x="4191000" y="940497"/>
            <a:ext cx="3962400" cy="3886200"/>
          </a:xfrm>
          <a:prstGeom prst="rect">
            <a:avLst/>
          </a:prstGeom>
        </p:spPr>
        <p:txBody>
          <a:bodyPr>
            <a:normAutofit fontScale="25000" lnSpcReduction="20000"/>
          </a:bodyPr>
          <a:lstStyle/>
          <a:p>
            <a:pPr marL="0" indent="0">
              <a:buNone/>
            </a:pPr>
            <a:r>
              <a:rPr lang="en-US" sz="5600" b="1" u="sng" dirty="0" smtClean="0">
                <a:solidFill>
                  <a:srgbClr val="5A336F"/>
                </a:solidFill>
              </a:rPr>
              <a:t>SUPPORT SERVICES </a:t>
            </a:r>
          </a:p>
          <a:p>
            <a:endParaRPr lang="en-US" sz="5600" dirty="0"/>
          </a:p>
          <a:p>
            <a:r>
              <a:rPr lang="en-US" sz="5600" dirty="0" smtClean="0"/>
              <a:t>NY </a:t>
            </a:r>
            <a:r>
              <a:rPr lang="en-US" sz="5600" dirty="0"/>
              <a:t>Connects (ADRC) - LTSS I&amp;A/R,  options counseling, benefits and application assistance</a:t>
            </a:r>
          </a:p>
          <a:p>
            <a:r>
              <a:rPr lang="en-US" sz="5600" dirty="0"/>
              <a:t>Health Insurance Information , Counseling and Assistance (HIICAP) </a:t>
            </a:r>
          </a:p>
          <a:p>
            <a:r>
              <a:rPr lang="en-US" sz="5600" dirty="0"/>
              <a:t>Personal Care Level I and II (non-Medicaid)</a:t>
            </a:r>
          </a:p>
          <a:p>
            <a:r>
              <a:rPr lang="en-US" sz="5600" dirty="0" smtClean="0"/>
              <a:t>Case </a:t>
            </a:r>
            <a:r>
              <a:rPr lang="en-US" sz="5600" dirty="0"/>
              <a:t>management</a:t>
            </a:r>
          </a:p>
          <a:p>
            <a:r>
              <a:rPr lang="en-US" sz="5600" dirty="0" smtClean="0"/>
              <a:t>Respite</a:t>
            </a:r>
            <a:endParaRPr lang="en-US" sz="5600" dirty="0"/>
          </a:p>
          <a:p>
            <a:r>
              <a:rPr lang="en-US" sz="5600" dirty="0" smtClean="0"/>
              <a:t>Ancillary </a:t>
            </a:r>
            <a:r>
              <a:rPr lang="en-US" sz="5600" dirty="0"/>
              <a:t>services such as </a:t>
            </a:r>
            <a:r>
              <a:rPr lang="en-US" sz="5600" dirty="0" smtClean="0"/>
              <a:t>PERS and assistive devices</a:t>
            </a:r>
          </a:p>
          <a:p>
            <a:r>
              <a:rPr lang="en-US" sz="5600" dirty="0"/>
              <a:t>S</a:t>
            </a:r>
            <a:r>
              <a:rPr lang="en-US" sz="5600" dirty="0" smtClean="0"/>
              <a:t>ocial </a:t>
            </a:r>
            <a:r>
              <a:rPr lang="en-US" sz="5600" dirty="0"/>
              <a:t>adult day services </a:t>
            </a:r>
          </a:p>
          <a:p>
            <a:r>
              <a:rPr lang="en-US" sz="5600" dirty="0"/>
              <a:t>T</a:t>
            </a:r>
            <a:r>
              <a:rPr lang="en-US" sz="5600" dirty="0" smtClean="0"/>
              <a:t>ransportation </a:t>
            </a:r>
            <a:r>
              <a:rPr lang="en-US" sz="5600" dirty="0"/>
              <a:t>to </a:t>
            </a:r>
            <a:r>
              <a:rPr lang="en-US" sz="5600" dirty="0" smtClean="0"/>
              <a:t>medical </a:t>
            </a:r>
            <a:r>
              <a:rPr lang="en-US" sz="5600" dirty="0"/>
              <a:t>appointments, community services and activities </a:t>
            </a:r>
            <a:endParaRPr lang="en-US" sz="5600" dirty="0" smtClean="0"/>
          </a:p>
          <a:p>
            <a:r>
              <a:rPr lang="en-US" sz="5600" dirty="0"/>
              <a:t>Employment – Title </a:t>
            </a:r>
            <a:r>
              <a:rPr lang="en-US" sz="5600" dirty="0" smtClean="0"/>
              <a:t>V</a:t>
            </a:r>
          </a:p>
          <a:p>
            <a:r>
              <a:rPr lang="en-US" sz="5600" dirty="0" smtClean="0"/>
              <a:t>Legal Services</a:t>
            </a:r>
            <a:endParaRPr lang="en-US" sz="5600" dirty="0"/>
          </a:p>
          <a:p>
            <a:r>
              <a:rPr lang="en-US" sz="5600" dirty="0" smtClean="0"/>
              <a:t>Home modifications, repairs </a:t>
            </a:r>
          </a:p>
          <a:p>
            <a:r>
              <a:rPr lang="en-US" sz="5600" dirty="0" smtClean="0"/>
              <a:t>Long Term Care Ombudsman</a:t>
            </a:r>
          </a:p>
          <a:p>
            <a:pPr marL="685800" lvl="2" indent="0">
              <a:buNone/>
            </a:pPr>
            <a:endParaRPr lang="en-US" sz="2600" dirty="0"/>
          </a:p>
        </p:txBody>
      </p:sp>
      <p:sp>
        <p:nvSpPr>
          <p:cNvPr id="4" name="Rectangle 3"/>
          <p:cNvSpPr/>
          <p:nvPr/>
        </p:nvSpPr>
        <p:spPr>
          <a:xfrm>
            <a:off x="838200" y="438150"/>
            <a:ext cx="7848600" cy="400110"/>
          </a:xfrm>
          <a:prstGeom prst="rect">
            <a:avLst/>
          </a:prstGeom>
        </p:spPr>
        <p:txBody>
          <a:bodyPr wrap="square">
            <a:spAutoFit/>
          </a:bodyPr>
          <a:lstStyle/>
          <a:p>
            <a:pPr algn="ctr"/>
            <a:r>
              <a:rPr lang="en-US" sz="2000" b="1" dirty="0">
                <a:solidFill>
                  <a:srgbClr val="5A336F"/>
                </a:solidFill>
                <a:latin typeface="Arial" panose="020B0604020202020204" pitchFamily="34" charset="0"/>
                <a:cs typeface="Arial" panose="020B0604020202020204" pitchFamily="34" charset="0"/>
              </a:rPr>
              <a:t>Services Provided by the Aging Network</a:t>
            </a:r>
            <a:endParaRPr lang="en-US" sz="2000" dirty="0">
              <a:solidFill>
                <a:srgbClr val="5A336F"/>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1506438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0877" y="514350"/>
            <a:ext cx="8229600" cy="857250"/>
          </a:xfrm>
        </p:spPr>
        <p:txBody>
          <a:bodyPr>
            <a:noAutofit/>
          </a:bodyPr>
          <a:lstStyle/>
          <a:p>
            <a:r>
              <a:rPr lang="en-US" sz="2600" b="1" dirty="0">
                <a:solidFill>
                  <a:srgbClr val="5A336F"/>
                </a:solidFill>
              </a:rPr>
              <a:t>Local network of service and support providers: </a:t>
            </a:r>
            <a:r>
              <a:rPr lang="en-US" sz="2600" b="1" dirty="0"/>
              <a:t/>
            </a:r>
            <a:br>
              <a:rPr lang="en-US" sz="2600" b="1" dirty="0"/>
            </a:br>
            <a:endParaRPr lang="en-US" sz="2600" b="1" dirty="0"/>
          </a:p>
        </p:txBody>
      </p:sp>
      <p:sp>
        <p:nvSpPr>
          <p:cNvPr id="3" name="Content Placeholder 2"/>
          <p:cNvSpPr>
            <a:spLocks noGrp="1"/>
          </p:cNvSpPr>
          <p:nvPr>
            <p:ph idx="1"/>
          </p:nvPr>
        </p:nvSpPr>
        <p:spPr>
          <a:xfrm>
            <a:off x="447502" y="1281892"/>
            <a:ext cx="8229600" cy="3394075"/>
          </a:xfrm>
        </p:spPr>
        <p:txBody>
          <a:bodyPr>
            <a:normAutofit fontScale="62500" lnSpcReduction="20000"/>
          </a:bodyPr>
          <a:lstStyle/>
          <a:p>
            <a:pPr marL="342900" lvl="1" indent="-342900">
              <a:buFont typeface="Arial" panose="020B0604020202020204" pitchFamily="34" charset="0"/>
              <a:buChar char="•"/>
            </a:pPr>
            <a:r>
              <a:rPr lang="en-US" dirty="0"/>
              <a:t>59 </a:t>
            </a:r>
            <a:r>
              <a:rPr lang="en-US" dirty="0" smtClean="0"/>
              <a:t>AAAs</a:t>
            </a:r>
          </a:p>
          <a:p>
            <a:pPr marL="0" lvl="1" indent="0">
              <a:buNone/>
            </a:pPr>
            <a:endParaRPr lang="en-US" dirty="0" smtClean="0"/>
          </a:p>
          <a:p>
            <a:pPr marL="342900" lvl="1" indent="-342900">
              <a:buFont typeface="Arial" panose="020B0604020202020204" pitchFamily="34" charset="0"/>
              <a:buChar char="•"/>
            </a:pPr>
            <a:r>
              <a:rPr lang="en-US" dirty="0" smtClean="0"/>
              <a:t>network </a:t>
            </a:r>
            <a:r>
              <a:rPr lang="en-US" dirty="0"/>
              <a:t>of over 1,200 community </a:t>
            </a:r>
            <a:r>
              <a:rPr lang="en-US" dirty="0" smtClean="0"/>
              <a:t>providers</a:t>
            </a:r>
          </a:p>
          <a:p>
            <a:pPr marL="0" lvl="1" indent="0">
              <a:buNone/>
            </a:pPr>
            <a:endParaRPr lang="en-US" dirty="0" smtClean="0"/>
          </a:p>
          <a:p>
            <a:pPr lvl="1"/>
            <a:r>
              <a:rPr lang="en-US" dirty="0" smtClean="0"/>
              <a:t>Encourage continued engagement </a:t>
            </a:r>
            <a:r>
              <a:rPr lang="en-US" dirty="0"/>
              <a:t>through cost effective community-based </a:t>
            </a:r>
            <a:r>
              <a:rPr lang="en-US" dirty="0" smtClean="0"/>
              <a:t>services</a:t>
            </a:r>
          </a:p>
          <a:p>
            <a:pPr marL="457200" lvl="1" indent="0">
              <a:buNone/>
            </a:pPr>
            <a:endParaRPr lang="en-US" dirty="0"/>
          </a:p>
          <a:p>
            <a:pPr lvl="1"/>
            <a:r>
              <a:rPr lang="en-US" dirty="0" smtClean="0"/>
              <a:t>Innovators</a:t>
            </a:r>
          </a:p>
          <a:p>
            <a:pPr marL="457200" lvl="1" indent="0">
              <a:buNone/>
            </a:pPr>
            <a:endParaRPr lang="en-US" dirty="0"/>
          </a:p>
          <a:p>
            <a:pPr lvl="1"/>
            <a:r>
              <a:rPr lang="en-US" dirty="0" smtClean="0"/>
              <a:t>Partnerships</a:t>
            </a:r>
          </a:p>
          <a:p>
            <a:pPr marL="457200" lvl="1" indent="0">
              <a:buNone/>
            </a:pPr>
            <a:endParaRPr lang="en-US" dirty="0"/>
          </a:p>
          <a:p>
            <a:pPr lvl="1"/>
            <a:r>
              <a:rPr lang="en-US" dirty="0" smtClean="0"/>
              <a:t>Evolving</a:t>
            </a:r>
            <a:endParaRPr lang="en-US" dirty="0"/>
          </a:p>
          <a:p>
            <a:pPr marL="342900" lvl="1" indent="-342900">
              <a:buFont typeface="Arial" panose="020B0604020202020204" pitchFamily="34" charset="0"/>
              <a:buChar char="•"/>
            </a:pPr>
            <a:endParaRPr lang="en-US" dirty="0"/>
          </a:p>
          <a:p>
            <a:endParaRPr lang="en-US" dirty="0"/>
          </a:p>
        </p:txBody>
      </p:sp>
    </p:spTree>
    <p:extLst>
      <p:ext uri="{BB962C8B-B14F-4D97-AF65-F5344CB8AC3E}">
        <p14:creationId xmlns:p14="http://schemas.microsoft.com/office/powerpoint/2010/main" val="34429129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228600" y="438150"/>
            <a:ext cx="8458200" cy="708422"/>
          </a:xfrm>
        </p:spPr>
        <p:txBody>
          <a:bodyPr>
            <a:normAutofit/>
          </a:bodyPr>
          <a:lstStyle/>
          <a:p>
            <a:pPr algn="ctr" eaLnBrk="1" hangingPunct="1"/>
            <a:r>
              <a:rPr lang="en-US" altLang="en-US" sz="3200" b="1" dirty="0" smtClean="0">
                <a:solidFill>
                  <a:srgbClr val="5A336F"/>
                </a:solidFill>
              </a:rPr>
              <a:t>Understanding of Aging</a:t>
            </a:r>
          </a:p>
        </p:txBody>
      </p:sp>
      <p:sp>
        <p:nvSpPr>
          <p:cNvPr id="17411" name="Content Placeholder 2"/>
          <p:cNvSpPr>
            <a:spLocks noGrp="1"/>
          </p:cNvSpPr>
          <p:nvPr>
            <p:ph idx="1"/>
          </p:nvPr>
        </p:nvSpPr>
        <p:spPr>
          <a:xfrm>
            <a:off x="685800" y="1314450"/>
            <a:ext cx="8001000" cy="3829050"/>
          </a:xfrm>
          <a:prstGeom prst="rect">
            <a:avLst/>
          </a:prstGeom>
        </p:spPr>
        <p:txBody>
          <a:bodyPr>
            <a:normAutofit/>
          </a:bodyPr>
          <a:lstStyle/>
          <a:p>
            <a:pPr eaLnBrk="1" hangingPunct="1">
              <a:buFont typeface="Wingdings 2" pitchFamily="18" charset="2"/>
              <a:buNone/>
            </a:pPr>
            <a:r>
              <a:rPr lang="en-US" altLang="en-US" sz="3000" dirty="0" smtClean="0"/>
              <a:t>The growth of </a:t>
            </a:r>
            <a:endParaRPr lang="en-US" altLang="en-US" sz="3000" dirty="0" smtClean="0"/>
          </a:p>
          <a:p>
            <a:pPr eaLnBrk="1" hangingPunct="1">
              <a:buFont typeface="Wingdings 2" pitchFamily="18" charset="2"/>
              <a:buNone/>
            </a:pPr>
            <a:r>
              <a:rPr lang="en-US" altLang="en-US" sz="3000" dirty="0" smtClean="0"/>
              <a:t>older population</a:t>
            </a:r>
          </a:p>
          <a:p>
            <a:pPr eaLnBrk="1" hangingPunct="1">
              <a:buFont typeface="Wingdings 2" pitchFamily="18" charset="2"/>
              <a:buNone/>
            </a:pPr>
            <a:r>
              <a:rPr lang="en-US" altLang="en-US" sz="3000" dirty="0" smtClean="0"/>
              <a:t>and </a:t>
            </a:r>
            <a:r>
              <a:rPr lang="en-US" altLang="en-US" sz="3000" dirty="0" smtClean="0"/>
              <a:t>the baby </a:t>
            </a:r>
            <a:r>
              <a:rPr lang="en-US" altLang="en-US" sz="3000" dirty="0" smtClean="0"/>
              <a:t>boomers </a:t>
            </a:r>
            <a:r>
              <a:rPr lang="en-US" altLang="en-US" sz="3000" dirty="0" smtClean="0">
                <a:solidFill>
                  <a:srgbClr val="FF0000"/>
                </a:solidFill>
              </a:rPr>
              <a:t>=</a:t>
            </a:r>
            <a:r>
              <a:rPr lang="en-US" altLang="en-US" sz="3000" dirty="0" smtClean="0"/>
              <a:t> opportunities</a:t>
            </a:r>
            <a:endParaRPr lang="en-US" altLang="en-US" sz="3000" dirty="0" smtClean="0"/>
          </a:p>
          <a:p>
            <a:pPr eaLnBrk="1" hangingPunct="1">
              <a:buFont typeface="Wingdings 2" pitchFamily="18" charset="2"/>
              <a:buNone/>
            </a:pPr>
            <a:endParaRPr lang="en-US" altLang="en-US" sz="1200" dirty="0" smtClean="0"/>
          </a:p>
          <a:p>
            <a:pPr eaLnBrk="1" hangingPunct="1">
              <a:buFont typeface="Wingdings 2" pitchFamily="18" charset="2"/>
              <a:buNone/>
            </a:pPr>
            <a:r>
              <a:rPr lang="en-US" altLang="en-US" sz="3000" b="1" dirty="0" smtClean="0"/>
              <a:t>Does not equate to high cost, loss of independence, loss of choices</a:t>
            </a:r>
          </a:p>
          <a:p>
            <a:pPr eaLnBrk="1" hangingPunct="1">
              <a:buFont typeface="Wingdings 2" pitchFamily="18" charset="2"/>
              <a:buNone/>
            </a:pPr>
            <a:endParaRPr lang="en-US" altLang="en-US" sz="3200" dirty="0" smtClean="0"/>
          </a:p>
          <a:p>
            <a:pPr eaLnBrk="1" hangingPunct="1">
              <a:buFont typeface="Wingdings 2" pitchFamily="18" charset="2"/>
              <a:buNone/>
            </a:pPr>
            <a:endParaRPr lang="en-US" altLang="en-US" sz="3200" dirty="0" smtClean="0"/>
          </a:p>
          <a:p>
            <a:pPr eaLnBrk="1" hangingPunct="1">
              <a:buFont typeface="Wingdings 2" pitchFamily="18" charset="2"/>
              <a:buNone/>
            </a:pPr>
            <a:endParaRPr lang="en-US" altLang="en-US" sz="3200" dirty="0" smtClean="0"/>
          </a:p>
        </p:txBody>
      </p:sp>
    </p:spTree>
    <p:extLst>
      <p:ext uri="{BB962C8B-B14F-4D97-AF65-F5344CB8AC3E}">
        <p14:creationId xmlns:p14="http://schemas.microsoft.com/office/powerpoint/2010/main" val="242621720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514350"/>
            <a:ext cx="8839200" cy="419100"/>
          </a:xfrm>
        </p:spPr>
        <p:txBody>
          <a:bodyPr>
            <a:normAutofit fontScale="90000"/>
          </a:bodyPr>
          <a:lstStyle/>
          <a:p>
            <a:pPr algn="ctr">
              <a:defRPr/>
            </a:pPr>
            <a:r>
              <a:rPr lang="en-US" sz="2475" b="1" dirty="0"/>
              <a:t>Aggregate Personal </a:t>
            </a:r>
            <a:r>
              <a:rPr lang="en-US" sz="2475" b="1" dirty="0" smtClean="0"/>
              <a:t>Household Income </a:t>
            </a:r>
            <a:r>
              <a:rPr lang="en-US" sz="2475" b="1" dirty="0"/>
              <a:t>by Age - NYS</a:t>
            </a:r>
            <a:r>
              <a:rPr lang="en-US" sz="2475" dirty="0"/>
              <a:t/>
            </a:r>
            <a:br>
              <a:rPr lang="en-US" sz="2475" dirty="0"/>
            </a:br>
            <a:endParaRPr lang="en-US" sz="2475" dirty="0"/>
          </a:p>
        </p:txBody>
      </p:sp>
      <p:sp>
        <p:nvSpPr>
          <p:cNvPr id="3" name="Content Placeholder 2"/>
          <p:cNvSpPr>
            <a:spLocks noGrp="1"/>
          </p:cNvSpPr>
          <p:nvPr>
            <p:ph idx="1"/>
          </p:nvPr>
        </p:nvSpPr>
        <p:spPr>
          <a:xfrm>
            <a:off x="267855" y="647700"/>
            <a:ext cx="8346582" cy="4095750"/>
          </a:xfrm>
        </p:spPr>
        <p:txBody>
          <a:bodyPr>
            <a:normAutofit fontScale="92500" lnSpcReduction="20000"/>
          </a:bodyPr>
          <a:lstStyle/>
          <a:p>
            <a:pPr marL="0" indent="0">
              <a:buNone/>
            </a:pPr>
            <a:r>
              <a:rPr lang="en-US" sz="1800" dirty="0"/>
              <a:t> </a:t>
            </a:r>
          </a:p>
          <a:p>
            <a:pPr marL="0" indent="0">
              <a:buNone/>
            </a:pPr>
            <a:r>
              <a:rPr lang="en-US" sz="1800" u="sng" dirty="0"/>
              <a:t>Ages     			Aggregate Personal </a:t>
            </a:r>
            <a:r>
              <a:rPr lang="en-US" sz="1800" u="sng" dirty="0" smtClean="0"/>
              <a:t>HH Income</a:t>
            </a:r>
            <a:r>
              <a:rPr lang="en-US" sz="1800" u="sng" dirty="0"/>
              <a:t>   	 </a:t>
            </a:r>
            <a:r>
              <a:rPr lang="en-US" sz="1800" u="sng" dirty="0" smtClean="0"/>
              <a:t>% </a:t>
            </a:r>
            <a:r>
              <a:rPr lang="en-US" sz="1800" u="sng" dirty="0"/>
              <a:t>of Total</a:t>
            </a:r>
            <a:endParaRPr lang="en-US" sz="1800" dirty="0"/>
          </a:p>
          <a:p>
            <a:pPr marL="0" indent="0">
              <a:lnSpc>
                <a:spcPct val="120000"/>
              </a:lnSpc>
              <a:spcBef>
                <a:spcPts val="0"/>
              </a:spcBef>
              <a:buNone/>
            </a:pPr>
            <a:r>
              <a:rPr lang="en-US" sz="1800" dirty="0"/>
              <a:t/>
            </a:r>
            <a:br>
              <a:rPr lang="en-US" sz="1800" dirty="0"/>
            </a:br>
            <a:r>
              <a:rPr lang="en-US" sz="1800" dirty="0"/>
              <a:t>Less than 24      		$ 8,934.627.400     		 </a:t>
            </a:r>
            <a:r>
              <a:rPr lang="en-US" sz="1800" dirty="0" smtClean="0"/>
              <a:t> 1.48</a:t>
            </a:r>
            <a:r>
              <a:rPr lang="en-US" sz="1800" dirty="0"/>
              <a:t>%</a:t>
            </a:r>
            <a:br>
              <a:rPr lang="en-US" sz="1800" dirty="0"/>
            </a:br>
            <a:r>
              <a:rPr lang="en-US" sz="1800" dirty="0"/>
              <a:t>25 to 44  		</a:t>
            </a:r>
            <a:r>
              <a:rPr lang="en-US" sz="1800" dirty="0" smtClean="0"/>
              <a:t>	$</a:t>
            </a:r>
            <a:r>
              <a:rPr lang="en-US" sz="1800" dirty="0"/>
              <a:t>216,111,979,400   		</a:t>
            </a:r>
            <a:r>
              <a:rPr lang="en-US" sz="1800" dirty="0" smtClean="0"/>
              <a:t>35.76</a:t>
            </a:r>
            <a:r>
              <a:rPr lang="en-US" sz="1800" dirty="0"/>
              <a:t>%</a:t>
            </a:r>
            <a:br>
              <a:rPr lang="en-US" sz="1800" dirty="0"/>
            </a:br>
            <a:r>
              <a:rPr lang="en-US" sz="1800" b="1" dirty="0"/>
              <a:t>45 to 64    		$282,022,363,700   		</a:t>
            </a:r>
            <a:r>
              <a:rPr lang="en-US" sz="1800" b="1" dirty="0" smtClean="0"/>
              <a:t>46.67</a:t>
            </a:r>
            <a:r>
              <a:rPr lang="en-US" sz="1800" b="1" dirty="0"/>
              <a:t>%</a:t>
            </a:r>
          </a:p>
          <a:p>
            <a:pPr marL="0" indent="0">
              <a:lnSpc>
                <a:spcPct val="120000"/>
              </a:lnSpc>
              <a:spcBef>
                <a:spcPts val="0"/>
              </a:spcBef>
              <a:buNone/>
            </a:pPr>
            <a:r>
              <a:rPr lang="en-US" sz="1800" b="1" dirty="0"/>
              <a:t>65 and over       		$ 97,278,275,500			16.10%</a:t>
            </a:r>
            <a:r>
              <a:rPr lang="en-US" sz="1800" dirty="0"/>
              <a:t/>
            </a:r>
            <a:br>
              <a:rPr lang="en-US" sz="1800" dirty="0"/>
            </a:br>
            <a:r>
              <a:rPr lang="en-US" sz="1800" dirty="0"/>
              <a:t>    </a:t>
            </a:r>
            <a:br>
              <a:rPr lang="en-US" sz="1800" dirty="0"/>
            </a:br>
            <a:r>
              <a:rPr lang="en-US" sz="1800" dirty="0"/>
              <a:t>          	    </a:t>
            </a:r>
            <a:r>
              <a:rPr lang="en-US" sz="1800" b="1" dirty="0"/>
              <a:t>TOTAL     	$604,347,246,000</a:t>
            </a:r>
            <a:r>
              <a:rPr lang="en-US" sz="1800" dirty="0"/>
              <a:t> </a:t>
            </a:r>
            <a:endParaRPr lang="en-US" sz="1800" dirty="0" smtClean="0"/>
          </a:p>
          <a:p>
            <a:pPr marL="0" indent="0">
              <a:lnSpc>
                <a:spcPct val="120000"/>
              </a:lnSpc>
              <a:spcBef>
                <a:spcPts val="0"/>
              </a:spcBef>
              <a:buNone/>
            </a:pPr>
            <a:endParaRPr lang="en-US" sz="1800" dirty="0"/>
          </a:p>
          <a:p>
            <a:pPr marL="0" indent="0">
              <a:lnSpc>
                <a:spcPct val="120000"/>
              </a:lnSpc>
              <a:spcBef>
                <a:spcPts val="0"/>
              </a:spcBef>
              <a:buNone/>
            </a:pPr>
            <a:r>
              <a:rPr lang="en-US" sz="1800" dirty="0" smtClean="0"/>
              <a:t> </a:t>
            </a:r>
            <a:r>
              <a:rPr lang="en-US" sz="1800" dirty="0"/>
              <a:t>  </a:t>
            </a:r>
            <a:r>
              <a:rPr lang="en-US" sz="1800" dirty="0" smtClean="0">
                <a:solidFill>
                  <a:srgbClr val="FF0000"/>
                </a:solidFill>
              </a:rPr>
              <a:t>Households </a:t>
            </a:r>
            <a:r>
              <a:rPr lang="en-US" sz="1800" dirty="0" smtClean="0">
                <a:solidFill>
                  <a:srgbClr val="FF0000"/>
                </a:solidFill>
              </a:rPr>
              <a:t>45+		$379,300,639,200			</a:t>
            </a:r>
            <a:r>
              <a:rPr lang="en-US" sz="1800" dirty="0" smtClean="0">
                <a:solidFill>
                  <a:srgbClr val="FF0000"/>
                </a:solidFill>
              </a:rPr>
              <a:t> 63%</a:t>
            </a:r>
            <a:endParaRPr lang="en-US" sz="1800" dirty="0"/>
          </a:p>
          <a:p>
            <a:pPr marL="0" indent="0">
              <a:buNone/>
            </a:pPr>
            <a:endParaRPr lang="en-US" sz="900" dirty="0"/>
          </a:p>
          <a:p>
            <a:pPr marL="0" indent="0">
              <a:buNone/>
            </a:pPr>
            <a:endParaRPr lang="en-US" sz="1800" dirty="0"/>
          </a:p>
          <a:p>
            <a:r>
              <a:rPr lang="en-US" sz="1800" dirty="0"/>
              <a:t>In addition to the billions in income generated from this age group, according to the AARP, persons over the age of 50 control half of the country's discretionary spending, over $7 trillion.  </a:t>
            </a:r>
          </a:p>
          <a:p>
            <a:pPr marL="0" indent="0">
              <a:buNone/>
            </a:pPr>
            <a:endParaRPr lang="en-US" sz="1800" dirty="0"/>
          </a:p>
          <a:p>
            <a:pPr marL="205740" indent="-205740">
              <a:spcBef>
                <a:spcPts val="435"/>
              </a:spcBef>
              <a:buFont typeface="Wingdings 2"/>
              <a:buChar char=""/>
              <a:defRPr/>
            </a:pPr>
            <a:endParaRPr lang="en-US" dirty="0"/>
          </a:p>
          <a:p>
            <a:pPr marL="205740" indent="-205740">
              <a:spcBef>
                <a:spcPts val="435"/>
              </a:spcBef>
              <a:buFont typeface="Wingdings 2"/>
              <a:buChar char=""/>
              <a:defRPr/>
            </a:pPr>
            <a:endParaRPr lang="en-US" dirty="0"/>
          </a:p>
        </p:txBody>
      </p:sp>
    </p:spTree>
    <p:extLst>
      <p:ext uri="{BB962C8B-B14F-4D97-AF65-F5344CB8AC3E}">
        <p14:creationId xmlns:p14="http://schemas.microsoft.com/office/powerpoint/2010/main" val="430792224"/>
      </p:ext>
    </p:extLst>
  </p:cSld>
  <p:clrMapOvr>
    <a:masterClrMapping/>
  </p:clrMapOvr>
  <p:timing>
    <p:tnLst>
      <p:par>
        <p:cTn id="1" dur="indefinite" restart="never" nodeType="tmRoot"/>
      </p:par>
    </p:tnLst>
  </p:timing>
</p:sld>
</file>

<file path=ppt/theme/theme1.xml><?xml version="1.0" encoding="utf-8"?>
<a:theme xmlns:a="http://schemas.openxmlformats.org/drawingml/2006/main" name="Cover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ection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Cover Maste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7DE4E1FF2852C4AB94E009ECD2CE37F" ma:contentTypeVersion="0" ma:contentTypeDescription="Create a new document." ma:contentTypeScope="" ma:versionID="4af84c6e1c35c0f4028136cbe42903f6">
  <xsd:schema xmlns:xsd="http://www.w3.org/2001/XMLSchema" xmlns:xs="http://www.w3.org/2001/XMLSchema" xmlns:p="http://schemas.microsoft.com/office/2006/metadata/properties" targetNamespace="http://schemas.microsoft.com/office/2006/metadata/properties" ma:root="true" ma:fieldsID="d15787acf22db4e4c0ac8b858fca640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373712F-8FAF-4E78-8CC0-FB8B33919E50}">
  <ds:schemaRefs>
    <ds:schemaRef ds:uri="http://schemas.microsoft.com/sharepoint/v3/contenttype/forms"/>
  </ds:schemaRefs>
</ds:datastoreItem>
</file>

<file path=customXml/itemProps2.xml><?xml version="1.0" encoding="utf-8"?>
<ds:datastoreItem xmlns:ds="http://schemas.openxmlformats.org/officeDocument/2006/customXml" ds:itemID="{B3F86441-E60D-4495-9820-50FFC7B27329}">
  <ds:schemaRefs>
    <ds:schemaRef ds:uri="http://www.w3.org/XML/1998/namespace"/>
    <ds:schemaRef ds:uri="http://schemas.microsoft.com/office/2006/metadata/properties"/>
    <ds:schemaRef ds:uri="http://purl.org/dc/terms/"/>
    <ds:schemaRef ds:uri="http://purl.org/dc/elements/1.1/"/>
    <ds:schemaRef ds:uri="http://schemas.openxmlformats.org/package/2006/metadata/core-properties"/>
    <ds:schemaRef ds:uri="http://schemas.microsoft.com/office/2006/documentManagement/types"/>
    <ds:schemaRef ds:uri="http://schemas.microsoft.com/office/infopath/2007/PartnerControls"/>
    <ds:schemaRef ds:uri="http://purl.org/dc/dcmitype/"/>
  </ds:schemaRefs>
</ds:datastoreItem>
</file>

<file path=customXml/itemProps3.xml><?xml version="1.0" encoding="utf-8"?>
<ds:datastoreItem xmlns:ds="http://schemas.openxmlformats.org/officeDocument/2006/customXml" ds:itemID="{445018E3-C880-4E70-BD57-3E1DE7AFD17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13397</TotalTime>
  <Words>2255</Words>
  <Application>Microsoft Office PowerPoint</Application>
  <PresentationFormat>On-screen Show (16:9)</PresentationFormat>
  <Paragraphs>593</Paragraphs>
  <Slides>22</Slides>
  <Notes>4</Notes>
  <HiddenSlides>0</HiddenSlides>
  <MMClips>0</MMClips>
  <ScaleCrop>false</ScaleCrop>
  <HeadingPairs>
    <vt:vector size="8" baseType="variant">
      <vt:variant>
        <vt:lpstr>Fonts Used</vt:lpstr>
      </vt:variant>
      <vt:variant>
        <vt:i4>6</vt:i4>
      </vt:variant>
      <vt:variant>
        <vt:lpstr>Theme</vt:lpstr>
      </vt:variant>
      <vt:variant>
        <vt:i4>4</vt:i4>
      </vt:variant>
      <vt:variant>
        <vt:lpstr>Embedded OLE Servers</vt:lpstr>
      </vt:variant>
      <vt:variant>
        <vt:i4>1</vt:i4>
      </vt:variant>
      <vt:variant>
        <vt:lpstr>Slide Titles</vt:lpstr>
      </vt:variant>
      <vt:variant>
        <vt:i4>22</vt:i4>
      </vt:variant>
    </vt:vector>
  </HeadingPairs>
  <TitlesOfParts>
    <vt:vector size="33" baseType="lpstr">
      <vt:lpstr>PMingLiU</vt:lpstr>
      <vt:lpstr>Arial</vt:lpstr>
      <vt:lpstr>Calibri</vt:lpstr>
      <vt:lpstr>Perpetua</vt:lpstr>
      <vt:lpstr>Times New Roman</vt:lpstr>
      <vt:lpstr>Wingdings 2</vt:lpstr>
      <vt:lpstr>Cover Master</vt:lpstr>
      <vt:lpstr>Section Master</vt:lpstr>
      <vt:lpstr>2_Custom Design</vt:lpstr>
      <vt:lpstr>1_Cover Master</vt:lpstr>
      <vt:lpstr>Worksheet</vt:lpstr>
      <vt:lpstr>PowerPoint Presentation</vt:lpstr>
      <vt:lpstr>PowerPoint Presentation</vt:lpstr>
      <vt:lpstr>NYSOFA Mission</vt:lpstr>
      <vt:lpstr>          </vt:lpstr>
      <vt:lpstr>Older Americans Act/CMS</vt:lpstr>
      <vt:lpstr>  </vt:lpstr>
      <vt:lpstr>Local network of service and support providers:  </vt:lpstr>
      <vt:lpstr>Understanding of Aging</vt:lpstr>
      <vt:lpstr>Aggregate Personal Household Income by Age - NYS </vt:lpstr>
      <vt:lpstr>New York State Trends Demographics</vt:lpstr>
      <vt:lpstr>PowerPoint Presentation</vt:lpstr>
      <vt:lpstr>Minority Population Growth</vt:lpstr>
      <vt:lpstr>Health and Impairment of Older Adults </vt:lpstr>
      <vt:lpstr>PowerPoint Presentation</vt:lpstr>
      <vt:lpstr>PowerPoint Presentation</vt:lpstr>
      <vt:lpstr>PowerPoint Presentation</vt:lpstr>
      <vt:lpstr>PowerPoint Presentation</vt:lpstr>
      <vt:lpstr>Current AAA/Provider Case Load</vt:lpstr>
      <vt:lpstr>What's Next?</vt:lpstr>
      <vt:lpstr>What's Next?</vt:lpstr>
      <vt:lpstr>What Can We Do Next with ASAP</vt:lpstr>
      <vt:lpstr>Take Aways</vt:lpstr>
    </vt:vector>
  </TitlesOfParts>
  <Company>New York State - Office of General Services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Warner, Jennifer</dc:creator>
  <cp:lastModifiedBy>Reza Mizbani</cp:lastModifiedBy>
  <cp:revision>293</cp:revision>
  <cp:lastPrinted>2015-08-11T15:25:14Z</cp:lastPrinted>
  <dcterms:created xsi:type="dcterms:W3CDTF">2014-12-09T18:34:34Z</dcterms:created>
  <dcterms:modified xsi:type="dcterms:W3CDTF">2016-04-05T17:07:22Z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0x01010007DE4E1FF2852C4AB94E009ECD2CE37F</vt:lpwstr>
  </property>
</Properties>
</file>