
<file path=[Content_Types].xml><?xml version="1.0" encoding="utf-8"?>
<Types xmlns="http://schemas.openxmlformats.org/package/2006/content-types">
  <Default Extension="xml" ContentType="application/xml"/>
  <Default Extension="xlsx" ContentType="application/vnd.openxmlformats-officedocument.spreadsheetml.sheet"/>
  <Default Extension="bin" ContentType="application/vnd.openxmlformats-officedocument.presentationml.printerSettings"/>
  <Default Extension="tif" ContentType="image/t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90" r:id="rId35"/>
    <p:sldId id="288" r:id="rId3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A31"/>
    <a:srgbClr val="2E76B7"/>
    <a:srgbClr val="0018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000000"/>
        </a:fontRef>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5" d="100"/>
          <a:sy n="95" d="100"/>
        </p:scale>
        <p:origin x="-944" y="-112"/>
      </p:cViewPr>
      <p:guideLst>
        <p:guide orient="horz" pos="3072"/>
        <p:guide pos="4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853684"/>
          <c:y val="0.0568519"/>
          <c:w val="0.909632"/>
          <c:h val="0.853212"/>
        </c:manualLayout>
      </c:layout>
      <c:barChart>
        <c:barDir val="col"/>
        <c:grouping val="clustered"/>
        <c:varyColors val="0"/>
        <c:ser>
          <c:idx val="0"/>
          <c:order val="0"/>
          <c:tx>
            <c:strRef>
              <c:f>Sheet1!$A$2</c:f>
            </c:strRef>
          </c:tx>
          <c:spPr>
            <a:gradFill flip="none" rotWithShape="1">
              <a:gsLst>
                <a:gs pos="0">
                  <a:srgbClr val="00C1FB"/>
                </a:gs>
                <a:gs pos="100000">
                  <a:srgbClr val="0073CF"/>
                </a:gs>
              </a:gsLst>
              <a:lin ang="5400000" scaled="0"/>
            </a:gradFill>
            <a:ln w="12700" cap="flat">
              <a:noFill/>
              <a:miter lim="400000"/>
            </a:ln>
            <a:effectLst>
              <a:outerShdw blurRad="50800" dist="25400" dir="5400000" algn="tl">
                <a:srgbClr val="000000">
                  <a:alpha val="50000"/>
                </a:srgbClr>
              </a:outerShdw>
            </a:effectLst>
          </c:spPr>
          <c:invertIfNegative val="0"/>
          <c:cat>
            <c:strRef>
              <c:f>Sheet1!$B$1:$E$1</c:f>
              <c:strCache>
                <c:ptCount val="4"/>
                <c:pt idx="0">
                  <c:v>Afro Amer</c:v>
                </c:pt>
                <c:pt idx="1">
                  <c:v>Caucas</c:v>
                </c:pt>
                <c:pt idx="2">
                  <c:v>Hispanic </c:v>
                </c:pt>
                <c:pt idx="3">
                  <c:v>Other</c:v>
                </c:pt>
              </c:strCache>
            </c:strRef>
          </c:cat>
          <c:val>
            <c:numRef>
              <c:f>Sheet1!$B$2:$E$2</c:f>
              <c:numCache>
                <c:formatCode>General</c:formatCode>
                <c:ptCount val="4"/>
                <c:pt idx="0">
                  <c:v>60.0</c:v>
                </c:pt>
                <c:pt idx="1">
                  <c:v>18.0</c:v>
                </c:pt>
                <c:pt idx="2">
                  <c:v>15.0</c:v>
                </c:pt>
                <c:pt idx="3">
                  <c:v>7.0</c:v>
                </c:pt>
              </c:numCache>
            </c:numRef>
          </c:val>
        </c:ser>
        <c:dLbls>
          <c:showLegendKey val="0"/>
          <c:showVal val="0"/>
          <c:showCatName val="0"/>
          <c:showSerName val="0"/>
          <c:showPercent val="0"/>
          <c:showBubbleSize val="0"/>
        </c:dLbls>
        <c:gapWidth val="40"/>
        <c:overlap val="-10"/>
        <c:axId val="-2099496968"/>
        <c:axId val="-2099291576"/>
      </c:barChart>
      <c:catAx>
        <c:axId val="-2099496968"/>
        <c:scaling>
          <c:orientation val="minMax"/>
        </c:scaling>
        <c:delete val="0"/>
        <c:axPos val="b"/>
        <c:numFmt formatCode="General" sourceLinked="0"/>
        <c:majorTickMark val="none"/>
        <c:minorTickMark val="none"/>
        <c:tickLblPos val="low"/>
        <c:spPr>
          <a:ln w="12700" cap="flat">
            <a:solidFill>
              <a:srgbClr val="8A8B89"/>
            </a:solidFill>
            <a:prstDash val="solid"/>
            <a:miter lim="400000"/>
          </a:ln>
        </c:spPr>
        <c:txPr>
          <a:bodyPr rot="0"/>
          <a:lstStyle/>
          <a:p>
            <a:pPr>
              <a:defRPr sz="2400" b="0" i="0" u="none" strike="noStrike">
                <a:solidFill>
                  <a:srgbClr val="FFFFFF"/>
                </a:solidFill>
                <a:latin typeface="Helvetica Light"/>
              </a:defRPr>
            </a:pPr>
            <a:endParaRPr lang="en-US"/>
          </a:p>
        </c:txPr>
        <c:crossAx val="-2099291576"/>
        <c:crosses val="autoZero"/>
        <c:auto val="1"/>
        <c:lblAlgn val="ctr"/>
        <c:lblOffset val="100"/>
        <c:noMultiLvlLbl val="1"/>
      </c:catAx>
      <c:valAx>
        <c:axId val="-2099291576"/>
        <c:scaling>
          <c:orientation val="minMax"/>
        </c:scaling>
        <c:delete val="0"/>
        <c:axPos val="l"/>
        <c:majorGridlines>
          <c:spPr>
            <a:ln w="12700" cap="flat">
              <a:solidFill>
                <a:srgbClr val="929292"/>
              </a:solidFill>
              <a:custDash>
                <a:ds d="200000" sp="200000"/>
              </a:custDash>
              <a:miter lim="400000"/>
            </a:ln>
          </c:spPr>
        </c:majorGridlines>
        <c:numFmt formatCode="General" sourceLinked="0"/>
        <c:majorTickMark val="none"/>
        <c:minorTickMark val="none"/>
        <c:tickLblPos val="nextTo"/>
        <c:spPr>
          <a:ln w="12700" cap="flat">
            <a:noFill/>
            <a:prstDash val="solid"/>
            <a:miter lim="400000"/>
          </a:ln>
        </c:spPr>
        <c:txPr>
          <a:bodyPr rot="0"/>
          <a:lstStyle/>
          <a:p>
            <a:pPr>
              <a:defRPr sz="2400" b="0" i="0" u="none" strike="noStrike">
                <a:solidFill>
                  <a:srgbClr val="FFFFFF"/>
                </a:solidFill>
                <a:latin typeface="Helvetica Light"/>
              </a:defRPr>
            </a:pPr>
            <a:endParaRPr lang="en-US"/>
          </a:p>
        </c:txPr>
        <c:crossAx val="-2099496968"/>
        <c:crosses val="autoZero"/>
        <c:crossBetween val="between"/>
        <c:majorUnit val="15.0"/>
        <c:minorUnit val="7.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autoTitleDeleted val="1"/>
    <c:plotArea>
      <c:layout>
        <c:manualLayout>
          <c:layoutTarget val="inner"/>
          <c:xMode val="edge"/>
          <c:yMode val="edge"/>
          <c:x val="0.0541832"/>
          <c:y val="0.0542845"/>
          <c:w val="0.940817"/>
          <c:h val="0.859276"/>
        </c:manualLayout>
      </c:layout>
      <c:barChart>
        <c:barDir val="col"/>
        <c:grouping val="clustered"/>
        <c:varyColors val="0"/>
        <c:ser>
          <c:idx val="0"/>
          <c:order val="0"/>
          <c:tx>
            <c:strRef>
              <c:f>Sheet1!$A$2</c:f>
              <c:strCache>
                <c:ptCount val="1"/>
                <c:pt idx="0">
                  <c:v>Region 1</c:v>
                </c:pt>
              </c:strCache>
            </c:strRef>
          </c:tx>
          <c:spPr>
            <a:gradFill flip="none" rotWithShape="1">
              <a:gsLst>
                <a:gs pos="0">
                  <a:srgbClr val="00C1FB"/>
                </a:gs>
                <a:gs pos="100000">
                  <a:srgbClr val="0073CF"/>
                </a:gs>
              </a:gsLst>
              <a:lin ang="5400000" scaled="0"/>
            </a:gradFill>
            <a:ln w="12700" cap="flat">
              <a:noFill/>
              <a:miter lim="400000"/>
            </a:ln>
            <a:effectLst>
              <a:outerShdw blurRad="50800" dist="25400" dir="5400000" algn="tl">
                <a:srgbClr val="000000">
                  <a:alpha val="50000"/>
                </a:srgbClr>
              </a:outerShdw>
            </a:effectLst>
          </c:spPr>
          <c:invertIfNegative val="0"/>
          <c:cat>
            <c:strRef>
              <c:f>Sheet1!$B$1:$E$1</c:f>
              <c:strCache>
                <c:ptCount val="4"/>
                <c:pt idx="0">
                  <c:v>50-55</c:v>
                </c:pt>
                <c:pt idx="1">
                  <c:v>56-64</c:v>
                </c:pt>
                <c:pt idx="2">
                  <c:v>65-77</c:v>
                </c:pt>
                <c:pt idx="3">
                  <c:v>83+</c:v>
                </c:pt>
              </c:strCache>
            </c:strRef>
          </c:cat>
          <c:val>
            <c:numRef>
              <c:f>Sheet1!$B$2:$E$2</c:f>
              <c:numCache>
                <c:formatCode>General</c:formatCode>
                <c:ptCount val="4"/>
                <c:pt idx="0">
                  <c:v>15.0</c:v>
                </c:pt>
                <c:pt idx="1">
                  <c:v>53.0</c:v>
                </c:pt>
                <c:pt idx="2">
                  <c:v>31.0</c:v>
                </c:pt>
                <c:pt idx="3">
                  <c:v>1.0</c:v>
                </c:pt>
              </c:numCache>
            </c:numRef>
          </c:val>
        </c:ser>
        <c:dLbls>
          <c:showLegendKey val="0"/>
          <c:showVal val="0"/>
          <c:showCatName val="0"/>
          <c:showSerName val="0"/>
          <c:showPercent val="0"/>
          <c:showBubbleSize val="0"/>
        </c:dLbls>
        <c:gapWidth val="40"/>
        <c:overlap val="-10"/>
        <c:axId val="-2070209640"/>
        <c:axId val="-2070219304"/>
      </c:barChart>
      <c:catAx>
        <c:axId val="-2070209640"/>
        <c:scaling>
          <c:orientation val="minMax"/>
        </c:scaling>
        <c:delete val="0"/>
        <c:axPos val="b"/>
        <c:numFmt formatCode="General" sourceLinked="0"/>
        <c:majorTickMark val="none"/>
        <c:minorTickMark val="none"/>
        <c:tickLblPos val="low"/>
        <c:spPr>
          <a:ln w="12700" cap="flat">
            <a:solidFill>
              <a:srgbClr val="8A8B89"/>
            </a:solidFill>
            <a:prstDash val="solid"/>
            <a:miter lim="400000"/>
          </a:ln>
        </c:spPr>
        <c:txPr>
          <a:bodyPr rot="0"/>
          <a:lstStyle/>
          <a:p>
            <a:pPr>
              <a:defRPr sz="2400" b="0" i="0" u="none" strike="noStrike">
                <a:solidFill>
                  <a:srgbClr val="FFFFFF"/>
                </a:solidFill>
                <a:latin typeface="Helvetica Light"/>
              </a:defRPr>
            </a:pPr>
            <a:endParaRPr lang="en-US"/>
          </a:p>
        </c:txPr>
        <c:crossAx val="-2070219304"/>
        <c:crosses val="autoZero"/>
        <c:auto val="1"/>
        <c:lblAlgn val="ctr"/>
        <c:lblOffset val="100"/>
        <c:noMultiLvlLbl val="1"/>
      </c:catAx>
      <c:valAx>
        <c:axId val="-2070219304"/>
        <c:scaling>
          <c:orientation val="minMax"/>
        </c:scaling>
        <c:delete val="0"/>
        <c:axPos val="l"/>
        <c:majorGridlines>
          <c:spPr>
            <a:ln w="12700" cap="flat">
              <a:solidFill>
                <a:srgbClr val="929292"/>
              </a:solidFill>
              <a:custDash>
                <a:ds d="200000" sp="200000"/>
              </a:custDash>
              <a:miter lim="400000"/>
            </a:ln>
          </c:spPr>
        </c:majorGridlines>
        <c:numFmt formatCode="General" sourceLinked="0"/>
        <c:majorTickMark val="none"/>
        <c:minorTickMark val="none"/>
        <c:tickLblPos val="nextTo"/>
        <c:spPr>
          <a:ln w="12700" cap="flat">
            <a:noFill/>
            <a:prstDash val="solid"/>
            <a:miter lim="400000"/>
          </a:ln>
        </c:spPr>
        <c:txPr>
          <a:bodyPr rot="0"/>
          <a:lstStyle/>
          <a:p>
            <a:pPr>
              <a:defRPr sz="2400" b="0" i="0" u="none" strike="noStrike">
                <a:solidFill>
                  <a:srgbClr val="FFFFFF"/>
                </a:solidFill>
                <a:latin typeface="Helvetica Light"/>
              </a:defRPr>
            </a:pPr>
            <a:endParaRPr lang="en-US"/>
          </a:p>
        </c:txPr>
        <c:crossAx val="-2070209640"/>
        <c:crosses val="autoZero"/>
        <c:crossBetween val="between"/>
        <c:majorUnit val="15.0"/>
        <c:minorUnit val="7.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833020434"/>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1270000" y="1638300"/>
            <a:ext cx="10464800" cy="3302000"/>
          </a:xfrm>
          <a:prstGeom prst="rect">
            <a:avLst/>
          </a:prstGeom>
        </p:spPr>
        <p:txBody>
          <a:bodyPr anchor="b"/>
          <a:lstStyle/>
          <a:p>
            <a:r>
              <a:t>Title Text</a:t>
            </a:r>
          </a:p>
        </p:txBody>
      </p:sp>
      <p:sp>
        <p:nvSpPr>
          <p:cNvPr id="12" name="Shape 12"/>
          <p:cNvSpPr>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1270000" y="6362700"/>
            <a:ext cx="10464800" cy="533400"/>
          </a:xfrm>
          <a:prstGeom prst="rect">
            <a:avLst/>
          </a:prstGeom>
        </p:spPr>
        <p:txBody>
          <a:bodyPr anchor="t">
            <a:spAutoFit/>
          </a:bodyPr>
          <a:lstStyle>
            <a:lvl1pPr marL="0" indent="0" algn="ctr">
              <a:spcBef>
                <a:spcPts val="0"/>
              </a:spcBef>
              <a:buSzTx/>
              <a:buNone/>
              <a:defRPr sz="2800" b="1">
                <a:latin typeface="Helvetica"/>
                <a:ea typeface="Helvetica"/>
                <a:cs typeface="Helvetica"/>
                <a:sym typeface="Helvetica"/>
              </a:defRPr>
            </a:lvl1pPr>
          </a:lstStyle>
          <a:p>
            <a:r>
              <a:t>–Johnny Appleseed</a:t>
            </a:r>
          </a:p>
        </p:txBody>
      </p:sp>
      <p:sp>
        <p:nvSpPr>
          <p:cNvPr id="94" name="Shape 94"/>
          <p:cNvSpPr>
            <a:spLocks noGrp="1"/>
          </p:cNvSpPr>
          <p:nvPr>
            <p:ph type="body" sz="quarter" idx="14"/>
          </p:nvPr>
        </p:nvSpPr>
        <p:spPr>
          <a:xfrm>
            <a:off x="1270000" y="4254500"/>
            <a:ext cx="10464800" cy="711200"/>
          </a:xfrm>
          <a:prstGeom prst="rect">
            <a:avLst/>
          </a:prstGeom>
        </p:spPr>
        <p:txBody>
          <a:bodyPr>
            <a:spAutoFit/>
          </a:bodyPr>
          <a:lstStyle>
            <a:lvl1pPr marL="0" indent="0" algn="ctr">
              <a:spcBef>
                <a:spcPts val="2400"/>
              </a:spcBef>
              <a:buSzTx/>
              <a:buNone/>
              <a:defRPr sz="4000"/>
            </a:lvl1pPr>
          </a:lstStyle>
          <a:p>
            <a:r>
              <a:t>“Type a quote here.”</a:t>
            </a:r>
          </a:p>
        </p:txBody>
      </p:sp>
      <p:sp>
        <p:nvSpPr>
          <p:cNvPr id="95" name="Shape 9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Shape 20"/>
          <p:cNvSpPr>
            <a:spLocks noGrp="1"/>
          </p:cNvSpPr>
          <p:nvPr>
            <p:ph type="pic" idx="13"/>
          </p:nvPr>
        </p:nvSpPr>
        <p:spPr>
          <a:xfrm>
            <a:off x="1600200" y="635000"/>
            <a:ext cx="9779000" cy="5918200"/>
          </a:xfrm>
          <a:prstGeom prst="rect">
            <a:avLst/>
          </a:prstGeom>
        </p:spPr>
        <p:txBody>
          <a:bodyPr lIns="91439" tIns="45719" rIns="91439" bIns="45719" anchor="t">
            <a:noAutofit/>
          </a:bodyPr>
          <a:lstStyle/>
          <a:p>
            <a:endParaRPr/>
          </a:p>
        </p:txBody>
      </p:sp>
      <p:sp>
        <p:nvSpPr>
          <p:cNvPr id="21" name="Shape 21"/>
          <p:cNvSpPr>
            <a:spLocks noGrp="1"/>
          </p:cNvSpPr>
          <p:nvPr>
            <p:ph type="title"/>
          </p:nvPr>
        </p:nvSpPr>
        <p:spPr>
          <a:xfrm>
            <a:off x="1270000" y="6718300"/>
            <a:ext cx="10464800" cy="1422400"/>
          </a:xfrm>
          <a:prstGeom prst="rect">
            <a:avLst/>
          </a:prstGeom>
        </p:spPr>
        <p:txBody>
          <a:bodyPr anchor="b"/>
          <a:lstStyle/>
          <a:p>
            <a:r>
              <a:t>Title Text</a:t>
            </a:r>
          </a:p>
        </p:txBody>
      </p:sp>
      <p:sp>
        <p:nvSpPr>
          <p:cNvPr id="22" name="Shape 22"/>
          <p:cNvSpPr>
            <a:spLocks noGrp="1"/>
          </p:cNvSpPr>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Shape 30"/>
          <p:cNvSpPr>
            <a:spLocks noGrp="1"/>
          </p:cNvSpPr>
          <p:nvPr>
            <p:ph type="title"/>
          </p:nvPr>
        </p:nvSpPr>
        <p:spPr>
          <a:xfrm>
            <a:off x="1270000" y="3225800"/>
            <a:ext cx="10464800" cy="3302000"/>
          </a:xfrm>
          <a:prstGeom prst="rect">
            <a:avLst/>
          </a:prstGeom>
        </p:spPr>
        <p:txBody>
          <a:bodyPr/>
          <a:lstStyle/>
          <a:p>
            <a:r>
              <a:t>Title Text</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718300" y="762000"/>
            <a:ext cx="5334000" cy="8242300"/>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952500" y="762000"/>
            <a:ext cx="5334000" cy="4000500"/>
          </a:xfrm>
          <a:prstGeom prst="rect">
            <a:avLst/>
          </a:prstGeom>
        </p:spPr>
        <p:txBody>
          <a:bodyPr anchor="b"/>
          <a:lstStyle>
            <a:lvl1pPr>
              <a:defRPr sz="6000"/>
            </a:lvl1pPr>
          </a:lstStyle>
          <a:p>
            <a:r>
              <a:t>Title Text</a:t>
            </a:r>
          </a:p>
        </p:txBody>
      </p:sp>
      <p:sp>
        <p:nvSpPr>
          <p:cNvPr id="40" name="Shape 40"/>
          <p:cNvSpPr>
            <a:spLocks noGrp="1"/>
          </p:cNvSpPr>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41" name="Shape 4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Title Text</a:t>
            </a:r>
          </a:p>
        </p:txBody>
      </p:sp>
      <p:sp>
        <p:nvSpPr>
          <p:cNvPr id="49" name="Shape 4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Shape 66"/>
          <p:cNvSpPr>
            <a:spLocks noGrp="1"/>
          </p:cNvSpPr>
          <p:nvPr>
            <p:ph type="title"/>
          </p:nvPr>
        </p:nvSpPr>
        <p:spPr>
          <a:prstGeom prst="rect">
            <a:avLst/>
          </a:prstGeom>
        </p:spPr>
        <p:txBody>
          <a:bodyPr/>
          <a:lstStyle/>
          <a:p>
            <a:r>
              <a:t>Title Text</a:t>
            </a:r>
          </a:p>
        </p:txBody>
      </p:sp>
      <p:sp>
        <p:nvSpPr>
          <p:cNvPr id="67" name="Shape 67"/>
          <p:cNvSpPr>
            <a:spLocks noGrp="1"/>
          </p:cNvSpPr>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hape 6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Shape 75"/>
          <p:cNvSpPr>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hape 7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718300" y="5092700"/>
            <a:ext cx="5334000" cy="3898900"/>
          </a:xfrm>
          <a:prstGeom prst="rect">
            <a:avLst/>
          </a:prstGeom>
        </p:spPr>
        <p:txBody>
          <a:bodyPr lIns="91439" tIns="45719" rIns="91439" bIns="45719" anchor="t">
            <a:noAutofit/>
          </a:bodyPr>
          <a:lstStyle/>
          <a:p>
            <a:endParaRPr/>
          </a:p>
        </p:txBody>
      </p:sp>
      <p:sp>
        <p:nvSpPr>
          <p:cNvPr id="84" name="Shape 84"/>
          <p:cNvSpPr>
            <a:spLocks noGrp="1"/>
          </p:cNvSpPr>
          <p:nvPr>
            <p:ph type="pic" sz="quarter" idx="14"/>
          </p:nvPr>
        </p:nvSpPr>
        <p:spPr>
          <a:xfrm>
            <a:off x="6718300" y="762000"/>
            <a:ext cx="5334000" cy="3898900"/>
          </a:xfrm>
          <a:prstGeom prst="rect">
            <a:avLst/>
          </a:prstGeom>
        </p:spPr>
        <p:txBody>
          <a:bodyPr lIns="91439" tIns="45719" rIns="91439" bIns="45719" anchor="t">
            <a:noAutofit/>
          </a:bodyPr>
          <a:lstStyle/>
          <a:p>
            <a:endParaRPr/>
          </a:p>
        </p:txBody>
      </p:sp>
      <p:sp>
        <p:nvSpPr>
          <p:cNvPr id="85" name="Shape 85"/>
          <p:cNvSpPr>
            <a:spLocks noGrp="1"/>
          </p:cNvSpPr>
          <p:nvPr>
            <p:ph type="pic" sz="half" idx="15"/>
          </p:nvPr>
        </p:nvSpPr>
        <p:spPr>
          <a:xfrm>
            <a:off x="952500" y="762884"/>
            <a:ext cx="5334000" cy="8229601"/>
          </a:xfrm>
          <a:prstGeom prst="rect">
            <a:avLst/>
          </a:prstGeom>
        </p:spPr>
        <p:txBody>
          <a:bodyPr lIns="91439" tIns="45719" rIns="91439" bIns="45719"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hueOff val="-137333"/>
                <a:satOff val="-2150"/>
                <a:lumOff val="15684"/>
              </a:schemeClr>
            </a:gs>
            <a:gs pos="73000">
              <a:schemeClr val="accent1">
                <a:hueOff val="203713"/>
                <a:lumOff val="-13818"/>
              </a:schemeClr>
            </a:gs>
          </a:gsLst>
          <a:lin ang="5400000" scaled="0"/>
          <a:tileRect/>
        </a:gra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Shape 3"/>
          <p:cNvSpPr>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6311798" y="924560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xmlns:p14="http://schemas.microsoft.com/office/powerpoint/2010/mai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INTLNY.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a:spLocks noGrp="1"/>
          </p:cNvSpPr>
          <p:nvPr>
            <p:ph type="ctrTitle"/>
          </p:nvPr>
        </p:nvSpPr>
        <p:spPr>
          <a:xfrm>
            <a:off x="1435100" y="127000"/>
            <a:ext cx="10464800" cy="3038376"/>
          </a:xfrm>
          <a:prstGeom prst="rect">
            <a:avLst/>
          </a:prstGeom>
        </p:spPr>
        <p:txBody>
          <a:bodyPr/>
          <a:lstStyle/>
          <a:p>
            <a:r>
              <a:rPr dirty="0"/>
              <a:t>It’s Never Too Late</a:t>
            </a:r>
          </a:p>
        </p:txBody>
      </p:sp>
      <p:sp>
        <p:nvSpPr>
          <p:cNvPr id="120" name="Shape 120"/>
          <p:cNvSpPr>
            <a:spLocks noGrp="1"/>
          </p:cNvSpPr>
          <p:nvPr>
            <p:ph type="subTitle" sz="quarter" idx="1"/>
          </p:nvPr>
        </p:nvSpPr>
        <p:spPr>
          <a:xfrm>
            <a:off x="1270000" y="5029200"/>
            <a:ext cx="10464800" cy="3472824"/>
          </a:xfrm>
          <a:prstGeom prst="rect">
            <a:avLst/>
          </a:prstGeom>
        </p:spPr>
        <p:txBody>
          <a:bodyPr/>
          <a:lstStyle/>
          <a:p>
            <a:pPr>
              <a:defRPr sz="100"/>
            </a:pPr>
            <a:endParaRPr dirty="0"/>
          </a:p>
          <a:p>
            <a:pPr>
              <a:defRPr sz="100"/>
            </a:pPr>
            <a:endParaRPr dirty="0"/>
          </a:p>
          <a:p>
            <a:pPr>
              <a:defRPr sz="100"/>
            </a:pPr>
            <a:endParaRPr dirty="0"/>
          </a:p>
          <a:p>
            <a:r>
              <a:rPr lang="en-US" sz="4800" dirty="0"/>
              <a:t>INTL </a:t>
            </a:r>
            <a:r>
              <a:rPr lang="en-US" sz="4800" dirty="0" smtClean="0"/>
              <a:t>Program</a:t>
            </a:r>
          </a:p>
          <a:p>
            <a:endParaRPr lang="en-US" sz="4800" dirty="0" smtClean="0"/>
          </a:p>
          <a:p>
            <a:r>
              <a:rPr lang="en-US" sz="4800" dirty="0" smtClean="0"/>
              <a:t>Website: INTLNY.COM</a:t>
            </a:r>
            <a:endParaRPr lang="en-US" sz="4800" dirty="0"/>
          </a:p>
        </p:txBody>
      </p:sp>
      <p:sp>
        <p:nvSpPr>
          <p:cNvPr id="121" name="Shape 121"/>
          <p:cNvSpPr/>
          <p:nvPr/>
        </p:nvSpPr>
        <p:spPr>
          <a:xfrm>
            <a:off x="1738635" y="965199"/>
            <a:ext cx="9857731" cy="685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atin typeface="Helvetica"/>
                <a:ea typeface="Helvetica"/>
                <a:cs typeface="Helvetica"/>
                <a:sym typeface="Helvetica"/>
              </a:defRPr>
            </a:lvl1pPr>
          </a:lstStyle>
          <a:p>
            <a:r>
              <a:t>Chemical Dependency and the Older Adult</a:t>
            </a:r>
          </a:p>
        </p:txBody>
      </p:sp>
      <p:sp>
        <p:nvSpPr>
          <p:cNvPr id="122" name="Shape 122"/>
          <p:cNvSpPr/>
          <p:nvPr/>
        </p:nvSpPr>
        <p:spPr>
          <a:xfrm>
            <a:off x="1645428" y="4209064"/>
            <a:ext cx="9816536" cy="84125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r>
              <a:rPr sz="4800" dirty="0"/>
              <a:t>Richard Koffler LCSW-R, CASAC-G</a:t>
            </a:r>
          </a:p>
        </p:txBody>
      </p:sp>
      <p:sp>
        <p:nvSpPr>
          <p:cNvPr id="123" name="Shape 123"/>
          <p:cNvSpPr/>
          <p:nvPr/>
        </p:nvSpPr>
        <p:spPr>
          <a:xfrm>
            <a:off x="6451104" y="5304741"/>
            <a:ext cx="102592" cy="68736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endParaRPr dirty="0"/>
          </a:p>
        </p:txBody>
      </p:sp>
      <p:sp>
        <p:nvSpPr>
          <p:cNvPr id="124" name="Shape 124"/>
          <p:cNvSpPr/>
          <p:nvPr/>
        </p:nvSpPr>
        <p:spPr>
          <a:xfrm>
            <a:off x="6388366" y="6717715"/>
            <a:ext cx="102592" cy="68736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u="sng">
                <a:hlinkClick r:id="rId2"/>
              </a:defRPr>
            </a:lvl1pPr>
          </a:lstStyle>
          <a:p>
            <a:pPr>
              <a:defRPr u="none"/>
            </a:pPr>
            <a:endParaRPr u="sng" dirty="0">
              <a:solidFill>
                <a:srgbClr val="FFFF00"/>
              </a:solidFill>
              <a:hlinkClick r:id="rId2"/>
            </a:endParaRPr>
          </a:p>
        </p:txBody>
      </p:sp>
    </p:spTree>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hape 155"/>
          <p:cNvSpPr>
            <a:spLocks noGrp="1"/>
          </p:cNvSpPr>
          <p:nvPr>
            <p:ph type="title"/>
          </p:nvPr>
        </p:nvSpPr>
        <p:spPr>
          <a:xfrm>
            <a:off x="596900" y="412750"/>
            <a:ext cx="11099800" cy="2120900"/>
          </a:xfrm>
          <a:prstGeom prst="rect">
            <a:avLst/>
          </a:prstGeom>
        </p:spPr>
        <p:txBody>
          <a:bodyPr>
            <a:noAutofit/>
          </a:bodyPr>
          <a:lstStyle/>
          <a:p>
            <a:pPr defTabSz="914400">
              <a:defRPr sz="4400"/>
            </a:pPr>
            <a:r>
              <a:rPr sz="6000" dirty="0"/>
              <a:t>Late Onset Alcohol </a:t>
            </a:r>
            <a:r>
              <a:rPr lang="en-US" sz="6000" dirty="0" smtClean="0"/>
              <a:t/>
            </a:r>
            <a:br>
              <a:rPr lang="en-US" sz="6000" dirty="0" smtClean="0"/>
            </a:br>
            <a:r>
              <a:rPr sz="6000" dirty="0" smtClean="0"/>
              <a:t>Dependence</a:t>
            </a:r>
            <a:r>
              <a:rPr lang="en-US" sz="6000" dirty="0"/>
              <a:t> </a:t>
            </a:r>
            <a:r>
              <a:rPr sz="6000" dirty="0" smtClean="0"/>
              <a:t>60 </a:t>
            </a:r>
            <a:r>
              <a:rPr sz="6000" dirty="0"/>
              <a:t>and Older</a:t>
            </a:r>
          </a:p>
        </p:txBody>
      </p:sp>
      <p:sp>
        <p:nvSpPr>
          <p:cNvPr id="156" name="Shape 156"/>
          <p:cNvSpPr>
            <a:spLocks noGrp="1"/>
          </p:cNvSpPr>
          <p:nvPr>
            <p:ph type="body" idx="1"/>
          </p:nvPr>
        </p:nvSpPr>
        <p:spPr>
          <a:xfrm>
            <a:off x="1473200" y="2793904"/>
            <a:ext cx="11099800" cy="5448395"/>
          </a:xfrm>
          <a:prstGeom prst="rect">
            <a:avLst/>
          </a:prstGeom>
        </p:spPr>
        <p:txBody>
          <a:bodyPr>
            <a:normAutofit lnSpcReduction="10000"/>
          </a:bodyPr>
          <a:lstStyle/>
          <a:p>
            <a:pPr defTabSz="841247">
              <a:lnSpc>
                <a:spcPct val="110000"/>
              </a:lnSpc>
              <a:spcBef>
                <a:spcPts val="700"/>
              </a:spcBef>
              <a:spcAft>
                <a:spcPts val="2500"/>
              </a:spcAft>
              <a:buSzTx/>
              <a:defRPr sz="4784"/>
            </a:pPr>
            <a:r>
              <a:rPr sz="4000" dirty="0" smtClean="0"/>
              <a:t>Retirement</a:t>
            </a:r>
            <a:endParaRPr lang="en-US" sz="4000" dirty="0" smtClean="0"/>
          </a:p>
          <a:p>
            <a:pPr defTabSz="841247">
              <a:lnSpc>
                <a:spcPct val="110000"/>
              </a:lnSpc>
              <a:spcBef>
                <a:spcPts val="700"/>
              </a:spcBef>
              <a:spcAft>
                <a:spcPts val="2500"/>
              </a:spcAft>
              <a:buSzTx/>
              <a:defRPr sz="4784"/>
            </a:pPr>
            <a:r>
              <a:rPr sz="4000" dirty="0" smtClean="0"/>
              <a:t>Loss </a:t>
            </a:r>
            <a:r>
              <a:rPr sz="4000" dirty="0"/>
              <a:t>of </a:t>
            </a:r>
            <a:r>
              <a:rPr sz="4000" dirty="0" smtClean="0"/>
              <a:t>spouse</a:t>
            </a:r>
            <a:endParaRPr lang="en-US" sz="4000" dirty="0" smtClean="0"/>
          </a:p>
          <a:p>
            <a:pPr defTabSz="841247">
              <a:lnSpc>
                <a:spcPct val="110000"/>
              </a:lnSpc>
              <a:spcBef>
                <a:spcPts val="700"/>
              </a:spcBef>
              <a:spcAft>
                <a:spcPts val="2500"/>
              </a:spcAft>
              <a:buSzTx/>
              <a:defRPr sz="4784"/>
            </a:pPr>
            <a:r>
              <a:rPr sz="4000" dirty="0" smtClean="0"/>
              <a:t>Friends </a:t>
            </a:r>
            <a:r>
              <a:rPr sz="4000" dirty="0"/>
              <a:t>are no longer </a:t>
            </a:r>
            <a:r>
              <a:rPr sz="4000" dirty="0" smtClean="0"/>
              <a:t>around</a:t>
            </a:r>
            <a:r>
              <a:rPr lang="en-US" sz="4000" dirty="0" smtClean="0"/>
              <a:t> – l</a:t>
            </a:r>
            <a:r>
              <a:rPr sz="4000" dirty="0" smtClean="0"/>
              <a:t>onely</a:t>
            </a:r>
            <a:r>
              <a:rPr lang="en-US" sz="4000" dirty="0" smtClean="0"/>
              <a:t> – </a:t>
            </a:r>
            <a:br>
              <a:rPr lang="en-US" sz="4000" dirty="0" smtClean="0"/>
            </a:br>
            <a:r>
              <a:rPr sz="4000" dirty="0" smtClean="0"/>
              <a:t>Not </a:t>
            </a:r>
            <a:r>
              <a:rPr sz="4000" dirty="0"/>
              <a:t>with other </a:t>
            </a:r>
            <a:r>
              <a:rPr sz="4000" dirty="0" smtClean="0"/>
              <a:t>couples</a:t>
            </a:r>
            <a:r>
              <a:rPr lang="en-US" sz="4000" dirty="0" smtClean="0"/>
              <a:t> </a:t>
            </a:r>
            <a:r>
              <a:rPr sz="4000" dirty="0" smtClean="0"/>
              <a:t>-</a:t>
            </a:r>
            <a:r>
              <a:rPr lang="en-US" sz="4000" dirty="0" smtClean="0"/>
              <a:t> </a:t>
            </a:r>
            <a:r>
              <a:rPr sz="4000" dirty="0" smtClean="0"/>
              <a:t>social </a:t>
            </a:r>
            <a:r>
              <a:rPr sz="4000" dirty="0"/>
              <a:t>withdrawal</a:t>
            </a:r>
          </a:p>
          <a:p>
            <a:pPr defTabSz="841247">
              <a:lnSpc>
                <a:spcPct val="110000"/>
              </a:lnSpc>
              <a:spcBef>
                <a:spcPts val="700"/>
              </a:spcBef>
              <a:spcAft>
                <a:spcPts val="2500"/>
              </a:spcAft>
              <a:buSzTx/>
              <a:defRPr sz="4784"/>
            </a:pPr>
            <a:r>
              <a:rPr sz="4000" dirty="0"/>
              <a:t>Appears to be related to the stress of aging</a:t>
            </a:r>
          </a:p>
          <a:p>
            <a:pPr defTabSz="841247">
              <a:lnSpc>
                <a:spcPct val="110000"/>
              </a:lnSpc>
              <a:spcBef>
                <a:spcPts val="700"/>
              </a:spcBef>
              <a:spcAft>
                <a:spcPts val="2500"/>
              </a:spcAft>
              <a:buSzTx/>
              <a:defRPr sz="4784"/>
            </a:pPr>
            <a:r>
              <a:rPr sz="4000" dirty="0"/>
              <a:t>Family tend to be involved </a:t>
            </a:r>
          </a:p>
        </p:txBody>
      </p:sp>
    </p:spTree>
  </p:cSld>
  <p:clrMapOvr>
    <a:masterClrMapping/>
  </p:clrMapOvr>
  <p:transition xmlns:p14="http://schemas.microsoft.com/office/powerpoint/2010/mai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p:cNvSpPr>
          <p:nvPr>
            <p:ph type="title"/>
          </p:nvPr>
        </p:nvSpPr>
        <p:spPr>
          <a:prstGeom prst="rect">
            <a:avLst/>
          </a:prstGeom>
        </p:spPr>
        <p:txBody>
          <a:bodyPr>
            <a:normAutofit/>
          </a:bodyPr>
          <a:lstStyle>
            <a:lvl1pPr defTabSz="914400">
              <a:defRPr sz="6200">
                <a:solidFill>
                  <a:srgbClr val="CCFFFF"/>
                </a:solidFill>
              </a:defRPr>
            </a:lvl1pPr>
          </a:lstStyle>
          <a:p>
            <a:r>
              <a:rPr sz="6600" dirty="0"/>
              <a:t>Outreach</a:t>
            </a:r>
          </a:p>
        </p:txBody>
      </p:sp>
      <p:sp>
        <p:nvSpPr>
          <p:cNvPr id="159" name="Shape 159"/>
          <p:cNvSpPr>
            <a:spLocks noGrp="1"/>
          </p:cNvSpPr>
          <p:nvPr>
            <p:ph type="body" idx="1"/>
          </p:nvPr>
        </p:nvSpPr>
        <p:spPr>
          <a:xfrm>
            <a:off x="1296802" y="2733625"/>
            <a:ext cx="10755497" cy="5781767"/>
          </a:xfrm>
          <a:prstGeom prst="rect">
            <a:avLst/>
          </a:prstGeom>
        </p:spPr>
        <p:txBody>
          <a:bodyPr/>
          <a:lstStyle/>
          <a:p>
            <a:pPr defTabSz="914400">
              <a:lnSpc>
                <a:spcPct val="90000"/>
              </a:lnSpc>
              <a:spcBef>
                <a:spcPts val="700"/>
              </a:spcBef>
              <a:buSzTx/>
              <a:defRPr sz="3700"/>
            </a:pPr>
            <a:r>
              <a:rPr dirty="0"/>
              <a:t>Difficult population to reach</a:t>
            </a:r>
          </a:p>
          <a:p>
            <a:pPr defTabSz="914400">
              <a:lnSpc>
                <a:spcPct val="90000"/>
              </a:lnSpc>
              <a:spcBef>
                <a:spcPts val="700"/>
              </a:spcBef>
              <a:buSzTx/>
              <a:defRPr sz="3700"/>
            </a:pPr>
            <a:endParaRPr dirty="0"/>
          </a:p>
          <a:p>
            <a:pPr defTabSz="914400">
              <a:lnSpc>
                <a:spcPct val="90000"/>
              </a:lnSpc>
              <a:spcBef>
                <a:spcPts val="700"/>
              </a:spcBef>
              <a:buSzTx/>
              <a:defRPr sz="3700"/>
            </a:pPr>
            <a:r>
              <a:rPr dirty="0"/>
              <a:t>Not working </a:t>
            </a:r>
            <a:r>
              <a:rPr lang="en-US" dirty="0" smtClean="0"/>
              <a:t>- </a:t>
            </a:r>
            <a:r>
              <a:rPr dirty="0" smtClean="0"/>
              <a:t>excessive </a:t>
            </a:r>
            <a:r>
              <a:rPr dirty="0"/>
              <a:t>free time</a:t>
            </a:r>
          </a:p>
          <a:p>
            <a:pPr defTabSz="914400">
              <a:lnSpc>
                <a:spcPct val="90000"/>
              </a:lnSpc>
              <a:spcBef>
                <a:spcPts val="700"/>
              </a:spcBef>
              <a:buSzTx/>
              <a:defRPr sz="3700"/>
            </a:pPr>
            <a:endParaRPr dirty="0"/>
          </a:p>
          <a:p>
            <a:pPr defTabSz="914400">
              <a:lnSpc>
                <a:spcPct val="90000"/>
              </a:lnSpc>
              <a:spcBef>
                <a:spcPts val="700"/>
              </a:spcBef>
              <a:buSzTx/>
              <a:defRPr sz="3700"/>
            </a:pPr>
            <a:r>
              <a:rPr dirty="0"/>
              <a:t>Living </a:t>
            </a:r>
            <a:r>
              <a:rPr dirty="0" smtClean="0"/>
              <a:t>alone</a:t>
            </a:r>
            <a:r>
              <a:rPr lang="en-US" dirty="0" smtClean="0"/>
              <a:t> </a:t>
            </a:r>
            <a:r>
              <a:rPr dirty="0" smtClean="0"/>
              <a:t>-</a:t>
            </a:r>
            <a:r>
              <a:rPr lang="en-US" dirty="0" smtClean="0"/>
              <a:t> </a:t>
            </a:r>
            <a:r>
              <a:rPr dirty="0" smtClean="0"/>
              <a:t>Family </a:t>
            </a:r>
            <a:r>
              <a:rPr dirty="0"/>
              <a:t>may not be aware</a:t>
            </a:r>
          </a:p>
          <a:p>
            <a:pPr defTabSz="914400">
              <a:lnSpc>
                <a:spcPct val="90000"/>
              </a:lnSpc>
              <a:spcBef>
                <a:spcPts val="700"/>
              </a:spcBef>
              <a:buSzTx/>
              <a:defRPr sz="3700"/>
            </a:pPr>
            <a:endParaRPr dirty="0"/>
          </a:p>
          <a:p>
            <a:pPr defTabSz="914400">
              <a:lnSpc>
                <a:spcPct val="90000"/>
              </a:lnSpc>
              <a:spcBef>
                <a:spcPts val="700"/>
              </a:spcBef>
              <a:buSzTx/>
              <a:defRPr sz="3700"/>
            </a:pPr>
            <a:r>
              <a:rPr dirty="0"/>
              <a:t>Decreased </a:t>
            </a:r>
            <a:r>
              <a:rPr dirty="0" smtClean="0"/>
              <a:t>socialization</a:t>
            </a:r>
            <a:r>
              <a:rPr lang="en-US" dirty="0" smtClean="0"/>
              <a:t> </a:t>
            </a:r>
            <a:r>
              <a:rPr dirty="0" smtClean="0"/>
              <a:t>-</a:t>
            </a:r>
            <a:r>
              <a:rPr lang="en-US" dirty="0" smtClean="0"/>
              <a:t> </a:t>
            </a:r>
            <a:r>
              <a:rPr dirty="0" smtClean="0"/>
              <a:t>Neighbors </a:t>
            </a:r>
            <a:r>
              <a:rPr dirty="0"/>
              <a:t>may </a:t>
            </a:r>
            <a:r>
              <a:rPr lang="en-US" dirty="0" smtClean="0"/>
              <a:t/>
            </a:r>
            <a:br>
              <a:rPr lang="en-US" dirty="0" smtClean="0"/>
            </a:br>
            <a:r>
              <a:rPr dirty="0" smtClean="0"/>
              <a:t>not </a:t>
            </a:r>
            <a:r>
              <a:rPr dirty="0"/>
              <a:t>be aware</a:t>
            </a:r>
          </a:p>
        </p:txBody>
      </p:sp>
    </p:spTree>
  </p:cSld>
  <p:clrMapOvr>
    <a:masterClrMapping/>
  </p:clrMapOvr>
  <p:transition xmlns:p14="http://schemas.microsoft.com/office/powerpoint/2010/mai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hape 161"/>
          <p:cNvSpPr>
            <a:spLocks noGrp="1"/>
          </p:cNvSpPr>
          <p:nvPr>
            <p:ph type="body" idx="1"/>
          </p:nvPr>
        </p:nvSpPr>
        <p:spPr>
          <a:xfrm>
            <a:off x="1079500" y="2349500"/>
            <a:ext cx="11099801" cy="6286500"/>
          </a:xfrm>
          <a:prstGeom prst="rect">
            <a:avLst/>
          </a:prstGeom>
        </p:spPr>
        <p:txBody>
          <a:bodyPr>
            <a:normAutofit/>
          </a:bodyPr>
          <a:lstStyle/>
          <a:p>
            <a:pPr marL="569334" indent="-569334" defTabSz="832104">
              <a:spcBef>
                <a:spcPts val="600"/>
              </a:spcBef>
              <a:spcAft>
                <a:spcPts val="2400"/>
              </a:spcAft>
              <a:defRPr sz="4732"/>
            </a:pPr>
            <a:r>
              <a:rPr sz="4000" dirty="0"/>
              <a:t>Physicians would benefit from education </a:t>
            </a:r>
            <a:r>
              <a:rPr lang="en-US" sz="4000" dirty="0" smtClean="0"/>
              <a:t/>
            </a:r>
            <a:br>
              <a:rPr lang="en-US" sz="4000" dirty="0" smtClean="0"/>
            </a:br>
            <a:r>
              <a:rPr sz="4000" dirty="0" smtClean="0"/>
              <a:t>of </a:t>
            </a:r>
            <a:r>
              <a:rPr sz="4000" dirty="0"/>
              <a:t>the disease of addiction</a:t>
            </a:r>
          </a:p>
          <a:p>
            <a:pPr marL="507063" indent="-507063" defTabSz="832104">
              <a:spcBef>
                <a:spcPts val="600"/>
              </a:spcBef>
              <a:spcAft>
                <a:spcPts val="2400"/>
              </a:spcAft>
              <a:buSzPct val="100000"/>
              <a:defRPr sz="4732"/>
            </a:pPr>
            <a:r>
              <a:rPr sz="4000" dirty="0"/>
              <a:t>Emergency Rooms-Urgent Care Centers</a:t>
            </a:r>
          </a:p>
          <a:p>
            <a:pPr marL="507063" indent="-507063" defTabSz="832104">
              <a:spcBef>
                <a:spcPts val="600"/>
              </a:spcBef>
              <a:spcAft>
                <a:spcPts val="2400"/>
              </a:spcAft>
              <a:buSzPct val="100000"/>
              <a:defRPr sz="4732"/>
            </a:pPr>
            <a:r>
              <a:rPr sz="4000" dirty="0"/>
              <a:t>Medical Floors</a:t>
            </a:r>
          </a:p>
          <a:p>
            <a:pPr marL="507063" indent="-507063" defTabSz="832104">
              <a:spcBef>
                <a:spcPts val="600"/>
              </a:spcBef>
              <a:spcAft>
                <a:spcPts val="2400"/>
              </a:spcAft>
              <a:buSzPct val="100000"/>
              <a:defRPr sz="4732"/>
            </a:pPr>
            <a:r>
              <a:rPr sz="4000" dirty="0"/>
              <a:t>Nursing Homes</a:t>
            </a:r>
          </a:p>
          <a:p>
            <a:pPr marL="507063" indent="-507063" defTabSz="832104">
              <a:spcBef>
                <a:spcPts val="600"/>
              </a:spcBef>
              <a:spcAft>
                <a:spcPts val="2400"/>
              </a:spcAft>
              <a:buSzPct val="100000"/>
              <a:defRPr sz="4732"/>
            </a:pPr>
            <a:r>
              <a:rPr sz="4000" dirty="0"/>
              <a:t>Clinics</a:t>
            </a:r>
          </a:p>
          <a:p>
            <a:pPr marL="507063" indent="-507063" defTabSz="832104">
              <a:spcBef>
                <a:spcPts val="600"/>
              </a:spcBef>
              <a:spcAft>
                <a:spcPts val="2400"/>
              </a:spcAft>
              <a:buSzPct val="100000"/>
              <a:defRPr sz="4732"/>
            </a:pPr>
            <a:r>
              <a:rPr sz="4000" dirty="0"/>
              <a:t>VNS</a:t>
            </a:r>
          </a:p>
        </p:txBody>
      </p:sp>
      <p:sp>
        <p:nvSpPr>
          <p:cNvPr id="162" name="Shape 162"/>
          <p:cNvSpPr/>
          <p:nvPr/>
        </p:nvSpPr>
        <p:spPr>
          <a:xfrm>
            <a:off x="938884" y="846329"/>
            <a:ext cx="11381033" cy="9335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914400">
              <a:defRPr sz="4000">
                <a:solidFill>
                  <a:srgbClr val="CCFFFF"/>
                </a:solidFill>
                <a:latin typeface="Arial"/>
                <a:ea typeface="Arial"/>
                <a:cs typeface="Arial"/>
                <a:sym typeface="Arial"/>
              </a:defRPr>
            </a:lvl1pPr>
          </a:lstStyle>
          <a:p>
            <a:pPr>
              <a:defRPr sz="4400"/>
            </a:pPr>
            <a:r>
              <a:rPr sz="5400" dirty="0"/>
              <a:t>Screening for Chemical Dependency</a:t>
            </a:r>
          </a:p>
        </p:txBody>
      </p:sp>
    </p:spTree>
  </p:cSld>
  <p:clrMapOvr>
    <a:masterClrMapping/>
  </p:clrMapOvr>
  <p:transition xmlns:p14="http://schemas.microsoft.com/office/powerpoint/2010/mai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hape 164"/>
          <p:cNvSpPr>
            <a:spLocks noGrp="1"/>
          </p:cNvSpPr>
          <p:nvPr>
            <p:ph type="title"/>
          </p:nvPr>
        </p:nvSpPr>
        <p:spPr>
          <a:xfrm>
            <a:off x="213906" y="406400"/>
            <a:ext cx="12647176" cy="1679002"/>
          </a:xfrm>
          <a:prstGeom prst="rect">
            <a:avLst/>
          </a:prstGeom>
        </p:spPr>
        <p:txBody>
          <a:bodyPr>
            <a:normAutofit/>
          </a:bodyPr>
          <a:lstStyle>
            <a:lvl1pPr defTabSz="914400">
              <a:defRPr sz="4000">
                <a:solidFill>
                  <a:srgbClr val="CCFFFF"/>
                </a:solidFill>
                <a:latin typeface="Arial"/>
                <a:ea typeface="Arial"/>
                <a:cs typeface="Arial"/>
                <a:sym typeface="Arial"/>
              </a:defRPr>
            </a:lvl1pPr>
          </a:lstStyle>
          <a:p>
            <a:pPr>
              <a:defRPr sz="4400"/>
            </a:pPr>
            <a:r>
              <a:rPr sz="5400" dirty="0"/>
              <a:t>Screening for Chemical Dependency</a:t>
            </a:r>
          </a:p>
        </p:txBody>
      </p:sp>
      <p:sp>
        <p:nvSpPr>
          <p:cNvPr id="165" name="Shape 165"/>
          <p:cNvSpPr>
            <a:spLocks noGrp="1"/>
          </p:cNvSpPr>
          <p:nvPr>
            <p:ph type="body" idx="1"/>
          </p:nvPr>
        </p:nvSpPr>
        <p:spPr>
          <a:xfrm>
            <a:off x="952500" y="1818043"/>
            <a:ext cx="11226758" cy="6683981"/>
          </a:xfrm>
          <a:prstGeom prst="rect">
            <a:avLst/>
          </a:prstGeom>
        </p:spPr>
        <p:txBody>
          <a:bodyPr/>
          <a:lstStyle/>
          <a:p>
            <a:pPr marL="0" indent="0" algn="ctr" defTabSz="914400">
              <a:spcBef>
                <a:spcPts val="700"/>
              </a:spcBef>
              <a:spcAft>
                <a:spcPts val="6000"/>
              </a:spcAft>
              <a:buSzPct val="100000"/>
              <a:buNone/>
              <a:defRPr sz="5200"/>
            </a:pPr>
            <a:r>
              <a:rPr sz="3600" dirty="0"/>
              <a:t>MAST-G Alcohol Screening for Older Adults</a:t>
            </a:r>
          </a:p>
          <a:p>
            <a:pPr marL="514350" indent="-514350" defTabSz="914400">
              <a:spcBef>
                <a:spcPts val="600"/>
              </a:spcBef>
              <a:spcAft>
                <a:spcPts val="1800"/>
              </a:spcAft>
              <a:buSzPct val="100000"/>
              <a:buFont typeface="+mj-lt"/>
              <a:buAutoNum type="arabicPeriod"/>
              <a:defRPr sz="5200"/>
            </a:pPr>
            <a:r>
              <a:rPr sz="2800" dirty="0" smtClean="0"/>
              <a:t>When </a:t>
            </a:r>
            <a:r>
              <a:rPr sz="2800" dirty="0"/>
              <a:t>talking with others, do you ever underestimate how much you actually drink?</a:t>
            </a:r>
          </a:p>
          <a:p>
            <a:pPr marL="514350" indent="-514350" defTabSz="914400">
              <a:spcBef>
                <a:spcPts val="600"/>
              </a:spcBef>
              <a:spcAft>
                <a:spcPts val="1800"/>
              </a:spcAft>
              <a:buSzPct val="100000"/>
              <a:buFont typeface="+mj-lt"/>
              <a:buAutoNum type="arabicPeriod"/>
              <a:defRPr sz="5200"/>
            </a:pPr>
            <a:r>
              <a:rPr sz="2800" dirty="0" smtClean="0"/>
              <a:t>After </a:t>
            </a:r>
            <a:r>
              <a:rPr sz="2800" dirty="0"/>
              <a:t>a few drinks, have you sometimes not eaten or been able </a:t>
            </a:r>
            <a:r>
              <a:rPr lang="en-US" sz="2800" dirty="0" smtClean="0"/>
              <a:t/>
            </a:r>
            <a:br>
              <a:rPr lang="en-US" sz="2800" dirty="0" smtClean="0"/>
            </a:br>
            <a:r>
              <a:rPr sz="2800" dirty="0" smtClean="0"/>
              <a:t>to </a:t>
            </a:r>
            <a:r>
              <a:rPr sz="2800" dirty="0"/>
              <a:t>skip a meal because you didn’t feel hungry?</a:t>
            </a:r>
          </a:p>
          <a:p>
            <a:pPr marL="514350" indent="-514350" defTabSz="914400">
              <a:spcBef>
                <a:spcPts val="600"/>
              </a:spcBef>
              <a:spcAft>
                <a:spcPts val="1800"/>
              </a:spcAft>
              <a:buSzPct val="100000"/>
              <a:buFont typeface="+mj-lt"/>
              <a:buAutoNum type="arabicPeriod"/>
              <a:defRPr sz="5200"/>
            </a:pPr>
            <a:r>
              <a:rPr sz="2800" dirty="0" smtClean="0"/>
              <a:t>Does </a:t>
            </a:r>
            <a:r>
              <a:rPr sz="2800" dirty="0"/>
              <a:t>having a few drinks help decrease your shakiness or tremors?</a:t>
            </a:r>
          </a:p>
          <a:p>
            <a:pPr marL="514350" indent="-514350" defTabSz="914400">
              <a:spcBef>
                <a:spcPts val="600"/>
              </a:spcBef>
              <a:spcAft>
                <a:spcPts val="1800"/>
              </a:spcAft>
              <a:buSzPct val="100000"/>
              <a:buFont typeface="+mj-lt"/>
              <a:buAutoNum type="arabicPeriod"/>
              <a:defRPr sz="5200"/>
            </a:pPr>
            <a:r>
              <a:rPr sz="2800" dirty="0" smtClean="0"/>
              <a:t>Does </a:t>
            </a:r>
            <a:r>
              <a:rPr sz="2800" dirty="0"/>
              <a:t>alcohol sometimes make it hard for you to remember </a:t>
            </a:r>
            <a:r>
              <a:rPr lang="en-US" sz="2800" dirty="0" smtClean="0"/>
              <a:t/>
            </a:r>
            <a:br>
              <a:rPr lang="en-US" sz="2800" dirty="0" smtClean="0"/>
            </a:br>
            <a:r>
              <a:rPr sz="2800" dirty="0" smtClean="0"/>
              <a:t>parts </a:t>
            </a:r>
            <a:r>
              <a:rPr sz="2800" dirty="0"/>
              <a:t>of the day or night?</a:t>
            </a:r>
          </a:p>
          <a:p>
            <a:pPr marL="514350" indent="-514350" defTabSz="914400">
              <a:spcBef>
                <a:spcPts val="600"/>
              </a:spcBef>
              <a:spcAft>
                <a:spcPts val="1800"/>
              </a:spcAft>
              <a:buSzPct val="100000"/>
              <a:buFont typeface="+mj-lt"/>
              <a:buAutoNum type="arabicPeriod"/>
              <a:defRPr sz="5200"/>
            </a:pPr>
            <a:r>
              <a:rPr sz="2800" dirty="0" smtClean="0"/>
              <a:t>Do </a:t>
            </a:r>
            <a:r>
              <a:rPr sz="2800" dirty="0"/>
              <a:t>you usually take a drink to relax or calm your nerves?</a:t>
            </a:r>
          </a:p>
        </p:txBody>
      </p:sp>
    </p:spTree>
  </p:cSld>
  <p:clrMapOvr>
    <a:masterClrMapping/>
  </p:clrMapOvr>
  <p:transition xmlns:p14="http://schemas.microsoft.com/office/powerpoint/2010/mai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title"/>
          </p:nvPr>
        </p:nvSpPr>
        <p:spPr>
          <a:xfrm>
            <a:off x="952500" y="412750"/>
            <a:ext cx="11099800" cy="1619180"/>
          </a:xfrm>
          <a:prstGeom prst="rect">
            <a:avLst/>
          </a:prstGeom>
        </p:spPr>
        <p:txBody>
          <a:bodyPr lIns="114300" tIns="114300" rIns="114300" bIns="114300"/>
          <a:lstStyle>
            <a:lvl1pPr defTabSz="914400">
              <a:defRPr sz="7500">
                <a:solidFill>
                  <a:srgbClr val="CCFFFF"/>
                </a:solidFill>
                <a:latin typeface="Arial"/>
                <a:ea typeface="Arial"/>
                <a:cs typeface="Arial"/>
                <a:sym typeface="Arial"/>
              </a:defRPr>
            </a:lvl1pPr>
          </a:lstStyle>
          <a:p>
            <a:r>
              <a:rPr dirty="0"/>
              <a:t>MAST-G</a:t>
            </a:r>
          </a:p>
        </p:txBody>
      </p:sp>
      <p:sp>
        <p:nvSpPr>
          <p:cNvPr id="168" name="Shape 168"/>
          <p:cNvSpPr/>
          <p:nvPr/>
        </p:nvSpPr>
        <p:spPr>
          <a:xfrm>
            <a:off x="955793" y="2363068"/>
            <a:ext cx="11440663" cy="6754669"/>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p>
            <a:pPr marL="514350" indent="-514350" algn="l" defTabSz="914400">
              <a:lnSpc>
                <a:spcPct val="80000"/>
              </a:lnSpc>
              <a:spcBef>
                <a:spcPts val="400"/>
              </a:spcBef>
              <a:spcAft>
                <a:spcPts val="2400"/>
              </a:spcAft>
              <a:buFont typeface="+mj-lt"/>
              <a:buAutoNum type="arabicPeriod" startAt="6"/>
              <a:defRPr sz="2800"/>
            </a:pPr>
            <a:r>
              <a:rPr dirty="0" smtClean="0"/>
              <a:t>Do </a:t>
            </a:r>
            <a:r>
              <a:rPr dirty="0"/>
              <a:t>you drink to take your mind off your problems</a:t>
            </a:r>
            <a:r>
              <a:rPr dirty="0" smtClean="0"/>
              <a:t>?</a:t>
            </a:r>
            <a:endParaRPr dirty="0"/>
          </a:p>
          <a:p>
            <a:pPr marL="514350" indent="-514350" algn="l" defTabSz="914400">
              <a:lnSpc>
                <a:spcPct val="80000"/>
              </a:lnSpc>
              <a:spcBef>
                <a:spcPts val="400"/>
              </a:spcBef>
              <a:spcAft>
                <a:spcPts val="2400"/>
              </a:spcAft>
              <a:buFont typeface="+mj-lt"/>
              <a:buAutoNum type="arabicPeriod" startAt="6"/>
              <a:defRPr sz="2800"/>
            </a:pPr>
            <a:r>
              <a:rPr dirty="0" smtClean="0"/>
              <a:t>Have </a:t>
            </a:r>
            <a:r>
              <a:rPr dirty="0"/>
              <a:t>you ever increased your drinking after experiencing a loss </a:t>
            </a:r>
            <a:r>
              <a:rPr lang="en-US" dirty="0" smtClean="0"/>
              <a:t/>
            </a:r>
            <a:br>
              <a:rPr lang="en-US" dirty="0" smtClean="0"/>
            </a:br>
            <a:r>
              <a:rPr dirty="0" smtClean="0"/>
              <a:t>in </a:t>
            </a:r>
            <a:r>
              <a:rPr dirty="0"/>
              <a:t>your life</a:t>
            </a:r>
            <a:r>
              <a:rPr dirty="0" smtClean="0"/>
              <a:t>?</a:t>
            </a:r>
            <a:endParaRPr dirty="0"/>
          </a:p>
          <a:p>
            <a:pPr marL="514350" indent="-514350" algn="l" defTabSz="914400">
              <a:lnSpc>
                <a:spcPct val="80000"/>
              </a:lnSpc>
              <a:spcBef>
                <a:spcPts val="400"/>
              </a:spcBef>
              <a:spcAft>
                <a:spcPts val="2400"/>
              </a:spcAft>
              <a:buFont typeface="+mj-lt"/>
              <a:buAutoNum type="arabicPeriod" startAt="6"/>
              <a:defRPr sz="2800"/>
            </a:pPr>
            <a:r>
              <a:rPr dirty="0" smtClean="0"/>
              <a:t>Has </a:t>
            </a:r>
            <a:r>
              <a:rPr dirty="0"/>
              <a:t>a doctor or nurse ever said they were worried or concerned </a:t>
            </a:r>
            <a:r>
              <a:rPr lang="en-US" dirty="0" smtClean="0"/>
              <a:t/>
            </a:r>
            <a:br>
              <a:rPr lang="en-US" dirty="0" smtClean="0"/>
            </a:br>
            <a:r>
              <a:rPr dirty="0" smtClean="0"/>
              <a:t>about </a:t>
            </a:r>
            <a:r>
              <a:rPr dirty="0"/>
              <a:t>your drinking</a:t>
            </a:r>
            <a:r>
              <a:rPr dirty="0" smtClean="0"/>
              <a:t>?</a:t>
            </a:r>
            <a:endParaRPr dirty="0"/>
          </a:p>
          <a:p>
            <a:pPr marL="514350" indent="-514350" algn="l" defTabSz="914400">
              <a:lnSpc>
                <a:spcPct val="80000"/>
              </a:lnSpc>
              <a:spcBef>
                <a:spcPts val="400"/>
              </a:spcBef>
              <a:spcAft>
                <a:spcPts val="2400"/>
              </a:spcAft>
              <a:buFont typeface="+mj-lt"/>
              <a:buAutoNum type="arabicPeriod" startAt="6"/>
              <a:defRPr sz="2800"/>
            </a:pPr>
            <a:r>
              <a:rPr dirty="0" smtClean="0"/>
              <a:t>Have </a:t>
            </a:r>
            <a:r>
              <a:rPr dirty="0"/>
              <a:t>you ever made rules to manage your drinking</a:t>
            </a:r>
            <a:r>
              <a:rPr dirty="0" smtClean="0"/>
              <a:t>?</a:t>
            </a:r>
            <a:endParaRPr dirty="0"/>
          </a:p>
          <a:p>
            <a:pPr marL="514350" indent="-514350" algn="l" defTabSz="914400">
              <a:lnSpc>
                <a:spcPct val="80000"/>
              </a:lnSpc>
              <a:spcBef>
                <a:spcPts val="400"/>
              </a:spcBef>
              <a:spcAft>
                <a:spcPts val="2400"/>
              </a:spcAft>
              <a:buFont typeface="+mj-lt"/>
              <a:buAutoNum type="arabicPeriod" startAt="6"/>
              <a:defRPr sz="2800"/>
            </a:pPr>
            <a:r>
              <a:rPr dirty="0" smtClean="0"/>
              <a:t>When </a:t>
            </a:r>
            <a:r>
              <a:rPr dirty="0"/>
              <a:t>you feel lonely, does having a drink help?</a:t>
            </a:r>
          </a:p>
          <a:p>
            <a:pPr algn="l" defTabSz="914400">
              <a:lnSpc>
                <a:spcPct val="80000"/>
              </a:lnSpc>
              <a:spcBef>
                <a:spcPts val="700"/>
              </a:spcBef>
              <a:defRPr sz="2800"/>
            </a:pPr>
            <a:endParaRPr dirty="0"/>
          </a:p>
          <a:p>
            <a:pPr algn="l" defTabSz="914400">
              <a:spcBef>
                <a:spcPts val="300"/>
              </a:spcBef>
              <a:defRPr sz="2800"/>
            </a:pPr>
            <a:r>
              <a:rPr sz="3200" dirty="0"/>
              <a:t>Scoring: If the person answered “yes” to two or more questions, encourage a talk with the doctor</a:t>
            </a:r>
            <a:r>
              <a:rPr sz="3200" dirty="0" smtClean="0"/>
              <a:t>.</a:t>
            </a:r>
            <a:endParaRPr lang="en-US" sz="3200" dirty="0" smtClean="0"/>
          </a:p>
          <a:p>
            <a:pPr algn="l" defTabSz="914400">
              <a:lnSpc>
                <a:spcPct val="80000"/>
              </a:lnSpc>
              <a:spcBef>
                <a:spcPts val="300"/>
              </a:spcBef>
              <a:defRPr sz="2800"/>
            </a:pPr>
            <a:endParaRPr dirty="0"/>
          </a:p>
          <a:p>
            <a:pPr algn="l" defTabSz="914400">
              <a:spcBef>
                <a:spcPts val="300"/>
              </a:spcBef>
              <a:defRPr sz="2800"/>
            </a:pPr>
            <a:r>
              <a:rPr sz="2000" dirty="0"/>
              <a:t>Source: University of Michigan Alcohol Research Center, Michigan Alcohol Screening Test (MAST-G). C The Regents of the University of Michigan, 1991.</a:t>
            </a:r>
          </a:p>
        </p:txBody>
      </p:sp>
    </p:spTree>
  </p:cSld>
  <p:clrMapOvr>
    <a:masterClrMapping/>
  </p:clrMapOvr>
  <p:transition xmlns:p14="http://schemas.microsoft.com/office/powerpoint/2010/mai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Shape 170"/>
          <p:cNvSpPr>
            <a:spLocks noGrp="1"/>
          </p:cNvSpPr>
          <p:nvPr>
            <p:ph type="title"/>
          </p:nvPr>
        </p:nvSpPr>
        <p:spPr>
          <a:prstGeom prst="rect">
            <a:avLst/>
          </a:prstGeom>
        </p:spPr>
        <p:txBody>
          <a:bodyPr>
            <a:normAutofit fontScale="90000"/>
          </a:bodyPr>
          <a:lstStyle/>
          <a:p>
            <a:r>
              <a:t>What We Need To Know</a:t>
            </a:r>
          </a:p>
        </p:txBody>
      </p:sp>
      <p:sp>
        <p:nvSpPr>
          <p:cNvPr id="171" name="Shape 171"/>
          <p:cNvSpPr>
            <a:spLocks noGrp="1"/>
          </p:cNvSpPr>
          <p:nvPr>
            <p:ph type="body" idx="1"/>
          </p:nvPr>
        </p:nvSpPr>
        <p:spPr>
          <a:prstGeom prst="rect">
            <a:avLst/>
          </a:prstGeom>
        </p:spPr>
        <p:txBody>
          <a:bodyPr/>
          <a:lstStyle/>
          <a:p>
            <a:pPr marL="342899" indent="-342899" defTabSz="914400">
              <a:spcBef>
                <a:spcPts val="700"/>
              </a:spcBef>
              <a:spcAft>
                <a:spcPts val="2400"/>
              </a:spcAft>
              <a:buSzPct val="100000"/>
              <a:defRPr sz="3600"/>
            </a:pPr>
            <a:r>
              <a:rPr dirty="0"/>
              <a:t>Transference/Counter Transference</a:t>
            </a:r>
          </a:p>
          <a:p>
            <a:pPr marL="342899" indent="-342899" defTabSz="914400">
              <a:spcBef>
                <a:spcPts val="700"/>
              </a:spcBef>
              <a:spcAft>
                <a:spcPts val="2400"/>
              </a:spcAft>
              <a:buSzPct val="100000"/>
              <a:defRPr sz="3600"/>
            </a:pPr>
            <a:r>
              <a:rPr dirty="0"/>
              <a:t>Come to terms with all of your family issues ☺ Treatment providers beliefs/attitudes</a:t>
            </a:r>
          </a:p>
          <a:p>
            <a:pPr marL="342899" indent="-342899" defTabSz="914400">
              <a:spcBef>
                <a:spcPts val="700"/>
              </a:spcBef>
              <a:spcAft>
                <a:spcPts val="2400"/>
              </a:spcAft>
              <a:buSzPct val="100000"/>
              <a:defRPr sz="3600"/>
            </a:pPr>
            <a:r>
              <a:rPr dirty="0"/>
              <a:t>Why Stop?? Let them enjoy themselves</a:t>
            </a:r>
          </a:p>
          <a:p>
            <a:pPr marL="342899" indent="-342899" defTabSz="914400">
              <a:spcBef>
                <a:spcPts val="700"/>
              </a:spcBef>
              <a:spcAft>
                <a:spcPts val="2400"/>
              </a:spcAft>
              <a:buSzPct val="100000"/>
              <a:defRPr sz="3600"/>
            </a:pPr>
            <a:r>
              <a:rPr dirty="0"/>
              <a:t>Improve the quality of life/Regain vision-purpose </a:t>
            </a:r>
            <a:r>
              <a:rPr lang="en-US" dirty="0" smtClean="0"/>
              <a:t/>
            </a:r>
            <a:br>
              <a:rPr lang="en-US" dirty="0" smtClean="0"/>
            </a:br>
            <a:r>
              <a:rPr dirty="0" smtClean="0"/>
              <a:t>in </a:t>
            </a:r>
            <a:r>
              <a:rPr dirty="0"/>
              <a:t>their lives</a:t>
            </a:r>
          </a:p>
          <a:p>
            <a:pPr marL="342899" indent="-342899" defTabSz="914400">
              <a:spcBef>
                <a:spcPts val="700"/>
              </a:spcBef>
              <a:spcAft>
                <a:spcPts val="2400"/>
              </a:spcAft>
              <a:buSzPct val="100000"/>
              <a:defRPr sz="3600"/>
            </a:pPr>
            <a:r>
              <a:rPr dirty="0"/>
              <a:t>Shame-Morality vs. Disease</a:t>
            </a:r>
          </a:p>
        </p:txBody>
      </p:sp>
    </p:spTree>
  </p:cSld>
  <p:clrMapOvr>
    <a:masterClrMapping/>
  </p:clrMapOvr>
  <p:transition xmlns:p14="http://schemas.microsoft.com/office/powerpoint/2010/mai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p:cNvSpPr>
          <p:nvPr>
            <p:ph type="title"/>
          </p:nvPr>
        </p:nvSpPr>
        <p:spPr>
          <a:xfrm>
            <a:off x="952500" y="406400"/>
            <a:ext cx="11099800" cy="1438379"/>
          </a:xfrm>
          <a:prstGeom prst="rect">
            <a:avLst/>
          </a:prstGeom>
        </p:spPr>
        <p:txBody>
          <a:bodyPr/>
          <a:lstStyle/>
          <a:p>
            <a:r>
              <a:rPr dirty="0"/>
              <a:t>Assessment</a:t>
            </a:r>
          </a:p>
        </p:txBody>
      </p:sp>
      <p:sp>
        <p:nvSpPr>
          <p:cNvPr id="174" name="Shape 174"/>
          <p:cNvSpPr>
            <a:spLocks noGrp="1"/>
          </p:cNvSpPr>
          <p:nvPr>
            <p:ph type="body" idx="1"/>
          </p:nvPr>
        </p:nvSpPr>
        <p:spPr>
          <a:xfrm>
            <a:off x="952500" y="2149657"/>
            <a:ext cx="11099800" cy="7007398"/>
          </a:xfrm>
          <a:prstGeom prst="rect">
            <a:avLst/>
          </a:prstGeom>
        </p:spPr>
        <p:txBody>
          <a:bodyPr>
            <a:noAutofit/>
          </a:bodyPr>
          <a:lstStyle/>
          <a:p>
            <a:pPr marL="342900" indent="-342900" defTabSz="914400">
              <a:spcBef>
                <a:spcPts val="600"/>
              </a:spcBef>
              <a:spcAft>
                <a:spcPts val="1800"/>
              </a:spcAft>
              <a:buSzPct val="100000"/>
              <a:defRPr sz="3600"/>
            </a:pPr>
            <a:r>
              <a:rPr sz="3200" dirty="0"/>
              <a:t>Thought process can be slower</a:t>
            </a:r>
          </a:p>
          <a:p>
            <a:pPr marL="342900" indent="-342900" defTabSz="914400">
              <a:spcBef>
                <a:spcPts val="600"/>
              </a:spcBef>
              <a:spcAft>
                <a:spcPts val="1800"/>
              </a:spcAft>
              <a:buSzPct val="100000"/>
              <a:defRPr sz="3600"/>
            </a:pPr>
            <a:r>
              <a:rPr sz="3200" dirty="0"/>
              <a:t>Extra time is needed for assessment</a:t>
            </a:r>
          </a:p>
          <a:p>
            <a:pPr marL="342900" indent="-342900" defTabSz="914400">
              <a:spcBef>
                <a:spcPts val="600"/>
              </a:spcBef>
              <a:spcAft>
                <a:spcPts val="1800"/>
              </a:spcAft>
              <a:buSzPct val="100000"/>
              <a:defRPr sz="3600"/>
            </a:pPr>
            <a:r>
              <a:rPr sz="3200" dirty="0"/>
              <a:t>If the client feels rushed…</a:t>
            </a:r>
          </a:p>
          <a:p>
            <a:pPr marL="342900" indent="-342900" defTabSz="914400">
              <a:spcBef>
                <a:spcPts val="600"/>
              </a:spcBef>
              <a:spcAft>
                <a:spcPts val="1800"/>
              </a:spcAft>
              <a:buSzPct val="100000"/>
              <a:defRPr sz="3600"/>
            </a:pPr>
            <a:r>
              <a:rPr sz="3200" dirty="0"/>
              <a:t>Need to develop confidence in the treatment process</a:t>
            </a:r>
          </a:p>
          <a:p>
            <a:pPr marL="342900" indent="-342900" defTabSz="914400">
              <a:spcBef>
                <a:spcPts val="600"/>
              </a:spcBef>
              <a:spcAft>
                <a:spcPts val="1800"/>
              </a:spcAft>
              <a:buSzPct val="100000"/>
              <a:defRPr sz="3600"/>
            </a:pPr>
            <a:r>
              <a:rPr sz="3200" dirty="0"/>
              <a:t>Aware of the therapist’s dress</a:t>
            </a:r>
          </a:p>
          <a:p>
            <a:pPr marL="342900" indent="-342900" defTabSz="914400">
              <a:spcBef>
                <a:spcPts val="600"/>
              </a:spcBef>
              <a:spcAft>
                <a:spcPts val="1800"/>
              </a:spcAft>
              <a:buSzPct val="100000"/>
              <a:defRPr sz="3600"/>
            </a:pPr>
            <a:r>
              <a:rPr sz="3200" dirty="0"/>
              <a:t>Respect-spoken to like adults-not </a:t>
            </a:r>
            <a:r>
              <a:rPr sz="3200" dirty="0" smtClean="0"/>
              <a:t>children</a:t>
            </a:r>
            <a:r>
              <a:rPr lang="en-US" sz="3200" dirty="0" smtClean="0"/>
              <a:t> </a:t>
            </a:r>
            <a:r>
              <a:rPr sz="3200" dirty="0" smtClean="0"/>
              <a:t>-</a:t>
            </a:r>
            <a:r>
              <a:rPr lang="en-US" sz="3200" dirty="0" smtClean="0"/>
              <a:t> </a:t>
            </a:r>
            <a:r>
              <a:rPr sz="3200" dirty="0" smtClean="0"/>
              <a:t>You </a:t>
            </a:r>
            <a:r>
              <a:rPr sz="3200" dirty="0"/>
              <a:t>don’t have to speak loudly</a:t>
            </a:r>
          </a:p>
          <a:p>
            <a:pPr marL="342900" indent="-342900" defTabSz="914400">
              <a:spcBef>
                <a:spcPts val="600"/>
              </a:spcBef>
              <a:spcAft>
                <a:spcPts val="1800"/>
              </a:spcAft>
              <a:buSzPct val="100000"/>
              <a:defRPr sz="3600"/>
            </a:pPr>
            <a:r>
              <a:rPr sz="3200" dirty="0"/>
              <a:t>Mr. or Mrs. Smith-Don’t assume that it is appropriate to address them by their first name.</a:t>
            </a:r>
          </a:p>
        </p:txBody>
      </p:sp>
    </p:spTree>
  </p:cSld>
  <p:clrMapOvr>
    <a:masterClrMapping/>
  </p:clrMapOvr>
  <p:transition xmlns:p14="http://schemas.microsoft.com/office/powerpoint/2010/mai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hape 176"/>
          <p:cNvSpPr>
            <a:spLocks noGrp="1"/>
          </p:cNvSpPr>
          <p:nvPr>
            <p:ph type="title"/>
          </p:nvPr>
        </p:nvSpPr>
        <p:spPr>
          <a:xfrm>
            <a:off x="952500" y="406400"/>
            <a:ext cx="11099800" cy="1759210"/>
          </a:xfrm>
          <a:prstGeom prst="rect">
            <a:avLst/>
          </a:prstGeom>
        </p:spPr>
        <p:txBody>
          <a:bodyPr/>
          <a:lstStyle/>
          <a:p>
            <a:r>
              <a:rPr dirty="0"/>
              <a:t>Treatment</a:t>
            </a:r>
          </a:p>
        </p:txBody>
      </p:sp>
      <p:sp>
        <p:nvSpPr>
          <p:cNvPr id="177" name="Shape 177"/>
          <p:cNvSpPr>
            <a:spLocks noGrp="1"/>
          </p:cNvSpPr>
          <p:nvPr>
            <p:ph type="body" idx="1"/>
          </p:nvPr>
        </p:nvSpPr>
        <p:spPr>
          <a:xfrm>
            <a:off x="952500" y="2165611"/>
            <a:ext cx="11099800" cy="6711690"/>
          </a:xfrm>
          <a:prstGeom prst="rect">
            <a:avLst/>
          </a:prstGeom>
        </p:spPr>
        <p:txBody>
          <a:bodyPr>
            <a:normAutofit fontScale="92500"/>
          </a:bodyPr>
          <a:lstStyle/>
          <a:p>
            <a:pPr marL="342899" indent="-342899" defTabSz="914400">
              <a:spcBef>
                <a:spcPts val="700"/>
              </a:spcBef>
              <a:spcAft>
                <a:spcPts val="2400"/>
              </a:spcAft>
              <a:buSzPct val="100000"/>
            </a:pPr>
            <a:r>
              <a:rPr dirty="0"/>
              <a:t>Age specific groups appear to work best</a:t>
            </a:r>
          </a:p>
          <a:p>
            <a:pPr marL="342899" indent="-342899" defTabSz="914400">
              <a:spcBef>
                <a:spcPts val="700"/>
              </a:spcBef>
              <a:spcAft>
                <a:spcPts val="2400"/>
              </a:spcAft>
              <a:buSzPct val="100000"/>
            </a:pPr>
            <a:r>
              <a:rPr dirty="0"/>
              <a:t>Younger clients have a tendency to rescue older </a:t>
            </a:r>
            <a:r>
              <a:rPr dirty="0" smtClean="0"/>
              <a:t>clients</a:t>
            </a:r>
            <a:r>
              <a:rPr lang="en-US" dirty="0" smtClean="0"/>
              <a:t> </a:t>
            </a:r>
            <a:r>
              <a:rPr dirty="0" smtClean="0"/>
              <a:t>-</a:t>
            </a:r>
            <a:r>
              <a:rPr lang="en-US" dirty="0" smtClean="0"/>
              <a:t> </a:t>
            </a:r>
            <a:r>
              <a:rPr dirty="0" smtClean="0"/>
              <a:t>Seen </a:t>
            </a:r>
            <a:r>
              <a:rPr dirty="0"/>
              <a:t>as helpless</a:t>
            </a:r>
          </a:p>
          <a:p>
            <a:pPr marL="342899" indent="-342899" defTabSz="914400">
              <a:spcBef>
                <a:spcPts val="700"/>
              </a:spcBef>
              <a:spcAft>
                <a:spcPts val="2400"/>
              </a:spcAft>
              <a:buSzPct val="100000"/>
            </a:pPr>
            <a:r>
              <a:rPr dirty="0"/>
              <a:t>Older adults want to be with their peers</a:t>
            </a:r>
          </a:p>
          <a:p>
            <a:pPr marL="342899" indent="-342899" defTabSz="914400">
              <a:spcBef>
                <a:spcPts val="700"/>
              </a:spcBef>
              <a:spcAft>
                <a:spcPts val="2400"/>
              </a:spcAft>
              <a:buSzPct val="100000"/>
            </a:pPr>
            <a:r>
              <a:rPr dirty="0"/>
              <a:t>They have wealth of experience-many years of information</a:t>
            </a:r>
          </a:p>
          <a:p>
            <a:pPr marL="342899" indent="-342899" defTabSz="914400">
              <a:spcBef>
                <a:spcPts val="700"/>
              </a:spcBef>
              <a:spcAft>
                <a:spcPts val="2400"/>
              </a:spcAft>
              <a:buSzPct val="100000"/>
            </a:pPr>
            <a:r>
              <a:rPr dirty="0"/>
              <a:t>Change can be slow</a:t>
            </a:r>
          </a:p>
          <a:p>
            <a:pPr marL="342899" indent="-342899" defTabSz="914400">
              <a:spcBef>
                <a:spcPts val="700"/>
              </a:spcBef>
              <a:spcAft>
                <a:spcPts val="2400"/>
              </a:spcAft>
              <a:buSzPct val="100000"/>
            </a:pPr>
            <a:r>
              <a:rPr dirty="0"/>
              <a:t>Graduates are always welcome back to the group</a:t>
            </a:r>
          </a:p>
        </p:txBody>
      </p:sp>
    </p:spTree>
  </p:cSld>
  <p:clrMapOvr>
    <a:masterClrMapping/>
  </p:clrMapOvr>
  <p:transition xmlns:p14="http://schemas.microsoft.com/office/powerpoint/2010/mai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hape 179"/>
          <p:cNvSpPr>
            <a:spLocks noGrp="1"/>
          </p:cNvSpPr>
          <p:nvPr>
            <p:ph type="title"/>
          </p:nvPr>
        </p:nvSpPr>
        <p:spPr>
          <a:xfrm>
            <a:off x="952500" y="406400"/>
            <a:ext cx="11099800" cy="1425011"/>
          </a:xfrm>
          <a:prstGeom prst="rect">
            <a:avLst/>
          </a:prstGeom>
        </p:spPr>
        <p:txBody>
          <a:bodyPr>
            <a:normAutofit/>
          </a:bodyPr>
          <a:lstStyle>
            <a:lvl1pPr>
              <a:defRPr sz="5700"/>
            </a:lvl1pPr>
          </a:lstStyle>
          <a:p>
            <a:r>
              <a:rPr sz="8000" dirty="0"/>
              <a:t>Treatment</a:t>
            </a:r>
          </a:p>
        </p:txBody>
      </p:sp>
      <p:sp>
        <p:nvSpPr>
          <p:cNvPr id="180" name="Shape 180"/>
          <p:cNvSpPr>
            <a:spLocks noGrp="1"/>
          </p:cNvSpPr>
          <p:nvPr>
            <p:ph type="body" idx="1"/>
          </p:nvPr>
        </p:nvSpPr>
        <p:spPr>
          <a:xfrm>
            <a:off x="952500" y="1831411"/>
            <a:ext cx="11099800" cy="7045889"/>
          </a:xfrm>
          <a:prstGeom prst="rect">
            <a:avLst/>
          </a:prstGeom>
        </p:spPr>
        <p:txBody>
          <a:bodyPr>
            <a:noAutofit/>
          </a:bodyPr>
          <a:lstStyle/>
          <a:p>
            <a:pPr marL="325754" indent="-325754" defTabSz="868680">
              <a:spcBef>
                <a:spcPts val="600"/>
              </a:spcBef>
              <a:spcAft>
                <a:spcPts val="1200"/>
              </a:spcAft>
              <a:buSzPct val="100000"/>
              <a:defRPr sz="3420"/>
            </a:pPr>
            <a:r>
              <a:rPr sz="3600" dirty="0"/>
              <a:t>Non-Confrontational and </a:t>
            </a:r>
            <a:r>
              <a:rPr sz="3600" dirty="0" smtClean="0"/>
              <a:t>supportive</a:t>
            </a:r>
            <a:r>
              <a:rPr lang="en-US" sz="3600" dirty="0" smtClean="0"/>
              <a:t> </a:t>
            </a:r>
            <a:r>
              <a:rPr sz="3600" dirty="0" smtClean="0"/>
              <a:t>-</a:t>
            </a:r>
            <a:r>
              <a:rPr lang="en-US" sz="3600" dirty="0" smtClean="0"/>
              <a:t> </a:t>
            </a:r>
            <a:r>
              <a:rPr sz="3600" dirty="0" smtClean="0"/>
              <a:t>Individual </a:t>
            </a:r>
            <a:r>
              <a:rPr sz="3600" dirty="0"/>
              <a:t>sessions 20-30 minutes </a:t>
            </a:r>
          </a:p>
          <a:p>
            <a:pPr marL="325754" indent="-325754" defTabSz="868680">
              <a:spcBef>
                <a:spcPts val="600"/>
              </a:spcBef>
              <a:spcAft>
                <a:spcPts val="1200"/>
              </a:spcAft>
              <a:buSzPct val="100000"/>
              <a:defRPr sz="3420"/>
            </a:pPr>
            <a:r>
              <a:rPr sz="3600" dirty="0" smtClean="0"/>
              <a:t>Groups</a:t>
            </a:r>
            <a:r>
              <a:rPr lang="en-US" sz="3600" dirty="0" smtClean="0"/>
              <a:t> </a:t>
            </a:r>
            <a:r>
              <a:rPr sz="3600" dirty="0" smtClean="0"/>
              <a:t>-</a:t>
            </a:r>
            <a:r>
              <a:rPr lang="en-US" sz="3600" dirty="0" smtClean="0"/>
              <a:t> </a:t>
            </a:r>
            <a:r>
              <a:rPr sz="3600" dirty="0" smtClean="0"/>
              <a:t>Age </a:t>
            </a:r>
            <a:r>
              <a:rPr sz="3600" dirty="0"/>
              <a:t>specific-identify with members closer to their own </a:t>
            </a:r>
            <a:r>
              <a:rPr sz="3600" dirty="0" smtClean="0"/>
              <a:t>age</a:t>
            </a:r>
            <a:endParaRPr sz="3600" dirty="0"/>
          </a:p>
          <a:p>
            <a:pPr marL="325754" indent="-325754" defTabSz="868680">
              <a:spcBef>
                <a:spcPts val="600"/>
              </a:spcBef>
              <a:spcAft>
                <a:spcPts val="1200"/>
              </a:spcAft>
              <a:buSzPct val="100000"/>
              <a:defRPr sz="3420"/>
            </a:pPr>
            <a:r>
              <a:rPr sz="3600" dirty="0"/>
              <a:t>Don’t want to be around younger people </a:t>
            </a:r>
            <a:r>
              <a:rPr sz="3600" dirty="0" smtClean="0"/>
              <a:t>Vocabulary</a:t>
            </a:r>
            <a:r>
              <a:rPr lang="en-US" sz="3600" dirty="0" smtClean="0"/>
              <a:t> </a:t>
            </a:r>
            <a:r>
              <a:rPr sz="3600" dirty="0" smtClean="0"/>
              <a:t>-</a:t>
            </a:r>
            <a:r>
              <a:rPr lang="en-US" sz="3600" dirty="0" smtClean="0"/>
              <a:t> </a:t>
            </a:r>
            <a:r>
              <a:rPr sz="3600" dirty="0" smtClean="0"/>
              <a:t>Don’t Understand</a:t>
            </a:r>
            <a:endParaRPr sz="3600" dirty="0"/>
          </a:p>
          <a:p>
            <a:pPr marL="325754" indent="-325754" defTabSz="868680">
              <a:spcBef>
                <a:spcPts val="600"/>
              </a:spcBef>
              <a:spcAft>
                <a:spcPts val="1200"/>
              </a:spcAft>
              <a:buSzPct val="100000"/>
              <a:defRPr sz="3420"/>
            </a:pPr>
            <a:r>
              <a:rPr sz="3600" dirty="0"/>
              <a:t>Drugs-Fear-Even in groups-addicts/alcoholics Younger members could be their children/grandchildren’s </a:t>
            </a:r>
            <a:r>
              <a:rPr sz="3600" dirty="0" smtClean="0"/>
              <a:t>age</a:t>
            </a:r>
            <a:endParaRPr sz="3600" dirty="0"/>
          </a:p>
          <a:p>
            <a:pPr marL="325754" indent="-325754" defTabSz="868680">
              <a:spcBef>
                <a:spcPts val="600"/>
              </a:spcBef>
              <a:spcAft>
                <a:spcPts val="1200"/>
              </a:spcAft>
              <a:buSzPct val="100000"/>
              <a:defRPr sz="3420"/>
            </a:pPr>
            <a:r>
              <a:rPr sz="3600" dirty="0"/>
              <a:t>*Socialization-Reducing isolation-Activities Therapy*</a:t>
            </a:r>
          </a:p>
        </p:txBody>
      </p:sp>
    </p:spTree>
  </p:cSld>
  <p:clrMapOvr>
    <a:masterClrMapping/>
  </p:clrMapOvr>
  <p:transition xmlns:p14="http://schemas.microsoft.com/office/powerpoint/2010/mai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Shape 182"/>
          <p:cNvSpPr>
            <a:spLocks noGrp="1"/>
          </p:cNvSpPr>
          <p:nvPr>
            <p:ph type="title"/>
          </p:nvPr>
        </p:nvSpPr>
        <p:spPr>
          <a:xfrm>
            <a:off x="952500" y="406400"/>
            <a:ext cx="11099800" cy="1425011"/>
          </a:xfrm>
          <a:prstGeom prst="rect">
            <a:avLst/>
          </a:prstGeom>
        </p:spPr>
        <p:txBody>
          <a:bodyPr/>
          <a:lstStyle/>
          <a:p>
            <a:r>
              <a:rPr dirty="0"/>
              <a:t>Groups</a:t>
            </a:r>
          </a:p>
        </p:txBody>
      </p:sp>
      <p:sp>
        <p:nvSpPr>
          <p:cNvPr id="183" name="Shape 183"/>
          <p:cNvSpPr>
            <a:spLocks noGrp="1"/>
          </p:cNvSpPr>
          <p:nvPr>
            <p:ph type="body" idx="1"/>
          </p:nvPr>
        </p:nvSpPr>
        <p:spPr>
          <a:xfrm>
            <a:off x="952500" y="1831411"/>
            <a:ext cx="11099800" cy="7285540"/>
          </a:xfrm>
          <a:prstGeom prst="rect">
            <a:avLst/>
          </a:prstGeom>
        </p:spPr>
        <p:txBody>
          <a:bodyPr/>
          <a:lstStyle/>
          <a:p>
            <a:pPr marL="322325" indent="-322325" defTabSz="859536">
              <a:spcBef>
                <a:spcPts val="700"/>
              </a:spcBef>
              <a:spcAft>
                <a:spcPts val="700"/>
              </a:spcAft>
              <a:buSzPct val="100000"/>
              <a:defRPr sz="3666"/>
            </a:pPr>
            <a:r>
              <a:rPr dirty="0"/>
              <a:t>Groups are the preferred method of treatment for </a:t>
            </a:r>
            <a:r>
              <a:rPr dirty="0" smtClean="0"/>
              <a:t>C</a:t>
            </a:r>
            <a:r>
              <a:rPr lang="en-US" dirty="0" smtClean="0"/>
              <a:t>hemical </a:t>
            </a:r>
            <a:r>
              <a:rPr dirty="0" smtClean="0"/>
              <a:t>D</a:t>
            </a:r>
            <a:r>
              <a:rPr lang="en-US" dirty="0" smtClean="0"/>
              <a:t>ependency</a:t>
            </a:r>
            <a:endParaRPr dirty="0" smtClean="0"/>
          </a:p>
          <a:p>
            <a:pPr marL="322325" indent="-322325" defTabSz="859536">
              <a:spcBef>
                <a:spcPts val="700"/>
              </a:spcBef>
              <a:spcAft>
                <a:spcPts val="700"/>
              </a:spcAft>
              <a:buSzPct val="100000"/>
              <a:defRPr sz="3666"/>
            </a:pPr>
            <a:r>
              <a:rPr dirty="0" smtClean="0"/>
              <a:t>Education groups</a:t>
            </a:r>
            <a:r>
              <a:rPr lang="en-US" dirty="0" smtClean="0"/>
              <a:t> </a:t>
            </a:r>
            <a:r>
              <a:rPr dirty="0" smtClean="0"/>
              <a:t>-</a:t>
            </a:r>
            <a:r>
              <a:rPr lang="en-US" dirty="0" smtClean="0"/>
              <a:t> </a:t>
            </a:r>
            <a:r>
              <a:rPr dirty="0" smtClean="0"/>
              <a:t>confront denial</a:t>
            </a:r>
          </a:p>
          <a:p>
            <a:pPr marL="322325" indent="-322325" defTabSz="859536">
              <a:spcBef>
                <a:spcPts val="700"/>
              </a:spcBef>
              <a:spcAft>
                <a:spcPts val="700"/>
              </a:spcAft>
              <a:buSzPct val="100000"/>
              <a:defRPr sz="3666"/>
            </a:pPr>
            <a:r>
              <a:rPr dirty="0" smtClean="0"/>
              <a:t>Developmental </a:t>
            </a:r>
            <a:r>
              <a:rPr dirty="0"/>
              <a:t>problems associated with aging</a:t>
            </a:r>
          </a:p>
          <a:p>
            <a:pPr marL="322325" indent="-322325" defTabSz="859536">
              <a:spcBef>
                <a:spcPts val="700"/>
              </a:spcBef>
              <a:spcAft>
                <a:spcPts val="700"/>
              </a:spcAft>
              <a:buSzPct val="100000"/>
              <a:defRPr sz="3666"/>
            </a:pPr>
            <a:r>
              <a:rPr dirty="0"/>
              <a:t>Groups of course are supportive-oriented toward problem solving</a:t>
            </a:r>
          </a:p>
          <a:p>
            <a:pPr marL="322325" indent="-322325" defTabSz="859536">
              <a:spcBef>
                <a:spcPts val="700"/>
              </a:spcBef>
              <a:spcAft>
                <a:spcPts val="700"/>
              </a:spcAft>
              <a:buSzPct val="100000"/>
              <a:defRPr sz="3666"/>
            </a:pPr>
            <a:r>
              <a:rPr dirty="0"/>
              <a:t>Not comfortable discussing problems in front of </a:t>
            </a:r>
            <a:r>
              <a:rPr dirty="0" smtClean="0"/>
              <a:t>others</a:t>
            </a:r>
            <a:r>
              <a:rPr lang="en-US" dirty="0" smtClean="0"/>
              <a:t> </a:t>
            </a:r>
            <a:r>
              <a:rPr dirty="0" smtClean="0"/>
              <a:t>-</a:t>
            </a:r>
            <a:r>
              <a:rPr lang="en-US" dirty="0" smtClean="0"/>
              <a:t> </a:t>
            </a:r>
            <a:r>
              <a:rPr dirty="0" smtClean="0"/>
              <a:t>groupwork</a:t>
            </a:r>
            <a:r>
              <a:rPr lang="en-US" dirty="0" smtClean="0"/>
              <a:t> </a:t>
            </a:r>
            <a:r>
              <a:rPr dirty="0" smtClean="0"/>
              <a:t>-</a:t>
            </a:r>
            <a:r>
              <a:rPr lang="en-US" dirty="0" smtClean="0"/>
              <a:t> </a:t>
            </a:r>
            <a:r>
              <a:rPr dirty="0" smtClean="0"/>
              <a:t>although </a:t>
            </a:r>
            <a:r>
              <a:rPr dirty="0"/>
              <a:t>the group may not </a:t>
            </a:r>
            <a:r>
              <a:rPr dirty="0" smtClean="0"/>
              <a:t>be </a:t>
            </a:r>
            <a:r>
              <a:rPr dirty="0"/>
              <a:t>focused on “me” I can relate to the issue.</a:t>
            </a:r>
          </a:p>
          <a:p>
            <a:pPr marL="322325" indent="-322325" defTabSz="859536">
              <a:spcBef>
                <a:spcPts val="700"/>
              </a:spcBef>
              <a:spcAft>
                <a:spcPts val="700"/>
              </a:spcAft>
              <a:buSzPct val="100000"/>
              <a:defRPr sz="3666"/>
            </a:pPr>
            <a:r>
              <a:rPr dirty="0"/>
              <a:t>Encourages others to open </a:t>
            </a:r>
            <a:r>
              <a:rPr dirty="0" smtClean="0"/>
              <a:t>up</a:t>
            </a:r>
            <a:r>
              <a:rPr lang="en-US" dirty="0" smtClean="0"/>
              <a:t> </a:t>
            </a:r>
            <a:r>
              <a:rPr dirty="0" smtClean="0"/>
              <a:t>-</a:t>
            </a:r>
            <a:r>
              <a:rPr lang="en-US" dirty="0" smtClean="0"/>
              <a:t> </a:t>
            </a:r>
            <a:r>
              <a:rPr dirty="0" smtClean="0"/>
              <a:t>slowly</a:t>
            </a:r>
            <a:r>
              <a:rPr lang="en-US" dirty="0" smtClean="0"/>
              <a:t> </a:t>
            </a:r>
            <a:r>
              <a:rPr dirty="0" smtClean="0"/>
              <a:t>-</a:t>
            </a:r>
            <a:r>
              <a:rPr lang="en-US" dirty="0" smtClean="0"/>
              <a:t> </a:t>
            </a:r>
            <a:r>
              <a:rPr dirty="0" smtClean="0"/>
              <a:t>TRUST</a:t>
            </a:r>
            <a:endParaRPr dirty="0"/>
          </a:p>
        </p:txBody>
      </p:sp>
    </p:spTree>
  </p:cSld>
  <p:clrMapOvr>
    <a:masterClrMapping/>
  </p:clrMapOvr>
  <p:transition xmlns:p14="http://schemas.microsoft.com/office/powerpoint/2010/mai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p:cNvSpPr>
          <p:nvPr>
            <p:ph type="ctrTitle"/>
          </p:nvPr>
        </p:nvSpPr>
        <p:spPr>
          <a:xfrm>
            <a:off x="1071909" y="1625600"/>
            <a:ext cx="11348691" cy="5197525"/>
          </a:xfrm>
          <a:prstGeom prst="rect">
            <a:avLst/>
          </a:prstGeom>
          <a:gradFill>
            <a:gsLst>
              <a:gs pos="0">
                <a:schemeClr val="accent1"/>
              </a:gs>
              <a:gs pos="100000">
                <a:schemeClr val="accent1">
                  <a:hueOff val="321133"/>
                  <a:satOff val="-12043"/>
                  <a:lumOff val="-7113"/>
                </a:schemeClr>
              </a:gs>
            </a:gsLst>
            <a:lin ang="5400000"/>
          </a:gradFill>
          <a:effectLst>
            <a:outerShdw blurRad="647700" dist="503483" dir="18900000" sx="93000" sy="93000" rotWithShape="0">
              <a:srgbClr val="000000"/>
            </a:outerShdw>
          </a:effectLst>
        </p:spPr>
        <p:txBody>
          <a:bodyPr/>
          <a:lstStyle/>
          <a:p>
            <a:pPr defTabSz="280415">
              <a:defRPr sz="2784"/>
            </a:pPr>
            <a:r>
              <a:rPr dirty="0"/>
              <a:t>10% of Americans abuse alcohol</a:t>
            </a:r>
          </a:p>
          <a:p>
            <a:pPr defTabSz="280415">
              <a:defRPr sz="2784" b="1">
                <a:latin typeface="Helvetica"/>
                <a:ea typeface="Helvetica"/>
                <a:cs typeface="Helvetica"/>
                <a:sym typeface="Helvetica"/>
              </a:defRPr>
            </a:pPr>
            <a:endParaRPr dirty="0"/>
          </a:p>
          <a:p>
            <a:pPr defTabSz="280415">
              <a:defRPr sz="2784"/>
            </a:pPr>
            <a:r>
              <a:rPr dirty="0"/>
              <a:t>As many as 17% of </a:t>
            </a:r>
            <a:r>
              <a:rPr lang="en-US" dirty="0" smtClean="0"/>
              <a:t>adults </a:t>
            </a:r>
            <a:r>
              <a:rPr dirty="0" smtClean="0"/>
              <a:t>65</a:t>
            </a:r>
            <a:r>
              <a:rPr lang="en-US" dirty="0" smtClean="0"/>
              <a:t> and over </a:t>
            </a:r>
            <a:r>
              <a:rPr dirty="0" smtClean="0"/>
              <a:t>have </a:t>
            </a:r>
            <a:r>
              <a:rPr dirty="0"/>
              <a:t>an </a:t>
            </a:r>
            <a:r>
              <a:rPr lang="en-US" dirty="0" smtClean="0"/>
              <a:t/>
            </a:r>
            <a:br>
              <a:rPr lang="en-US" dirty="0" smtClean="0"/>
            </a:br>
            <a:r>
              <a:rPr dirty="0" smtClean="0"/>
              <a:t>alcohol </a:t>
            </a:r>
            <a:r>
              <a:rPr dirty="0"/>
              <a:t>abuse problem</a:t>
            </a:r>
          </a:p>
          <a:p>
            <a:pPr defTabSz="280415">
              <a:defRPr sz="2784" b="1">
                <a:latin typeface="Helvetica"/>
                <a:ea typeface="Helvetica"/>
                <a:cs typeface="Helvetica"/>
                <a:sym typeface="Helvetica"/>
              </a:defRPr>
            </a:pPr>
            <a:endParaRPr dirty="0"/>
          </a:p>
          <a:p>
            <a:pPr defTabSz="280415">
              <a:defRPr sz="2784"/>
            </a:pPr>
            <a:r>
              <a:rPr dirty="0"/>
              <a:t>14% of women have more than one drink per day</a:t>
            </a:r>
          </a:p>
          <a:p>
            <a:pPr defTabSz="280415">
              <a:defRPr sz="2784" b="1">
                <a:latin typeface="Helvetica"/>
                <a:ea typeface="Helvetica"/>
                <a:cs typeface="Helvetica"/>
                <a:sym typeface="Helvetica"/>
              </a:defRPr>
            </a:pPr>
            <a:endParaRPr dirty="0"/>
          </a:p>
          <a:p>
            <a:pPr defTabSz="280415">
              <a:defRPr sz="2784"/>
            </a:pPr>
            <a:r>
              <a:rPr dirty="0"/>
              <a:t>15% of men have more than two drinks per day</a:t>
            </a:r>
          </a:p>
          <a:p>
            <a:pPr defTabSz="280415">
              <a:defRPr sz="2784" b="1">
                <a:latin typeface="Helvetica"/>
                <a:ea typeface="Helvetica"/>
                <a:cs typeface="Helvetica"/>
                <a:sym typeface="Helvetica"/>
              </a:defRPr>
            </a:pPr>
            <a:endParaRPr dirty="0"/>
          </a:p>
          <a:p>
            <a:pPr defTabSz="280415">
              <a:defRPr sz="2784"/>
            </a:pPr>
            <a:r>
              <a:rPr dirty="0"/>
              <a:t>Retirement communities estimated </a:t>
            </a:r>
            <a:r>
              <a:rPr dirty="0" smtClean="0"/>
              <a:t>use</a:t>
            </a:r>
            <a:r>
              <a:rPr lang="en-US" dirty="0" smtClean="0"/>
              <a:t> </a:t>
            </a:r>
            <a:r>
              <a:rPr dirty="0" smtClean="0"/>
              <a:t>-</a:t>
            </a:r>
            <a:r>
              <a:rPr lang="en-US" dirty="0" smtClean="0"/>
              <a:t> </a:t>
            </a:r>
            <a:r>
              <a:rPr dirty="0" smtClean="0"/>
              <a:t>as </a:t>
            </a:r>
            <a:r>
              <a:rPr dirty="0"/>
              <a:t>many as 31% of men </a:t>
            </a:r>
            <a:r>
              <a:rPr lang="en-US" dirty="0" smtClean="0"/>
              <a:t/>
            </a:r>
            <a:br>
              <a:rPr lang="en-US" dirty="0" smtClean="0"/>
            </a:br>
            <a:r>
              <a:rPr dirty="0" smtClean="0"/>
              <a:t>and </a:t>
            </a:r>
            <a:r>
              <a:rPr dirty="0"/>
              <a:t>20% of women have more than 3 drinks per day</a:t>
            </a:r>
          </a:p>
          <a:p>
            <a:pPr defTabSz="280415">
              <a:defRPr sz="1536" b="1">
                <a:latin typeface="Helvetica"/>
                <a:ea typeface="Helvetica"/>
                <a:cs typeface="Helvetica"/>
                <a:sym typeface="Helvetica"/>
              </a:defRPr>
            </a:pPr>
            <a:endParaRPr dirty="0"/>
          </a:p>
          <a:p>
            <a:pPr defTabSz="280415">
              <a:defRPr sz="2688" b="1">
                <a:latin typeface="Helvetica"/>
                <a:ea typeface="Helvetica"/>
                <a:cs typeface="Helvetica"/>
                <a:sym typeface="Helvetica"/>
              </a:defRPr>
            </a:pPr>
            <a:r>
              <a:rPr sz="100" dirty="0"/>
              <a:t>Retirement communities estimated use-as many as 31% of  </a:t>
            </a:r>
            <a:endParaRPr sz="3600" dirty="0"/>
          </a:p>
        </p:txBody>
      </p:sp>
      <p:sp>
        <p:nvSpPr>
          <p:cNvPr id="127" name="Shape 127"/>
          <p:cNvSpPr>
            <a:spLocks noGrp="1"/>
          </p:cNvSpPr>
          <p:nvPr>
            <p:ph type="subTitle" sz="quarter" idx="1"/>
          </p:nvPr>
        </p:nvSpPr>
        <p:spPr>
          <a:xfrm>
            <a:off x="1270000" y="7620000"/>
            <a:ext cx="10464800" cy="1117600"/>
          </a:xfrm>
          <a:prstGeom prst="rect">
            <a:avLst/>
          </a:prstGeom>
          <a:gradFill>
            <a:gsLst>
              <a:gs pos="0">
                <a:schemeClr val="accent1"/>
              </a:gs>
              <a:gs pos="100000">
                <a:schemeClr val="accent1">
                  <a:hueOff val="321133"/>
                  <a:satOff val="-12043"/>
                  <a:lumOff val="-7113"/>
                </a:schemeClr>
              </a:gs>
            </a:gsLst>
            <a:lin ang="5400000"/>
          </a:gradFill>
          <a:effectLst>
            <a:outerShdw blurRad="774700" dist="276528" dir="18900000" sx="89000" sy="89000" rotWithShape="0">
              <a:srgbClr val="000000"/>
            </a:outerShdw>
          </a:effectLst>
        </p:spPr>
        <p:txBody>
          <a:bodyPr anchor="ctr">
            <a:noAutofit/>
          </a:bodyPr>
          <a:lstStyle>
            <a:lvl1pPr>
              <a:spcBef>
                <a:spcPts val="4200"/>
              </a:spcBef>
              <a:defRPr sz="2100"/>
            </a:lvl1pPr>
          </a:lstStyle>
          <a:p>
            <a:r>
              <a:rPr dirty="0"/>
              <a:t>Hays, L. et al. presented at the Academy of Addiction Psychiatry 2002 Symposium: Substance Abuse Disorders in the Elderly: Prevalence. Special Considerations and Treatment University of Kentucky</a:t>
            </a:r>
          </a:p>
        </p:txBody>
      </p:sp>
      <p:sp>
        <p:nvSpPr>
          <p:cNvPr id="128" name="Shape 128"/>
          <p:cNvSpPr/>
          <p:nvPr/>
        </p:nvSpPr>
        <p:spPr>
          <a:xfrm>
            <a:off x="3085467" y="336550"/>
            <a:ext cx="7321576" cy="800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4600"/>
            </a:lvl1pPr>
          </a:lstStyle>
          <a:p>
            <a:r>
              <a:t>Alcohol Use in Older Adults</a:t>
            </a:r>
          </a:p>
        </p:txBody>
      </p:sp>
    </p:spTree>
  </p:cSld>
  <p:clrMapOvr>
    <a:masterClrMapping/>
  </p:clrMapOvr>
  <p:transition xmlns:p14="http://schemas.microsoft.com/office/powerpoint/2010/main" spd="slow"/>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126"/>
                                        </p:tgtEl>
                                        <p:attrNameLst>
                                          <p:attrName>style.visibility</p:attrName>
                                        </p:attrNameLst>
                                      </p:cBhvr>
                                      <p:to>
                                        <p:strVal val="visible"/>
                                      </p:to>
                                    </p:set>
                                    <p:animEffect transition="in" filter="dissolve">
                                      <p:cBhvr>
                                        <p:cTn id="7" dur="700"/>
                                        <p:tgtEl>
                                          <p:spTgt spid="12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127"/>
                                        </p:tgtEl>
                                        <p:attrNameLst>
                                          <p:attrName>style.visibility</p:attrName>
                                        </p:attrNameLst>
                                      </p:cBhvr>
                                      <p:to>
                                        <p:strVal val="visible"/>
                                      </p:to>
                                    </p:set>
                                    <p:animEffect transition="in" filter="dissolve">
                                      <p:cBhvr>
                                        <p:cTn id="12" dur="10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1" animBg="1" advAuto="0"/>
      <p:bldP spid="127" grpId="2"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Shape 185"/>
          <p:cNvSpPr>
            <a:spLocks noGrp="1"/>
          </p:cNvSpPr>
          <p:nvPr>
            <p:ph type="title"/>
          </p:nvPr>
        </p:nvSpPr>
        <p:spPr>
          <a:xfrm>
            <a:off x="952500" y="406400"/>
            <a:ext cx="11099800" cy="1785946"/>
          </a:xfrm>
          <a:prstGeom prst="rect">
            <a:avLst/>
          </a:prstGeom>
        </p:spPr>
        <p:txBody>
          <a:bodyPr/>
          <a:lstStyle/>
          <a:p>
            <a:r>
              <a:rPr dirty="0"/>
              <a:t>Reminiscence Group</a:t>
            </a:r>
          </a:p>
        </p:txBody>
      </p:sp>
      <p:sp>
        <p:nvSpPr>
          <p:cNvPr id="186" name="Shape 186"/>
          <p:cNvSpPr>
            <a:spLocks noGrp="1"/>
          </p:cNvSpPr>
          <p:nvPr>
            <p:ph type="body" idx="1"/>
          </p:nvPr>
        </p:nvSpPr>
        <p:spPr>
          <a:xfrm>
            <a:off x="1123004" y="2192346"/>
            <a:ext cx="10929295" cy="6684954"/>
          </a:xfrm>
          <a:prstGeom prst="rect">
            <a:avLst/>
          </a:prstGeom>
        </p:spPr>
        <p:txBody>
          <a:bodyPr/>
          <a:lstStyle/>
          <a:p>
            <a:pPr marL="342900" indent="-342900" defTabSz="914400">
              <a:spcBef>
                <a:spcPts val="700"/>
              </a:spcBef>
              <a:spcAft>
                <a:spcPts val="700"/>
              </a:spcAft>
              <a:buSzPct val="100000"/>
              <a:defRPr sz="4200"/>
            </a:pPr>
            <a:r>
              <a:rPr dirty="0"/>
              <a:t>An opportunity to review their </a:t>
            </a:r>
            <a:r>
              <a:rPr dirty="0" smtClean="0"/>
              <a:t>lives</a:t>
            </a:r>
            <a:r>
              <a:rPr lang="en-US" dirty="0" smtClean="0"/>
              <a:t> – </a:t>
            </a:r>
            <a:br>
              <a:rPr lang="en-US" dirty="0" smtClean="0"/>
            </a:br>
            <a:r>
              <a:rPr dirty="0" smtClean="0"/>
              <a:t>Positive times</a:t>
            </a:r>
            <a:r>
              <a:rPr lang="en-US" dirty="0" smtClean="0"/>
              <a:t> </a:t>
            </a:r>
            <a:r>
              <a:rPr dirty="0" smtClean="0"/>
              <a:t>/</a:t>
            </a:r>
            <a:r>
              <a:rPr lang="en-US" dirty="0" smtClean="0"/>
              <a:t> </a:t>
            </a:r>
            <a:r>
              <a:rPr dirty="0" smtClean="0"/>
              <a:t>events</a:t>
            </a:r>
            <a:endParaRPr dirty="0"/>
          </a:p>
          <a:p>
            <a:pPr marL="342900" indent="-342900" defTabSz="914400">
              <a:spcBef>
                <a:spcPts val="700"/>
              </a:spcBef>
              <a:spcAft>
                <a:spcPts val="700"/>
              </a:spcAft>
              <a:buSzPct val="100000"/>
              <a:defRPr sz="4200"/>
            </a:pPr>
            <a:r>
              <a:rPr dirty="0"/>
              <a:t>Validated their </a:t>
            </a:r>
            <a:r>
              <a:rPr dirty="0" smtClean="0"/>
              <a:t>contributions</a:t>
            </a:r>
            <a:r>
              <a:rPr lang="en-US" dirty="0" smtClean="0"/>
              <a:t> </a:t>
            </a:r>
            <a:r>
              <a:rPr dirty="0" smtClean="0"/>
              <a:t>-</a:t>
            </a:r>
            <a:r>
              <a:rPr lang="en-US" dirty="0" smtClean="0"/>
              <a:t> </a:t>
            </a:r>
            <a:r>
              <a:rPr dirty="0" smtClean="0"/>
              <a:t>Affirms </a:t>
            </a:r>
            <a:r>
              <a:rPr lang="en-US" dirty="0" smtClean="0"/>
              <a:t/>
            </a:r>
            <a:br>
              <a:rPr lang="en-US" dirty="0" smtClean="0"/>
            </a:br>
            <a:r>
              <a:rPr dirty="0" smtClean="0"/>
              <a:t>self</a:t>
            </a:r>
            <a:r>
              <a:rPr dirty="0"/>
              <a:t>-worth</a:t>
            </a:r>
          </a:p>
          <a:p>
            <a:pPr marL="342900" indent="-342900" defTabSz="914400">
              <a:spcBef>
                <a:spcPts val="700"/>
              </a:spcBef>
              <a:spcAft>
                <a:spcPts val="700"/>
              </a:spcAft>
              <a:buSzPct val="100000"/>
              <a:defRPr sz="4200"/>
            </a:pPr>
            <a:r>
              <a:rPr dirty="0"/>
              <a:t>Letting clients tell their stories is therapeutic for the group</a:t>
            </a:r>
          </a:p>
          <a:p>
            <a:pPr marL="342900" indent="-342900" defTabSz="914400">
              <a:spcBef>
                <a:spcPts val="700"/>
              </a:spcBef>
              <a:spcAft>
                <a:spcPts val="700"/>
              </a:spcAft>
              <a:buSzPct val="100000"/>
              <a:defRPr sz="4200"/>
            </a:pPr>
            <a:r>
              <a:rPr dirty="0"/>
              <a:t>Let them bring </a:t>
            </a:r>
            <a:r>
              <a:rPr dirty="0" smtClean="0"/>
              <a:t>pictures</a:t>
            </a:r>
            <a:r>
              <a:rPr lang="en-US" dirty="0" smtClean="0"/>
              <a:t> </a:t>
            </a:r>
            <a:r>
              <a:rPr dirty="0" smtClean="0"/>
              <a:t>-</a:t>
            </a:r>
            <a:r>
              <a:rPr lang="en-US" dirty="0" smtClean="0"/>
              <a:t> </a:t>
            </a:r>
            <a:r>
              <a:rPr dirty="0" smtClean="0"/>
              <a:t>Great </a:t>
            </a:r>
            <a:r>
              <a:rPr dirty="0"/>
              <a:t>for activity </a:t>
            </a:r>
            <a:r>
              <a:rPr dirty="0" smtClean="0"/>
              <a:t>therapy</a:t>
            </a:r>
            <a:r>
              <a:rPr lang="en-US" dirty="0" smtClean="0"/>
              <a:t> </a:t>
            </a:r>
            <a:r>
              <a:rPr dirty="0" smtClean="0"/>
              <a:t>-</a:t>
            </a:r>
            <a:r>
              <a:rPr lang="en-US" dirty="0" smtClean="0"/>
              <a:t> </a:t>
            </a:r>
            <a:r>
              <a:rPr dirty="0" smtClean="0"/>
              <a:t>Collage</a:t>
            </a:r>
            <a:r>
              <a:rPr dirty="0"/>
              <a:t>…</a:t>
            </a:r>
          </a:p>
        </p:txBody>
      </p:sp>
    </p:spTree>
  </p:cSld>
  <p:clrMapOvr>
    <a:masterClrMapping/>
  </p:clrMapOvr>
  <p:transition xmlns:p14="http://schemas.microsoft.com/office/powerpoint/2010/mai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Shape 188"/>
          <p:cNvSpPr>
            <a:spLocks noGrp="1"/>
          </p:cNvSpPr>
          <p:nvPr>
            <p:ph type="title"/>
          </p:nvPr>
        </p:nvSpPr>
        <p:spPr>
          <a:prstGeom prst="rect">
            <a:avLst/>
          </a:prstGeom>
        </p:spPr>
        <p:txBody>
          <a:bodyPr/>
          <a:lstStyle/>
          <a:p>
            <a:r>
              <a:t>Aging and Addiction</a:t>
            </a:r>
          </a:p>
        </p:txBody>
      </p:sp>
      <p:sp>
        <p:nvSpPr>
          <p:cNvPr id="189" name="Shape 189"/>
          <p:cNvSpPr>
            <a:spLocks noGrp="1"/>
          </p:cNvSpPr>
          <p:nvPr>
            <p:ph type="body" idx="1"/>
          </p:nvPr>
        </p:nvSpPr>
        <p:spPr>
          <a:prstGeom prst="rect">
            <a:avLst/>
          </a:prstGeom>
        </p:spPr>
        <p:txBody>
          <a:bodyPr/>
          <a:lstStyle/>
          <a:p>
            <a:pPr marL="342899" indent="-342899" defTabSz="914400">
              <a:spcBef>
                <a:spcPts val="700"/>
              </a:spcBef>
              <a:spcAft>
                <a:spcPts val="700"/>
              </a:spcAft>
              <a:buSzPct val="100000"/>
              <a:defRPr sz="4100"/>
            </a:pPr>
            <a:r>
              <a:rPr dirty="0"/>
              <a:t>Difficulty moving from one stage of life </a:t>
            </a:r>
            <a:r>
              <a:rPr lang="en-US" dirty="0" smtClean="0"/>
              <a:t/>
            </a:r>
            <a:br>
              <a:rPr lang="en-US" dirty="0" smtClean="0"/>
            </a:br>
            <a:r>
              <a:rPr dirty="0" smtClean="0"/>
              <a:t>to </a:t>
            </a:r>
            <a:r>
              <a:rPr dirty="0"/>
              <a:t>another</a:t>
            </a:r>
          </a:p>
          <a:p>
            <a:pPr marL="342899" indent="-342899" defTabSz="914400">
              <a:spcBef>
                <a:spcPts val="700"/>
              </a:spcBef>
              <a:spcAft>
                <a:spcPts val="700"/>
              </a:spcAft>
              <a:buSzPct val="100000"/>
              <a:defRPr sz="4100"/>
            </a:pPr>
            <a:r>
              <a:rPr dirty="0"/>
              <a:t>Negative affect associated with role transition (anger, fear, grief, anxiety and depression)</a:t>
            </a:r>
          </a:p>
          <a:p>
            <a:pPr marL="342899" indent="-342899" defTabSz="914400">
              <a:spcBef>
                <a:spcPts val="700"/>
              </a:spcBef>
              <a:spcAft>
                <a:spcPts val="700"/>
              </a:spcAft>
              <a:buSzPct val="100000"/>
              <a:defRPr sz="4100"/>
            </a:pPr>
            <a:r>
              <a:rPr dirty="0"/>
              <a:t>Inability to view new role as an opportunity for growth and development</a:t>
            </a:r>
          </a:p>
          <a:p>
            <a:pPr marL="342899" indent="-342899" defTabSz="914400">
              <a:spcBef>
                <a:spcPts val="700"/>
              </a:spcBef>
              <a:spcAft>
                <a:spcPts val="700"/>
              </a:spcAft>
              <a:buSzPct val="100000"/>
              <a:defRPr sz="4100"/>
            </a:pPr>
            <a:r>
              <a:rPr dirty="0"/>
              <a:t>Inadequate skills to cope with life role transition</a:t>
            </a:r>
          </a:p>
        </p:txBody>
      </p:sp>
    </p:spTree>
  </p:cSld>
  <p:clrMapOvr>
    <a:masterClrMapping/>
  </p:clrMapOvr>
  <p:transition xmlns:p14="http://schemas.microsoft.com/office/powerpoint/2010/mai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a:spLocks noGrp="1"/>
          </p:cNvSpPr>
          <p:nvPr>
            <p:ph type="title"/>
          </p:nvPr>
        </p:nvSpPr>
        <p:spPr>
          <a:xfrm>
            <a:off x="952500" y="406400"/>
            <a:ext cx="11099800" cy="1812682"/>
          </a:xfrm>
          <a:prstGeom prst="rect">
            <a:avLst/>
          </a:prstGeom>
        </p:spPr>
        <p:txBody>
          <a:bodyPr/>
          <a:lstStyle/>
          <a:p>
            <a:r>
              <a:rPr dirty="0"/>
              <a:t>Grief and Loss</a:t>
            </a:r>
          </a:p>
        </p:txBody>
      </p:sp>
      <p:sp>
        <p:nvSpPr>
          <p:cNvPr id="192" name="Shape 192"/>
          <p:cNvSpPr>
            <a:spLocks noGrp="1"/>
          </p:cNvSpPr>
          <p:nvPr>
            <p:ph type="body" idx="1"/>
          </p:nvPr>
        </p:nvSpPr>
        <p:spPr>
          <a:xfrm>
            <a:off x="952500" y="2590800"/>
            <a:ext cx="11099800" cy="5844385"/>
          </a:xfrm>
          <a:prstGeom prst="rect">
            <a:avLst/>
          </a:prstGeom>
        </p:spPr>
        <p:txBody>
          <a:bodyPr>
            <a:normAutofit/>
          </a:bodyPr>
          <a:lstStyle/>
          <a:p>
            <a:pPr marL="342900" indent="-342900" defTabSz="914400">
              <a:spcBef>
                <a:spcPts val="700"/>
              </a:spcBef>
              <a:spcAft>
                <a:spcPts val="1300"/>
              </a:spcAft>
              <a:buSzPct val="100000"/>
              <a:defRPr sz="4900"/>
            </a:pPr>
            <a:r>
              <a:rPr sz="4400" dirty="0"/>
              <a:t>Validate the client’s grief</a:t>
            </a:r>
          </a:p>
          <a:p>
            <a:pPr marL="342900" indent="-342900" defTabSz="914400">
              <a:spcBef>
                <a:spcPts val="700"/>
              </a:spcBef>
              <a:spcAft>
                <a:spcPts val="1300"/>
              </a:spcAft>
              <a:buSzPct val="100000"/>
              <a:defRPr sz="4900"/>
            </a:pPr>
            <a:r>
              <a:rPr sz="4400" dirty="0"/>
              <a:t>Teach them the stages of bereavement</a:t>
            </a:r>
          </a:p>
          <a:p>
            <a:pPr marL="342900" indent="-342900" defTabSz="914400">
              <a:spcBef>
                <a:spcPts val="700"/>
              </a:spcBef>
              <a:spcAft>
                <a:spcPts val="1300"/>
              </a:spcAft>
              <a:buSzPct val="100000"/>
              <a:defRPr sz="4900"/>
            </a:pPr>
            <a:r>
              <a:rPr sz="4400" dirty="0"/>
              <a:t>Accepting the reality of the loss; experiencing the pain of grief</a:t>
            </a:r>
          </a:p>
          <a:p>
            <a:pPr marL="342900" indent="-342900" defTabSz="914400">
              <a:spcBef>
                <a:spcPts val="700"/>
              </a:spcBef>
              <a:spcAft>
                <a:spcPts val="1300"/>
              </a:spcAft>
              <a:buSzPct val="100000"/>
              <a:defRPr sz="4900"/>
            </a:pPr>
            <a:r>
              <a:rPr sz="4400" dirty="0"/>
              <a:t>Adjusting to new life circumstances</a:t>
            </a:r>
          </a:p>
          <a:p>
            <a:pPr marL="342900" indent="-342900" defTabSz="914400">
              <a:spcBef>
                <a:spcPts val="700"/>
              </a:spcBef>
              <a:spcAft>
                <a:spcPts val="1300"/>
              </a:spcAft>
              <a:buSzPct val="100000"/>
              <a:defRPr sz="4900"/>
            </a:pPr>
            <a:r>
              <a:rPr sz="4400" dirty="0"/>
              <a:t>Reinvesting in new life circumstances</a:t>
            </a:r>
          </a:p>
        </p:txBody>
      </p:sp>
    </p:spTree>
  </p:cSld>
  <p:clrMapOvr>
    <a:masterClrMapping/>
  </p:clrMapOvr>
  <p:transition xmlns:p14="http://schemas.microsoft.com/office/powerpoint/2010/mai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Shape 194"/>
          <p:cNvSpPr>
            <a:spLocks noGrp="1"/>
          </p:cNvSpPr>
          <p:nvPr>
            <p:ph type="title"/>
          </p:nvPr>
        </p:nvSpPr>
        <p:spPr>
          <a:xfrm>
            <a:off x="952500" y="406400"/>
            <a:ext cx="11099800" cy="1572059"/>
          </a:xfrm>
          <a:prstGeom prst="rect">
            <a:avLst/>
          </a:prstGeom>
        </p:spPr>
        <p:txBody>
          <a:bodyPr/>
          <a:lstStyle/>
          <a:p>
            <a:r>
              <a:rPr dirty="0"/>
              <a:t>Spirituality</a:t>
            </a:r>
          </a:p>
        </p:txBody>
      </p:sp>
      <p:sp>
        <p:nvSpPr>
          <p:cNvPr id="195" name="Shape 195"/>
          <p:cNvSpPr>
            <a:spLocks noGrp="1"/>
          </p:cNvSpPr>
          <p:nvPr>
            <p:ph type="body" idx="1"/>
          </p:nvPr>
        </p:nvSpPr>
        <p:spPr>
          <a:xfrm>
            <a:off x="952500" y="1978459"/>
            <a:ext cx="11099800" cy="6898841"/>
          </a:xfrm>
          <a:prstGeom prst="rect">
            <a:avLst/>
          </a:prstGeom>
        </p:spPr>
        <p:txBody>
          <a:bodyPr>
            <a:normAutofit/>
          </a:bodyPr>
          <a:lstStyle/>
          <a:p>
            <a:pPr marL="342899" indent="-342899" defTabSz="914400">
              <a:spcBef>
                <a:spcPts val="600"/>
              </a:spcBef>
              <a:spcAft>
                <a:spcPts val="3200"/>
              </a:spcAft>
              <a:buSzPct val="100000"/>
              <a:defRPr sz="3700"/>
            </a:pPr>
            <a:r>
              <a:rPr sz="3200" dirty="0"/>
              <a:t>Higher Power: Many of the INTL clients have a positive view of a Higher </a:t>
            </a:r>
            <a:r>
              <a:rPr sz="3200" dirty="0" smtClean="0"/>
              <a:t>Power</a:t>
            </a:r>
            <a:r>
              <a:rPr lang="en-US" sz="3200" dirty="0" smtClean="0"/>
              <a:t> </a:t>
            </a:r>
            <a:r>
              <a:rPr sz="3200" dirty="0" smtClean="0"/>
              <a:t>-</a:t>
            </a:r>
            <a:r>
              <a:rPr lang="en-US" sz="3200" dirty="0" smtClean="0"/>
              <a:t> </a:t>
            </a:r>
            <a:r>
              <a:rPr sz="3200" dirty="0" smtClean="0"/>
              <a:t>Aging </a:t>
            </a:r>
            <a:r>
              <a:rPr sz="3200" dirty="0"/>
              <a:t>appears </a:t>
            </a:r>
            <a:r>
              <a:rPr sz="3200" dirty="0" smtClean="0"/>
              <a:t>to </a:t>
            </a:r>
            <a:r>
              <a:rPr sz="3200" dirty="0"/>
              <a:t>impact a belief </a:t>
            </a:r>
            <a:r>
              <a:rPr sz="3200" dirty="0" smtClean="0"/>
              <a:t>again</a:t>
            </a:r>
            <a:r>
              <a:rPr lang="en-US" sz="3200" dirty="0" smtClean="0"/>
              <a:t> </a:t>
            </a:r>
            <a:r>
              <a:rPr sz="3200" dirty="0" smtClean="0"/>
              <a:t>-</a:t>
            </a:r>
            <a:r>
              <a:rPr lang="en-US" sz="3200" dirty="0" smtClean="0"/>
              <a:t> </a:t>
            </a:r>
            <a:r>
              <a:rPr sz="3200" dirty="0" smtClean="0"/>
              <a:t>Many </a:t>
            </a:r>
            <a:r>
              <a:rPr sz="3200" dirty="0"/>
              <a:t>clients grew up in families with strong religious beliefs.</a:t>
            </a:r>
          </a:p>
          <a:p>
            <a:pPr marL="342899" indent="-342899" defTabSz="914400">
              <a:spcBef>
                <a:spcPts val="600"/>
              </a:spcBef>
              <a:spcAft>
                <a:spcPts val="3200"/>
              </a:spcAft>
              <a:buSzPct val="100000"/>
              <a:defRPr sz="3700"/>
            </a:pPr>
            <a:r>
              <a:rPr sz="3200" dirty="0"/>
              <a:t>Pastoral </a:t>
            </a:r>
            <a:r>
              <a:rPr sz="3200" dirty="0" smtClean="0"/>
              <a:t>care</a:t>
            </a:r>
            <a:r>
              <a:rPr lang="en-US" sz="3200" dirty="0" smtClean="0"/>
              <a:t> </a:t>
            </a:r>
            <a:r>
              <a:rPr sz="3200" dirty="0" smtClean="0"/>
              <a:t>-</a:t>
            </a:r>
            <a:r>
              <a:rPr lang="en-US" sz="3200" dirty="0" smtClean="0"/>
              <a:t> </a:t>
            </a:r>
            <a:r>
              <a:rPr sz="3200" dirty="0" smtClean="0"/>
              <a:t>Comes </a:t>
            </a:r>
            <a:r>
              <a:rPr sz="3200" dirty="0"/>
              <a:t>to group and addresses concerns about Heaven, Hell, Salvation and Condemnation</a:t>
            </a:r>
          </a:p>
          <a:p>
            <a:pPr marL="342899" indent="-342899" defTabSz="914400">
              <a:spcBef>
                <a:spcPts val="600"/>
              </a:spcBef>
              <a:spcAft>
                <a:spcPts val="3200"/>
              </a:spcAft>
              <a:buSzPct val="100000"/>
              <a:defRPr sz="3700"/>
            </a:pPr>
            <a:r>
              <a:rPr sz="3200" dirty="0"/>
              <a:t>Shame: Some need to ask if HP will forgive them</a:t>
            </a:r>
          </a:p>
          <a:p>
            <a:pPr marL="342899" indent="-342899" defTabSz="914400">
              <a:spcBef>
                <a:spcPts val="600"/>
              </a:spcBef>
              <a:spcAft>
                <a:spcPts val="3200"/>
              </a:spcAft>
              <a:buSzPct val="100000"/>
              <a:defRPr sz="3700"/>
            </a:pPr>
            <a:r>
              <a:rPr sz="3200" dirty="0"/>
              <a:t>Some question the painful times in their </a:t>
            </a:r>
            <a:r>
              <a:rPr sz="3200" dirty="0" smtClean="0"/>
              <a:t>lives</a:t>
            </a:r>
            <a:r>
              <a:rPr lang="en-US" sz="3200" dirty="0" smtClean="0"/>
              <a:t> </a:t>
            </a:r>
            <a:r>
              <a:rPr sz="3200" dirty="0" smtClean="0"/>
              <a:t>-</a:t>
            </a:r>
            <a:r>
              <a:rPr lang="en-US" sz="3200" dirty="0" smtClean="0"/>
              <a:t> </a:t>
            </a:r>
            <a:r>
              <a:rPr sz="3200" dirty="0" smtClean="0"/>
              <a:t>Loss </a:t>
            </a:r>
            <a:r>
              <a:rPr sz="3200" dirty="0"/>
              <a:t>of a loved one, child, spouse…</a:t>
            </a:r>
          </a:p>
        </p:txBody>
      </p:sp>
    </p:spTree>
  </p:cSld>
  <p:clrMapOvr>
    <a:masterClrMapping/>
  </p:clrMapOvr>
  <p:transition xmlns:p14="http://schemas.microsoft.com/office/powerpoint/2010/mai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Shape 197"/>
          <p:cNvSpPr>
            <a:spLocks noGrp="1"/>
          </p:cNvSpPr>
          <p:nvPr>
            <p:ph type="title"/>
          </p:nvPr>
        </p:nvSpPr>
        <p:spPr>
          <a:prstGeom prst="rect">
            <a:avLst/>
          </a:prstGeom>
        </p:spPr>
        <p:txBody>
          <a:bodyPr/>
          <a:lstStyle/>
          <a:p>
            <a:r>
              <a:rPr dirty="0"/>
              <a:t>Socialization</a:t>
            </a:r>
          </a:p>
        </p:txBody>
      </p:sp>
      <p:sp>
        <p:nvSpPr>
          <p:cNvPr id="198" name="Shape 198"/>
          <p:cNvSpPr>
            <a:spLocks noGrp="1"/>
          </p:cNvSpPr>
          <p:nvPr>
            <p:ph type="body" idx="1"/>
          </p:nvPr>
        </p:nvSpPr>
        <p:spPr>
          <a:xfrm>
            <a:off x="952500" y="2299290"/>
            <a:ext cx="11099800" cy="6578010"/>
          </a:xfrm>
          <a:prstGeom prst="rect">
            <a:avLst/>
          </a:prstGeom>
        </p:spPr>
        <p:txBody>
          <a:bodyPr>
            <a:normAutofit/>
          </a:bodyPr>
          <a:lstStyle/>
          <a:p>
            <a:pPr marL="325755" indent="-325755" defTabSz="868680">
              <a:spcBef>
                <a:spcPts val="700"/>
              </a:spcBef>
              <a:spcAft>
                <a:spcPts val="1300"/>
              </a:spcAft>
              <a:buSzPct val="100000"/>
              <a:defRPr sz="4560"/>
            </a:pPr>
            <a:r>
              <a:rPr sz="4400" dirty="0" smtClean="0"/>
              <a:t>Isolated</a:t>
            </a:r>
            <a:r>
              <a:rPr lang="en-US" sz="4400" dirty="0" smtClean="0"/>
              <a:t> </a:t>
            </a:r>
            <a:r>
              <a:rPr sz="4400" dirty="0" smtClean="0"/>
              <a:t>=</a:t>
            </a:r>
            <a:r>
              <a:rPr lang="en-US" sz="4400" dirty="0" smtClean="0"/>
              <a:t> </a:t>
            </a:r>
            <a:r>
              <a:rPr sz="4400" dirty="0" smtClean="0"/>
              <a:t>Senior </a:t>
            </a:r>
            <a:r>
              <a:rPr sz="4400" dirty="0"/>
              <a:t>centers</a:t>
            </a:r>
          </a:p>
          <a:p>
            <a:pPr marL="325755" indent="-325755" defTabSz="868680">
              <a:spcBef>
                <a:spcPts val="700"/>
              </a:spcBef>
              <a:spcAft>
                <a:spcPts val="1300"/>
              </a:spcAft>
              <a:buSzPct val="100000"/>
              <a:defRPr sz="4560"/>
            </a:pPr>
            <a:r>
              <a:rPr sz="4400" dirty="0" smtClean="0"/>
              <a:t>INTL</a:t>
            </a:r>
            <a:r>
              <a:rPr lang="en-US" sz="4400" dirty="0" smtClean="0"/>
              <a:t> </a:t>
            </a:r>
            <a:r>
              <a:rPr sz="4400" dirty="0" smtClean="0"/>
              <a:t>=</a:t>
            </a:r>
            <a:r>
              <a:rPr lang="en-US" sz="4400" dirty="0" smtClean="0"/>
              <a:t> </a:t>
            </a:r>
            <a:r>
              <a:rPr sz="4400" dirty="0" smtClean="0"/>
              <a:t>Arts </a:t>
            </a:r>
            <a:r>
              <a:rPr sz="4400" dirty="0"/>
              <a:t>&amp; Crafts-Has a positive impact on younger clients as well (Activity Group)</a:t>
            </a:r>
          </a:p>
          <a:p>
            <a:pPr marL="325755" indent="-325755" defTabSz="868680">
              <a:spcBef>
                <a:spcPts val="700"/>
              </a:spcBef>
              <a:spcAft>
                <a:spcPts val="1300"/>
              </a:spcAft>
              <a:buSzPct val="100000"/>
              <a:defRPr sz="4560"/>
            </a:pPr>
            <a:r>
              <a:rPr sz="4400" dirty="0"/>
              <a:t>Important to structure time previously used for drinking/drugs</a:t>
            </a:r>
          </a:p>
          <a:p>
            <a:pPr marL="325755" indent="-325755" defTabSz="868680">
              <a:spcBef>
                <a:spcPts val="700"/>
              </a:spcBef>
              <a:spcAft>
                <a:spcPts val="1300"/>
              </a:spcAft>
              <a:buSzPct val="100000"/>
              <a:defRPr sz="4560"/>
            </a:pPr>
            <a:r>
              <a:rPr sz="4400" dirty="0"/>
              <a:t>Self-</a:t>
            </a:r>
            <a:r>
              <a:rPr sz="4400" dirty="0" smtClean="0"/>
              <a:t>Help</a:t>
            </a:r>
            <a:r>
              <a:rPr lang="en-US" sz="4400" dirty="0" smtClean="0"/>
              <a:t> </a:t>
            </a:r>
            <a:r>
              <a:rPr sz="4400" dirty="0" smtClean="0"/>
              <a:t>=</a:t>
            </a:r>
            <a:r>
              <a:rPr lang="en-US" sz="4400" dirty="0" smtClean="0"/>
              <a:t> </a:t>
            </a:r>
            <a:r>
              <a:rPr sz="4400" dirty="0" smtClean="0"/>
              <a:t>Fellowship</a:t>
            </a:r>
            <a:r>
              <a:rPr sz="4400" dirty="0"/>
              <a:t>-community </a:t>
            </a:r>
            <a:r>
              <a:rPr sz="4400" dirty="0" smtClean="0"/>
              <a:t>support</a:t>
            </a:r>
            <a:r>
              <a:rPr lang="en-US" sz="4400" dirty="0" smtClean="0"/>
              <a:t> </a:t>
            </a:r>
            <a:r>
              <a:rPr sz="4400" dirty="0" smtClean="0"/>
              <a:t>=</a:t>
            </a:r>
            <a:r>
              <a:rPr lang="en-US" sz="4400" dirty="0" smtClean="0"/>
              <a:t> </a:t>
            </a:r>
            <a:r>
              <a:rPr sz="4400" dirty="0" smtClean="0"/>
              <a:t>INTL </a:t>
            </a:r>
            <a:r>
              <a:rPr sz="4400" dirty="0"/>
              <a:t>Graduates meet with them</a:t>
            </a:r>
          </a:p>
        </p:txBody>
      </p:sp>
    </p:spTree>
  </p:cSld>
  <p:clrMapOvr>
    <a:masterClrMapping/>
  </p:clrMapOvr>
  <p:transition xmlns:p14="http://schemas.microsoft.com/office/powerpoint/2010/mai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Shape 200"/>
          <p:cNvSpPr>
            <a:spLocks noGrp="1"/>
          </p:cNvSpPr>
          <p:nvPr>
            <p:ph type="title"/>
          </p:nvPr>
        </p:nvSpPr>
        <p:spPr>
          <a:xfrm>
            <a:off x="952500" y="406400"/>
            <a:ext cx="11099800" cy="1518587"/>
          </a:xfrm>
          <a:prstGeom prst="rect">
            <a:avLst/>
          </a:prstGeom>
        </p:spPr>
        <p:txBody>
          <a:bodyPr/>
          <a:lstStyle/>
          <a:p>
            <a:r>
              <a:rPr dirty="0"/>
              <a:t>Aftercare</a:t>
            </a:r>
          </a:p>
        </p:txBody>
      </p:sp>
      <p:sp>
        <p:nvSpPr>
          <p:cNvPr id="201" name="Shape 201"/>
          <p:cNvSpPr>
            <a:spLocks noGrp="1"/>
          </p:cNvSpPr>
          <p:nvPr>
            <p:ph type="body" idx="1"/>
          </p:nvPr>
        </p:nvSpPr>
        <p:spPr>
          <a:xfrm>
            <a:off x="952500" y="1924987"/>
            <a:ext cx="11347080" cy="6911237"/>
          </a:xfrm>
          <a:prstGeom prst="rect">
            <a:avLst/>
          </a:prstGeom>
        </p:spPr>
        <p:txBody>
          <a:bodyPr>
            <a:noAutofit/>
          </a:bodyPr>
          <a:lstStyle/>
          <a:p>
            <a:pPr marL="342899" indent="-342899" defTabSz="914400">
              <a:spcBef>
                <a:spcPts val="600"/>
              </a:spcBef>
              <a:spcAft>
                <a:spcPts val="1900"/>
              </a:spcAft>
              <a:buSzPct val="100000"/>
              <a:defRPr sz="4000"/>
            </a:pPr>
            <a:r>
              <a:rPr sz="3200" dirty="0"/>
              <a:t>Older </a:t>
            </a:r>
            <a:r>
              <a:rPr sz="3200" dirty="0" smtClean="0"/>
              <a:t>adults</a:t>
            </a:r>
            <a:r>
              <a:rPr lang="en-US" sz="3200" dirty="0" smtClean="0"/>
              <a:t> </a:t>
            </a:r>
            <a:r>
              <a:rPr sz="3200" dirty="0" smtClean="0"/>
              <a:t>-</a:t>
            </a:r>
            <a:r>
              <a:rPr lang="en-US" sz="3200" dirty="0" smtClean="0"/>
              <a:t> </a:t>
            </a:r>
            <a:r>
              <a:rPr sz="3200" dirty="0" smtClean="0"/>
              <a:t>Mature Adults</a:t>
            </a:r>
            <a:r>
              <a:rPr lang="en-US" sz="3200" dirty="0" smtClean="0"/>
              <a:t> </a:t>
            </a:r>
            <a:r>
              <a:rPr sz="3200" dirty="0" smtClean="0"/>
              <a:t>-</a:t>
            </a:r>
            <a:r>
              <a:rPr lang="en-US" sz="3200" dirty="0" smtClean="0"/>
              <a:t> </a:t>
            </a:r>
            <a:r>
              <a:rPr sz="3200" dirty="0" smtClean="0"/>
              <a:t>Not </a:t>
            </a:r>
            <a:r>
              <a:rPr sz="3200" dirty="0"/>
              <a:t>Geriatric</a:t>
            </a:r>
          </a:p>
          <a:p>
            <a:pPr marL="342899" indent="-342899" defTabSz="914400">
              <a:spcBef>
                <a:spcPts val="600"/>
              </a:spcBef>
              <a:spcAft>
                <a:spcPts val="1900"/>
              </a:spcAft>
              <a:buSzPct val="100000"/>
              <a:defRPr sz="4000"/>
            </a:pPr>
            <a:r>
              <a:rPr sz="3200" dirty="0"/>
              <a:t>Knowledge of liaisons and advocate agencies</a:t>
            </a:r>
          </a:p>
          <a:p>
            <a:pPr marL="342899" indent="-342899" defTabSz="914400">
              <a:spcBef>
                <a:spcPts val="600"/>
              </a:spcBef>
              <a:spcAft>
                <a:spcPts val="1900"/>
              </a:spcAft>
              <a:buSzPct val="100000"/>
              <a:defRPr sz="4000"/>
            </a:pPr>
            <a:r>
              <a:rPr sz="3200" dirty="0" smtClean="0"/>
              <a:t>Utilities</a:t>
            </a:r>
            <a:r>
              <a:rPr lang="en-US" sz="3200" dirty="0" smtClean="0"/>
              <a:t> – </a:t>
            </a:r>
            <a:r>
              <a:rPr sz="3200" dirty="0" smtClean="0"/>
              <a:t>ConEd</a:t>
            </a:r>
            <a:r>
              <a:rPr lang="en-US" sz="3200" dirty="0" smtClean="0"/>
              <a:t> </a:t>
            </a:r>
            <a:r>
              <a:rPr sz="3200" dirty="0" smtClean="0"/>
              <a:t>-</a:t>
            </a:r>
            <a:r>
              <a:rPr lang="en-US" sz="3200" dirty="0" smtClean="0"/>
              <a:t> </a:t>
            </a:r>
            <a:r>
              <a:rPr sz="3200" dirty="0" smtClean="0"/>
              <a:t>Verizon</a:t>
            </a:r>
            <a:endParaRPr sz="3200" dirty="0"/>
          </a:p>
          <a:p>
            <a:pPr marL="342899" indent="-342899" defTabSz="914400">
              <a:spcBef>
                <a:spcPts val="600"/>
              </a:spcBef>
              <a:spcAft>
                <a:spcPts val="1900"/>
              </a:spcAft>
              <a:buSzPct val="100000"/>
              <a:defRPr sz="4000"/>
            </a:pPr>
            <a:r>
              <a:rPr sz="3200" dirty="0"/>
              <a:t>One phone call can mean a lot to a client </a:t>
            </a:r>
            <a:r>
              <a:rPr lang="en-US" sz="3200" dirty="0" smtClean="0"/>
              <a:t>- </a:t>
            </a:r>
            <a:r>
              <a:rPr sz="3200" dirty="0" smtClean="0"/>
              <a:t>Reduce stress</a:t>
            </a:r>
            <a:r>
              <a:rPr lang="en-US" sz="3200" dirty="0" smtClean="0"/>
              <a:t> </a:t>
            </a:r>
            <a:r>
              <a:rPr sz="3200" dirty="0" smtClean="0"/>
              <a:t>-</a:t>
            </a:r>
            <a:r>
              <a:rPr lang="en-US" sz="3200" dirty="0" smtClean="0"/>
              <a:t> </a:t>
            </a:r>
            <a:r>
              <a:rPr sz="3200" dirty="0" smtClean="0"/>
              <a:t>Reduce </a:t>
            </a:r>
            <a:r>
              <a:rPr sz="3200" dirty="0"/>
              <a:t>risk of relapse</a:t>
            </a:r>
          </a:p>
          <a:p>
            <a:pPr marL="342899" indent="-342899" defTabSz="914400">
              <a:spcBef>
                <a:spcPts val="600"/>
              </a:spcBef>
              <a:spcAft>
                <a:spcPts val="1900"/>
              </a:spcAft>
              <a:buSzPct val="100000"/>
              <a:defRPr sz="4000"/>
            </a:pPr>
            <a:r>
              <a:rPr sz="3200" dirty="0"/>
              <a:t>Meals on </a:t>
            </a:r>
            <a:r>
              <a:rPr sz="3200" dirty="0" smtClean="0"/>
              <a:t>Wheels</a:t>
            </a:r>
            <a:r>
              <a:rPr lang="en-US" sz="3200" dirty="0" smtClean="0"/>
              <a:t> </a:t>
            </a:r>
            <a:r>
              <a:rPr sz="3200" dirty="0" smtClean="0"/>
              <a:t>-</a:t>
            </a:r>
            <a:r>
              <a:rPr lang="en-US" sz="3200" dirty="0" smtClean="0"/>
              <a:t> </a:t>
            </a:r>
            <a:r>
              <a:rPr sz="3200" dirty="0" smtClean="0"/>
              <a:t>Senior </a:t>
            </a:r>
            <a:r>
              <a:rPr sz="3200" dirty="0"/>
              <a:t>companions</a:t>
            </a:r>
          </a:p>
          <a:p>
            <a:pPr marL="342899" indent="-342899" defTabSz="914400">
              <a:spcBef>
                <a:spcPts val="600"/>
              </a:spcBef>
              <a:spcAft>
                <a:spcPts val="1900"/>
              </a:spcAft>
              <a:buSzPct val="100000"/>
              <a:defRPr sz="4000"/>
            </a:pPr>
            <a:r>
              <a:rPr sz="3200" dirty="0"/>
              <a:t>JASPOA, Volunteer at </a:t>
            </a:r>
            <a:r>
              <a:rPr sz="3200" dirty="0" smtClean="0"/>
              <a:t>hospital</a:t>
            </a:r>
            <a:r>
              <a:rPr lang="en-US" sz="3200" dirty="0" smtClean="0"/>
              <a:t> </a:t>
            </a:r>
            <a:r>
              <a:rPr sz="3200" dirty="0" smtClean="0"/>
              <a:t>-</a:t>
            </a:r>
            <a:r>
              <a:rPr lang="en-US" sz="3200" dirty="0" smtClean="0"/>
              <a:t> </a:t>
            </a:r>
            <a:r>
              <a:rPr sz="3200" dirty="0" smtClean="0"/>
              <a:t>sense </a:t>
            </a:r>
            <a:r>
              <a:rPr sz="3200" dirty="0"/>
              <a:t>of purpose</a:t>
            </a:r>
          </a:p>
          <a:p>
            <a:pPr marL="342899" indent="-342899" defTabSz="914400">
              <a:spcBef>
                <a:spcPts val="600"/>
              </a:spcBef>
              <a:spcAft>
                <a:spcPts val="1900"/>
              </a:spcAft>
              <a:buSzPct val="100000"/>
              <a:defRPr sz="4000"/>
            </a:pPr>
            <a:r>
              <a:rPr sz="3200" dirty="0" smtClean="0"/>
              <a:t>AARP</a:t>
            </a:r>
            <a:r>
              <a:rPr lang="en-US" sz="3200" dirty="0" smtClean="0"/>
              <a:t> </a:t>
            </a:r>
            <a:r>
              <a:rPr sz="3200" dirty="0" smtClean="0"/>
              <a:t>-</a:t>
            </a:r>
            <a:r>
              <a:rPr lang="en-US" sz="3200" dirty="0" smtClean="0"/>
              <a:t> </a:t>
            </a:r>
            <a:r>
              <a:rPr sz="3200" dirty="0" smtClean="0"/>
              <a:t>Classes </a:t>
            </a:r>
            <a:r>
              <a:rPr sz="3200" dirty="0"/>
              <a:t>they may actually want to take </a:t>
            </a:r>
          </a:p>
          <a:p>
            <a:pPr marL="342899" indent="-342899" defTabSz="914400">
              <a:spcBef>
                <a:spcPts val="600"/>
              </a:spcBef>
              <a:spcAft>
                <a:spcPts val="1900"/>
              </a:spcAft>
              <a:buSzPct val="100000"/>
              <a:defRPr sz="4000"/>
            </a:pPr>
            <a:r>
              <a:rPr sz="3200" dirty="0"/>
              <a:t>Veterans groups, clubs, organiza</a:t>
            </a:r>
            <a:r>
              <a:rPr sz="3600" dirty="0"/>
              <a:t>tions</a:t>
            </a:r>
          </a:p>
        </p:txBody>
      </p:sp>
    </p:spTree>
  </p:cSld>
  <p:clrMapOvr>
    <a:masterClrMapping/>
  </p:clrMapOvr>
  <p:transition xmlns:p14="http://schemas.microsoft.com/office/powerpoint/2010/mai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Shape 203"/>
          <p:cNvSpPr>
            <a:spLocks noGrp="1"/>
          </p:cNvSpPr>
          <p:nvPr>
            <p:ph type="title"/>
          </p:nvPr>
        </p:nvSpPr>
        <p:spPr>
          <a:xfrm>
            <a:off x="952500" y="406400"/>
            <a:ext cx="11099800" cy="1491851"/>
          </a:xfrm>
          <a:prstGeom prst="rect">
            <a:avLst/>
          </a:prstGeom>
        </p:spPr>
        <p:txBody>
          <a:bodyPr/>
          <a:lstStyle/>
          <a:p>
            <a:r>
              <a:rPr dirty="0"/>
              <a:t>Aftercare</a:t>
            </a:r>
          </a:p>
        </p:txBody>
      </p:sp>
      <p:sp>
        <p:nvSpPr>
          <p:cNvPr id="204" name="Shape 204"/>
          <p:cNvSpPr>
            <a:spLocks noGrp="1"/>
          </p:cNvSpPr>
          <p:nvPr>
            <p:ph type="body" idx="1"/>
          </p:nvPr>
        </p:nvSpPr>
        <p:spPr>
          <a:xfrm>
            <a:off x="952499" y="1898251"/>
            <a:ext cx="11507509" cy="6979049"/>
          </a:xfrm>
          <a:prstGeom prst="rect">
            <a:avLst/>
          </a:prstGeom>
        </p:spPr>
        <p:txBody>
          <a:bodyPr>
            <a:normAutofit/>
          </a:bodyPr>
          <a:lstStyle/>
          <a:p>
            <a:pPr marL="342899" indent="-342899" defTabSz="914400">
              <a:spcBef>
                <a:spcPts val="600"/>
              </a:spcBef>
              <a:spcAft>
                <a:spcPts val="1900"/>
              </a:spcAft>
              <a:buSzPct val="100000"/>
              <a:defRPr sz="3600"/>
            </a:pPr>
            <a:r>
              <a:rPr sz="3200" dirty="0"/>
              <a:t>How do I get to meetings?</a:t>
            </a:r>
          </a:p>
          <a:p>
            <a:pPr marL="342899" indent="-342899" defTabSz="914400">
              <a:spcBef>
                <a:spcPts val="600"/>
              </a:spcBef>
              <a:spcAft>
                <a:spcPts val="1900"/>
              </a:spcAft>
              <a:buSzPct val="100000"/>
              <a:defRPr sz="3600"/>
            </a:pPr>
            <a:r>
              <a:rPr sz="3200" dirty="0"/>
              <a:t>I don’t want to go out alone at night</a:t>
            </a:r>
          </a:p>
          <a:p>
            <a:pPr marL="342899" indent="-342899" defTabSz="914400">
              <a:spcBef>
                <a:spcPts val="600"/>
              </a:spcBef>
              <a:spcAft>
                <a:spcPts val="1900"/>
              </a:spcAft>
              <a:buSzPct val="100000"/>
              <a:defRPr sz="3600"/>
            </a:pPr>
            <a:r>
              <a:rPr sz="3200" dirty="0"/>
              <a:t>Follow up with medical/psychiatric </a:t>
            </a:r>
            <a:r>
              <a:rPr sz="3200" dirty="0" smtClean="0"/>
              <a:t>care</a:t>
            </a:r>
            <a:r>
              <a:rPr lang="en-US" sz="3200" dirty="0" smtClean="0"/>
              <a:t> </a:t>
            </a:r>
            <a:r>
              <a:rPr sz="3200" dirty="0" smtClean="0"/>
              <a:t>- </a:t>
            </a:r>
            <a:r>
              <a:rPr sz="3200" dirty="0"/>
              <a:t>calendars to track </a:t>
            </a:r>
            <a:r>
              <a:rPr sz="3200" dirty="0" smtClean="0"/>
              <a:t>appointments</a:t>
            </a:r>
            <a:r>
              <a:rPr lang="en-US" sz="3200" dirty="0" smtClean="0"/>
              <a:t> </a:t>
            </a:r>
            <a:r>
              <a:rPr sz="3200" dirty="0" smtClean="0"/>
              <a:t>-</a:t>
            </a:r>
            <a:r>
              <a:rPr lang="en-US" sz="3200" dirty="0" smtClean="0"/>
              <a:t> </a:t>
            </a:r>
            <a:r>
              <a:rPr sz="3200" dirty="0" smtClean="0"/>
              <a:t>Pill </a:t>
            </a:r>
            <a:r>
              <a:rPr sz="3200" dirty="0"/>
              <a:t>bottles to keep track </a:t>
            </a:r>
            <a:r>
              <a:rPr sz="3200" dirty="0" smtClean="0"/>
              <a:t>of</a:t>
            </a:r>
            <a:r>
              <a:rPr lang="en-US" sz="3200" dirty="0" smtClean="0"/>
              <a:t> </a:t>
            </a:r>
            <a:r>
              <a:rPr sz="3200" dirty="0" smtClean="0"/>
              <a:t>medications</a:t>
            </a:r>
            <a:endParaRPr sz="3200" dirty="0"/>
          </a:p>
          <a:p>
            <a:pPr marL="342899" indent="-342899" defTabSz="914400">
              <a:spcBef>
                <a:spcPts val="600"/>
              </a:spcBef>
              <a:spcAft>
                <a:spcPts val="1900"/>
              </a:spcAft>
              <a:buSzPct val="100000"/>
              <a:defRPr sz="3600"/>
            </a:pPr>
            <a:r>
              <a:rPr sz="3200" dirty="0"/>
              <a:t>Develop supports within the </a:t>
            </a:r>
            <a:r>
              <a:rPr sz="3200" dirty="0" smtClean="0"/>
              <a:t>community</a:t>
            </a:r>
            <a:r>
              <a:rPr lang="en-US" sz="3200" dirty="0" smtClean="0"/>
              <a:t> </a:t>
            </a:r>
            <a:r>
              <a:rPr sz="3200" dirty="0" smtClean="0"/>
              <a:t>-</a:t>
            </a:r>
            <a:r>
              <a:rPr lang="en-US" sz="3200" dirty="0" smtClean="0"/>
              <a:t> </a:t>
            </a:r>
            <a:r>
              <a:rPr sz="3200" dirty="0" smtClean="0"/>
              <a:t>INTL </a:t>
            </a:r>
            <a:r>
              <a:rPr sz="3200" dirty="0"/>
              <a:t>grads once again helpful</a:t>
            </a:r>
          </a:p>
          <a:p>
            <a:pPr marL="342899" indent="-342899" defTabSz="914400">
              <a:spcBef>
                <a:spcPts val="600"/>
              </a:spcBef>
              <a:spcAft>
                <a:spcPts val="1900"/>
              </a:spcAft>
              <a:buSzPct val="100000"/>
              <a:defRPr sz="3600"/>
            </a:pPr>
            <a:r>
              <a:rPr sz="3200" dirty="0"/>
              <a:t>Family </a:t>
            </a:r>
            <a:r>
              <a:rPr sz="3200" dirty="0" smtClean="0"/>
              <a:t>treatment</a:t>
            </a:r>
            <a:r>
              <a:rPr lang="en-US" sz="3200" dirty="0" smtClean="0"/>
              <a:t> </a:t>
            </a:r>
            <a:r>
              <a:rPr sz="3200" dirty="0" smtClean="0"/>
              <a:t>-</a:t>
            </a:r>
            <a:r>
              <a:rPr lang="en-US" sz="3200" dirty="0" smtClean="0"/>
              <a:t> </a:t>
            </a:r>
            <a:r>
              <a:rPr sz="3200" dirty="0" smtClean="0"/>
              <a:t>Develop </a:t>
            </a:r>
            <a:r>
              <a:rPr sz="3200" dirty="0"/>
              <a:t>schedule of regular contact between family members</a:t>
            </a:r>
          </a:p>
          <a:p>
            <a:pPr marL="342899" indent="-342899" defTabSz="914400">
              <a:spcBef>
                <a:spcPts val="600"/>
              </a:spcBef>
              <a:spcAft>
                <a:spcPts val="1900"/>
              </a:spcAft>
              <a:buSzPct val="100000"/>
              <a:defRPr sz="3600"/>
            </a:pPr>
            <a:r>
              <a:rPr sz="3200" dirty="0"/>
              <a:t>Let the client develop their treatment </a:t>
            </a:r>
            <a:r>
              <a:rPr sz="3200" dirty="0" smtClean="0"/>
              <a:t>plan</a:t>
            </a:r>
            <a:r>
              <a:rPr lang="en-US" sz="3200" dirty="0" smtClean="0"/>
              <a:t> – </a:t>
            </a:r>
            <a:r>
              <a:rPr sz="3200" dirty="0" smtClean="0"/>
              <a:t>fears</a:t>
            </a:r>
            <a:r>
              <a:rPr lang="en-US" sz="3200" dirty="0" smtClean="0"/>
              <a:t> </a:t>
            </a:r>
            <a:r>
              <a:rPr sz="3200" dirty="0" smtClean="0"/>
              <a:t>-concerns</a:t>
            </a:r>
            <a:r>
              <a:rPr lang="en-US" sz="3200" dirty="0" smtClean="0"/>
              <a:t> </a:t>
            </a:r>
            <a:br>
              <a:rPr lang="en-US" sz="3200" dirty="0" smtClean="0"/>
            </a:br>
            <a:r>
              <a:rPr sz="3200" dirty="0" smtClean="0"/>
              <a:t>-</a:t>
            </a:r>
            <a:r>
              <a:rPr lang="en-US" sz="3200" dirty="0" smtClean="0"/>
              <a:t> </a:t>
            </a:r>
            <a:r>
              <a:rPr sz="3200" dirty="0" smtClean="0"/>
              <a:t>relapse</a:t>
            </a:r>
            <a:endParaRPr sz="3200" dirty="0"/>
          </a:p>
        </p:txBody>
      </p:sp>
    </p:spTree>
  </p:cSld>
  <p:clrMapOvr>
    <a:masterClrMapping/>
  </p:clrMapOvr>
  <p:transition xmlns:p14="http://schemas.microsoft.com/office/powerpoint/2010/mai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Shape 206"/>
          <p:cNvSpPr>
            <a:spLocks noGrp="1"/>
          </p:cNvSpPr>
          <p:nvPr>
            <p:ph type="title"/>
          </p:nvPr>
        </p:nvSpPr>
        <p:spPr>
          <a:prstGeom prst="rect">
            <a:avLst/>
          </a:prstGeom>
        </p:spPr>
        <p:txBody>
          <a:bodyPr/>
          <a:lstStyle>
            <a:lvl1pPr defTabSz="403097">
              <a:defRPr sz="5520"/>
            </a:lvl1pPr>
          </a:lstStyle>
          <a:p>
            <a:r>
              <a:t>What does an older adult program need to best serve this population?</a:t>
            </a:r>
          </a:p>
        </p:txBody>
      </p:sp>
      <p:sp>
        <p:nvSpPr>
          <p:cNvPr id="207" name="Shape 207"/>
          <p:cNvSpPr>
            <a:spLocks noGrp="1"/>
          </p:cNvSpPr>
          <p:nvPr>
            <p:ph type="body" idx="1"/>
          </p:nvPr>
        </p:nvSpPr>
        <p:spPr>
          <a:xfrm>
            <a:off x="2312856" y="2590800"/>
            <a:ext cx="9739444" cy="6686566"/>
          </a:xfrm>
          <a:prstGeom prst="rect">
            <a:avLst/>
          </a:prstGeom>
        </p:spPr>
        <p:txBody>
          <a:bodyPr>
            <a:normAutofit/>
          </a:bodyPr>
          <a:lstStyle/>
          <a:p>
            <a:pPr defTabSz="914400">
              <a:spcBef>
                <a:spcPts val="700"/>
              </a:spcBef>
              <a:spcAft>
                <a:spcPts val="1900"/>
              </a:spcAft>
              <a:buClr>
                <a:srgbClr val="FFFFFF"/>
              </a:buClr>
              <a:buSzPct val="100000"/>
              <a:defRPr sz="4800"/>
            </a:pPr>
            <a:r>
              <a:rPr sz="3200" dirty="0" smtClean="0"/>
              <a:t>Case </a:t>
            </a:r>
            <a:r>
              <a:rPr sz="3200" dirty="0"/>
              <a:t>Management</a:t>
            </a:r>
          </a:p>
          <a:p>
            <a:pPr defTabSz="914400">
              <a:spcBef>
                <a:spcPts val="700"/>
              </a:spcBef>
              <a:spcAft>
                <a:spcPts val="1900"/>
              </a:spcAft>
              <a:buClr>
                <a:srgbClr val="FFFFFF"/>
              </a:buClr>
              <a:buSzPct val="100000"/>
              <a:defRPr sz="4800"/>
            </a:pPr>
            <a:r>
              <a:rPr sz="3200" dirty="0" smtClean="0"/>
              <a:t>Outpatient </a:t>
            </a:r>
            <a:r>
              <a:rPr sz="3200" dirty="0"/>
              <a:t>Treatment</a:t>
            </a:r>
          </a:p>
          <a:p>
            <a:pPr defTabSz="914400">
              <a:spcBef>
                <a:spcPts val="700"/>
              </a:spcBef>
              <a:spcAft>
                <a:spcPts val="1900"/>
              </a:spcAft>
              <a:buClr>
                <a:srgbClr val="FFFFFF"/>
              </a:buClr>
              <a:buSzPct val="100000"/>
              <a:defRPr sz="4800"/>
            </a:pPr>
            <a:r>
              <a:rPr sz="3200" dirty="0" smtClean="0"/>
              <a:t>Transportation</a:t>
            </a:r>
            <a:endParaRPr sz="3200" dirty="0"/>
          </a:p>
          <a:p>
            <a:pPr defTabSz="914400">
              <a:spcBef>
                <a:spcPts val="700"/>
              </a:spcBef>
              <a:spcAft>
                <a:spcPts val="1900"/>
              </a:spcAft>
              <a:buClr>
                <a:srgbClr val="FFFFFF"/>
              </a:buClr>
              <a:buSzPct val="100000"/>
              <a:defRPr sz="4800"/>
            </a:pPr>
            <a:r>
              <a:rPr sz="3200" dirty="0" smtClean="0"/>
              <a:t>Facilitating </a:t>
            </a:r>
            <a:r>
              <a:rPr sz="3200" dirty="0"/>
              <a:t>AA and Alanon</a:t>
            </a:r>
          </a:p>
          <a:p>
            <a:pPr defTabSz="914400">
              <a:spcBef>
                <a:spcPts val="700"/>
              </a:spcBef>
              <a:spcAft>
                <a:spcPts val="1900"/>
              </a:spcAft>
              <a:buClr>
                <a:srgbClr val="FFFFFF"/>
              </a:buClr>
              <a:buSzPct val="100000"/>
              <a:defRPr sz="4800"/>
            </a:pPr>
            <a:r>
              <a:rPr sz="3200" dirty="0" smtClean="0"/>
              <a:t>Home </a:t>
            </a:r>
            <a:r>
              <a:rPr sz="3200" dirty="0"/>
              <a:t>Visits</a:t>
            </a:r>
          </a:p>
          <a:p>
            <a:pPr defTabSz="914400">
              <a:spcBef>
                <a:spcPts val="700"/>
              </a:spcBef>
              <a:spcAft>
                <a:spcPts val="1900"/>
              </a:spcAft>
              <a:buClr>
                <a:srgbClr val="FFFFFF"/>
              </a:buClr>
              <a:buSzPct val="100000"/>
              <a:defRPr sz="4800"/>
            </a:pPr>
            <a:r>
              <a:rPr sz="3200" dirty="0" smtClean="0"/>
              <a:t>Social </a:t>
            </a:r>
            <a:r>
              <a:rPr sz="3200" dirty="0"/>
              <a:t>Functions</a:t>
            </a:r>
          </a:p>
          <a:p>
            <a:pPr defTabSz="914400">
              <a:spcBef>
                <a:spcPts val="700"/>
              </a:spcBef>
              <a:spcAft>
                <a:spcPts val="1900"/>
              </a:spcAft>
              <a:buClr>
                <a:srgbClr val="FFFFFF"/>
              </a:buClr>
              <a:buSzPct val="100000"/>
              <a:defRPr sz="4800"/>
            </a:pPr>
            <a:r>
              <a:rPr sz="3200" dirty="0" smtClean="0"/>
              <a:t>Communication </a:t>
            </a:r>
            <a:r>
              <a:rPr sz="3200" dirty="0"/>
              <a:t>with professionals</a:t>
            </a:r>
          </a:p>
          <a:p>
            <a:pPr defTabSz="914400">
              <a:spcBef>
                <a:spcPts val="700"/>
              </a:spcBef>
              <a:spcAft>
                <a:spcPts val="1900"/>
              </a:spcAft>
              <a:buClr>
                <a:srgbClr val="FFFFFF"/>
              </a:buClr>
              <a:buSzPct val="100000"/>
              <a:defRPr sz="4800"/>
            </a:pPr>
            <a:r>
              <a:rPr sz="3200" dirty="0" smtClean="0"/>
              <a:t>Educational </a:t>
            </a:r>
            <a:r>
              <a:rPr sz="3200" dirty="0"/>
              <a:t>Presentations</a:t>
            </a:r>
          </a:p>
        </p:txBody>
      </p:sp>
    </p:spTree>
  </p:cSld>
  <p:clrMapOvr>
    <a:masterClrMapping/>
  </p:clrMapOvr>
  <p:transition xmlns:p14="http://schemas.microsoft.com/office/powerpoint/2010/mai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Shape 209"/>
          <p:cNvSpPr>
            <a:spLocks noGrp="1"/>
          </p:cNvSpPr>
          <p:nvPr>
            <p:ph type="title"/>
          </p:nvPr>
        </p:nvSpPr>
        <p:spPr>
          <a:xfrm>
            <a:off x="952500" y="412750"/>
            <a:ext cx="11099800" cy="1699388"/>
          </a:xfrm>
          <a:prstGeom prst="rect">
            <a:avLst/>
          </a:prstGeom>
        </p:spPr>
        <p:txBody>
          <a:bodyPr/>
          <a:lstStyle/>
          <a:p>
            <a:r>
              <a:rPr dirty="0"/>
              <a:t>Alcoholics Anonymous</a:t>
            </a:r>
          </a:p>
        </p:txBody>
      </p:sp>
      <p:sp>
        <p:nvSpPr>
          <p:cNvPr id="210" name="Shape 210"/>
          <p:cNvSpPr>
            <a:spLocks noGrp="1"/>
          </p:cNvSpPr>
          <p:nvPr>
            <p:ph type="body" idx="1"/>
          </p:nvPr>
        </p:nvSpPr>
        <p:spPr>
          <a:xfrm>
            <a:off x="952500" y="2112137"/>
            <a:ext cx="11099800" cy="7004813"/>
          </a:xfrm>
          <a:prstGeom prst="rect">
            <a:avLst/>
          </a:prstGeom>
        </p:spPr>
        <p:txBody>
          <a:bodyPr>
            <a:noAutofit/>
          </a:bodyPr>
          <a:lstStyle/>
          <a:p>
            <a:pPr marL="216026" indent="-216026" defTabSz="576072">
              <a:spcBef>
                <a:spcPts val="600"/>
              </a:spcBef>
              <a:spcAft>
                <a:spcPts val="700"/>
              </a:spcAft>
              <a:buSzPct val="100000"/>
              <a:defRPr sz="2772"/>
            </a:pPr>
            <a:r>
              <a:rPr dirty="0"/>
              <a:t>Began in 1935 by two men-Stockbroker and a physician.</a:t>
            </a:r>
          </a:p>
          <a:p>
            <a:pPr marL="216026" indent="-216026" defTabSz="576072">
              <a:spcBef>
                <a:spcPts val="600"/>
              </a:spcBef>
              <a:spcAft>
                <a:spcPts val="700"/>
              </a:spcAft>
              <a:buSzPct val="100000"/>
              <a:defRPr sz="2772"/>
            </a:pPr>
            <a:r>
              <a:rPr dirty="0"/>
              <a:t>First AA Group (meeting) formed in 1935. (Akron, Ohio) Group number two in 1937 (NYC). By 1939 there 900 men and women sober in AA after an article was written about AA. </a:t>
            </a:r>
          </a:p>
          <a:p>
            <a:pPr marL="216026" indent="-216026" defTabSz="576072">
              <a:spcBef>
                <a:spcPts val="600"/>
              </a:spcBef>
              <a:spcAft>
                <a:spcPts val="700"/>
              </a:spcAft>
              <a:buSzPct val="100000"/>
              <a:defRPr sz="2772"/>
            </a:pPr>
            <a:r>
              <a:rPr dirty="0"/>
              <a:t>In 1940 John D. Rockefeller had a dinner to which AA’s were </a:t>
            </a:r>
            <a:r>
              <a:rPr lang="en-US" dirty="0" smtClean="0"/>
              <a:t/>
            </a:r>
            <a:br>
              <a:rPr lang="en-US" dirty="0" smtClean="0"/>
            </a:br>
            <a:r>
              <a:rPr dirty="0" smtClean="0"/>
              <a:t>invited </a:t>
            </a:r>
            <a:r>
              <a:rPr dirty="0"/>
              <a:t>to tell their stories. </a:t>
            </a:r>
          </a:p>
          <a:p>
            <a:pPr marL="216026" indent="-216026" defTabSz="576072">
              <a:spcBef>
                <a:spcPts val="600"/>
              </a:spcBef>
              <a:spcAft>
                <a:spcPts val="700"/>
              </a:spcAft>
              <a:buSzPct val="100000"/>
              <a:defRPr sz="2772"/>
            </a:pPr>
            <a:r>
              <a:rPr dirty="0"/>
              <a:t>March 1941 Saturday Evening Post article by Jack </a:t>
            </a:r>
            <a:r>
              <a:rPr dirty="0" smtClean="0"/>
              <a:t>Alexander</a:t>
            </a:r>
            <a:r>
              <a:rPr lang="en-US" dirty="0" smtClean="0"/>
              <a:t> – </a:t>
            </a:r>
            <a:br>
              <a:rPr lang="en-US" dirty="0" smtClean="0"/>
            </a:br>
            <a:r>
              <a:rPr dirty="0" smtClean="0"/>
              <a:t>By </a:t>
            </a:r>
            <a:r>
              <a:rPr dirty="0"/>
              <a:t>the end of 1941 there were 8,000 members.</a:t>
            </a:r>
          </a:p>
          <a:p>
            <a:pPr marL="216026" indent="-216026" defTabSz="576072">
              <a:spcBef>
                <a:spcPts val="600"/>
              </a:spcBef>
              <a:spcAft>
                <a:spcPts val="700"/>
              </a:spcAft>
              <a:buSzPct val="100000"/>
              <a:defRPr sz="2772"/>
            </a:pPr>
            <a:r>
              <a:rPr dirty="0"/>
              <a:t>March 1976 conservatively estimated to have more than 1,000,000 </a:t>
            </a:r>
            <a:r>
              <a:rPr dirty="0" smtClean="0"/>
              <a:t>members</a:t>
            </a:r>
            <a:r>
              <a:rPr lang="en-US" dirty="0" smtClean="0"/>
              <a:t> </a:t>
            </a:r>
            <a:r>
              <a:rPr dirty="0" smtClean="0"/>
              <a:t>-</a:t>
            </a:r>
            <a:r>
              <a:rPr lang="en-US" dirty="0" smtClean="0"/>
              <a:t> </a:t>
            </a:r>
            <a:r>
              <a:rPr dirty="0" smtClean="0"/>
              <a:t>28,000 </a:t>
            </a:r>
            <a:r>
              <a:rPr dirty="0"/>
              <a:t>groups in 90 countries.</a:t>
            </a:r>
          </a:p>
          <a:p>
            <a:pPr marL="216026" indent="-216026" defTabSz="576072">
              <a:spcBef>
                <a:spcPts val="600"/>
              </a:spcBef>
              <a:spcAft>
                <a:spcPts val="700"/>
              </a:spcAft>
              <a:buSzPct val="100000"/>
              <a:defRPr sz="2772"/>
            </a:pPr>
            <a:r>
              <a:rPr dirty="0"/>
              <a:t>November 2001  two million members-100,800 in approximately </a:t>
            </a:r>
            <a:r>
              <a:rPr lang="en-US" dirty="0" smtClean="0"/>
              <a:t/>
            </a:r>
            <a:br>
              <a:rPr lang="en-US" dirty="0" smtClean="0"/>
            </a:br>
            <a:r>
              <a:rPr dirty="0" smtClean="0"/>
              <a:t>150 </a:t>
            </a:r>
            <a:r>
              <a:rPr dirty="0"/>
              <a:t>countries. The book has been translated into 43 languages. </a:t>
            </a:r>
          </a:p>
          <a:p>
            <a:pPr marL="216026" indent="-216026" defTabSz="576072">
              <a:spcBef>
                <a:spcPts val="600"/>
              </a:spcBef>
              <a:spcAft>
                <a:spcPts val="700"/>
              </a:spcAft>
              <a:buSzPct val="100000"/>
              <a:defRPr sz="2772"/>
            </a:pPr>
            <a:r>
              <a:rPr dirty="0"/>
              <a:t>From the AA 12 Step program there are at least 164 other </a:t>
            </a:r>
            <a:r>
              <a:rPr lang="en-US" dirty="0" smtClean="0"/>
              <a:t/>
            </a:r>
            <a:br>
              <a:rPr lang="en-US" dirty="0" smtClean="0"/>
            </a:br>
            <a:r>
              <a:rPr dirty="0" smtClean="0"/>
              <a:t>12 </a:t>
            </a:r>
            <a:r>
              <a:rPr dirty="0"/>
              <a:t>Step programs.</a:t>
            </a:r>
          </a:p>
        </p:txBody>
      </p:sp>
    </p:spTree>
  </p:cSld>
  <p:clrMapOvr>
    <a:masterClrMapping/>
  </p:clrMapOvr>
  <p:transition xmlns:p14="http://schemas.microsoft.com/office/powerpoint/2010/mai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Shape 212"/>
          <p:cNvSpPr>
            <a:spLocks noGrp="1"/>
          </p:cNvSpPr>
          <p:nvPr>
            <p:ph type="title"/>
          </p:nvPr>
        </p:nvSpPr>
        <p:spPr>
          <a:xfrm>
            <a:off x="952500" y="406400"/>
            <a:ext cx="11099800" cy="1919626"/>
          </a:xfrm>
          <a:prstGeom prst="rect">
            <a:avLst/>
          </a:prstGeom>
        </p:spPr>
        <p:txBody>
          <a:bodyPr/>
          <a:lstStyle/>
          <a:p>
            <a:r>
              <a:rPr dirty="0"/>
              <a:t>Recovery</a:t>
            </a:r>
          </a:p>
        </p:txBody>
      </p:sp>
      <p:sp>
        <p:nvSpPr>
          <p:cNvPr id="213" name="Shape 213"/>
          <p:cNvSpPr>
            <a:spLocks noGrp="1"/>
          </p:cNvSpPr>
          <p:nvPr>
            <p:ph type="body" idx="1"/>
          </p:nvPr>
        </p:nvSpPr>
        <p:spPr>
          <a:xfrm>
            <a:off x="1350280" y="2597150"/>
            <a:ext cx="10702020" cy="5878139"/>
          </a:xfrm>
          <a:prstGeom prst="rect">
            <a:avLst/>
          </a:prstGeom>
        </p:spPr>
        <p:txBody>
          <a:bodyPr>
            <a:normAutofit/>
          </a:bodyPr>
          <a:lstStyle/>
          <a:p>
            <a:pPr marL="342900" indent="-342900" defTabSz="914400">
              <a:spcBef>
                <a:spcPts val="700"/>
              </a:spcBef>
              <a:spcAft>
                <a:spcPts val="2400"/>
              </a:spcAft>
              <a:buClr>
                <a:srgbClr val="CCFFFF"/>
              </a:buClr>
              <a:buSzPct val="100000"/>
              <a:defRPr sz="5200"/>
            </a:pPr>
            <a:r>
              <a:rPr dirty="0"/>
              <a:t> Process of Change</a:t>
            </a:r>
          </a:p>
          <a:p>
            <a:pPr marL="342900" indent="-342900" defTabSz="914400">
              <a:spcBef>
                <a:spcPts val="700"/>
              </a:spcBef>
              <a:spcAft>
                <a:spcPts val="2400"/>
              </a:spcAft>
              <a:buClr>
                <a:srgbClr val="CCFFFF"/>
              </a:buClr>
              <a:buSzPct val="100000"/>
              <a:defRPr sz="5200"/>
            </a:pPr>
            <a:r>
              <a:rPr dirty="0"/>
              <a:t> Continuum of Care Plan</a:t>
            </a:r>
          </a:p>
          <a:p>
            <a:pPr marL="342900" indent="-342900" defTabSz="914400">
              <a:spcBef>
                <a:spcPts val="700"/>
              </a:spcBef>
              <a:spcAft>
                <a:spcPts val="2400"/>
              </a:spcAft>
              <a:buClr>
                <a:srgbClr val="CCFFFF"/>
              </a:buClr>
              <a:buSzPct val="100000"/>
              <a:defRPr sz="5200"/>
            </a:pPr>
            <a:r>
              <a:rPr dirty="0"/>
              <a:t> Ultimate Goal – Sobriety</a:t>
            </a:r>
          </a:p>
          <a:p>
            <a:pPr marL="342900" indent="-342900" defTabSz="914400">
              <a:spcBef>
                <a:spcPts val="700"/>
              </a:spcBef>
              <a:spcAft>
                <a:spcPts val="2400"/>
              </a:spcAft>
              <a:buClr>
                <a:srgbClr val="CCFFFF"/>
              </a:buClr>
              <a:buSzPct val="100000"/>
              <a:defRPr sz="5200"/>
            </a:pPr>
            <a:r>
              <a:rPr dirty="0"/>
              <a:t> Community Support / Services</a:t>
            </a:r>
          </a:p>
        </p:txBody>
      </p:sp>
    </p:spTree>
  </p:cSld>
  <p:clrMapOvr>
    <a:masterClrMapping/>
  </p:clrMapOvr>
  <p:transition xmlns:p14="http://schemas.microsoft.com/office/powerpoint/2010/mai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a:spLocks noGrp="1"/>
          </p:cNvSpPr>
          <p:nvPr>
            <p:ph type="ctrTitle"/>
          </p:nvPr>
        </p:nvSpPr>
        <p:spPr>
          <a:xfrm>
            <a:off x="1016000" y="213886"/>
            <a:ext cx="10820400" cy="1804675"/>
          </a:xfrm>
          <a:prstGeom prst="rect">
            <a:avLst/>
          </a:prstGeom>
        </p:spPr>
        <p:txBody>
          <a:bodyPr/>
          <a:lstStyle>
            <a:lvl1pPr>
              <a:defRPr sz="5300"/>
            </a:lvl1pPr>
          </a:lstStyle>
          <a:p>
            <a:r>
              <a:rPr dirty="0"/>
              <a:t>Misdiagnosed Chemical Dependency with Older Adults</a:t>
            </a:r>
          </a:p>
        </p:txBody>
      </p:sp>
      <p:sp>
        <p:nvSpPr>
          <p:cNvPr id="131" name="Shape 131"/>
          <p:cNvSpPr>
            <a:spLocks noGrp="1"/>
          </p:cNvSpPr>
          <p:nvPr>
            <p:ph type="subTitle" sz="quarter" idx="1"/>
          </p:nvPr>
        </p:nvSpPr>
        <p:spPr>
          <a:xfrm>
            <a:off x="1371600" y="2279650"/>
            <a:ext cx="10464800" cy="489199"/>
          </a:xfrm>
          <a:prstGeom prst="rect">
            <a:avLst/>
          </a:prstGeom>
        </p:spPr>
        <p:txBody>
          <a:bodyPr>
            <a:normAutofit lnSpcReduction="10000"/>
          </a:bodyPr>
          <a:lstStyle>
            <a:lvl1pPr defTabSz="484886">
              <a:defRPr sz="2656" b="1">
                <a:latin typeface="Helvetica"/>
                <a:ea typeface="Helvetica"/>
                <a:cs typeface="Helvetica"/>
                <a:sym typeface="Helvetica"/>
              </a:defRPr>
            </a:lvl1pPr>
          </a:lstStyle>
          <a:p>
            <a:r>
              <a:t>Society’s View of Alcoholics and Addicts</a:t>
            </a:r>
          </a:p>
        </p:txBody>
      </p:sp>
      <p:sp>
        <p:nvSpPr>
          <p:cNvPr id="132" name="Shape 132"/>
          <p:cNvSpPr/>
          <p:nvPr/>
        </p:nvSpPr>
        <p:spPr>
          <a:xfrm>
            <a:off x="3798291" y="2914897"/>
            <a:ext cx="5600191" cy="3022601"/>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p>
            <a:r>
              <a:rPr dirty="0"/>
              <a:t>Homeless</a:t>
            </a:r>
          </a:p>
          <a:p>
            <a:r>
              <a:rPr dirty="0"/>
              <a:t>Heroin </a:t>
            </a:r>
            <a:r>
              <a:rPr lang="en-US" dirty="0" smtClean="0"/>
              <a:t>A</a:t>
            </a:r>
            <a:r>
              <a:rPr dirty="0" smtClean="0"/>
              <a:t>ddicts</a:t>
            </a:r>
            <a:endParaRPr dirty="0"/>
          </a:p>
          <a:p>
            <a:r>
              <a:rPr dirty="0"/>
              <a:t>Bums Drunks </a:t>
            </a:r>
          </a:p>
          <a:p>
            <a:endParaRPr dirty="0"/>
          </a:p>
          <a:p>
            <a:pPr>
              <a:defRPr b="1">
                <a:latin typeface="Helvetica"/>
                <a:ea typeface="Helvetica"/>
                <a:cs typeface="Helvetica"/>
                <a:sym typeface="Helvetica"/>
              </a:defRPr>
            </a:pPr>
            <a:r>
              <a:rPr dirty="0"/>
              <a:t>YOUNGER PEOPLE</a:t>
            </a:r>
          </a:p>
        </p:txBody>
      </p:sp>
      <p:sp>
        <p:nvSpPr>
          <p:cNvPr id="133" name="Shape 133"/>
          <p:cNvSpPr/>
          <p:nvPr/>
        </p:nvSpPr>
        <p:spPr>
          <a:xfrm>
            <a:off x="1327910" y="6855440"/>
            <a:ext cx="9840979" cy="157992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3200"/>
            </a:pPr>
            <a:r>
              <a:rPr dirty="0"/>
              <a:t>Physicians may choose to ignore or more often </a:t>
            </a:r>
            <a:r>
              <a:rPr lang="en-US" dirty="0" smtClean="0"/>
              <a:t/>
            </a:r>
            <a:br>
              <a:rPr lang="en-US" dirty="0" smtClean="0"/>
            </a:br>
            <a:r>
              <a:rPr dirty="0" smtClean="0"/>
              <a:t>don’t </a:t>
            </a:r>
            <a:r>
              <a:rPr dirty="0"/>
              <a:t>look for the diagnosis of Chemical Dependency </a:t>
            </a:r>
            <a:r>
              <a:rPr lang="en-US" dirty="0" smtClean="0"/>
              <a:t/>
            </a:r>
            <a:br>
              <a:rPr lang="en-US" dirty="0" smtClean="0"/>
            </a:br>
            <a:r>
              <a:rPr dirty="0" smtClean="0"/>
              <a:t>or </a:t>
            </a:r>
            <a:r>
              <a:rPr dirty="0"/>
              <a:t>it may be a </a:t>
            </a:r>
            <a:r>
              <a:rPr dirty="0" smtClean="0"/>
              <a:t>Transferential </a:t>
            </a:r>
            <a:r>
              <a:rPr dirty="0"/>
              <a:t>Issue</a:t>
            </a:r>
          </a:p>
        </p:txBody>
      </p:sp>
    </p:spTree>
  </p:cSld>
  <p:clrMapOvr>
    <a:masterClrMapping/>
  </p:clrMapOvr>
  <p:transition xmlns:p14="http://schemas.microsoft.com/office/powerpoint/2010/mai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Shape 215"/>
          <p:cNvSpPr>
            <a:spLocks noGrp="1"/>
          </p:cNvSpPr>
          <p:nvPr>
            <p:ph type="title"/>
          </p:nvPr>
        </p:nvSpPr>
        <p:spPr>
          <a:xfrm>
            <a:off x="360966" y="412750"/>
            <a:ext cx="11691334" cy="1846436"/>
          </a:xfrm>
          <a:prstGeom prst="rect">
            <a:avLst/>
          </a:prstGeom>
        </p:spPr>
        <p:txBody>
          <a:bodyPr>
            <a:normAutofit fontScale="90000"/>
          </a:bodyPr>
          <a:lstStyle/>
          <a:p>
            <a:r>
              <a:rPr lang="en-US" dirty="0" smtClean="0"/>
              <a:t>Personal Stories </a:t>
            </a:r>
            <a:r>
              <a:rPr dirty="0" smtClean="0">
                <a:solidFill>
                  <a:srgbClr val="ECCEA1"/>
                </a:solidFill>
              </a:rPr>
              <a:t>BM </a:t>
            </a:r>
            <a:r>
              <a:rPr lang="en-US" dirty="0" smtClean="0">
                <a:solidFill>
                  <a:srgbClr val="ECCEA1"/>
                </a:solidFill>
              </a:rPr>
              <a:t>GG JJ</a:t>
            </a:r>
            <a:endParaRPr dirty="0">
              <a:solidFill>
                <a:srgbClr val="ECCEA1"/>
              </a:solidFill>
            </a:endParaRPr>
          </a:p>
        </p:txBody>
      </p:sp>
      <p:sp>
        <p:nvSpPr>
          <p:cNvPr id="216" name="Shape 216"/>
          <p:cNvSpPr>
            <a:spLocks noGrp="1"/>
          </p:cNvSpPr>
          <p:nvPr>
            <p:ph type="body" idx="1"/>
          </p:nvPr>
        </p:nvSpPr>
        <p:spPr>
          <a:xfrm>
            <a:off x="952500" y="2366129"/>
            <a:ext cx="11099800" cy="6511171"/>
          </a:xfrm>
          <a:prstGeom prst="rect">
            <a:avLst/>
          </a:prstGeom>
        </p:spPr>
        <p:txBody>
          <a:bodyPr>
            <a:normAutofit lnSpcReduction="10000"/>
            <a:scene3d>
              <a:camera prst="orthographicFront"/>
              <a:lightRig rig="soft" dir="t">
                <a:rot lat="0" lon="0" rev="10800000"/>
              </a:lightRig>
            </a:scene3d>
            <a:sp3d>
              <a:contourClr>
                <a:srgbClr val="DDDDDD"/>
              </a:contourClr>
            </a:sp3d>
          </a:bodyPr>
          <a:lstStyle/>
          <a:p>
            <a:pPr marL="0" indent="0" defTabSz="914400">
              <a:spcBef>
                <a:spcPts val="0"/>
              </a:spcBef>
              <a:buSzTx/>
              <a:buNone/>
              <a:defRPr sz="4000"/>
            </a:pPr>
            <a:r>
              <a:rPr sz="4000" b="1" spc="150" dirty="0">
                <a:ln w="11430"/>
                <a:solidFill>
                  <a:schemeClr val="accent6">
                    <a:lumMod val="40000"/>
                    <a:lumOff val="60000"/>
                  </a:schemeClr>
                </a:solidFill>
                <a:effectLst/>
              </a:rPr>
              <a:t>Bobby </a:t>
            </a:r>
            <a:r>
              <a:rPr sz="4000" b="1" spc="150" dirty="0" smtClean="0">
                <a:ln w="11430"/>
                <a:solidFill>
                  <a:schemeClr val="accent6">
                    <a:lumMod val="40000"/>
                    <a:lumOff val="60000"/>
                  </a:schemeClr>
                </a:solidFill>
                <a:effectLst/>
              </a:rPr>
              <a:t>M</a:t>
            </a:r>
            <a:endParaRPr sz="4000" b="1" spc="150" dirty="0">
              <a:ln w="11430"/>
              <a:solidFill>
                <a:schemeClr val="accent6">
                  <a:lumMod val="40000"/>
                  <a:lumOff val="60000"/>
                </a:schemeClr>
              </a:solidFill>
              <a:effectLst/>
            </a:endParaRPr>
          </a:p>
          <a:p>
            <a:pPr marL="0" indent="0" defTabSz="914400">
              <a:spcBef>
                <a:spcPts val="0"/>
              </a:spcBef>
              <a:buSzTx/>
              <a:buNone/>
              <a:defRPr sz="4000"/>
            </a:pPr>
            <a:r>
              <a:rPr sz="3200" b="1" spc="150" dirty="0" smtClean="0">
                <a:ln w="11430"/>
                <a:solidFill>
                  <a:schemeClr val="tx1"/>
                </a:solidFill>
                <a:effectLst/>
              </a:rPr>
              <a:t>Vietnam Veteran </a:t>
            </a:r>
            <a:r>
              <a:rPr lang="en-US" sz="3200" b="1" spc="150" dirty="0" smtClean="0">
                <a:ln w="11430"/>
                <a:solidFill>
                  <a:schemeClr val="tx1"/>
                </a:solidFill>
                <a:effectLst/>
              </a:rPr>
              <a:t>- 63 y.o.</a:t>
            </a:r>
            <a:endParaRPr sz="3200" b="1" spc="150" dirty="0" smtClean="0">
              <a:ln w="11430"/>
              <a:solidFill>
                <a:schemeClr val="tx1"/>
              </a:solidFill>
              <a:effectLst/>
            </a:endParaRPr>
          </a:p>
          <a:p>
            <a:pPr marL="0" indent="0" defTabSz="914400">
              <a:spcBef>
                <a:spcPts val="0"/>
              </a:spcBef>
              <a:buSzTx/>
              <a:buNone/>
              <a:defRPr sz="4000"/>
            </a:pPr>
            <a:r>
              <a:rPr sz="3200" b="1" spc="150" dirty="0" smtClean="0">
                <a:ln w="11430"/>
                <a:solidFill>
                  <a:schemeClr val="tx1"/>
                </a:solidFill>
                <a:effectLst/>
              </a:rPr>
              <a:t>Detoxes</a:t>
            </a:r>
            <a:r>
              <a:rPr lang="en-US" sz="3200" b="1" spc="150" dirty="0" smtClean="0">
                <a:ln w="11430"/>
                <a:solidFill>
                  <a:schemeClr val="tx1"/>
                </a:solidFill>
                <a:effectLst/>
              </a:rPr>
              <a:t> </a:t>
            </a:r>
            <a:r>
              <a:rPr sz="3200" b="1" spc="150" dirty="0" smtClean="0">
                <a:ln w="11430"/>
                <a:solidFill>
                  <a:schemeClr val="tx1"/>
                </a:solidFill>
                <a:effectLst/>
              </a:rPr>
              <a:t>-</a:t>
            </a:r>
            <a:r>
              <a:rPr lang="en-US" sz="3200" b="1" spc="150" dirty="0" smtClean="0">
                <a:ln w="11430"/>
                <a:solidFill>
                  <a:schemeClr val="tx1"/>
                </a:solidFill>
                <a:effectLst/>
              </a:rPr>
              <a:t> </a:t>
            </a:r>
            <a:r>
              <a:rPr sz="3200" b="1" spc="150" dirty="0" smtClean="0">
                <a:ln w="11430"/>
                <a:solidFill>
                  <a:schemeClr val="tx1"/>
                </a:solidFill>
                <a:effectLst/>
              </a:rPr>
              <a:t>Rehabs</a:t>
            </a:r>
            <a:r>
              <a:rPr lang="en-US" sz="3200" b="1" spc="150" dirty="0" smtClean="0">
                <a:ln w="11430"/>
                <a:solidFill>
                  <a:schemeClr val="tx1"/>
                </a:solidFill>
                <a:effectLst/>
              </a:rPr>
              <a:t> </a:t>
            </a:r>
            <a:r>
              <a:rPr sz="3200" b="1" spc="150" dirty="0" smtClean="0">
                <a:ln w="11430"/>
                <a:solidFill>
                  <a:schemeClr val="tx1"/>
                </a:solidFill>
                <a:effectLst/>
              </a:rPr>
              <a:t>-</a:t>
            </a:r>
            <a:r>
              <a:rPr lang="en-US" sz="3200" b="1" spc="150" dirty="0" smtClean="0">
                <a:ln w="11430"/>
                <a:solidFill>
                  <a:schemeClr val="tx1"/>
                </a:solidFill>
                <a:effectLst/>
              </a:rPr>
              <a:t> </a:t>
            </a:r>
            <a:r>
              <a:rPr sz="3200" b="1" spc="150" dirty="0" smtClean="0">
                <a:ln w="11430"/>
                <a:solidFill>
                  <a:schemeClr val="tx1"/>
                </a:solidFill>
                <a:effectLst/>
              </a:rPr>
              <a:t>Legal Problems</a:t>
            </a:r>
            <a:r>
              <a:rPr lang="en-US" sz="3200" b="1" spc="150" dirty="0" smtClean="0">
                <a:ln w="11430"/>
                <a:solidFill>
                  <a:schemeClr val="tx1"/>
                </a:solidFill>
                <a:effectLst/>
              </a:rPr>
              <a:t> </a:t>
            </a:r>
            <a:r>
              <a:rPr sz="3200" b="1" spc="150" dirty="0" smtClean="0">
                <a:ln w="11430"/>
                <a:solidFill>
                  <a:schemeClr val="tx1"/>
                </a:solidFill>
                <a:effectLst/>
              </a:rPr>
              <a:t>-</a:t>
            </a:r>
            <a:r>
              <a:rPr lang="en-US" sz="3200" b="1" spc="150" dirty="0" smtClean="0">
                <a:ln w="11430"/>
                <a:solidFill>
                  <a:schemeClr val="tx1"/>
                </a:solidFill>
                <a:effectLst/>
              </a:rPr>
              <a:t> </a:t>
            </a:r>
            <a:r>
              <a:rPr sz="3200" b="1" spc="150" dirty="0" smtClean="0">
                <a:ln w="11430"/>
                <a:solidFill>
                  <a:schemeClr val="tx1"/>
                </a:solidFill>
                <a:effectLst/>
              </a:rPr>
              <a:t>Loss of employment</a:t>
            </a:r>
            <a:r>
              <a:rPr lang="en-US" sz="3200" b="1" spc="150" dirty="0" smtClean="0">
                <a:ln w="11430"/>
                <a:solidFill>
                  <a:schemeClr val="tx1"/>
                </a:solidFill>
                <a:effectLst/>
              </a:rPr>
              <a:t> </a:t>
            </a:r>
            <a:r>
              <a:rPr sz="3200" b="1" spc="150" dirty="0" smtClean="0">
                <a:ln w="11430"/>
                <a:solidFill>
                  <a:schemeClr val="tx1"/>
                </a:solidFill>
                <a:effectLst/>
              </a:rPr>
              <a:t>-</a:t>
            </a:r>
            <a:r>
              <a:rPr lang="en-US" sz="3200" b="1" spc="150" dirty="0" smtClean="0">
                <a:ln w="11430"/>
                <a:solidFill>
                  <a:schemeClr val="tx1"/>
                </a:solidFill>
                <a:effectLst/>
              </a:rPr>
              <a:t> </a:t>
            </a:r>
            <a:r>
              <a:rPr sz="3200" b="1" spc="150" dirty="0" smtClean="0">
                <a:ln w="11430"/>
                <a:solidFill>
                  <a:schemeClr val="tx1"/>
                </a:solidFill>
                <a:effectLst/>
              </a:rPr>
              <a:t>Crack Cocaine</a:t>
            </a:r>
            <a:r>
              <a:rPr lang="en-US" sz="3200" b="1" spc="150" dirty="0" smtClean="0">
                <a:ln w="11430"/>
                <a:solidFill>
                  <a:schemeClr val="tx1"/>
                </a:solidFill>
                <a:effectLst/>
              </a:rPr>
              <a:t> – </a:t>
            </a:r>
            <a:r>
              <a:rPr sz="3200" b="1" spc="150" dirty="0" smtClean="0">
                <a:ln w="11430"/>
                <a:solidFill>
                  <a:schemeClr val="tx1"/>
                </a:solidFill>
                <a:effectLst/>
              </a:rPr>
              <a:t>Alcohol</a:t>
            </a:r>
            <a:r>
              <a:rPr lang="en-US" sz="3200" b="1" spc="150" dirty="0" smtClean="0">
                <a:ln w="11430"/>
                <a:solidFill>
                  <a:schemeClr val="tx1"/>
                </a:solidFill>
                <a:effectLst/>
              </a:rPr>
              <a:t> – </a:t>
            </a:r>
            <a:r>
              <a:rPr sz="3200" b="1" spc="150" dirty="0" smtClean="0">
                <a:ln w="11430"/>
                <a:solidFill>
                  <a:schemeClr val="tx1"/>
                </a:solidFill>
                <a:effectLst/>
              </a:rPr>
              <a:t>Pot</a:t>
            </a:r>
          </a:p>
          <a:p>
            <a:pPr marL="0" indent="0" defTabSz="914400">
              <a:spcBef>
                <a:spcPts val="0"/>
              </a:spcBef>
              <a:buSzTx/>
              <a:buNone/>
              <a:defRPr sz="4000"/>
            </a:pPr>
            <a:endParaRPr lang="en-US" sz="3200" b="1" spc="150" dirty="0" smtClean="0">
              <a:ln w="11430"/>
              <a:solidFill>
                <a:schemeClr val="tx1"/>
              </a:solidFill>
              <a:effectLst/>
            </a:endParaRPr>
          </a:p>
          <a:p>
            <a:pPr marL="0" indent="0" defTabSz="914400">
              <a:spcBef>
                <a:spcPts val="0"/>
              </a:spcBef>
              <a:buSzTx/>
              <a:buNone/>
              <a:defRPr sz="4000"/>
            </a:pPr>
            <a:r>
              <a:rPr lang="en-US" sz="4000" b="1" spc="150" dirty="0" smtClean="0">
                <a:ln w="11430"/>
                <a:solidFill>
                  <a:srgbClr val="ECCEA1"/>
                </a:solidFill>
                <a:effectLst/>
              </a:rPr>
              <a:t>GG</a:t>
            </a:r>
          </a:p>
          <a:p>
            <a:pPr marL="0" indent="0" defTabSz="914400">
              <a:spcBef>
                <a:spcPts val="0"/>
              </a:spcBef>
              <a:buSzTx/>
              <a:buNone/>
              <a:defRPr sz="4000"/>
            </a:pPr>
            <a:r>
              <a:rPr lang="en-US" sz="3200" b="1" spc="150" dirty="0" smtClean="0">
                <a:ln w="11430"/>
                <a:solidFill>
                  <a:schemeClr val="tx1"/>
                </a:solidFill>
                <a:effectLst/>
              </a:rPr>
              <a:t>Sandhog – Man’s man – no belief in a Higher Power – </a:t>
            </a:r>
            <a:br>
              <a:rPr lang="en-US" sz="3200" b="1" spc="150" dirty="0" smtClean="0">
                <a:ln w="11430"/>
                <a:solidFill>
                  <a:schemeClr val="tx1"/>
                </a:solidFill>
                <a:effectLst/>
              </a:rPr>
            </a:br>
            <a:r>
              <a:rPr lang="en-US" sz="3200" b="1" spc="150" dirty="0" smtClean="0">
                <a:ln w="11430"/>
                <a:solidFill>
                  <a:schemeClr val="tx1"/>
                </a:solidFill>
                <a:effectLst/>
              </a:rPr>
              <a:t>Sober at 72 – Died at 75 – Were the best three years </a:t>
            </a:r>
            <a:br>
              <a:rPr lang="en-US" sz="3200" b="1" spc="150" dirty="0" smtClean="0">
                <a:ln w="11430"/>
                <a:solidFill>
                  <a:schemeClr val="tx1"/>
                </a:solidFill>
                <a:effectLst/>
              </a:rPr>
            </a:br>
            <a:r>
              <a:rPr lang="en-US" sz="3200" b="1" spc="150" dirty="0" smtClean="0">
                <a:ln w="11430"/>
                <a:solidFill>
                  <a:schemeClr val="tx1"/>
                </a:solidFill>
                <a:effectLst/>
              </a:rPr>
              <a:t>of his life – AA was like a home away from home</a:t>
            </a:r>
          </a:p>
          <a:p>
            <a:pPr marL="0" indent="0" defTabSz="914400">
              <a:spcBef>
                <a:spcPts val="0"/>
              </a:spcBef>
              <a:buSzTx/>
              <a:buNone/>
              <a:defRPr sz="4000"/>
            </a:pPr>
            <a:endParaRPr lang="en-US" sz="3200" b="1" spc="150" dirty="0" smtClean="0">
              <a:ln w="11430"/>
              <a:solidFill>
                <a:schemeClr val="tx1"/>
              </a:solidFill>
              <a:effectLst/>
            </a:endParaRPr>
          </a:p>
          <a:p>
            <a:pPr marL="0" indent="0" defTabSz="914400">
              <a:spcBef>
                <a:spcPts val="0"/>
              </a:spcBef>
              <a:buSzTx/>
              <a:buNone/>
              <a:defRPr sz="4000"/>
            </a:pPr>
            <a:r>
              <a:rPr sz="4000" b="1" spc="150" dirty="0" smtClean="0">
                <a:ln w="11430"/>
                <a:solidFill>
                  <a:srgbClr val="ECCEA1"/>
                </a:solidFill>
                <a:effectLst/>
              </a:rPr>
              <a:t>JJ</a:t>
            </a:r>
            <a:r>
              <a:rPr lang="en-US" sz="3200" b="1" spc="150" dirty="0">
                <a:ln w="11430"/>
                <a:solidFill>
                  <a:schemeClr val="tx1"/>
                </a:solidFill>
                <a:effectLst/>
              </a:rPr>
              <a:t/>
            </a:r>
            <a:br>
              <a:rPr lang="en-US" sz="3200" b="1" spc="150" dirty="0">
                <a:ln w="11430"/>
                <a:solidFill>
                  <a:schemeClr val="tx1"/>
                </a:solidFill>
                <a:effectLst/>
              </a:rPr>
            </a:br>
            <a:r>
              <a:rPr sz="3200" b="1" spc="150" dirty="0" smtClean="0">
                <a:ln w="11430"/>
                <a:solidFill>
                  <a:schemeClr val="tx1"/>
                </a:solidFill>
                <a:effectLst/>
              </a:rPr>
              <a:t>Every </a:t>
            </a:r>
            <a:r>
              <a:rPr sz="3200" b="1" spc="150" dirty="0">
                <a:ln w="11430"/>
                <a:solidFill>
                  <a:schemeClr val="tx1"/>
                </a:solidFill>
                <a:effectLst/>
              </a:rPr>
              <a:t>Drug Known to </a:t>
            </a:r>
            <a:r>
              <a:rPr sz="3200" b="1" spc="150" dirty="0" smtClean="0">
                <a:ln w="11430"/>
                <a:solidFill>
                  <a:schemeClr val="tx1"/>
                </a:solidFill>
                <a:effectLst/>
              </a:rPr>
              <a:t>Man</a:t>
            </a:r>
            <a:r>
              <a:rPr lang="en-US" sz="3200" b="1" spc="150" dirty="0" smtClean="0">
                <a:ln w="11430"/>
                <a:solidFill>
                  <a:schemeClr val="tx1"/>
                </a:solidFill>
                <a:effectLst/>
              </a:rPr>
              <a:t> - </a:t>
            </a:r>
            <a:r>
              <a:rPr sz="3200" b="1" spc="150" dirty="0" smtClean="0">
                <a:ln w="11430"/>
                <a:solidFill>
                  <a:schemeClr val="tx1"/>
                </a:solidFill>
                <a:effectLst/>
              </a:rPr>
              <a:t>30 </a:t>
            </a:r>
            <a:r>
              <a:rPr sz="3200" b="1" spc="150" dirty="0">
                <a:ln w="11430"/>
                <a:solidFill>
                  <a:schemeClr val="tx1"/>
                </a:solidFill>
                <a:effectLst/>
              </a:rPr>
              <a:t>years of </a:t>
            </a:r>
            <a:r>
              <a:rPr sz="3200" b="1" spc="150" dirty="0" smtClean="0">
                <a:ln w="11430"/>
                <a:solidFill>
                  <a:schemeClr val="tx1"/>
                </a:solidFill>
                <a:effectLst/>
              </a:rPr>
              <a:t>incarceration</a:t>
            </a:r>
            <a:r>
              <a:rPr lang="en-US" sz="3200" b="1" spc="150" dirty="0" smtClean="0">
                <a:ln w="11430"/>
                <a:solidFill>
                  <a:schemeClr val="tx1"/>
                </a:solidFill>
                <a:effectLst/>
              </a:rPr>
              <a:t> </a:t>
            </a:r>
            <a:r>
              <a:rPr sz="3200" b="1" spc="150" dirty="0" smtClean="0">
                <a:ln w="11430"/>
                <a:solidFill>
                  <a:schemeClr val="tx1"/>
                </a:solidFill>
                <a:effectLst/>
              </a:rPr>
              <a:t>-</a:t>
            </a:r>
            <a:r>
              <a:rPr lang="en-US" sz="3200" b="1" spc="150" dirty="0" smtClean="0">
                <a:ln w="11430"/>
                <a:solidFill>
                  <a:schemeClr val="tx1"/>
                </a:solidFill>
                <a:effectLst/>
              </a:rPr>
              <a:t> </a:t>
            </a:r>
            <a:r>
              <a:rPr sz="3200" b="1" spc="150" dirty="0" smtClean="0">
                <a:ln w="11430"/>
                <a:solidFill>
                  <a:schemeClr val="tx1"/>
                </a:solidFill>
                <a:effectLst/>
              </a:rPr>
              <a:t>Changed name</a:t>
            </a:r>
            <a:r>
              <a:rPr lang="en-US" sz="3200" b="1" spc="150" dirty="0" smtClean="0">
                <a:ln w="11430"/>
                <a:solidFill>
                  <a:schemeClr val="tx1"/>
                </a:solidFill>
                <a:effectLst/>
              </a:rPr>
              <a:t> </a:t>
            </a:r>
            <a:r>
              <a:rPr sz="3200" b="1" spc="150" dirty="0" smtClean="0">
                <a:ln w="11430"/>
                <a:solidFill>
                  <a:schemeClr val="tx1"/>
                </a:solidFill>
                <a:effectLst/>
              </a:rPr>
              <a:t>-</a:t>
            </a:r>
            <a:r>
              <a:rPr lang="en-US" sz="3200" b="1" spc="150" dirty="0" smtClean="0">
                <a:ln w="11430"/>
                <a:solidFill>
                  <a:schemeClr val="tx1"/>
                </a:solidFill>
                <a:effectLst/>
              </a:rPr>
              <a:t> </a:t>
            </a:r>
            <a:r>
              <a:rPr sz="3200" b="1" spc="150" dirty="0" smtClean="0">
                <a:ln w="11430"/>
                <a:solidFill>
                  <a:schemeClr val="tx1"/>
                </a:solidFill>
                <a:effectLst/>
              </a:rPr>
              <a:t>Changed </a:t>
            </a:r>
            <a:r>
              <a:rPr sz="3200" b="1" spc="150" dirty="0">
                <a:ln w="11430"/>
                <a:solidFill>
                  <a:schemeClr val="tx1"/>
                </a:solidFill>
                <a:effectLst/>
              </a:rPr>
              <a:t>person?</a:t>
            </a:r>
          </a:p>
        </p:txBody>
      </p:sp>
    </p:spTree>
  </p:cSld>
  <p:clrMapOvr>
    <a:masterClrMapping/>
  </p:clrMapOvr>
  <p:transition xmlns:p14="http://schemas.microsoft.com/office/powerpoint/2010/mai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Shape 218"/>
          <p:cNvSpPr>
            <a:spLocks noGrp="1"/>
          </p:cNvSpPr>
          <p:nvPr>
            <p:ph type="title"/>
          </p:nvPr>
        </p:nvSpPr>
        <p:spPr>
          <a:prstGeom prst="rect">
            <a:avLst/>
          </a:prstGeom>
        </p:spPr>
        <p:txBody>
          <a:bodyPr>
            <a:normAutofit fontScale="90000"/>
          </a:bodyPr>
          <a:lstStyle>
            <a:lvl1pPr defTabSz="484886">
              <a:defRPr sz="6640"/>
            </a:lvl1pPr>
          </a:lstStyle>
          <a:p>
            <a:r>
              <a:t>Patience, Patience, Patience…</a:t>
            </a:r>
          </a:p>
        </p:txBody>
      </p:sp>
      <p:sp>
        <p:nvSpPr>
          <p:cNvPr id="219" name="Shape 219"/>
          <p:cNvSpPr>
            <a:spLocks noGrp="1"/>
          </p:cNvSpPr>
          <p:nvPr>
            <p:ph type="body" idx="1"/>
          </p:nvPr>
        </p:nvSpPr>
        <p:spPr>
          <a:xfrm>
            <a:off x="1390386" y="2590800"/>
            <a:ext cx="10661913" cy="6286500"/>
          </a:xfrm>
          <a:prstGeom prst="rect">
            <a:avLst/>
          </a:prstGeom>
        </p:spPr>
        <p:txBody>
          <a:bodyPr>
            <a:normAutofit/>
          </a:bodyPr>
          <a:lstStyle/>
          <a:p>
            <a:pPr marL="342900" indent="-342900" defTabSz="914400">
              <a:spcBef>
                <a:spcPts val="700"/>
              </a:spcBef>
              <a:spcAft>
                <a:spcPts val="1900"/>
              </a:spcAft>
              <a:buSzPct val="100000"/>
              <a:defRPr sz="4900"/>
            </a:pPr>
            <a:r>
              <a:rPr sz="4400" dirty="0"/>
              <a:t>The clients we serve will be us soon</a:t>
            </a:r>
          </a:p>
          <a:p>
            <a:pPr marL="342900" indent="-342900" defTabSz="914400">
              <a:spcBef>
                <a:spcPts val="700"/>
              </a:spcBef>
              <a:spcAft>
                <a:spcPts val="1900"/>
              </a:spcAft>
              <a:buSzPct val="100000"/>
              <a:defRPr sz="4900"/>
            </a:pPr>
            <a:r>
              <a:rPr sz="4400" dirty="0"/>
              <a:t>Respect</a:t>
            </a:r>
          </a:p>
          <a:p>
            <a:pPr marL="342900" indent="-342900" defTabSz="914400">
              <a:spcBef>
                <a:spcPts val="700"/>
              </a:spcBef>
              <a:spcAft>
                <a:spcPts val="1900"/>
              </a:spcAft>
              <a:buSzPct val="100000"/>
              <a:defRPr sz="4900"/>
            </a:pPr>
            <a:r>
              <a:rPr sz="4400" dirty="0" smtClean="0"/>
              <a:t>Listen</a:t>
            </a:r>
            <a:r>
              <a:rPr lang="en-US" sz="4400" dirty="0" smtClean="0"/>
              <a:t> </a:t>
            </a:r>
            <a:r>
              <a:rPr sz="4400" dirty="0" smtClean="0"/>
              <a:t>-</a:t>
            </a:r>
            <a:r>
              <a:rPr lang="en-US" sz="4400" dirty="0" smtClean="0"/>
              <a:t> </a:t>
            </a:r>
            <a:r>
              <a:rPr sz="4400" dirty="0" smtClean="0"/>
              <a:t>Patience</a:t>
            </a:r>
            <a:r>
              <a:rPr lang="en-US" sz="4400" dirty="0" smtClean="0"/>
              <a:t> – </a:t>
            </a:r>
            <a:r>
              <a:rPr sz="4400" dirty="0" smtClean="0"/>
              <a:t>Patience</a:t>
            </a:r>
            <a:r>
              <a:rPr lang="en-US" sz="4400" dirty="0" smtClean="0"/>
              <a:t> </a:t>
            </a:r>
            <a:r>
              <a:rPr sz="4400" dirty="0" smtClean="0"/>
              <a:t>-</a:t>
            </a:r>
            <a:r>
              <a:rPr lang="en-US" sz="4400" dirty="0" smtClean="0"/>
              <a:t> </a:t>
            </a:r>
            <a:r>
              <a:rPr sz="4400" dirty="0" smtClean="0"/>
              <a:t>Patience</a:t>
            </a:r>
            <a:endParaRPr sz="4400" dirty="0"/>
          </a:p>
          <a:p>
            <a:pPr marL="342900" indent="-342900" defTabSz="914400">
              <a:spcBef>
                <a:spcPts val="700"/>
              </a:spcBef>
              <a:spcAft>
                <a:spcPts val="1900"/>
              </a:spcAft>
              <a:buSzPct val="100000"/>
              <a:defRPr sz="4900"/>
            </a:pPr>
            <a:r>
              <a:rPr sz="4400" dirty="0"/>
              <a:t>Be </a:t>
            </a:r>
            <a:r>
              <a:rPr sz="4400" dirty="0" smtClean="0"/>
              <a:t>Genuine</a:t>
            </a:r>
            <a:r>
              <a:rPr lang="en-US" sz="4400" dirty="0" smtClean="0"/>
              <a:t> </a:t>
            </a:r>
            <a:r>
              <a:rPr sz="4400" dirty="0" smtClean="0"/>
              <a:t>-</a:t>
            </a:r>
            <a:r>
              <a:rPr lang="en-US" sz="4400" dirty="0" smtClean="0"/>
              <a:t> </a:t>
            </a:r>
            <a:r>
              <a:rPr sz="4400" dirty="0" smtClean="0"/>
              <a:t>They </a:t>
            </a:r>
            <a:r>
              <a:rPr sz="4400" dirty="0"/>
              <a:t>know if we’re not</a:t>
            </a:r>
          </a:p>
          <a:p>
            <a:pPr marL="342900" indent="-342900" defTabSz="914400">
              <a:spcBef>
                <a:spcPts val="700"/>
              </a:spcBef>
              <a:spcAft>
                <a:spcPts val="1900"/>
              </a:spcAft>
              <a:buSzPct val="100000"/>
              <a:defRPr sz="4900"/>
            </a:pPr>
            <a:r>
              <a:rPr sz="4400" dirty="0"/>
              <a:t>We can hope to improve the quality of their </a:t>
            </a:r>
            <a:r>
              <a:rPr sz="4400" dirty="0" smtClean="0"/>
              <a:t>lives</a:t>
            </a:r>
            <a:r>
              <a:rPr lang="en-US" sz="4400" dirty="0" smtClean="0"/>
              <a:t> </a:t>
            </a:r>
            <a:r>
              <a:rPr sz="4400" dirty="0" smtClean="0"/>
              <a:t>-</a:t>
            </a:r>
            <a:r>
              <a:rPr lang="en-US" sz="4400" dirty="0" smtClean="0"/>
              <a:t> </a:t>
            </a:r>
            <a:r>
              <a:rPr sz="4400" dirty="0" smtClean="0"/>
              <a:t>Their </a:t>
            </a:r>
            <a:r>
              <a:rPr sz="4400" dirty="0"/>
              <a:t>age does not matter</a:t>
            </a:r>
          </a:p>
        </p:txBody>
      </p:sp>
    </p:spTree>
  </p:cSld>
  <p:clrMapOvr>
    <a:masterClrMapping/>
  </p:clrMapOvr>
  <p:transition xmlns:p14="http://schemas.microsoft.com/office/powerpoint/2010/mai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Shape 221"/>
          <p:cNvSpPr>
            <a:spLocks noGrp="1"/>
          </p:cNvSpPr>
          <p:nvPr>
            <p:ph type="title"/>
          </p:nvPr>
        </p:nvSpPr>
        <p:spPr>
          <a:xfrm>
            <a:off x="952500" y="647024"/>
            <a:ext cx="11099800" cy="2120900"/>
          </a:xfrm>
          <a:prstGeom prst="rect">
            <a:avLst/>
          </a:prstGeom>
        </p:spPr>
        <p:txBody>
          <a:bodyPr>
            <a:noAutofit/>
          </a:bodyPr>
          <a:lstStyle>
            <a:lvl1pPr defTabSz="484886">
              <a:defRPr sz="6640"/>
            </a:lvl1pPr>
          </a:lstStyle>
          <a:p>
            <a:r>
              <a:rPr sz="7200" dirty="0"/>
              <a:t>There’s Never a Second First Impression!</a:t>
            </a:r>
          </a:p>
        </p:txBody>
      </p:sp>
      <p:sp>
        <p:nvSpPr>
          <p:cNvPr id="222" name="Shape 222"/>
          <p:cNvSpPr>
            <a:spLocks noGrp="1"/>
          </p:cNvSpPr>
          <p:nvPr>
            <p:ph type="body" idx="1"/>
          </p:nvPr>
        </p:nvSpPr>
        <p:spPr>
          <a:xfrm>
            <a:off x="952500" y="2590800"/>
            <a:ext cx="11099800" cy="5683969"/>
          </a:xfrm>
          <a:prstGeom prst="rect">
            <a:avLst/>
          </a:prstGeom>
        </p:spPr>
        <p:txBody>
          <a:bodyPr>
            <a:normAutofit/>
          </a:bodyPr>
          <a:lstStyle>
            <a:lvl1pPr marL="342900" indent="-342900" defTabSz="914400">
              <a:spcBef>
                <a:spcPts val="1100"/>
              </a:spcBef>
              <a:buSzTx/>
              <a:buNone/>
              <a:defRPr sz="6200"/>
            </a:lvl1pPr>
          </a:lstStyle>
          <a:p>
            <a:pPr indent="0">
              <a:lnSpc>
                <a:spcPct val="120000"/>
              </a:lnSpc>
              <a:spcBef>
                <a:spcPts val="0"/>
              </a:spcBef>
            </a:pPr>
            <a:r>
              <a:rPr sz="4800" dirty="0"/>
              <a:t>People may not </a:t>
            </a:r>
            <a:r>
              <a:rPr sz="4800" dirty="0" smtClean="0"/>
              <a:t>remember exactly </a:t>
            </a:r>
            <a:r>
              <a:rPr sz="4800" dirty="0"/>
              <a:t>what you did, or what you said; but, they will always remember how you made them feel…</a:t>
            </a:r>
          </a:p>
        </p:txBody>
      </p:sp>
    </p:spTree>
  </p:cSld>
  <p:clrMapOvr>
    <a:masterClrMapping/>
  </p:clrMapOvr>
  <p:transition xmlns:p14="http://schemas.microsoft.com/office/powerpoint/2010/mai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Care Is Essential</a:t>
            </a:r>
            <a:endParaRPr lang="en-US" dirty="0"/>
          </a:p>
        </p:txBody>
      </p:sp>
      <p:sp>
        <p:nvSpPr>
          <p:cNvPr id="3" name="Text Placeholder 2"/>
          <p:cNvSpPr>
            <a:spLocks noGrp="1"/>
          </p:cNvSpPr>
          <p:nvPr>
            <p:ph type="body" idx="1"/>
          </p:nvPr>
        </p:nvSpPr>
        <p:spPr>
          <a:xfrm>
            <a:off x="952500" y="2940952"/>
            <a:ext cx="11099800" cy="5160034"/>
          </a:xfrm>
        </p:spPr>
        <p:txBody>
          <a:bodyPr>
            <a:normAutofit/>
          </a:bodyPr>
          <a:lstStyle/>
          <a:p>
            <a:r>
              <a:rPr lang="en-US" sz="4000" dirty="0" smtClean="0"/>
              <a:t>We can be the biggest hypocrites in the world</a:t>
            </a:r>
          </a:p>
          <a:p>
            <a:r>
              <a:rPr lang="en-US" sz="4000" dirty="0" smtClean="0"/>
              <a:t>We must take care of ourselves</a:t>
            </a:r>
          </a:p>
          <a:p>
            <a:r>
              <a:rPr lang="en-US" sz="4000" dirty="0" smtClean="0"/>
              <a:t>You never want to use this slogan (and I’ll take credit for it)…  </a:t>
            </a:r>
            <a:endParaRPr lang="en-US" sz="4000" dirty="0"/>
          </a:p>
        </p:txBody>
      </p:sp>
    </p:spTree>
    <p:extLst>
      <p:ext uri="{BB962C8B-B14F-4D97-AF65-F5344CB8AC3E}">
        <p14:creationId xmlns:p14="http://schemas.microsoft.com/office/powerpoint/2010/main" val="3797349975"/>
      </p:ext>
    </p:extLst>
  </p:cSld>
  <p:clrMapOvr>
    <a:masterClrMapping/>
  </p:clrMapOvr>
  <p:transition xmlns:p14="http://schemas.microsoft.com/office/powerpoint/2010/main" spd="med"/>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hueOff val="-137333"/>
                <a:satOff val="-2150"/>
                <a:lumOff val="15684"/>
              </a:schemeClr>
            </a:gs>
            <a:gs pos="39000">
              <a:schemeClr val="accent1">
                <a:hueOff val="203713"/>
                <a:lumOff val="-13818"/>
              </a:schemeClr>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52500" y="2874112"/>
            <a:ext cx="11099800" cy="2005194"/>
          </a:xfrm>
        </p:spPr>
        <p:txBody>
          <a:bodyPr/>
          <a:lstStyle/>
          <a:p>
            <a:r>
              <a:rPr lang="en-US" dirty="0" smtClean="0">
                <a:solidFill>
                  <a:srgbClr val="FFFF00"/>
                </a:solidFill>
              </a:rPr>
              <a:t>Take My Advice…</a:t>
            </a:r>
            <a:endParaRPr lang="en-US" dirty="0">
              <a:solidFill>
                <a:srgbClr val="FFFF00"/>
              </a:solidFill>
            </a:endParaRPr>
          </a:p>
        </p:txBody>
      </p:sp>
      <p:sp>
        <p:nvSpPr>
          <p:cNvPr id="3" name="Text Placeholder 2"/>
          <p:cNvSpPr>
            <a:spLocks noGrp="1"/>
          </p:cNvSpPr>
          <p:nvPr>
            <p:ph type="body" idx="1"/>
          </p:nvPr>
        </p:nvSpPr>
        <p:spPr>
          <a:xfrm>
            <a:off x="1219883" y="4618631"/>
            <a:ext cx="9502142" cy="1330113"/>
          </a:xfrm>
        </p:spPr>
        <p:txBody>
          <a:bodyPr>
            <a:normAutofit/>
          </a:bodyPr>
          <a:lstStyle/>
          <a:p>
            <a:pPr marL="0" indent="0" algn="r">
              <a:buNone/>
            </a:pPr>
            <a:r>
              <a:rPr lang="en-US" sz="8000" dirty="0" smtClean="0">
                <a:solidFill>
                  <a:srgbClr val="FFFF00"/>
                </a:solidFill>
              </a:rPr>
              <a:t> …I’m not using it</a:t>
            </a:r>
            <a:endParaRPr lang="en-US" sz="8000" dirty="0">
              <a:solidFill>
                <a:srgbClr val="FFFF00"/>
              </a:solidFill>
            </a:endParaRPr>
          </a:p>
        </p:txBody>
      </p:sp>
    </p:spTree>
    <p:extLst>
      <p:ext uri="{BB962C8B-B14F-4D97-AF65-F5344CB8AC3E}">
        <p14:creationId xmlns:p14="http://schemas.microsoft.com/office/powerpoint/2010/main" val="1261831215"/>
      </p:ext>
    </p:extLst>
  </p:cSld>
  <p:clrMapOvr>
    <a:masterClrMapping/>
  </p:clrMapOvr>
  <p:transition xmlns:p14="http://schemas.microsoft.com/office/powerpoint/2010/mai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Shape 224"/>
          <p:cNvSpPr>
            <a:spLocks noGrp="1"/>
          </p:cNvSpPr>
          <p:nvPr>
            <p:ph type="title"/>
          </p:nvPr>
        </p:nvSpPr>
        <p:spPr>
          <a:prstGeom prst="rect">
            <a:avLst/>
          </a:prstGeom>
        </p:spPr>
        <p:txBody>
          <a:bodyPr/>
          <a:lstStyle/>
          <a:p>
            <a:r>
              <a:t>Thank you for listening!</a:t>
            </a:r>
          </a:p>
        </p:txBody>
      </p:sp>
      <p:pic>
        <p:nvPicPr>
          <p:cNvPr id="225" name="pasted-image.tiff"/>
          <p:cNvPicPr>
            <a:picLocks noChangeAspect="1"/>
          </p:cNvPicPr>
          <p:nvPr/>
        </p:nvPicPr>
        <p:blipFill>
          <a:blip r:embed="rId2">
            <a:extLst/>
          </a:blip>
          <a:stretch>
            <a:fillRect/>
          </a:stretch>
        </p:blipFill>
        <p:spPr>
          <a:xfrm>
            <a:off x="914400" y="3517900"/>
            <a:ext cx="11176000" cy="4087224"/>
          </a:xfrm>
          <a:prstGeom prst="rect">
            <a:avLst/>
          </a:prstGeom>
          <a:ln w="12700">
            <a:miter lim="400000"/>
          </a:ln>
        </p:spPr>
      </p:pic>
    </p:spTree>
  </p:cSld>
  <p:clrMapOvr>
    <a:masterClrMapping/>
  </p:clrMapOvr>
  <p:transition xmlns:p14="http://schemas.microsoft.com/office/powerpoint/2010/mai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Shape 135"/>
          <p:cNvSpPr>
            <a:spLocks noGrp="1"/>
          </p:cNvSpPr>
          <p:nvPr>
            <p:ph type="title"/>
          </p:nvPr>
        </p:nvSpPr>
        <p:spPr>
          <a:xfrm>
            <a:off x="952500" y="412750"/>
            <a:ext cx="11099800" cy="2120900"/>
          </a:xfrm>
          <a:prstGeom prst="rect">
            <a:avLst/>
          </a:prstGeom>
        </p:spPr>
        <p:txBody>
          <a:bodyPr/>
          <a:lstStyle/>
          <a:p>
            <a:pPr>
              <a:defRPr sz="5600"/>
            </a:pPr>
            <a:r>
              <a:t>Medical/Psychiatric</a:t>
            </a:r>
          </a:p>
          <a:p>
            <a:pPr>
              <a:defRPr sz="5600"/>
            </a:pPr>
            <a:r>
              <a:t> Signs and Symptoms </a:t>
            </a:r>
          </a:p>
        </p:txBody>
      </p:sp>
      <p:sp>
        <p:nvSpPr>
          <p:cNvPr id="136" name="Shape 136"/>
          <p:cNvSpPr/>
          <p:nvPr/>
        </p:nvSpPr>
        <p:spPr>
          <a:xfrm>
            <a:off x="177800" y="2953788"/>
            <a:ext cx="12597652" cy="2072362"/>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lvl1pPr>
              <a:defRPr sz="3000"/>
            </a:lvl1pPr>
          </a:lstStyle>
          <a:p>
            <a:r>
              <a:rPr sz="3200" dirty="0"/>
              <a:t>Unsteady </a:t>
            </a:r>
            <a:r>
              <a:rPr sz="3200" dirty="0" smtClean="0"/>
              <a:t>gait</a:t>
            </a:r>
            <a:r>
              <a:rPr lang="en-US" sz="3200" dirty="0" smtClean="0"/>
              <a:t>  -  </a:t>
            </a:r>
            <a:r>
              <a:rPr sz="3200" dirty="0" smtClean="0"/>
              <a:t>frequent falls</a:t>
            </a:r>
            <a:r>
              <a:rPr lang="en-US" sz="3200" dirty="0" smtClean="0"/>
              <a:t>  -  </a:t>
            </a:r>
            <a:r>
              <a:rPr sz="3200" dirty="0" smtClean="0"/>
              <a:t>unexplained bruises</a:t>
            </a:r>
            <a:r>
              <a:rPr lang="en-US" sz="3200" dirty="0" smtClean="0"/>
              <a:t> </a:t>
            </a:r>
            <a:br>
              <a:rPr lang="en-US" sz="3200" dirty="0" smtClean="0"/>
            </a:br>
            <a:r>
              <a:rPr sz="3200" dirty="0" smtClean="0"/>
              <a:t>confusion</a:t>
            </a:r>
            <a:r>
              <a:rPr lang="en-US" sz="3200" dirty="0" smtClean="0"/>
              <a:t> / </a:t>
            </a:r>
            <a:r>
              <a:rPr sz="3200" dirty="0" smtClean="0"/>
              <a:t>memory problems</a:t>
            </a:r>
            <a:r>
              <a:rPr lang="en-US" sz="3200" dirty="0" smtClean="0"/>
              <a:t>  - </a:t>
            </a:r>
            <a:r>
              <a:rPr sz="3200" dirty="0" smtClean="0"/>
              <a:t> changes </a:t>
            </a:r>
            <a:r>
              <a:rPr sz="3200" dirty="0"/>
              <a:t>in eating </a:t>
            </a:r>
            <a:r>
              <a:rPr sz="3200" dirty="0" smtClean="0"/>
              <a:t>habits</a:t>
            </a:r>
            <a:r>
              <a:rPr lang="en-US" sz="3200" dirty="0"/>
              <a:t/>
            </a:r>
            <a:br>
              <a:rPr lang="en-US" sz="3200" dirty="0"/>
            </a:br>
            <a:r>
              <a:rPr sz="3200" dirty="0" smtClean="0"/>
              <a:t>missing meals</a:t>
            </a:r>
            <a:r>
              <a:rPr lang="en-US" sz="3200" dirty="0" smtClean="0"/>
              <a:t> </a:t>
            </a:r>
            <a:r>
              <a:rPr sz="3200" dirty="0" smtClean="0"/>
              <a:t>isolation</a:t>
            </a:r>
            <a:r>
              <a:rPr lang="en-US" sz="3200" dirty="0" smtClean="0"/>
              <a:t>  - </a:t>
            </a:r>
            <a:r>
              <a:rPr sz="3200" dirty="0" smtClean="0"/>
              <a:t> lack </a:t>
            </a:r>
            <a:r>
              <a:rPr sz="3200" dirty="0"/>
              <a:t>of </a:t>
            </a:r>
            <a:r>
              <a:rPr sz="3200" dirty="0" smtClean="0"/>
              <a:t>interest in </a:t>
            </a:r>
            <a:r>
              <a:rPr sz="3200" dirty="0"/>
              <a:t>usual </a:t>
            </a:r>
            <a:r>
              <a:rPr sz="3200" dirty="0" smtClean="0"/>
              <a:t>activities</a:t>
            </a:r>
            <a:r>
              <a:rPr lang="en-US" sz="3200" dirty="0"/>
              <a:t/>
            </a:r>
            <a:br>
              <a:rPr lang="en-US" sz="3200" dirty="0"/>
            </a:br>
            <a:r>
              <a:rPr sz="3200" dirty="0" smtClean="0"/>
              <a:t>and </a:t>
            </a:r>
            <a:r>
              <a:rPr sz="3200" dirty="0"/>
              <a:t>an </a:t>
            </a:r>
            <a:r>
              <a:rPr sz="3200" dirty="0" smtClean="0"/>
              <a:t>inability </a:t>
            </a:r>
            <a:r>
              <a:rPr sz="3200" dirty="0"/>
              <a:t>to </a:t>
            </a:r>
            <a:r>
              <a:rPr sz="3200" dirty="0" smtClean="0"/>
              <a:t>care </a:t>
            </a:r>
            <a:r>
              <a:rPr sz="3200" dirty="0"/>
              <a:t>for </a:t>
            </a:r>
            <a:r>
              <a:rPr lang="en-US" sz="3200" dirty="0" smtClean="0"/>
              <a:t>their </a:t>
            </a:r>
            <a:r>
              <a:rPr sz="3200" dirty="0" smtClean="0"/>
              <a:t>hygiene</a:t>
            </a:r>
            <a:r>
              <a:rPr sz="3200" dirty="0"/>
              <a:t>. </a:t>
            </a:r>
          </a:p>
        </p:txBody>
      </p:sp>
      <p:sp>
        <p:nvSpPr>
          <p:cNvPr id="137" name="Shape 137"/>
          <p:cNvSpPr/>
          <p:nvPr/>
        </p:nvSpPr>
        <p:spPr>
          <a:xfrm>
            <a:off x="1102202" y="5904880"/>
            <a:ext cx="10950098" cy="2787943"/>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p>
            <a:pPr defTabSz="914400">
              <a:spcBef>
                <a:spcPts val="600"/>
              </a:spcBef>
              <a:spcAft>
                <a:spcPts val="1900"/>
              </a:spcAft>
              <a:defRPr sz="5200"/>
            </a:pPr>
            <a:r>
              <a:rPr sz="2800" dirty="0" smtClean="0"/>
              <a:t>GI </a:t>
            </a:r>
            <a:r>
              <a:rPr sz="2800" dirty="0"/>
              <a:t>problems, Diabetes, Stroke, Liver Disease and </a:t>
            </a:r>
            <a:r>
              <a:rPr sz="2800" dirty="0" smtClean="0"/>
              <a:t>Hypertension</a:t>
            </a:r>
            <a:endParaRPr sz="2800" dirty="0"/>
          </a:p>
          <a:p>
            <a:pPr defTabSz="914400">
              <a:spcBef>
                <a:spcPts val="600"/>
              </a:spcBef>
              <a:spcAft>
                <a:spcPts val="1900"/>
              </a:spcAft>
              <a:defRPr sz="5200"/>
            </a:pPr>
            <a:r>
              <a:rPr sz="2800" dirty="0"/>
              <a:t>Forgetting to take medication due to drinking </a:t>
            </a:r>
          </a:p>
          <a:p>
            <a:pPr defTabSz="914400">
              <a:spcBef>
                <a:spcPts val="600"/>
              </a:spcBef>
              <a:spcAft>
                <a:spcPts val="1900"/>
              </a:spcAft>
              <a:defRPr sz="5200"/>
            </a:pPr>
            <a:r>
              <a:rPr sz="2800" dirty="0"/>
              <a:t>Cross reaction from drinking and taking </a:t>
            </a:r>
            <a:r>
              <a:rPr sz="2800" dirty="0" smtClean="0"/>
              <a:t>meds</a:t>
            </a:r>
            <a:endParaRPr sz="2800" dirty="0"/>
          </a:p>
          <a:p>
            <a:pPr defTabSz="914400">
              <a:spcBef>
                <a:spcPts val="600"/>
              </a:spcBef>
              <a:spcAft>
                <a:spcPts val="1900"/>
              </a:spcAft>
              <a:defRPr sz="5200"/>
            </a:pPr>
            <a:r>
              <a:rPr sz="2800" dirty="0"/>
              <a:t>Depression, Anxiety Disorders, PTSD (VV)</a:t>
            </a:r>
          </a:p>
        </p:txBody>
      </p:sp>
    </p:spTree>
  </p:cSld>
  <p:clrMapOvr>
    <a:masterClrMapping/>
  </p:clrMapOvr>
  <p:transition xmlns:p14="http://schemas.microsoft.com/office/powerpoint/2010/mai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a:spLocks noGrp="1"/>
          </p:cNvSpPr>
          <p:nvPr>
            <p:ph type="title"/>
          </p:nvPr>
        </p:nvSpPr>
        <p:spPr>
          <a:prstGeom prst="rect">
            <a:avLst/>
          </a:prstGeom>
        </p:spPr>
        <p:txBody>
          <a:bodyPr/>
          <a:lstStyle/>
          <a:p>
            <a:pPr>
              <a:defRPr sz="5900"/>
            </a:pPr>
            <a:r>
              <a:t>Medical/Psychiatric</a:t>
            </a:r>
          </a:p>
          <a:p>
            <a:pPr>
              <a:defRPr sz="5900"/>
            </a:pPr>
            <a:r>
              <a:t>Signs and Symptoms</a:t>
            </a:r>
          </a:p>
        </p:txBody>
      </p:sp>
      <p:sp>
        <p:nvSpPr>
          <p:cNvPr id="140" name="Shape 140"/>
          <p:cNvSpPr>
            <a:spLocks noGrp="1"/>
          </p:cNvSpPr>
          <p:nvPr>
            <p:ph type="body" idx="1"/>
          </p:nvPr>
        </p:nvSpPr>
        <p:spPr>
          <a:prstGeom prst="rect">
            <a:avLst/>
          </a:prstGeom>
        </p:spPr>
        <p:txBody>
          <a:bodyPr/>
          <a:lstStyle/>
          <a:p>
            <a:pPr marL="342899" indent="-342899" defTabSz="914400">
              <a:spcBef>
                <a:spcPts val="700"/>
              </a:spcBef>
              <a:spcAft>
                <a:spcPts val="700"/>
              </a:spcAft>
              <a:buSzPct val="100000"/>
            </a:pPr>
            <a:r>
              <a:rPr dirty="0"/>
              <a:t>Drinking despite medical admonitions</a:t>
            </a:r>
          </a:p>
          <a:p>
            <a:pPr marL="342899" indent="-342899" defTabSz="914400">
              <a:spcBef>
                <a:spcPts val="700"/>
              </a:spcBef>
              <a:spcAft>
                <a:spcPts val="700"/>
              </a:spcAft>
              <a:buSzPct val="100000"/>
            </a:pPr>
            <a:r>
              <a:rPr dirty="0"/>
              <a:t>Dehydration</a:t>
            </a:r>
          </a:p>
          <a:p>
            <a:pPr marL="342899" indent="-342899" defTabSz="914400">
              <a:spcBef>
                <a:spcPts val="700"/>
              </a:spcBef>
              <a:spcAft>
                <a:spcPts val="700"/>
              </a:spcAft>
              <a:buSzPct val="100000"/>
            </a:pPr>
            <a:r>
              <a:rPr dirty="0"/>
              <a:t>Sexual dysfunction</a:t>
            </a:r>
          </a:p>
          <a:p>
            <a:pPr marL="342899" indent="-342899" defTabSz="914400">
              <a:spcBef>
                <a:spcPts val="700"/>
              </a:spcBef>
              <a:spcAft>
                <a:spcPts val="700"/>
              </a:spcAft>
              <a:buSzPct val="100000"/>
            </a:pPr>
            <a:r>
              <a:rPr dirty="0"/>
              <a:t>Problems with family and/or friends</a:t>
            </a:r>
          </a:p>
          <a:p>
            <a:pPr marL="342899" indent="-342899" defTabSz="914400">
              <a:spcBef>
                <a:spcPts val="700"/>
              </a:spcBef>
              <a:spcAft>
                <a:spcPts val="700"/>
              </a:spcAft>
              <a:buSzPct val="100000"/>
            </a:pPr>
            <a:r>
              <a:rPr dirty="0"/>
              <a:t>Anxiety and annoyance when asked about alcohol use</a:t>
            </a:r>
          </a:p>
          <a:p>
            <a:pPr marL="342899" indent="-342899" defTabSz="914400">
              <a:spcBef>
                <a:spcPts val="700"/>
              </a:spcBef>
              <a:spcAft>
                <a:spcPts val="700"/>
              </a:spcAft>
              <a:buSzPct val="100000"/>
            </a:pPr>
            <a:r>
              <a:rPr dirty="0"/>
              <a:t>Insomnia</a:t>
            </a:r>
          </a:p>
        </p:txBody>
      </p:sp>
    </p:spTree>
  </p:cSld>
  <p:clrMapOvr>
    <a:masterClrMapping/>
  </p:clrMapOvr>
  <p:transition xmlns:p14="http://schemas.microsoft.com/office/powerpoint/2010/mai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a:spLocks noGrp="1"/>
          </p:cNvSpPr>
          <p:nvPr>
            <p:ph type="title"/>
          </p:nvPr>
        </p:nvSpPr>
        <p:spPr>
          <a:xfrm>
            <a:off x="952500" y="412750"/>
            <a:ext cx="11099800" cy="2120900"/>
          </a:xfrm>
          <a:prstGeom prst="rect">
            <a:avLst/>
          </a:prstGeom>
        </p:spPr>
        <p:txBody>
          <a:bodyPr/>
          <a:lstStyle>
            <a:lvl1pPr>
              <a:defRPr sz="5800"/>
            </a:lvl1pPr>
          </a:lstStyle>
          <a:p>
            <a:r>
              <a:t>Society’s View of the Older Adult</a:t>
            </a:r>
          </a:p>
        </p:txBody>
      </p:sp>
      <p:sp>
        <p:nvSpPr>
          <p:cNvPr id="143" name="Shape 143"/>
          <p:cNvSpPr>
            <a:spLocks noGrp="1"/>
          </p:cNvSpPr>
          <p:nvPr>
            <p:ph type="body" idx="1"/>
          </p:nvPr>
        </p:nvSpPr>
        <p:spPr>
          <a:xfrm>
            <a:off x="1435100" y="2482850"/>
            <a:ext cx="11099800" cy="6286500"/>
          </a:xfrm>
          <a:prstGeom prst="rect">
            <a:avLst/>
          </a:prstGeom>
        </p:spPr>
        <p:txBody>
          <a:bodyPr/>
          <a:lstStyle/>
          <a:p>
            <a:pPr marL="0" indent="0" defTabSz="426466">
              <a:spcBef>
                <a:spcPts val="3000"/>
              </a:spcBef>
              <a:buSzTx/>
              <a:buNone/>
              <a:defRPr sz="2774"/>
            </a:pPr>
            <a:r>
              <a:rPr dirty="0"/>
              <a:t>We tend to look at youth/beauty</a:t>
            </a:r>
          </a:p>
          <a:p>
            <a:pPr marL="0" indent="0" defTabSz="426466">
              <a:spcBef>
                <a:spcPts val="3000"/>
              </a:spcBef>
              <a:buSzTx/>
              <a:buNone/>
              <a:defRPr sz="2774"/>
            </a:pPr>
            <a:r>
              <a:rPr dirty="0"/>
              <a:t>Older adults are:</a:t>
            </a:r>
          </a:p>
          <a:p>
            <a:pPr marL="0" indent="0" defTabSz="426466">
              <a:spcBef>
                <a:spcPts val="3000"/>
              </a:spcBef>
              <a:buSzTx/>
              <a:buNone/>
              <a:defRPr sz="2774"/>
            </a:pPr>
            <a:r>
              <a:rPr dirty="0"/>
              <a:t>Asexual</a:t>
            </a:r>
          </a:p>
          <a:p>
            <a:pPr marL="0" indent="0" defTabSz="426466">
              <a:spcBef>
                <a:spcPts val="3000"/>
              </a:spcBef>
              <a:buSzTx/>
              <a:buNone/>
              <a:defRPr sz="2774"/>
            </a:pPr>
            <a:r>
              <a:rPr dirty="0"/>
              <a:t>Unemployable</a:t>
            </a:r>
          </a:p>
          <a:p>
            <a:pPr marL="0" indent="0" defTabSz="426466">
              <a:spcBef>
                <a:spcPts val="3000"/>
              </a:spcBef>
              <a:buSzTx/>
              <a:buNone/>
              <a:defRPr sz="2774"/>
            </a:pPr>
            <a:r>
              <a:rPr dirty="0"/>
              <a:t>Unintelligent</a:t>
            </a:r>
          </a:p>
          <a:p>
            <a:pPr marL="0" indent="0" defTabSz="426466">
              <a:spcBef>
                <a:spcPts val="3000"/>
              </a:spcBef>
              <a:buSzTx/>
              <a:buNone/>
              <a:defRPr sz="2774"/>
            </a:pPr>
            <a:r>
              <a:rPr dirty="0"/>
              <a:t>Mentally Incompetent</a:t>
            </a:r>
          </a:p>
          <a:p>
            <a:pPr marL="0" indent="0" defTabSz="426466">
              <a:spcBef>
                <a:spcPts val="3000"/>
              </a:spcBef>
              <a:buSzTx/>
              <a:buNone/>
              <a:defRPr sz="2774"/>
            </a:pPr>
            <a:r>
              <a:rPr dirty="0"/>
              <a:t>Frail</a:t>
            </a:r>
          </a:p>
          <a:p>
            <a:pPr marL="0" indent="0" defTabSz="426466">
              <a:spcBef>
                <a:spcPts val="3000"/>
              </a:spcBef>
              <a:buSzTx/>
              <a:buNone/>
              <a:defRPr sz="2774"/>
            </a:pPr>
            <a:r>
              <a:rPr dirty="0"/>
              <a:t>Get sick easily and are close to dying</a:t>
            </a:r>
          </a:p>
        </p:txBody>
      </p:sp>
    </p:spTree>
  </p:cSld>
  <p:clrMapOvr>
    <a:masterClrMapping/>
  </p:clrMapOvr>
  <p:transition xmlns:p14="http://schemas.microsoft.com/office/powerpoint/2010/mai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Shape 145"/>
          <p:cNvSpPr>
            <a:spLocks noGrp="1"/>
          </p:cNvSpPr>
          <p:nvPr>
            <p:ph type="title"/>
          </p:nvPr>
        </p:nvSpPr>
        <p:spPr>
          <a:xfrm>
            <a:off x="952500" y="412750"/>
            <a:ext cx="11099800" cy="2120900"/>
          </a:xfrm>
          <a:prstGeom prst="rect">
            <a:avLst/>
          </a:prstGeom>
        </p:spPr>
        <p:txBody>
          <a:bodyPr/>
          <a:lstStyle/>
          <a:p>
            <a:r>
              <a:t>Ethnicity : INTL</a:t>
            </a:r>
          </a:p>
        </p:txBody>
      </p:sp>
      <p:sp>
        <p:nvSpPr>
          <p:cNvPr id="146" name="Shape 146"/>
          <p:cNvSpPr>
            <a:spLocks noGrp="1"/>
          </p:cNvSpPr>
          <p:nvPr>
            <p:ph type="body" sz="quarter" idx="1"/>
          </p:nvPr>
        </p:nvSpPr>
        <p:spPr>
          <a:xfrm>
            <a:off x="749300" y="2359149"/>
            <a:ext cx="3678486" cy="6286501"/>
          </a:xfrm>
          <a:prstGeom prst="rect">
            <a:avLst/>
          </a:prstGeom>
        </p:spPr>
        <p:txBody>
          <a:bodyPr/>
          <a:lstStyle/>
          <a:p>
            <a:pPr marL="293914" indent="-293914" defTabSz="914400">
              <a:spcBef>
                <a:spcPts val="500"/>
              </a:spcBef>
              <a:buSzPct val="100000"/>
              <a:defRPr sz="2800"/>
            </a:pPr>
            <a:r>
              <a:rPr sz="2400"/>
              <a:t>African American/Black</a:t>
            </a:r>
          </a:p>
          <a:p>
            <a:pPr marL="342900" indent="-342900" defTabSz="914400">
              <a:spcBef>
                <a:spcPts val="600"/>
              </a:spcBef>
              <a:buSzPct val="100000"/>
              <a:defRPr sz="2800"/>
            </a:pPr>
            <a:endParaRPr sz="2400"/>
          </a:p>
          <a:p>
            <a:pPr marL="293914" indent="-293914" defTabSz="914400">
              <a:spcBef>
                <a:spcPts val="500"/>
              </a:spcBef>
              <a:buSzPct val="100000"/>
              <a:defRPr sz="2800"/>
            </a:pPr>
            <a:r>
              <a:rPr sz="2400"/>
              <a:t>Caucasian/White</a:t>
            </a:r>
          </a:p>
          <a:p>
            <a:pPr marL="342900" indent="-342900" defTabSz="914400">
              <a:spcBef>
                <a:spcPts val="600"/>
              </a:spcBef>
              <a:buSzPct val="100000"/>
              <a:defRPr sz="2800"/>
            </a:pPr>
            <a:endParaRPr sz="2400"/>
          </a:p>
          <a:p>
            <a:pPr marL="293914" indent="-293914" defTabSz="914400">
              <a:spcBef>
                <a:spcPts val="500"/>
              </a:spcBef>
              <a:buSzPct val="100000"/>
              <a:defRPr sz="2800"/>
            </a:pPr>
            <a:r>
              <a:rPr sz="2400"/>
              <a:t>Hispanic</a:t>
            </a:r>
          </a:p>
          <a:p>
            <a:pPr marL="342900" indent="-342900" defTabSz="914400">
              <a:spcBef>
                <a:spcPts val="600"/>
              </a:spcBef>
              <a:buSzPct val="100000"/>
              <a:defRPr sz="2800"/>
            </a:pPr>
            <a:endParaRPr sz="2400"/>
          </a:p>
          <a:p>
            <a:pPr marL="293914" indent="-293914" defTabSz="914400">
              <a:spcBef>
                <a:spcPts val="500"/>
              </a:spcBef>
              <a:buSzPct val="100000"/>
              <a:defRPr sz="2800"/>
            </a:pPr>
            <a:r>
              <a:rPr sz="2400"/>
              <a:t>Asian</a:t>
            </a:r>
          </a:p>
          <a:p>
            <a:pPr marL="342900" indent="-342900" defTabSz="914400">
              <a:spcBef>
                <a:spcPts val="600"/>
              </a:spcBef>
              <a:buSzPct val="100000"/>
              <a:defRPr sz="2800"/>
            </a:pPr>
            <a:endParaRPr sz="2400"/>
          </a:p>
          <a:p>
            <a:pPr marL="293914" indent="-293914" defTabSz="914400">
              <a:spcBef>
                <a:spcPts val="500"/>
              </a:spcBef>
              <a:buSzPct val="100000"/>
              <a:defRPr sz="2800"/>
            </a:pPr>
            <a:r>
              <a:rPr sz="2400"/>
              <a:t>Other</a:t>
            </a:r>
          </a:p>
        </p:txBody>
      </p:sp>
      <p:graphicFrame>
        <p:nvGraphicFramePr>
          <p:cNvPr id="147" name="Chart 147"/>
          <p:cNvGraphicFramePr/>
          <p:nvPr/>
        </p:nvGraphicFramePr>
        <p:xfrm>
          <a:off x="5131842" y="2329953"/>
          <a:ext cx="6648101" cy="647824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xmlns:p14="http://schemas.microsoft.com/office/powerpoint/2010/mai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a:spLocks noGrp="1"/>
          </p:cNvSpPr>
          <p:nvPr>
            <p:ph type="title"/>
          </p:nvPr>
        </p:nvSpPr>
        <p:spPr>
          <a:prstGeom prst="rect">
            <a:avLst/>
          </a:prstGeom>
        </p:spPr>
        <p:txBody>
          <a:bodyPr/>
          <a:lstStyle>
            <a:lvl1pPr defTabSz="560831">
              <a:defRPr sz="7679"/>
            </a:lvl1pPr>
          </a:lstStyle>
          <a:p>
            <a:r>
              <a:t>Age of QHC/INTL Clients</a:t>
            </a:r>
          </a:p>
        </p:txBody>
      </p:sp>
      <p:graphicFrame>
        <p:nvGraphicFramePr>
          <p:cNvPr id="150" name="Chart 150"/>
          <p:cNvGraphicFramePr/>
          <p:nvPr/>
        </p:nvGraphicFramePr>
        <p:xfrm>
          <a:off x="1260378" y="2330698"/>
          <a:ext cx="10474423" cy="67846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xmlns:p14="http://schemas.microsoft.com/office/powerpoint/2010/mai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a:spLocks noGrp="1"/>
          </p:cNvSpPr>
          <p:nvPr>
            <p:ph type="title"/>
          </p:nvPr>
        </p:nvSpPr>
        <p:spPr>
          <a:xfrm>
            <a:off x="952500" y="842183"/>
            <a:ext cx="11099800" cy="2620120"/>
          </a:xfrm>
          <a:prstGeom prst="rect">
            <a:avLst/>
          </a:prstGeom>
        </p:spPr>
        <p:txBody>
          <a:bodyPr>
            <a:normAutofit/>
          </a:bodyPr>
          <a:lstStyle/>
          <a:p>
            <a:r>
              <a:rPr dirty="0" smtClean="0"/>
              <a:t>Early vs. Late Onset</a:t>
            </a:r>
          </a:p>
        </p:txBody>
      </p:sp>
      <p:sp>
        <p:nvSpPr>
          <p:cNvPr id="153" name="Shape 153"/>
          <p:cNvSpPr/>
          <p:nvPr/>
        </p:nvSpPr>
        <p:spPr>
          <a:xfrm>
            <a:off x="952500" y="3462303"/>
            <a:ext cx="11513742" cy="42129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571500" indent="-571500" algn="l" defTabSz="914400">
              <a:lnSpc>
                <a:spcPct val="140000"/>
              </a:lnSpc>
              <a:spcBef>
                <a:spcPts val="700"/>
              </a:spcBef>
              <a:buFont typeface="Arial"/>
              <a:buChar char="•"/>
              <a:defRPr sz="2900">
                <a:latin typeface="Helvetica Neue Light"/>
                <a:ea typeface="Helvetica Neue Light"/>
                <a:cs typeface="Helvetica Neue Light"/>
                <a:sym typeface="Helvetica Neue Light"/>
              </a:defRPr>
            </a:pPr>
            <a:r>
              <a:rPr sz="3600" dirty="0" smtClean="0"/>
              <a:t>2</a:t>
            </a:r>
            <a:r>
              <a:rPr sz="3600" dirty="0"/>
              <a:t>/3 of admission to INTL are Early </a:t>
            </a:r>
            <a:r>
              <a:rPr sz="3600" dirty="0" smtClean="0"/>
              <a:t>Onset</a:t>
            </a:r>
            <a:endParaRPr sz="3600" dirty="0"/>
          </a:p>
          <a:p>
            <a:pPr marL="571500" indent="-571500" algn="l" defTabSz="914400">
              <a:lnSpc>
                <a:spcPct val="140000"/>
              </a:lnSpc>
              <a:spcBef>
                <a:spcPts val="700"/>
              </a:spcBef>
              <a:buFont typeface="Arial"/>
              <a:buChar char="•"/>
              <a:defRPr sz="2900">
                <a:latin typeface="Helvetica Neue Light"/>
                <a:ea typeface="Helvetica Neue Light"/>
                <a:cs typeface="Helvetica Neue Light"/>
                <a:sym typeface="Helvetica Neue Light"/>
              </a:defRPr>
            </a:pPr>
            <a:r>
              <a:rPr sz="3600" dirty="0"/>
              <a:t>They tend to drink more than Late </a:t>
            </a:r>
            <a:r>
              <a:rPr sz="3600" dirty="0" smtClean="0"/>
              <a:t>Onset</a:t>
            </a:r>
            <a:endParaRPr sz="3600" dirty="0"/>
          </a:p>
          <a:p>
            <a:pPr marL="571500" indent="-571500" algn="l" defTabSz="914400">
              <a:lnSpc>
                <a:spcPct val="140000"/>
              </a:lnSpc>
              <a:spcBef>
                <a:spcPts val="700"/>
              </a:spcBef>
              <a:buFont typeface="Arial"/>
              <a:buChar char="•"/>
              <a:defRPr sz="2900">
                <a:latin typeface="Helvetica Neue Light"/>
                <a:ea typeface="Helvetica Neue Light"/>
                <a:cs typeface="Helvetica Neue Light"/>
                <a:sym typeface="Helvetica Neue Light"/>
              </a:defRPr>
            </a:pPr>
            <a:r>
              <a:rPr sz="3600" dirty="0"/>
              <a:t>They’re families are less involved </a:t>
            </a:r>
          </a:p>
          <a:p>
            <a:pPr marL="571500" indent="-571500" algn="l" defTabSz="914400">
              <a:lnSpc>
                <a:spcPct val="140000"/>
              </a:lnSpc>
              <a:spcBef>
                <a:spcPts val="700"/>
              </a:spcBef>
              <a:buFont typeface="Arial"/>
              <a:buChar char="•"/>
              <a:defRPr sz="2900">
                <a:latin typeface="Helvetica Neue Light"/>
                <a:ea typeface="Helvetica Neue Light"/>
                <a:cs typeface="Helvetica Neue Light"/>
                <a:sym typeface="Helvetica Neue Light"/>
              </a:defRPr>
            </a:pPr>
            <a:r>
              <a:rPr sz="3600" dirty="0"/>
              <a:t>Longer drinking </a:t>
            </a:r>
            <a:r>
              <a:rPr sz="3600" dirty="0" smtClean="0"/>
              <a:t>history</a:t>
            </a:r>
            <a:r>
              <a:rPr lang="en-US" sz="3600" dirty="0" smtClean="0"/>
              <a:t> </a:t>
            </a:r>
            <a:r>
              <a:rPr sz="3600" dirty="0" smtClean="0"/>
              <a:t>=</a:t>
            </a:r>
            <a:r>
              <a:rPr lang="en-US" sz="3600" dirty="0" smtClean="0"/>
              <a:t> </a:t>
            </a:r>
            <a:r>
              <a:rPr sz="3600" dirty="0" smtClean="0"/>
              <a:t>Increased </a:t>
            </a:r>
            <a:r>
              <a:rPr sz="3600" dirty="0"/>
              <a:t>legal, social, medical and financial problems</a:t>
            </a:r>
          </a:p>
        </p:txBody>
      </p:sp>
    </p:spTree>
  </p:cSld>
  <p:clrMapOvr>
    <a:masterClrMapping/>
  </p:clrMapOvr>
  <p:transition xmlns:p14="http://schemas.microsoft.com/office/powerpoint/2010/main" spd="slow"/>
</p:sld>
</file>

<file path=ppt/theme/theme1.xml><?xml version="1.0" encoding="utf-8"?>
<a:theme xmlns:a="http://schemas.openxmlformats.org/drawingml/2006/main"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blurRad="76200" dir="18900000" rotWithShape="0">
            <a:srgbClr val="000000">
              <a:alpha val="8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outerShdw blurRad="25400" dist="23998" dir="2700000" rotWithShape="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blurRad="76200" dir="18900000" rotWithShape="0">
            <a:srgbClr val="000000">
              <a:alpha val="8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outerShdw blurRad="25400" dist="23998" dir="2700000" rotWithShape="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77</TotalTime>
  <Words>1301</Words>
  <Application>Microsoft Macintosh PowerPoint</Application>
  <PresentationFormat>Custom</PresentationFormat>
  <Paragraphs>230</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Gradient</vt:lpstr>
      <vt:lpstr>It’s Never Too Late</vt:lpstr>
      <vt:lpstr>10% of Americans abuse alcohol  As many as 17% of adults 65 and over have an  alcohol abuse problem  14% of women have more than one drink per day  15% of men have more than two drinks per day  Retirement communities estimated use - as many as 31% of men  and 20% of women have more than 3 drinks per day  Retirement communities estimated use-as many as 31% of  </vt:lpstr>
      <vt:lpstr>Misdiagnosed Chemical Dependency with Older Adults</vt:lpstr>
      <vt:lpstr>Medical/Psychiatric  Signs and Symptoms </vt:lpstr>
      <vt:lpstr>Medical/Psychiatric Signs and Symptoms</vt:lpstr>
      <vt:lpstr>Society’s View of the Older Adult</vt:lpstr>
      <vt:lpstr>Ethnicity : INTL</vt:lpstr>
      <vt:lpstr>Age of QHC/INTL Clients</vt:lpstr>
      <vt:lpstr>Early vs. Late Onset</vt:lpstr>
      <vt:lpstr>Late Onset Alcohol  Dependence 60 and Older</vt:lpstr>
      <vt:lpstr>Outreach</vt:lpstr>
      <vt:lpstr>PowerPoint Presentation</vt:lpstr>
      <vt:lpstr>Screening for Chemical Dependency</vt:lpstr>
      <vt:lpstr>MAST-G</vt:lpstr>
      <vt:lpstr>What We Need To Know</vt:lpstr>
      <vt:lpstr>Assessment</vt:lpstr>
      <vt:lpstr>Treatment</vt:lpstr>
      <vt:lpstr>Treatment</vt:lpstr>
      <vt:lpstr>Groups</vt:lpstr>
      <vt:lpstr>Reminiscence Group</vt:lpstr>
      <vt:lpstr>Aging and Addiction</vt:lpstr>
      <vt:lpstr>Grief and Loss</vt:lpstr>
      <vt:lpstr>Spirituality</vt:lpstr>
      <vt:lpstr>Socialization</vt:lpstr>
      <vt:lpstr>Aftercare</vt:lpstr>
      <vt:lpstr>Aftercare</vt:lpstr>
      <vt:lpstr>What does an older adult program need to best serve this population?</vt:lpstr>
      <vt:lpstr>Alcoholics Anonymous</vt:lpstr>
      <vt:lpstr>Recovery</vt:lpstr>
      <vt:lpstr>Personal Stories BM GG JJ</vt:lpstr>
      <vt:lpstr>Patience, Patience, Patience…</vt:lpstr>
      <vt:lpstr>There’s Never a Second First Impression!</vt:lpstr>
      <vt:lpstr>Self Care Is Essential</vt:lpstr>
      <vt:lpstr>Take My Advice…</vt:lpstr>
      <vt:lpstr>Thank you for listening!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It’s Never Too Late</dc:title>
  <cp:lastModifiedBy>S Z</cp:lastModifiedBy>
  <cp:revision>11</cp:revision>
  <dcterms:modified xsi:type="dcterms:W3CDTF">2016-04-09T18:22:19Z</dcterms:modified>
</cp:coreProperties>
</file>