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79"/>
  </p:notesMasterIdLst>
  <p:handoutMasterIdLst>
    <p:handoutMasterId r:id="rId80"/>
  </p:handoutMasterIdLst>
  <p:sldIdLst>
    <p:sldId id="657" r:id="rId2"/>
    <p:sldId id="816" r:id="rId3"/>
    <p:sldId id="804" r:id="rId4"/>
    <p:sldId id="817" r:id="rId5"/>
    <p:sldId id="768" r:id="rId6"/>
    <p:sldId id="769" r:id="rId7"/>
    <p:sldId id="560" r:id="rId8"/>
    <p:sldId id="701" r:id="rId9"/>
    <p:sldId id="564" r:id="rId10"/>
    <p:sldId id="702" r:id="rId11"/>
    <p:sldId id="703" r:id="rId12"/>
    <p:sldId id="704" r:id="rId13"/>
    <p:sldId id="705" r:id="rId14"/>
    <p:sldId id="706" r:id="rId15"/>
    <p:sldId id="818" r:id="rId16"/>
    <p:sldId id="806" r:id="rId17"/>
    <p:sldId id="807" r:id="rId18"/>
    <p:sldId id="808" r:id="rId19"/>
    <p:sldId id="809" r:id="rId20"/>
    <p:sldId id="810" r:id="rId21"/>
    <p:sldId id="819" r:id="rId22"/>
    <p:sldId id="812" r:id="rId23"/>
    <p:sldId id="813" r:id="rId24"/>
    <p:sldId id="814" r:id="rId25"/>
    <p:sldId id="573" r:id="rId26"/>
    <p:sldId id="820" r:id="rId27"/>
    <p:sldId id="588" r:id="rId28"/>
    <p:sldId id="589" r:id="rId29"/>
    <p:sldId id="855" r:id="rId30"/>
    <p:sldId id="856" r:id="rId31"/>
    <p:sldId id="857" r:id="rId32"/>
    <p:sldId id="585" r:id="rId33"/>
    <p:sldId id="601" r:id="rId34"/>
    <p:sldId id="831" r:id="rId35"/>
    <p:sldId id="828" r:id="rId36"/>
    <p:sldId id="859" r:id="rId37"/>
    <p:sldId id="860" r:id="rId38"/>
    <p:sldId id="861" r:id="rId39"/>
    <p:sldId id="862" r:id="rId40"/>
    <p:sldId id="863" r:id="rId41"/>
    <p:sldId id="864" r:id="rId42"/>
    <p:sldId id="865" r:id="rId43"/>
    <p:sldId id="832" r:id="rId44"/>
    <p:sldId id="833" r:id="rId45"/>
    <p:sldId id="830" r:id="rId46"/>
    <p:sldId id="829" r:id="rId47"/>
    <p:sldId id="718" r:id="rId48"/>
    <p:sldId id="851" r:id="rId49"/>
    <p:sldId id="824" r:id="rId50"/>
    <p:sldId id="825" r:id="rId51"/>
    <p:sldId id="826" r:id="rId52"/>
    <p:sldId id="822" r:id="rId53"/>
    <p:sldId id="780" r:id="rId54"/>
    <p:sldId id="781" r:id="rId55"/>
    <p:sldId id="782" r:id="rId56"/>
    <p:sldId id="786" r:id="rId57"/>
    <p:sldId id="787" r:id="rId58"/>
    <p:sldId id="788" r:id="rId59"/>
    <p:sldId id="789" r:id="rId60"/>
    <p:sldId id="790" r:id="rId61"/>
    <p:sldId id="791" r:id="rId62"/>
    <p:sldId id="792" r:id="rId63"/>
    <p:sldId id="793" r:id="rId64"/>
    <p:sldId id="794" r:id="rId65"/>
    <p:sldId id="823" r:id="rId66"/>
    <p:sldId id="798" r:id="rId67"/>
    <p:sldId id="799" r:id="rId68"/>
    <p:sldId id="800" r:id="rId69"/>
    <p:sldId id="801" r:id="rId70"/>
    <p:sldId id="853" r:id="rId71"/>
    <p:sldId id="515" r:id="rId72"/>
    <p:sldId id="499" r:id="rId73"/>
    <p:sldId id="843" r:id="rId74"/>
    <p:sldId id="844" r:id="rId75"/>
    <p:sldId id="845" r:id="rId76"/>
    <p:sldId id="846" r:id="rId77"/>
    <p:sldId id="858" r:id="rId7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5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51" autoAdjust="0"/>
    <p:restoredTop sz="82090" autoAdjust="0"/>
  </p:normalViewPr>
  <p:slideViewPr>
    <p:cSldViewPr>
      <p:cViewPr varScale="1">
        <p:scale>
          <a:sx n="57" d="100"/>
          <a:sy n="57" d="100"/>
        </p:scale>
        <p:origin x="1373"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23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0"/>
    <c:plotArea>
      <c:layout>
        <c:manualLayout>
          <c:layoutTarget val="inner"/>
          <c:xMode val="edge"/>
          <c:yMode val="edge"/>
          <c:x val="4.4201034276656011E-2"/>
          <c:y val="3.3950617283950615E-2"/>
          <c:w val="0.82697474078116473"/>
          <c:h val="0.89286502381646737"/>
        </c:manualLayout>
      </c:layout>
      <c:barChart>
        <c:barDir val="col"/>
        <c:grouping val="clustered"/>
        <c:varyColors val="0"/>
        <c:ser>
          <c:idx val="0"/>
          <c:order val="0"/>
          <c:tx>
            <c:strRef>
              <c:f>Sheet1!$A$2</c:f>
              <c:strCache>
                <c:ptCount val="1"/>
                <c:pt idx="0">
                  <c:v>January</c:v>
                </c:pt>
              </c:strCache>
            </c:strRef>
          </c:tx>
          <c:invertIfNegative val="0"/>
          <c:cat>
            <c:numRef>
              <c:f>Sheet1!$B$1:$O$1</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Sheet1!$B$2:$O$2</c:f>
              <c:numCache>
                <c:formatCode>General</c:formatCode>
                <c:ptCount val="14"/>
                <c:pt idx="1">
                  <c:v>132</c:v>
                </c:pt>
                <c:pt idx="2">
                  <c:v>291</c:v>
                </c:pt>
                <c:pt idx="3">
                  <c:v>221</c:v>
                </c:pt>
                <c:pt idx="4">
                  <c:v>385</c:v>
                </c:pt>
                <c:pt idx="5">
                  <c:v>410</c:v>
                </c:pt>
                <c:pt idx="6">
                  <c:v>344</c:v>
                </c:pt>
                <c:pt idx="7">
                  <c:v>288</c:v>
                </c:pt>
                <c:pt idx="8">
                  <c:v>647</c:v>
                </c:pt>
                <c:pt idx="9">
                  <c:v>518</c:v>
                </c:pt>
                <c:pt idx="10">
                  <c:v>538</c:v>
                </c:pt>
                <c:pt idx="11">
                  <c:v>575</c:v>
                </c:pt>
                <c:pt idx="12">
                  <c:v>441</c:v>
                </c:pt>
                <c:pt idx="13">
                  <c:v>582</c:v>
                </c:pt>
              </c:numCache>
            </c:numRef>
          </c:val>
        </c:ser>
        <c:ser>
          <c:idx val="1"/>
          <c:order val="1"/>
          <c:tx>
            <c:strRef>
              <c:f>Sheet1!$A$3</c:f>
              <c:strCache>
                <c:ptCount val="1"/>
                <c:pt idx="0">
                  <c:v>February</c:v>
                </c:pt>
              </c:strCache>
            </c:strRef>
          </c:tx>
          <c:invertIfNegative val="0"/>
          <c:cat>
            <c:numRef>
              <c:f>Sheet1!$B$1:$O$1</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Sheet1!$B$3:$O$3</c:f>
              <c:numCache>
                <c:formatCode>General</c:formatCode>
                <c:ptCount val="14"/>
                <c:pt idx="1">
                  <c:v>102</c:v>
                </c:pt>
                <c:pt idx="2">
                  <c:v>214</c:v>
                </c:pt>
                <c:pt idx="3">
                  <c:v>254</c:v>
                </c:pt>
                <c:pt idx="4">
                  <c:v>377</c:v>
                </c:pt>
                <c:pt idx="5">
                  <c:v>287</c:v>
                </c:pt>
                <c:pt idx="6">
                  <c:v>293</c:v>
                </c:pt>
                <c:pt idx="7">
                  <c:v>361</c:v>
                </c:pt>
                <c:pt idx="8">
                  <c:v>623</c:v>
                </c:pt>
                <c:pt idx="9">
                  <c:v>456</c:v>
                </c:pt>
                <c:pt idx="10">
                  <c:v>649</c:v>
                </c:pt>
                <c:pt idx="11">
                  <c:v>580</c:v>
                </c:pt>
                <c:pt idx="12">
                  <c:v>340</c:v>
                </c:pt>
                <c:pt idx="13">
                  <c:v>430</c:v>
                </c:pt>
              </c:numCache>
            </c:numRef>
          </c:val>
        </c:ser>
        <c:ser>
          <c:idx val="2"/>
          <c:order val="2"/>
          <c:tx>
            <c:strRef>
              <c:f>Sheet1!$A$4</c:f>
              <c:strCache>
                <c:ptCount val="1"/>
                <c:pt idx="0">
                  <c:v>March</c:v>
                </c:pt>
              </c:strCache>
            </c:strRef>
          </c:tx>
          <c:spPr>
            <a:ln w="76154"/>
          </c:spPr>
          <c:invertIfNegative val="0"/>
          <c:cat>
            <c:numRef>
              <c:f>Sheet1!$B$1:$O$1</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Sheet1!$B$4:$O$4</c:f>
              <c:numCache>
                <c:formatCode>General</c:formatCode>
                <c:ptCount val="14"/>
                <c:pt idx="1">
                  <c:v>139</c:v>
                </c:pt>
                <c:pt idx="3">
                  <c:v>290</c:v>
                </c:pt>
                <c:pt idx="4">
                  <c:v>399</c:v>
                </c:pt>
                <c:pt idx="5">
                  <c:v>350</c:v>
                </c:pt>
                <c:pt idx="6">
                  <c:v>341</c:v>
                </c:pt>
                <c:pt idx="7">
                  <c:v>473</c:v>
                </c:pt>
                <c:pt idx="8">
                  <c:v>804</c:v>
                </c:pt>
                <c:pt idx="9">
                  <c:v>583</c:v>
                </c:pt>
                <c:pt idx="10">
                  <c:v>653</c:v>
                </c:pt>
                <c:pt idx="11">
                  <c:v>552</c:v>
                </c:pt>
                <c:pt idx="12">
                  <c:v>535</c:v>
                </c:pt>
                <c:pt idx="13">
                  <c:v>577</c:v>
                </c:pt>
              </c:numCache>
            </c:numRef>
          </c:val>
        </c:ser>
        <c:ser>
          <c:idx val="3"/>
          <c:order val="3"/>
          <c:tx>
            <c:strRef>
              <c:f>Sheet1!$A$5</c:f>
              <c:strCache>
                <c:ptCount val="1"/>
                <c:pt idx="0">
                  <c:v>April</c:v>
                </c:pt>
              </c:strCache>
            </c:strRef>
          </c:tx>
          <c:invertIfNegative val="0"/>
          <c:cat>
            <c:numRef>
              <c:f>Sheet1!$B$1:$O$1</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Sheet1!$B$5:$O$5</c:f>
              <c:numCache>
                <c:formatCode>General</c:formatCode>
                <c:ptCount val="14"/>
                <c:pt idx="1">
                  <c:v>149</c:v>
                </c:pt>
                <c:pt idx="2">
                  <c:v>228</c:v>
                </c:pt>
                <c:pt idx="3">
                  <c:v>312</c:v>
                </c:pt>
                <c:pt idx="4">
                  <c:v>353</c:v>
                </c:pt>
                <c:pt idx="5">
                  <c:v>366</c:v>
                </c:pt>
                <c:pt idx="6">
                  <c:v>377</c:v>
                </c:pt>
                <c:pt idx="7">
                  <c:v>516</c:v>
                </c:pt>
                <c:pt idx="8">
                  <c:v>749</c:v>
                </c:pt>
                <c:pt idx="9">
                  <c:v>575</c:v>
                </c:pt>
                <c:pt idx="10">
                  <c:v>621</c:v>
                </c:pt>
                <c:pt idx="11">
                  <c:v>570</c:v>
                </c:pt>
                <c:pt idx="12">
                  <c:v>591</c:v>
                </c:pt>
                <c:pt idx="13">
                  <c:v>625</c:v>
                </c:pt>
              </c:numCache>
            </c:numRef>
          </c:val>
        </c:ser>
        <c:ser>
          <c:idx val="4"/>
          <c:order val="4"/>
          <c:tx>
            <c:strRef>
              <c:f>Sheet1!$A$6</c:f>
              <c:strCache>
                <c:ptCount val="1"/>
                <c:pt idx="0">
                  <c:v>May</c:v>
                </c:pt>
              </c:strCache>
            </c:strRef>
          </c:tx>
          <c:invertIfNegative val="0"/>
          <c:cat>
            <c:numRef>
              <c:f>Sheet1!$B$1:$O$1</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Sheet1!$B$6:$O$6</c:f>
              <c:numCache>
                <c:formatCode>General</c:formatCode>
                <c:ptCount val="14"/>
                <c:pt idx="1">
                  <c:v>174</c:v>
                </c:pt>
                <c:pt idx="2">
                  <c:v>242</c:v>
                </c:pt>
                <c:pt idx="3">
                  <c:v>319</c:v>
                </c:pt>
                <c:pt idx="4">
                  <c:v>414</c:v>
                </c:pt>
                <c:pt idx="5">
                  <c:v>431</c:v>
                </c:pt>
                <c:pt idx="6">
                  <c:v>353</c:v>
                </c:pt>
                <c:pt idx="7">
                  <c:v>536</c:v>
                </c:pt>
                <c:pt idx="8">
                  <c:v>589</c:v>
                </c:pt>
                <c:pt idx="9">
                  <c:v>602</c:v>
                </c:pt>
                <c:pt idx="10">
                  <c:v>685</c:v>
                </c:pt>
                <c:pt idx="11">
                  <c:v>559</c:v>
                </c:pt>
                <c:pt idx="12">
                  <c:v>396</c:v>
                </c:pt>
                <c:pt idx="13">
                  <c:v>510</c:v>
                </c:pt>
              </c:numCache>
            </c:numRef>
          </c:val>
        </c:ser>
        <c:ser>
          <c:idx val="5"/>
          <c:order val="5"/>
          <c:tx>
            <c:strRef>
              <c:f>Sheet1!$A$7</c:f>
              <c:strCache>
                <c:ptCount val="1"/>
                <c:pt idx="0">
                  <c:v>June</c:v>
                </c:pt>
              </c:strCache>
            </c:strRef>
          </c:tx>
          <c:invertIfNegative val="0"/>
          <c:cat>
            <c:numRef>
              <c:f>Sheet1!$B$1:$O$1</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Sheet1!$B$7:$O$7</c:f>
              <c:numCache>
                <c:formatCode>General</c:formatCode>
                <c:ptCount val="14"/>
                <c:pt idx="0">
                  <c:v>3</c:v>
                </c:pt>
                <c:pt idx="1">
                  <c:v>180</c:v>
                </c:pt>
                <c:pt idx="2">
                  <c:v>263</c:v>
                </c:pt>
                <c:pt idx="3">
                  <c:v>303</c:v>
                </c:pt>
                <c:pt idx="4">
                  <c:v>388</c:v>
                </c:pt>
                <c:pt idx="5">
                  <c:v>367</c:v>
                </c:pt>
                <c:pt idx="6">
                  <c:v>349</c:v>
                </c:pt>
                <c:pt idx="7">
                  <c:v>664</c:v>
                </c:pt>
                <c:pt idx="8">
                  <c:v>672</c:v>
                </c:pt>
                <c:pt idx="9">
                  <c:v>624</c:v>
                </c:pt>
                <c:pt idx="10">
                  <c:v>644</c:v>
                </c:pt>
                <c:pt idx="11">
                  <c:v>499</c:v>
                </c:pt>
                <c:pt idx="12">
                  <c:v>459</c:v>
                </c:pt>
                <c:pt idx="13">
                  <c:v>540</c:v>
                </c:pt>
              </c:numCache>
            </c:numRef>
          </c:val>
        </c:ser>
        <c:ser>
          <c:idx val="6"/>
          <c:order val="6"/>
          <c:tx>
            <c:strRef>
              <c:f>Sheet1!$A$8</c:f>
              <c:strCache>
                <c:ptCount val="1"/>
                <c:pt idx="0">
                  <c:v>July</c:v>
                </c:pt>
              </c:strCache>
            </c:strRef>
          </c:tx>
          <c:invertIfNegative val="0"/>
          <c:cat>
            <c:numRef>
              <c:f>Sheet1!$B$1:$O$1</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Sheet1!$B$8:$O$8</c:f>
              <c:numCache>
                <c:formatCode>General</c:formatCode>
                <c:ptCount val="14"/>
                <c:pt idx="0">
                  <c:v>19</c:v>
                </c:pt>
                <c:pt idx="1">
                  <c:v>185</c:v>
                </c:pt>
                <c:pt idx="2">
                  <c:v>265</c:v>
                </c:pt>
                <c:pt idx="3">
                  <c:v>278</c:v>
                </c:pt>
                <c:pt idx="4">
                  <c:v>358</c:v>
                </c:pt>
                <c:pt idx="5">
                  <c:v>372</c:v>
                </c:pt>
                <c:pt idx="6">
                  <c:v>448</c:v>
                </c:pt>
                <c:pt idx="7">
                  <c:v>689</c:v>
                </c:pt>
                <c:pt idx="8">
                  <c:v>631</c:v>
                </c:pt>
                <c:pt idx="9">
                  <c:v>533</c:v>
                </c:pt>
                <c:pt idx="10">
                  <c:v>678</c:v>
                </c:pt>
                <c:pt idx="11">
                  <c:v>539</c:v>
                </c:pt>
                <c:pt idx="12">
                  <c:v>474</c:v>
                </c:pt>
                <c:pt idx="13">
                  <c:v>605</c:v>
                </c:pt>
              </c:numCache>
            </c:numRef>
          </c:val>
        </c:ser>
        <c:ser>
          <c:idx val="7"/>
          <c:order val="7"/>
          <c:tx>
            <c:strRef>
              <c:f>Sheet1!$A$9</c:f>
              <c:strCache>
                <c:ptCount val="1"/>
                <c:pt idx="0">
                  <c:v>August</c:v>
                </c:pt>
              </c:strCache>
            </c:strRef>
          </c:tx>
          <c:invertIfNegative val="0"/>
          <c:cat>
            <c:numRef>
              <c:f>Sheet1!$B$1:$O$1</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Sheet1!$B$9:$O$9</c:f>
              <c:numCache>
                <c:formatCode>General</c:formatCode>
                <c:ptCount val="14"/>
                <c:pt idx="0">
                  <c:v>26</c:v>
                </c:pt>
                <c:pt idx="2">
                  <c:v>264</c:v>
                </c:pt>
                <c:pt idx="3">
                  <c:v>369</c:v>
                </c:pt>
                <c:pt idx="4">
                  <c:v>403</c:v>
                </c:pt>
                <c:pt idx="5">
                  <c:v>376</c:v>
                </c:pt>
                <c:pt idx="6">
                  <c:v>456</c:v>
                </c:pt>
                <c:pt idx="7">
                  <c:v>722</c:v>
                </c:pt>
                <c:pt idx="8">
                  <c:v>704</c:v>
                </c:pt>
                <c:pt idx="9">
                  <c:v>574</c:v>
                </c:pt>
                <c:pt idx="10">
                  <c:v>581</c:v>
                </c:pt>
                <c:pt idx="11">
                  <c:v>572</c:v>
                </c:pt>
                <c:pt idx="12">
                  <c:v>471</c:v>
                </c:pt>
                <c:pt idx="13">
                  <c:v>595</c:v>
                </c:pt>
              </c:numCache>
            </c:numRef>
          </c:val>
        </c:ser>
        <c:ser>
          <c:idx val="8"/>
          <c:order val="8"/>
          <c:tx>
            <c:strRef>
              <c:f>Sheet1!$A$10</c:f>
              <c:strCache>
                <c:ptCount val="1"/>
                <c:pt idx="0">
                  <c:v>Sept.</c:v>
                </c:pt>
              </c:strCache>
            </c:strRef>
          </c:tx>
          <c:invertIfNegative val="0"/>
          <c:cat>
            <c:numRef>
              <c:f>Sheet1!$B$1:$O$1</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Sheet1!$B$10:$O$10</c:f>
              <c:numCache>
                <c:formatCode>General</c:formatCode>
                <c:ptCount val="14"/>
                <c:pt idx="0">
                  <c:v>48</c:v>
                </c:pt>
                <c:pt idx="1">
                  <c:v>226</c:v>
                </c:pt>
                <c:pt idx="2">
                  <c:v>277</c:v>
                </c:pt>
                <c:pt idx="3">
                  <c:v>368</c:v>
                </c:pt>
                <c:pt idx="4">
                  <c:v>300</c:v>
                </c:pt>
                <c:pt idx="5">
                  <c:v>453</c:v>
                </c:pt>
                <c:pt idx="6">
                  <c:v>414</c:v>
                </c:pt>
                <c:pt idx="7">
                  <c:v>713</c:v>
                </c:pt>
                <c:pt idx="8">
                  <c:v>681</c:v>
                </c:pt>
                <c:pt idx="9">
                  <c:v>562</c:v>
                </c:pt>
                <c:pt idx="10">
                  <c:v>499</c:v>
                </c:pt>
                <c:pt idx="11">
                  <c:v>501</c:v>
                </c:pt>
                <c:pt idx="12">
                  <c:v>544</c:v>
                </c:pt>
                <c:pt idx="13">
                  <c:v>606</c:v>
                </c:pt>
              </c:numCache>
            </c:numRef>
          </c:val>
        </c:ser>
        <c:ser>
          <c:idx val="9"/>
          <c:order val="9"/>
          <c:tx>
            <c:strRef>
              <c:f>Sheet1!$A$11</c:f>
              <c:strCache>
                <c:ptCount val="1"/>
                <c:pt idx="0">
                  <c:v>Oct.</c:v>
                </c:pt>
              </c:strCache>
            </c:strRef>
          </c:tx>
          <c:invertIfNegative val="0"/>
          <c:cat>
            <c:numRef>
              <c:f>Sheet1!$B$1:$O$1</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Sheet1!$B$11:$O$11</c:f>
              <c:numCache>
                <c:formatCode>General</c:formatCode>
                <c:ptCount val="14"/>
                <c:pt idx="0">
                  <c:v>88</c:v>
                </c:pt>
                <c:pt idx="2">
                  <c:v>255</c:v>
                </c:pt>
                <c:pt idx="3">
                  <c:v>368</c:v>
                </c:pt>
                <c:pt idx="4">
                  <c:v>304</c:v>
                </c:pt>
                <c:pt idx="5">
                  <c:v>348</c:v>
                </c:pt>
                <c:pt idx="6">
                  <c:v>441</c:v>
                </c:pt>
                <c:pt idx="7">
                  <c:v>695</c:v>
                </c:pt>
                <c:pt idx="8">
                  <c:v>659</c:v>
                </c:pt>
                <c:pt idx="9">
                  <c:v>581</c:v>
                </c:pt>
                <c:pt idx="10">
                  <c:v>662</c:v>
                </c:pt>
                <c:pt idx="11">
                  <c:v>592</c:v>
                </c:pt>
                <c:pt idx="12">
                  <c:v>648</c:v>
                </c:pt>
                <c:pt idx="13">
                  <c:v>575</c:v>
                </c:pt>
              </c:numCache>
            </c:numRef>
          </c:val>
        </c:ser>
        <c:ser>
          <c:idx val="10"/>
          <c:order val="10"/>
          <c:tx>
            <c:strRef>
              <c:f>Sheet1!$A$12</c:f>
              <c:strCache>
                <c:ptCount val="1"/>
                <c:pt idx="0">
                  <c:v>Nov.</c:v>
                </c:pt>
              </c:strCache>
            </c:strRef>
          </c:tx>
          <c:invertIfNegative val="0"/>
          <c:cat>
            <c:numRef>
              <c:f>Sheet1!$B$1:$O$1</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Sheet1!$B$12:$O$12</c:f>
              <c:numCache>
                <c:formatCode>General</c:formatCode>
                <c:ptCount val="14"/>
                <c:pt idx="1">
                  <c:v>240</c:v>
                </c:pt>
                <c:pt idx="2">
                  <c:v>259</c:v>
                </c:pt>
                <c:pt idx="3">
                  <c:v>350</c:v>
                </c:pt>
                <c:pt idx="4">
                  <c:v>255</c:v>
                </c:pt>
                <c:pt idx="5">
                  <c:v>294</c:v>
                </c:pt>
                <c:pt idx="6">
                  <c:v>330</c:v>
                </c:pt>
                <c:pt idx="7">
                  <c:v>572</c:v>
                </c:pt>
                <c:pt idx="8">
                  <c:v>603</c:v>
                </c:pt>
                <c:pt idx="9">
                  <c:v>541</c:v>
                </c:pt>
                <c:pt idx="10">
                  <c:v>583</c:v>
                </c:pt>
                <c:pt idx="11">
                  <c:v>486</c:v>
                </c:pt>
                <c:pt idx="12">
                  <c:v>535</c:v>
                </c:pt>
                <c:pt idx="13">
                  <c:v>452</c:v>
                </c:pt>
              </c:numCache>
            </c:numRef>
          </c:val>
        </c:ser>
        <c:ser>
          <c:idx val="11"/>
          <c:order val="11"/>
          <c:tx>
            <c:strRef>
              <c:f>Sheet1!$A$13</c:f>
              <c:strCache>
                <c:ptCount val="1"/>
                <c:pt idx="0">
                  <c:v>Dec.</c:v>
                </c:pt>
              </c:strCache>
            </c:strRef>
          </c:tx>
          <c:invertIfNegative val="0"/>
          <c:cat>
            <c:numRef>
              <c:f>Sheet1!$B$1:$O$1</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Sheet1!$B$13:$O$13</c:f>
              <c:numCache>
                <c:formatCode>General</c:formatCode>
                <c:ptCount val="14"/>
                <c:pt idx="0">
                  <c:v>141</c:v>
                </c:pt>
                <c:pt idx="1">
                  <c:v>294</c:v>
                </c:pt>
                <c:pt idx="2">
                  <c:v>236</c:v>
                </c:pt>
                <c:pt idx="3">
                  <c:v>367</c:v>
                </c:pt>
                <c:pt idx="4">
                  <c:v>405</c:v>
                </c:pt>
                <c:pt idx="5">
                  <c:v>263</c:v>
                </c:pt>
                <c:pt idx="6">
                  <c:v>334</c:v>
                </c:pt>
                <c:pt idx="7">
                  <c:v>636</c:v>
                </c:pt>
                <c:pt idx="8">
                  <c:v>546</c:v>
                </c:pt>
                <c:pt idx="9">
                  <c:v>539</c:v>
                </c:pt>
                <c:pt idx="10">
                  <c:v>481</c:v>
                </c:pt>
                <c:pt idx="11">
                  <c:v>462</c:v>
                </c:pt>
                <c:pt idx="12">
                  <c:v>595</c:v>
                </c:pt>
                <c:pt idx="13">
                  <c:v>539</c:v>
                </c:pt>
              </c:numCache>
            </c:numRef>
          </c:val>
        </c:ser>
        <c:dLbls>
          <c:showLegendKey val="0"/>
          <c:showVal val="0"/>
          <c:showCatName val="0"/>
          <c:showSerName val="0"/>
          <c:showPercent val="0"/>
          <c:showBubbleSize val="0"/>
        </c:dLbls>
        <c:gapWidth val="150"/>
        <c:axId val="358819960"/>
        <c:axId val="358820352"/>
      </c:barChart>
      <c:catAx>
        <c:axId val="358819960"/>
        <c:scaling>
          <c:orientation val="minMax"/>
        </c:scaling>
        <c:delete val="0"/>
        <c:axPos val="b"/>
        <c:numFmt formatCode="General" sourceLinked="1"/>
        <c:majorTickMark val="out"/>
        <c:minorTickMark val="none"/>
        <c:tickLblPos val="nextTo"/>
        <c:crossAx val="358820352"/>
        <c:crosses val="autoZero"/>
        <c:auto val="1"/>
        <c:lblAlgn val="ctr"/>
        <c:lblOffset val="100"/>
        <c:noMultiLvlLbl val="0"/>
      </c:catAx>
      <c:valAx>
        <c:axId val="358820352"/>
        <c:scaling>
          <c:orientation val="minMax"/>
        </c:scaling>
        <c:delete val="0"/>
        <c:axPos val="l"/>
        <c:majorGridlines/>
        <c:numFmt formatCode="General" sourceLinked="1"/>
        <c:majorTickMark val="out"/>
        <c:minorTickMark val="none"/>
        <c:tickLblPos val="nextTo"/>
        <c:crossAx val="358819960"/>
        <c:crosses val="autoZero"/>
        <c:crossBetween val="between"/>
      </c:valAx>
    </c:plotArea>
    <c:legend>
      <c:legendPos val="r"/>
      <c:legendEntry>
        <c:idx val="0"/>
        <c:txPr>
          <a:bodyPr/>
          <a:lstStyle/>
          <a:p>
            <a:pPr>
              <a:defRPr b="1"/>
            </a:pPr>
            <a:endParaRPr lang="en-US"/>
          </a:p>
        </c:txPr>
      </c:legendEntry>
      <c:layout>
        <c:manualLayout>
          <c:xMode val="edge"/>
          <c:yMode val="edge"/>
          <c:x val="0.91004711209938227"/>
          <c:y val="9.8946186335926459E-2"/>
          <c:w val="8.1257202617564528E-2"/>
          <c:h val="0.83544096066148055"/>
        </c:manualLayout>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33AD2B-1158-4F18-8788-FD0EB3DF6BE0}" type="doc">
      <dgm:prSet loTypeId="urn:microsoft.com/office/officeart/2005/8/layout/radial6" loCatId="cycle" qsTypeId="urn:microsoft.com/office/officeart/2005/8/quickstyle/simple1" qsCatId="simple" csTypeId="urn:microsoft.com/office/officeart/2005/8/colors/colorful1#1" csCatId="colorful" phldr="1"/>
      <dgm:spPr/>
      <dgm:t>
        <a:bodyPr/>
        <a:lstStyle/>
        <a:p>
          <a:endParaRPr lang="en-US"/>
        </a:p>
      </dgm:t>
    </dgm:pt>
    <dgm:pt modelId="{B4F4D0C7-AB68-48C2-B1CA-095B49BFF9FC}">
      <dgm:prSet phldrT="[Text]"/>
      <dgm:spPr>
        <a:solidFill>
          <a:srgbClr val="FFC000"/>
        </a:solidFill>
      </dgm:spPr>
      <dgm:t>
        <a:bodyPr/>
        <a:lstStyle/>
        <a:p>
          <a:r>
            <a:rPr lang="en-US" b="1" dirty="0" smtClean="0">
              <a:solidFill>
                <a:schemeClr val="accent4">
                  <a:lumMod val="10000"/>
                </a:schemeClr>
              </a:solidFill>
            </a:rPr>
            <a:t>Senior Addiction Treatment</a:t>
          </a:r>
          <a:endParaRPr lang="en-US" b="1" dirty="0">
            <a:solidFill>
              <a:schemeClr val="accent4">
                <a:lumMod val="10000"/>
              </a:schemeClr>
            </a:solidFill>
          </a:endParaRPr>
        </a:p>
      </dgm:t>
    </dgm:pt>
    <dgm:pt modelId="{2D6D42CA-0281-4767-8050-49C8CD45E5C8}" type="parTrans" cxnId="{C98C6CEE-9D68-4EBD-8180-4D3DC575991B}">
      <dgm:prSet/>
      <dgm:spPr/>
      <dgm:t>
        <a:bodyPr/>
        <a:lstStyle/>
        <a:p>
          <a:endParaRPr lang="en-US"/>
        </a:p>
      </dgm:t>
    </dgm:pt>
    <dgm:pt modelId="{FB8C932B-3817-41B7-8201-00BD99B0F84D}" type="sibTrans" cxnId="{C98C6CEE-9D68-4EBD-8180-4D3DC575991B}">
      <dgm:prSet/>
      <dgm:spPr/>
      <dgm:t>
        <a:bodyPr/>
        <a:lstStyle/>
        <a:p>
          <a:endParaRPr lang="en-US"/>
        </a:p>
      </dgm:t>
    </dgm:pt>
    <dgm:pt modelId="{CF374A8D-AB5C-47A1-A302-E4CF25D105B9}">
      <dgm:prSet phldrT="[Text]"/>
      <dgm:spPr/>
      <dgm:t>
        <a:bodyPr/>
        <a:lstStyle/>
        <a:p>
          <a:r>
            <a:rPr lang="en-US" b="1" dirty="0" smtClean="0">
              <a:solidFill>
                <a:schemeClr val="accent4">
                  <a:lumMod val="10000"/>
                </a:schemeClr>
              </a:solidFill>
            </a:rPr>
            <a:t>Community Integration</a:t>
          </a:r>
          <a:endParaRPr lang="en-US" b="1" dirty="0">
            <a:solidFill>
              <a:schemeClr val="accent4">
                <a:lumMod val="10000"/>
              </a:schemeClr>
            </a:solidFill>
          </a:endParaRPr>
        </a:p>
      </dgm:t>
    </dgm:pt>
    <dgm:pt modelId="{996C801B-E66A-47AB-B97E-43252ABEBF6C}" type="parTrans" cxnId="{48F23B69-2D0D-4C71-B7B3-E39EDDDEB42D}">
      <dgm:prSet/>
      <dgm:spPr/>
      <dgm:t>
        <a:bodyPr/>
        <a:lstStyle/>
        <a:p>
          <a:endParaRPr lang="en-US"/>
        </a:p>
      </dgm:t>
    </dgm:pt>
    <dgm:pt modelId="{DA73232E-3824-41B9-9C0C-9799B16D11E9}" type="sibTrans" cxnId="{48F23B69-2D0D-4C71-B7B3-E39EDDDEB42D}">
      <dgm:prSet/>
      <dgm:spPr/>
      <dgm:t>
        <a:bodyPr/>
        <a:lstStyle/>
        <a:p>
          <a:endParaRPr lang="en-US" dirty="0"/>
        </a:p>
      </dgm:t>
    </dgm:pt>
    <dgm:pt modelId="{FF804F03-7DB0-42D4-B0DA-DFD1CFEF755A}">
      <dgm:prSet phldrT="[Text]"/>
      <dgm:spPr>
        <a:solidFill>
          <a:srgbClr val="FF0000"/>
        </a:solidFill>
      </dgm:spPr>
      <dgm:t>
        <a:bodyPr/>
        <a:lstStyle/>
        <a:p>
          <a:r>
            <a:rPr lang="en-US" b="1" dirty="0" smtClean="0">
              <a:solidFill>
                <a:schemeClr val="accent4">
                  <a:lumMod val="10000"/>
                </a:schemeClr>
              </a:solidFill>
            </a:rPr>
            <a:t>Approach (Harm Reduction  vs. Abstinence)</a:t>
          </a:r>
          <a:endParaRPr lang="en-US" b="1" dirty="0">
            <a:solidFill>
              <a:schemeClr val="accent4">
                <a:lumMod val="10000"/>
              </a:schemeClr>
            </a:solidFill>
          </a:endParaRPr>
        </a:p>
      </dgm:t>
    </dgm:pt>
    <dgm:pt modelId="{5DA53A57-4DD7-4423-97A0-3BBACB02A90C}" type="parTrans" cxnId="{A31B3385-1BF4-4CA5-9B99-E06FE29A9579}">
      <dgm:prSet/>
      <dgm:spPr/>
      <dgm:t>
        <a:bodyPr/>
        <a:lstStyle/>
        <a:p>
          <a:endParaRPr lang="en-US"/>
        </a:p>
      </dgm:t>
    </dgm:pt>
    <dgm:pt modelId="{4ED40BC7-FB4A-447D-B253-21D915C86202}" type="sibTrans" cxnId="{A31B3385-1BF4-4CA5-9B99-E06FE29A9579}">
      <dgm:prSet/>
      <dgm:spPr/>
      <dgm:t>
        <a:bodyPr/>
        <a:lstStyle/>
        <a:p>
          <a:endParaRPr lang="en-US" dirty="0"/>
        </a:p>
      </dgm:t>
    </dgm:pt>
    <dgm:pt modelId="{C4F470FE-CD8A-4A2E-9011-E37A702B29D5}">
      <dgm:prSet phldrT="[Text]"/>
      <dgm:spPr>
        <a:solidFill>
          <a:srgbClr val="FC7087"/>
        </a:solidFill>
      </dgm:spPr>
      <dgm:t>
        <a:bodyPr/>
        <a:lstStyle/>
        <a:p>
          <a:r>
            <a:rPr lang="en-US" b="1" dirty="0" smtClean="0">
              <a:solidFill>
                <a:schemeClr val="accent4">
                  <a:lumMod val="10000"/>
                </a:schemeClr>
              </a:solidFill>
            </a:rPr>
            <a:t>Age-Tailored Services</a:t>
          </a:r>
          <a:endParaRPr lang="en-US" b="1" dirty="0">
            <a:solidFill>
              <a:schemeClr val="accent4">
                <a:lumMod val="10000"/>
              </a:schemeClr>
            </a:solidFill>
          </a:endParaRPr>
        </a:p>
      </dgm:t>
    </dgm:pt>
    <dgm:pt modelId="{74C8D881-CEB2-4B8C-A6DD-7CB7F3D4EF9C}" type="parTrans" cxnId="{23BAE13B-0C51-4438-BB6C-78A35CB1BE91}">
      <dgm:prSet/>
      <dgm:spPr/>
      <dgm:t>
        <a:bodyPr/>
        <a:lstStyle/>
        <a:p>
          <a:endParaRPr lang="en-US"/>
        </a:p>
      </dgm:t>
    </dgm:pt>
    <dgm:pt modelId="{2826FFA3-5EB0-4EAB-8C0E-DC5C936AA518}" type="sibTrans" cxnId="{23BAE13B-0C51-4438-BB6C-78A35CB1BE91}">
      <dgm:prSet/>
      <dgm:spPr/>
      <dgm:t>
        <a:bodyPr/>
        <a:lstStyle/>
        <a:p>
          <a:endParaRPr lang="en-US" dirty="0"/>
        </a:p>
      </dgm:t>
    </dgm:pt>
    <dgm:pt modelId="{0450341C-A89C-4E2C-85C7-DF1999E42302}">
      <dgm:prSet phldrT="[Text]"/>
      <dgm:spPr>
        <a:solidFill>
          <a:srgbClr val="00B050"/>
        </a:solidFill>
      </dgm:spPr>
      <dgm:t>
        <a:bodyPr/>
        <a:lstStyle/>
        <a:p>
          <a:r>
            <a:rPr lang="en-US" b="1" dirty="0" smtClean="0">
              <a:solidFill>
                <a:schemeClr val="accent4">
                  <a:lumMod val="10000"/>
                </a:schemeClr>
              </a:solidFill>
            </a:rPr>
            <a:t>Wide Range of Services</a:t>
          </a:r>
          <a:endParaRPr lang="en-US" b="1" dirty="0">
            <a:solidFill>
              <a:schemeClr val="accent4">
                <a:lumMod val="10000"/>
              </a:schemeClr>
            </a:solidFill>
          </a:endParaRPr>
        </a:p>
      </dgm:t>
    </dgm:pt>
    <dgm:pt modelId="{1C20345B-5CCF-4BA2-983D-03365677A540}" type="parTrans" cxnId="{B69FA45C-B0D8-4689-BD55-ABCEB9C8CFB7}">
      <dgm:prSet/>
      <dgm:spPr/>
      <dgm:t>
        <a:bodyPr/>
        <a:lstStyle/>
        <a:p>
          <a:endParaRPr lang="en-US"/>
        </a:p>
      </dgm:t>
    </dgm:pt>
    <dgm:pt modelId="{5C5F556F-271F-472C-83CB-34245792C80B}" type="sibTrans" cxnId="{B69FA45C-B0D8-4689-BD55-ABCEB9C8CFB7}">
      <dgm:prSet/>
      <dgm:spPr/>
      <dgm:t>
        <a:bodyPr/>
        <a:lstStyle/>
        <a:p>
          <a:endParaRPr lang="en-US" dirty="0"/>
        </a:p>
      </dgm:t>
    </dgm:pt>
    <dgm:pt modelId="{870357C7-9E79-4FFF-BD52-F62353256DEC}">
      <dgm:prSet/>
      <dgm:spPr>
        <a:solidFill>
          <a:srgbClr val="00B0F0"/>
        </a:solidFill>
      </dgm:spPr>
      <dgm:t>
        <a:bodyPr/>
        <a:lstStyle/>
        <a:p>
          <a:r>
            <a:rPr lang="en-US" b="1" dirty="0" smtClean="0">
              <a:solidFill>
                <a:schemeClr val="accent4">
                  <a:lumMod val="10000"/>
                </a:schemeClr>
              </a:solidFill>
            </a:rPr>
            <a:t>Research-Informed Practices</a:t>
          </a:r>
          <a:endParaRPr lang="en-US" b="1" dirty="0">
            <a:solidFill>
              <a:schemeClr val="accent4">
                <a:lumMod val="10000"/>
              </a:schemeClr>
            </a:solidFill>
          </a:endParaRPr>
        </a:p>
      </dgm:t>
    </dgm:pt>
    <dgm:pt modelId="{7BECDC72-6E23-4DD3-938E-A0D95E0D114A}" type="parTrans" cxnId="{3BFD0EA1-E06B-434C-8CFE-A3EDE6631646}">
      <dgm:prSet/>
      <dgm:spPr/>
      <dgm:t>
        <a:bodyPr/>
        <a:lstStyle/>
        <a:p>
          <a:endParaRPr lang="en-US"/>
        </a:p>
      </dgm:t>
    </dgm:pt>
    <dgm:pt modelId="{5FCD1BC0-C3C7-44D0-8EE9-2DF989780C67}" type="sibTrans" cxnId="{3BFD0EA1-E06B-434C-8CFE-A3EDE6631646}">
      <dgm:prSet/>
      <dgm:spPr/>
      <dgm:t>
        <a:bodyPr/>
        <a:lstStyle/>
        <a:p>
          <a:endParaRPr lang="en-US" dirty="0"/>
        </a:p>
      </dgm:t>
    </dgm:pt>
    <dgm:pt modelId="{CC116C76-F815-44E1-916C-BA01C72ECCF8}" type="pres">
      <dgm:prSet presAssocID="{A033AD2B-1158-4F18-8788-FD0EB3DF6BE0}" presName="Name0" presStyleCnt="0">
        <dgm:presLayoutVars>
          <dgm:chMax val="1"/>
          <dgm:dir/>
          <dgm:animLvl val="ctr"/>
          <dgm:resizeHandles val="exact"/>
        </dgm:presLayoutVars>
      </dgm:prSet>
      <dgm:spPr/>
      <dgm:t>
        <a:bodyPr/>
        <a:lstStyle/>
        <a:p>
          <a:endParaRPr lang="en-US"/>
        </a:p>
      </dgm:t>
    </dgm:pt>
    <dgm:pt modelId="{61F03840-9023-482E-A7DF-A69AE6D008FB}" type="pres">
      <dgm:prSet presAssocID="{B4F4D0C7-AB68-48C2-B1CA-095B49BFF9FC}" presName="centerShape" presStyleLbl="node0" presStyleIdx="0" presStyleCnt="1"/>
      <dgm:spPr/>
      <dgm:t>
        <a:bodyPr/>
        <a:lstStyle/>
        <a:p>
          <a:endParaRPr lang="en-US"/>
        </a:p>
      </dgm:t>
    </dgm:pt>
    <dgm:pt modelId="{BAC8906A-52A9-49FF-B212-E1FF4B350586}" type="pres">
      <dgm:prSet presAssocID="{CF374A8D-AB5C-47A1-A302-E4CF25D105B9}" presName="node" presStyleLbl="node1" presStyleIdx="0" presStyleCnt="5">
        <dgm:presLayoutVars>
          <dgm:bulletEnabled val="1"/>
        </dgm:presLayoutVars>
      </dgm:prSet>
      <dgm:spPr/>
      <dgm:t>
        <a:bodyPr/>
        <a:lstStyle/>
        <a:p>
          <a:endParaRPr lang="en-US"/>
        </a:p>
      </dgm:t>
    </dgm:pt>
    <dgm:pt modelId="{C63F7F5E-EBBE-474C-B748-066EB3469615}" type="pres">
      <dgm:prSet presAssocID="{CF374A8D-AB5C-47A1-A302-E4CF25D105B9}" presName="dummy" presStyleCnt="0"/>
      <dgm:spPr/>
    </dgm:pt>
    <dgm:pt modelId="{1707CFF8-1EE8-43DF-BBBF-0E4743635BC3}" type="pres">
      <dgm:prSet presAssocID="{DA73232E-3824-41B9-9C0C-9799B16D11E9}" presName="sibTrans" presStyleLbl="sibTrans2D1" presStyleIdx="0" presStyleCnt="5"/>
      <dgm:spPr/>
      <dgm:t>
        <a:bodyPr/>
        <a:lstStyle/>
        <a:p>
          <a:endParaRPr lang="en-US"/>
        </a:p>
      </dgm:t>
    </dgm:pt>
    <dgm:pt modelId="{2ADA8AEB-F488-42B6-A29F-5DD54BB78BEE}" type="pres">
      <dgm:prSet presAssocID="{FF804F03-7DB0-42D4-B0DA-DFD1CFEF755A}" presName="node" presStyleLbl="node1" presStyleIdx="1" presStyleCnt="5">
        <dgm:presLayoutVars>
          <dgm:bulletEnabled val="1"/>
        </dgm:presLayoutVars>
      </dgm:prSet>
      <dgm:spPr/>
      <dgm:t>
        <a:bodyPr/>
        <a:lstStyle/>
        <a:p>
          <a:endParaRPr lang="en-US"/>
        </a:p>
      </dgm:t>
    </dgm:pt>
    <dgm:pt modelId="{6C258D86-E902-447C-9230-F9EF48BD1DE0}" type="pres">
      <dgm:prSet presAssocID="{FF804F03-7DB0-42D4-B0DA-DFD1CFEF755A}" presName="dummy" presStyleCnt="0"/>
      <dgm:spPr/>
    </dgm:pt>
    <dgm:pt modelId="{5F0E6447-8F1E-4CBF-9D7F-4E0ED015444A}" type="pres">
      <dgm:prSet presAssocID="{4ED40BC7-FB4A-447D-B253-21D915C86202}" presName="sibTrans" presStyleLbl="sibTrans2D1" presStyleIdx="1" presStyleCnt="5"/>
      <dgm:spPr/>
      <dgm:t>
        <a:bodyPr/>
        <a:lstStyle/>
        <a:p>
          <a:endParaRPr lang="en-US"/>
        </a:p>
      </dgm:t>
    </dgm:pt>
    <dgm:pt modelId="{BE8A7E6F-A1A4-4A65-A473-023B3F0E671A}" type="pres">
      <dgm:prSet presAssocID="{C4F470FE-CD8A-4A2E-9011-E37A702B29D5}" presName="node" presStyleLbl="node1" presStyleIdx="2" presStyleCnt="5">
        <dgm:presLayoutVars>
          <dgm:bulletEnabled val="1"/>
        </dgm:presLayoutVars>
      </dgm:prSet>
      <dgm:spPr/>
      <dgm:t>
        <a:bodyPr/>
        <a:lstStyle/>
        <a:p>
          <a:endParaRPr lang="en-US"/>
        </a:p>
      </dgm:t>
    </dgm:pt>
    <dgm:pt modelId="{964164DC-C55C-4839-8154-EA54DF3BDEA5}" type="pres">
      <dgm:prSet presAssocID="{C4F470FE-CD8A-4A2E-9011-E37A702B29D5}" presName="dummy" presStyleCnt="0"/>
      <dgm:spPr/>
    </dgm:pt>
    <dgm:pt modelId="{4A885E87-6196-4282-BC21-3321AC2C1F21}" type="pres">
      <dgm:prSet presAssocID="{2826FFA3-5EB0-4EAB-8C0E-DC5C936AA518}" presName="sibTrans" presStyleLbl="sibTrans2D1" presStyleIdx="2" presStyleCnt="5"/>
      <dgm:spPr/>
      <dgm:t>
        <a:bodyPr/>
        <a:lstStyle/>
        <a:p>
          <a:endParaRPr lang="en-US"/>
        </a:p>
      </dgm:t>
    </dgm:pt>
    <dgm:pt modelId="{C0B96C3F-A2CE-4080-ACF4-0B09337495C6}" type="pres">
      <dgm:prSet presAssocID="{870357C7-9E79-4FFF-BD52-F62353256DEC}" presName="node" presStyleLbl="node1" presStyleIdx="3" presStyleCnt="5">
        <dgm:presLayoutVars>
          <dgm:bulletEnabled val="1"/>
        </dgm:presLayoutVars>
      </dgm:prSet>
      <dgm:spPr/>
      <dgm:t>
        <a:bodyPr/>
        <a:lstStyle/>
        <a:p>
          <a:endParaRPr lang="en-US"/>
        </a:p>
      </dgm:t>
    </dgm:pt>
    <dgm:pt modelId="{1C3FEE3C-2262-40A2-9C20-56CA6AC8EAE5}" type="pres">
      <dgm:prSet presAssocID="{870357C7-9E79-4FFF-BD52-F62353256DEC}" presName="dummy" presStyleCnt="0"/>
      <dgm:spPr/>
    </dgm:pt>
    <dgm:pt modelId="{92553EE8-44F4-4148-8203-D9A158CC3567}" type="pres">
      <dgm:prSet presAssocID="{5FCD1BC0-C3C7-44D0-8EE9-2DF989780C67}" presName="sibTrans" presStyleLbl="sibTrans2D1" presStyleIdx="3" presStyleCnt="5"/>
      <dgm:spPr/>
      <dgm:t>
        <a:bodyPr/>
        <a:lstStyle/>
        <a:p>
          <a:endParaRPr lang="en-US"/>
        </a:p>
      </dgm:t>
    </dgm:pt>
    <dgm:pt modelId="{4177ED5A-9629-4168-8BC1-1933AF5E6697}" type="pres">
      <dgm:prSet presAssocID="{0450341C-A89C-4E2C-85C7-DF1999E42302}" presName="node" presStyleLbl="node1" presStyleIdx="4" presStyleCnt="5">
        <dgm:presLayoutVars>
          <dgm:bulletEnabled val="1"/>
        </dgm:presLayoutVars>
      </dgm:prSet>
      <dgm:spPr/>
      <dgm:t>
        <a:bodyPr/>
        <a:lstStyle/>
        <a:p>
          <a:endParaRPr lang="en-US"/>
        </a:p>
      </dgm:t>
    </dgm:pt>
    <dgm:pt modelId="{08F9574E-822B-45FB-8666-DD0F8ACC3D2E}" type="pres">
      <dgm:prSet presAssocID="{0450341C-A89C-4E2C-85C7-DF1999E42302}" presName="dummy" presStyleCnt="0"/>
      <dgm:spPr/>
    </dgm:pt>
    <dgm:pt modelId="{696BC431-A8AE-4D21-AA17-A62C5544ABBF}" type="pres">
      <dgm:prSet presAssocID="{5C5F556F-271F-472C-83CB-34245792C80B}" presName="sibTrans" presStyleLbl="sibTrans2D1" presStyleIdx="4" presStyleCnt="5"/>
      <dgm:spPr/>
      <dgm:t>
        <a:bodyPr/>
        <a:lstStyle/>
        <a:p>
          <a:endParaRPr lang="en-US"/>
        </a:p>
      </dgm:t>
    </dgm:pt>
  </dgm:ptLst>
  <dgm:cxnLst>
    <dgm:cxn modelId="{257203BF-D209-4DDF-A5F5-3D0E427E37A1}" type="presOf" srcId="{A033AD2B-1158-4F18-8788-FD0EB3DF6BE0}" destId="{CC116C76-F815-44E1-916C-BA01C72ECCF8}" srcOrd="0" destOrd="0" presId="urn:microsoft.com/office/officeart/2005/8/layout/radial6"/>
    <dgm:cxn modelId="{C98C6CEE-9D68-4EBD-8180-4D3DC575991B}" srcId="{A033AD2B-1158-4F18-8788-FD0EB3DF6BE0}" destId="{B4F4D0C7-AB68-48C2-B1CA-095B49BFF9FC}" srcOrd="0" destOrd="0" parTransId="{2D6D42CA-0281-4767-8050-49C8CD45E5C8}" sibTransId="{FB8C932B-3817-41B7-8201-00BD99B0F84D}"/>
    <dgm:cxn modelId="{AE187E5F-2EA5-46BD-A41D-B6225536A85F}" type="presOf" srcId="{4ED40BC7-FB4A-447D-B253-21D915C86202}" destId="{5F0E6447-8F1E-4CBF-9D7F-4E0ED015444A}" srcOrd="0" destOrd="0" presId="urn:microsoft.com/office/officeart/2005/8/layout/radial6"/>
    <dgm:cxn modelId="{B69FA45C-B0D8-4689-BD55-ABCEB9C8CFB7}" srcId="{B4F4D0C7-AB68-48C2-B1CA-095B49BFF9FC}" destId="{0450341C-A89C-4E2C-85C7-DF1999E42302}" srcOrd="4" destOrd="0" parTransId="{1C20345B-5CCF-4BA2-983D-03365677A540}" sibTransId="{5C5F556F-271F-472C-83CB-34245792C80B}"/>
    <dgm:cxn modelId="{B7933940-EC62-4D0D-9775-155B235AECE3}" type="presOf" srcId="{FF804F03-7DB0-42D4-B0DA-DFD1CFEF755A}" destId="{2ADA8AEB-F488-42B6-A29F-5DD54BB78BEE}" srcOrd="0" destOrd="0" presId="urn:microsoft.com/office/officeart/2005/8/layout/radial6"/>
    <dgm:cxn modelId="{1B50CE9C-D06E-4675-B5BC-1E00106A977D}" type="presOf" srcId="{870357C7-9E79-4FFF-BD52-F62353256DEC}" destId="{C0B96C3F-A2CE-4080-ACF4-0B09337495C6}" srcOrd="0" destOrd="0" presId="urn:microsoft.com/office/officeart/2005/8/layout/radial6"/>
    <dgm:cxn modelId="{3647C90C-DAC2-4018-9D39-4AD83723FF11}" type="presOf" srcId="{2826FFA3-5EB0-4EAB-8C0E-DC5C936AA518}" destId="{4A885E87-6196-4282-BC21-3321AC2C1F21}" srcOrd="0" destOrd="0" presId="urn:microsoft.com/office/officeart/2005/8/layout/radial6"/>
    <dgm:cxn modelId="{E47A19A3-AD24-439C-975F-5F987001F619}" type="presOf" srcId="{5C5F556F-271F-472C-83CB-34245792C80B}" destId="{696BC431-A8AE-4D21-AA17-A62C5544ABBF}" srcOrd="0" destOrd="0" presId="urn:microsoft.com/office/officeart/2005/8/layout/radial6"/>
    <dgm:cxn modelId="{9C2C46FA-AD0C-45E6-ADD2-7EBD2BBAE81F}" type="presOf" srcId="{B4F4D0C7-AB68-48C2-B1CA-095B49BFF9FC}" destId="{61F03840-9023-482E-A7DF-A69AE6D008FB}" srcOrd="0" destOrd="0" presId="urn:microsoft.com/office/officeart/2005/8/layout/radial6"/>
    <dgm:cxn modelId="{680B022E-C3EA-4C80-9EB5-E430E7B55647}" type="presOf" srcId="{0450341C-A89C-4E2C-85C7-DF1999E42302}" destId="{4177ED5A-9629-4168-8BC1-1933AF5E6697}" srcOrd="0" destOrd="0" presId="urn:microsoft.com/office/officeart/2005/8/layout/radial6"/>
    <dgm:cxn modelId="{3BFD0EA1-E06B-434C-8CFE-A3EDE6631646}" srcId="{B4F4D0C7-AB68-48C2-B1CA-095B49BFF9FC}" destId="{870357C7-9E79-4FFF-BD52-F62353256DEC}" srcOrd="3" destOrd="0" parTransId="{7BECDC72-6E23-4DD3-938E-A0D95E0D114A}" sibTransId="{5FCD1BC0-C3C7-44D0-8EE9-2DF989780C67}"/>
    <dgm:cxn modelId="{DD08142A-6B65-42C4-868B-F86F5FBF76F1}" type="presOf" srcId="{DA73232E-3824-41B9-9C0C-9799B16D11E9}" destId="{1707CFF8-1EE8-43DF-BBBF-0E4743635BC3}" srcOrd="0" destOrd="0" presId="urn:microsoft.com/office/officeart/2005/8/layout/radial6"/>
    <dgm:cxn modelId="{32ABD179-DABF-4E1D-BD88-5050FC8A2837}" type="presOf" srcId="{C4F470FE-CD8A-4A2E-9011-E37A702B29D5}" destId="{BE8A7E6F-A1A4-4A65-A473-023B3F0E671A}" srcOrd="0" destOrd="0" presId="urn:microsoft.com/office/officeart/2005/8/layout/radial6"/>
    <dgm:cxn modelId="{23BAE13B-0C51-4438-BB6C-78A35CB1BE91}" srcId="{B4F4D0C7-AB68-48C2-B1CA-095B49BFF9FC}" destId="{C4F470FE-CD8A-4A2E-9011-E37A702B29D5}" srcOrd="2" destOrd="0" parTransId="{74C8D881-CEB2-4B8C-A6DD-7CB7F3D4EF9C}" sibTransId="{2826FFA3-5EB0-4EAB-8C0E-DC5C936AA518}"/>
    <dgm:cxn modelId="{48F23B69-2D0D-4C71-B7B3-E39EDDDEB42D}" srcId="{B4F4D0C7-AB68-48C2-B1CA-095B49BFF9FC}" destId="{CF374A8D-AB5C-47A1-A302-E4CF25D105B9}" srcOrd="0" destOrd="0" parTransId="{996C801B-E66A-47AB-B97E-43252ABEBF6C}" sibTransId="{DA73232E-3824-41B9-9C0C-9799B16D11E9}"/>
    <dgm:cxn modelId="{8EE6AFD9-B11D-45AD-8CEB-C3D0FFDD5CE8}" type="presOf" srcId="{CF374A8D-AB5C-47A1-A302-E4CF25D105B9}" destId="{BAC8906A-52A9-49FF-B212-E1FF4B350586}" srcOrd="0" destOrd="0" presId="urn:microsoft.com/office/officeart/2005/8/layout/radial6"/>
    <dgm:cxn modelId="{A31B3385-1BF4-4CA5-9B99-E06FE29A9579}" srcId="{B4F4D0C7-AB68-48C2-B1CA-095B49BFF9FC}" destId="{FF804F03-7DB0-42D4-B0DA-DFD1CFEF755A}" srcOrd="1" destOrd="0" parTransId="{5DA53A57-4DD7-4423-97A0-3BBACB02A90C}" sibTransId="{4ED40BC7-FB4A-447D-B253-21D915C86202}"/>
    <dgm:cxn modelId="{EF018138-573B-4245-A950-E98604D498B9}" type="presOf" srcId="{5FCD1BC0-C3C7-44D0-8EE9-2DF989780C67}" destId="{92553EE8-44F4-4148-8203-D9A158CC3567}" srcOrd="0" destOrd="0" presId="urn:microsoft.com/office/officeart/2005/8/layout/radial6"/>
    <dgm:cxn modelId="{955E2193-726F-4A48-9E55-DD218B11FFCD}" type="presParOf" srcId="{CC116C76-F815-44E1-916C-BA01C72ECCF8}" destId="{61F03840-9023-482E-A7DF-A69AE6D008FB}" srcOrd="0" destOrd="0" presId="urn:microsoft.com/office/officeart/2005/8/layout/radial6"/>
    <dgm:cxn modelId="{BC7DD0A8-74B7-46E3-8BB6-5075B7044D01}" type="presParOf" srcId="{CC116C76-F815-44E1-916C-BA01C72ECCF8}" destId="{BAC8906A-52A9-49FF-B212-E1FF4B350586}" srcOrd="1" destOrd="0" presId="urn:microsoft.com/office/officeart/2005/8/layout/radial6"/>
    <dgm:cxn modelId="{21F7A54D-047A-4B16-9D0F-4EA6AB92B6AC}" type="presParOf" srcId="{CC116C76-F815-44E1-916C-BA01C72ECCF8}" destId="{C63F7F5E-EBBE-474C-B748-066EB3469615}" srcOrd="2" destOrd="0" presId="urn:microsoft.com/office/officeart/2005/8/layout/radial6"/>
    <dgm:cxn modelId="{633419AC-A4A3-4B60-AA87-B75928235B60}" type="presParOf" srcId="{CC116C76-F815-44E1-916C-BA01C72ECCF8}" destId="{1707CFF8-1EE8-43DF-BBBF-0E4743635BC3}" srcOrd="3" destOrd="0" presId="urn:microsoft.com/office/officeart/2005/8/layout/radial6"/>
    <dgm:cxn modelId="{38E6B35C-2B01-4AA3-965A-2E858FE57A89}" type="presParOf" srcId="{CC116C76-F815-44E1-916C-BA01C72ECCF8}" destId="{2ADA8AEB-F488-42B6-A29F-5DD54BB78BEE}" srcOrd="4" destOrd="0" presId="urn:microsoft.com/office/officeart/2005/8/layout/radial6"/>
    <dgm:cxn modelId="{2FE3ADBB-89CE-4449-A349-A0F426DE5AB9}" type="presParOf" srcId="{CC116C76-F815-44E1-916C-BA01C72ECCF8}" destId="{6C258D86-E902-447C-9230-F9EF48BD1DE0}" srcOrd="5" destOrd="0" presId="urn:microsoft.com/office/officeart/2005/8/layout/radial6"/>
    <dgm:cxn modelId="{F805DA70-D219-43A5-80FD-41732F00AE72}" type="presParOf" srcId="{CC116C76-F815-44E1-916C-BA01C72ECCF8}" destId="{5F0E6447-8F1E-4CBF-9D7F-4E0ED015444A}" srcOrd="6" destOrd="0" presId="urn:microsoft.com/office/officeart/2005/8/layout/radial6"/>
    <dgm:cxn modelId="{3696D685-CCE6-474B-9A15-745ECC88916E}" type="presParOf" srcId="{CC116C76-F815-44E1-916C-BA01C72ECCF8}" destId="{BE8A7E6F-A1A4-4A65-A473-023B3F0E671A}" srcOrd="7" destOrd="0" presId="urn:microsoft.com/office/officeart/2005/8/layout/radial6"/>
    <dgm:cxn modelId="{1E3DB687-E910-4B7D-B645-4601435B90ED}" type="presParOf" srcId="{CC116C76-F815-44E1-916C-BA01C72ECCF8}" destId="{964164DC-C55C-4839-8154-EA54DF3BDEA5}" srcOrd="8" destOrd="0" presId="urn:microsoft.com/office/officeart/2005/8/layout/radial6"/>
    <dgm:cxn modelId="{1CB20916-46D0-462E-BC7B-7CB5631447DA}" type="presParOf" srcId="{CC116C76-F815-44E1-916C-BA01C72ECCF8}" destId="{4A885E87-6196-4282-BC21-3321AC2C1F21}" srcOrd="9" destOrd="0" presId="urn:microsoft.com/office/officeart/2005/8/layout/radial6"/>
    <dgm:cxn modelId="{38379CB2-497E-464D-AC0D-D04CA8BE291C}" type="presParOf" srcId="{CC116C76-F815-44E1-916C-BA01C72ECCF8}" destId="{C0B96C3F-A2CE-4080-ACF4-0B09337495C6}" srcOrd="10" destOrd="0" presId="urn:microsoft.com/office/officeart/2005/8/layout/radial6"/>
    <dgm:cxn modelId="{413B2EFE-29AB-4912-B542-DF0FD3F057E5}" type="presParOf" srcId="{CC116C76-F815-44E1-916C-BA01C72ECCF8}" destId="{1C3FEE3C-2262-40A2-9C20-56CA6AC8EAE5}" srcOrd="11" destOrd="0" presId="urn:microsoft.com/office/officeart/2005/8/layout/radial6"/>
    <dgm:cxn modelId="{E3E05302-2C14-4184-8B17-A7277FC370DC}" type="presParOf" srcId="{CC116C76-F815-44E1-916C-BA01C72ECCF8}" destId="{92553EE8-44F4-4148-8203-D9A158CC3567}" srcOrd="12" destOrd="0" presId="urn:microsoft.com/office/officeart/2005/8/layout/radial6"/>
    <dgm:cxn modelId="{871DC18D-32E3-40A4-872A-62BCA6BA48A9}" type="presParOf" srcId="{CC116C76-F815-44E1-916C-BA01C72ECCF8}" destId="{4177ED5A-9629-4168-8BC1-1933AF5E6697}" srcOrd="13" destOrd="0" presId="urn:microsoft.com/office/officeart/2005/8/layout/radial6"/>
    <dgm:cxn modelId="{3ACCB816-8C82-4A07-A67E-563449EE0580}" type="presParOf" srcId="{CC116C76-F815-44E1-916C-BA01C72ECCF8}" destId="{08F9574E-822B-45FB-8666-DD0F8ACC3D2E}" srcOrd="14" destOrd="0" presId="urn:microsoft.com/office/officeart/2005/8/layout/radial6"/>
    <dgm:cxn modelId="{7A2F4628-548A-47D2-961D-F23FF353887C}" type="presParOf" srcId="{CC116C76-F815-44E1-916C-BA01C72ECCF8}" destId="{696BC431-A8AE-4D21-AA17-A62C5544ABBF}"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endParaRPr lang="en-US" dirty="0"/>
          </a:p>
        </p:txBody>
      </p:sp>
      <p:sp>
        <p:nvSpPr>
          <p:cNvPr id="655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dirty="0"/>
          </a:p>
        </p:txBody>
      </p:sp>
      <p:sp>
        <p:nvSpPr>
          <p:cNvPr id="655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endParaRPr lang="en-US" dirty="0"/>
          </a:p>
        </p:txBody>
      </p:sp>
      <p:sp>
        <p:nvSpPr>
          <p:cNvPr id="655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6980A3F6-93E1-4F6F-96CA-E4720DA8468F}" type="slidenum">
              <a:rPr lang="en-US"/>
              <a:pPr>
                <a:defRPr/>
              </a:pPr>
              <a:t>‹#›</a:t>
            </a:fld>
            <a:endParaRPr lang="en-US" dirty="0"/>
          </a:p>
        </p:txBody>
      </p:sp>
    </p:spTree>
    <p:extLst>
      <p:ext uri="{BB962C8B-B14F-4D97-AF65-F5344CB8AC3E}">
        <p14:creationId xmlns:p14="http://schemas.microsoft.com/office/powerpoint/2010/main" val="315004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cs typeface="+mn-cs"/>
              </a:defRPr>
            </a:lvl1pPr>
          </a:lstStyle>
          <a:p>
            <a:pPr>
              <a:defRPr/>
            </a:pPr>
            <a:endParaRPr lang="en-US" dirty="0"/>
          </a:p>
        </p:txBody>
      </p:sp>
      <p:sp>
        <p:nvSpPr>
          <p:cNvPr id="1075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cs typeface="+mn-cs"/>
              </a:defRPr>
            </a:lvl1pPr>
          </a:lstStyle>
          <a:p>
            <a:pPr>
              <a:defRPr/>
            </a:pPr>
            <a:endParaRPr lang="en-US" dirty="0"/>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75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cs typeface="+mn-cs"/>
              </a:defRPr>
            </a:lvl1pPr>
          </a:lstStyle>
          <a:p>
            <a:pPr>
              <a:defRPr/>
            </a:pPr>
            <a:endParaRPr lang="en-US" dirty="0"/>
          </a:p>
        </p:txBody>
      </p:sp>
      <p:sp>
        <p:nvSpPr>
          <p:cNvPr id="1075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cs typeface="+mn-cs"/>
              </a:defRPr>
            </a:lvl1pPr>
          </a:lstStyle>
          <a:p>
            <a:pPr>
              <a:defRPr/>
            </a:pPr>
            <a:fld id="{F751E392-A0E2-4BE4-919D-29A0D0C344BA}" type="slidenum">
              <a:rPr lang="en-US"/>
              <a:pPr>
                <a:defRPr/>
              </a:pPr>
              <a:t>‹#›</a:t>
            </a:fld>
            <a:endParaRPr lang="en-US" dirty="0"/>
          </a:p>
        </p:txBody>
      </p:sp>
    </p:spTree>
    <p:extLst>
      <p:ext uri="{BB962C8B-B14F-4D97-AF65-F5344CB8AC3E}">
        <p14:creationId xmlns:p14="http://schemas.microsoft.com/office/powerpoint/2010/main" val="26717876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p>
            <a:pPr>
              <a:defRPr/>
            </a:pPr>
            <a:fld id="{F5D85688-E838-4F9B-AEB0-B5340D76E8F1}" type="slidenum">
              <a:rPr lang="en-US" smtClean="0"/>
              <a:pPr>
                <a:defRPr/>
              </a:pPr>
              <a:t>1</a:t>
            </a:fld>
            <a:endParaRPr 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ltLang="en-US" sz="1600" b="1" dirty="0" smtClean="0">
              <a:solidFill>
                <a:srgbClr val="FFC000"/>
              </a:solidFill>
              <a:latin typeface="TimesNewRoman"/>
            </a:endParaRPr>
          </a:p>
          <a:p>
            <a:pPr eaLnBrk="1" hangingPunct="1"/>
            <a:endParaRPr lang="en-US" altLang="en-US" sz="1600" b="1" dirty="0" smtClean="0">
              <a:solidFill>
                <a:srgbClr val="FFC000"/>
              </a:solidFill>
              <a:latin typeface="TimesNewRoman"/>
            </a:endParaRPr>
          </a:p>
          <a:p>
            <a:pPr eaLnBrk="1" hangingPunct="1"/>
            <a:endParaRPr lang="en-US" altLang="en-US" sz="1600" b="1" dirty="0" smtClean="0">
              <a:solidFill>
                <a:srgbClr val="FFC000"/>
              </a:solidFill>
              <a:latin typeface="TimesNewRoman"/>
            </a:endParaRPr>
          </a:p>
          <a:p>
            <a:pPr eaLnBrk="1" hangingPunct="1"/>
            <a:endParaRPr lang="en-US" altLang="en-US" sz="1600" dirty="0" smtClean="0"/>
          </a:p>
        </p:txBody>
      </p:sp>
    </p:spTree>
    <p:extLst>
      <p:ext uri="{BB962C8B-B14F-4D97-AF65-F5344CB8AC3E}">
        <p14:creationId xmlns:p14="http://schemas.microsoft.com/office/powerpoint/2010/main" val="3867097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endParaRPr lang="en-US" altLang="en-US" dirty="0" smtClean="0">
              <a:latin typeface="Arial" pitchFamily="34" charset="0"/>
            </a:endParaRPr>
          </a:p>
        </p:txBody>
      </p:sp>
      <p:sp>
        <p:nvSpPr>
          <p:cNvPr id="66564" name="Slide Number Placeholder 3"/>
          <p:cNvSpPr>
            <a:spLocks noGrp="1"/>
          </p:cNvSpPr>
          <p:nvPr>
            <p:ph type="sldNum" sz="quarter" idx="5"/>
          </p:nvPr>
        </p:nvSpPr>
        <p:spPr/>
        <p:txBody>
          <a:bodyPr/>
          <a:lstStyle/>
          <a:p>
            <a:pPr>
              <a:defRPr/>
            </a:pPr>
            <a:fld id="{31D31FF1-C1C9-4C39-9EB2-2E73D969D047}" type="slidenum">
              <a:rPr lang="en-US" smtClean="0"/>
              <a:pPr>
                <a:defRPr/>
              </a:pPr>
              <a:t>18</a:t>
            </a:fld>
            <a:endParaRPr lang="en-US" dirty="0" smtClean="0"/>
          </a:p>
        </p:txBody>
      </p:sp>
    </p:spTree>
    <p:extLst>
      <p:ext uri="{BB962C8B-B14F-4D97-AF65-F5344CB8AC3E}">
        <p14:creationId xmlns:p14="http://schemas.microsoft.com/office/powerpoint/2010/main" val="3991133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endParaRPr lang="en-US" altLang="en-US" dirty="0" smtClean="0">
              <a:latin typeface="Arial" pitchFamily="34" charset="0"/>
            </a:endParaRPr>
          </a:p>
          <a:p>
            <a:pPr eaLnBrk="1" hangingPunct="1"/>
            <a:endParaRPr lang="en-US" altLang="en-US" dirty="0" smtClean="0">
              <a:latin typeface="Arial" pitchFamily="34" charset="0"/>
            </a:endParaRPr>
          </a:p>
        </p:txBody>
      </p:sp>
      <p:sp>
        <p:nvSpPr>
          <p:cNvPr id="67588" name="Slide Number Placeholder 3"/>
          <p:cNvSpPr>
            <a:spLocks noGrp="1"/>
          </p:cNvSpPr>
          <p:nvPr>
            <p:ph type="sldNum" sz="quarter" idx="5"/>
          </p:nvPr>
        </p:nvSpPr>
        <p:spPr/>
        <p:txBody>
          <a:bodyPr/>
          <a:lstStyle/>
          <a:p>
            <a:pPr>
              <a:defRPr/>
            </a:pPr>
            <a:fld id="{D83DEF5E-95FF-4AAD-8595-72EF034A848B}" type="slidenum">
              <a:rPr lang="en-US" smtClean="0"/>
              <a:pPr>
                <a:defRPr/>
              </a:pPr>
              <a:t>19</a:t>
            </a:fld>
            <a:endParaRPr lang="en-US" dirty="0" smtClean="0"/>
          </a:p>
        </p:txBody>
      </p:sp>
    </p:spTree>
    <p:extLst>
      <p:ext uri="{BB962C8B-B14F-4D97-AF65-F5344CB8AC3E}">
        <p14:creationId xmlns:p14="http://schemas.microsoft.com/office/powerpoint/2010/main" val="929034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Conceptual model</a:t>
            </a:r>
            <a:r>
              <a:rPr lang="en-US" baseline="0" dirty="0" smtClean="0"/>
              <a:t> that I started with in terms of the treatment approaches. </a:t>
            </a:r>
          </a:p>
          <a:p>
            <a:endParaRPr lang="en-US" baseline="0" dirty="0" smtClean="0"/>
          </a:p>
          <a:p>
            <a:pPr>
              <a:buFontTx/>
              <a:buNone/>
            </a:pPr>
            <a:endParaRPr lang="en-US" baseline="0" dirty="0" smtClean="0"/>
          </a:p>
        </p:txBody>
      </p:sp>
      <p:sp>
        <p:nvSpPr>
          <p:cNvPr id="4" name="Slide Number Placeholder 3"/>
          <p:cNvSpPr>
            <a:spLocks noGrp="1"/>
          </p:cNvSpPr>
          <p:nvPr>
            <p:ph type="sldNum" sz="quarter" idx="10"/>
          </p:nvPr>
        </p:nvSpPr>
        <p:spPr/>
        <p:txBody>
          <a:bodyPr/>
          <a:lstStyle/>
          <a:p>
            <a:pPr>
              <a:defRPr/>
            </a:pPr>
            <a:fld id="{7419E021-BE4A-4BD1-8928-65C4AEB11722}" type="slidenum">
              <a:rPr lang="en-US" smtClean="0"/>
              <a:pPr>
                <a:defRPr/>
              </a:pPr>
              <a:t>24</a:t>
            </a:fld>
            <a:endParaRPr lang="en-US" dirty="0"/>
          </a:p>
        </p:txBody>
      </p:sp>
    </p:spTree>
    <p:extLst>
      <p:ext uri="{BB962C8B-B14F-4D97-AF65-F5344CB8AC3E}">
        <p14:creationId xmlns:p14="http://schemas.microsoft.com/office/powerpoint/2010/main" val="4182364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altLang="en-US" dirty="0" smtClean="0">
              <a:latin typeface="Arial" pitchFamily="34" charset="0"/>
            </a:endParaRPr>
          </a:p>
        </p:txBody>
      </p:sp>
      <p:sp>
        <p:nvSpPr>
          <p:cNvPr id="337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fld id="{C764875E-70A6-41AD-90DF-1B7DDC928787}" type="slidenum">
              <a:rPr lang="en-US" smtClean="0"/>
              <a:pPr>
                <a:defRPr/>
              </a:pPr>
              <a:t>27</a:t>
            </a:fld>
            <a:endParaRPr lang="en-US" dirty="0" smtClean="0"/>
          </a:p>
        </p:txBody>
      </p:sp>
    </p:spTree>
    <p:extLst>
      <p:ext uri="{BB962C8B-B14F-4D97-AF65-F5344CB8AC3E}">
        <p14:creationId xmlns:p14="http://schemas.microsoft.com/office/powerpoint/2010/main" val="339340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en-US" altLang="en-US" dirty="0" smtClean="0">
              <a:latin typeface="Arial" pitchFamily="34" charset="0"/>
            </a:endParaRPr>
          </a:p>
        </p:txBody>
      </p:sp>
      <p:sp>
        <p:nvSpPr>
          <p:cNvPr id="348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fld id="{580C37A1-8A09-4CF7-886E-F5C3D00C35E6}" type="slidenum">
              <a:rPr lang="en-US" smtClean="0"/>
              <a:pPr>
                <a:defRPr/>
              </a:pPr>
              <a:t>28</a:t>
            </a:fld>
            <a:endParaRPr lang="en-US" dirty="0" smtClean="0"/>
          </a:p>
        </p:txBody>
      </p:sp>
    </p:spTree>
    <p:extLst>
      <p:ext uri="{BB962C8B-B14F-4D97-AF65-F5344CB8AC3E}">
        <p14:creationId xmlns:p14="http://schemas.microsoft.com/office/powerpoint/2010/main" val="113828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fld id="{5DAA6075-DBE1-404B-AC29-B7E90229F613}" type="slidenum">
              <a:rPr lang="en-US" smtClean="0"/>
              <a:pPr>
                <a:defRPr/>
              </a:pPr>
              <a:t>33</a:t>
            </a:fld>
            <a:endParaRPr lang="en-US" dirty="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altLang="en-US" dirty="0" smtClean="0"/>
              <a:t>Ace Study (Kaiser &amp; CDC) was a sample over 17,000</a:t>
            </a:r>
            <a:r>
              <a:rPr lang="en-US" altLang="en-US" baseline="0" dirty="0" smtClean="0"/>
              <a:t> with </a:t>
            </a:r>
            <a:r>
              <a:rPr lang="en-US" altLang="en-US" dirty="0" smtClean="0"/>
              <a:t>10 categories abuse, neglect, household dysfunction.</a:t>
            </a:r>
          </a:p>
          <a:p>
            <a:pPr eaLnBrk="1" hangingPunct="1"/>
            <a:endParaRPr lang="en-US" altLang="en-US" dirty="0" smtClean="0"/>
          </a:p>
          <a:p>
            <a:pPr eaLnBrk="1" hangingPunct="1"/>
            <a:r>
              <a:rPr lang="en-US" altLang="en-US" dirty="0" smtClean="0"/>
              <a:t>Based on # of yes responses to categories.</a:t>
            </a:r>
          </a:p>
          <a:p>
            <a:pPr eaLnBrk="1" hangingPunct="1"/>
            <a:endParaRPr lang="en-US" altLang="en-US" dirty="0" smtClean="0"/>
          </a:p>
          <a:p>
            <a:pPr eaLnBrk="1" hangingPunct="1"/>
            <a:r>
              <a:rPr lang="en-US" altLang="en-US" dirty="0" smtClean="0"/>
              <a:t>They can have score ranging 0-10 correlated to later-life health</a:t>
            </a:r>
          </a:p>
          <a:p>
            <a:pPr eaLnBrk="1" hangingPunct="1"/>
            <a:r>
              <a:rPr lang="en-US" altLang="en-US" dirty="0" smtClean="0"/>
              <a:t>A score of 4 is a key number. 4 and higher we see more serious consequences of later life</a:t>
            </a:r>
            <a:r>
              <a:rPr lang="en-US" altLang="en-US" baseline="0" dirty="0" smtClean="0"/>
              <a:t> </a:t>
            </a:r>
            <a:r>
              <a:rPr lang="en-US" altLang="en-US" dirty="0" smtClean="0"/>
              <a:t>of substance abuse, health and other health risks. </a:t>
            </a:r>
          </a:p>
        </p:txBody>
      </p:sp>
    </p:spTree>
    <p:extLst>
      <p:ext uri="{BB962C8B-B14F-4D97-AF65-F5344CB8AC3E}">
        <p14:creationId xmlns:p14="http://schemas.microsoft.com/office/powerpoint/2010/main" val="921300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1100" dirty="0" smtClean="0"/>
              <a:t>Data from a survey that was conducted as part of a pilot study will be utilized, as well as secondary data from the OASAS Client Data System (CDS). The Client Data System was developed by OASAS to collect information when clients are admitted to and discharged from treatment. This data is utilized by OASAS for the purpose of reviewing program performance each year. </a:t>
            </a:r>
          </a:p>
        </p:txBody>
      </p:sp>
      <p:sp>
        <p:nvSpPr>
          <p:cNvPr id="4" name="Slide Number Placeholder 3"/>
          <p:cNvSpPr>
            <a:spLocks noGrp="1"/>
          </p:cNvSpPr>
          <p:nvPr>
            <p:ph type="sldNum" sz="quarter" idx="10"/>
          </p:nvPr>
        </p:nvSpPr>
        <p:spPr/>
        <p:txBody>
          <a:bodyPr/>
          <a:lstStyle/>
          <a:p>
            <a:pPr>
              <a:defRPr/>
            </a:pPr>
            <a:fld id="{7419E021-BE4A-4BD1-8928-65C4AEB11722}" type="slidenum">
              <a:rPr lang="en-US" smtClean="0"/>
              <a:pPr>
                <a:defRPr/>
              </a:pPr>
              <a:t>54</a:t>
            </a:fld>
            <a:endParaRPr lang="en-US" dirty="0"/>
          </a:p>
        </p:txBody>
      </p:sp>
    </p:spTree>
    <p:extLst>
      <p:ext uri="{BB962C8B-B14F-4D97-AF65-F5344CB8AC3E}">
        <p14:creationId xmlns:p14="http://schemas.microsoft.com/office/powerpoint/2010/main" val="643384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All of the models have a lower N from the original sample because the Independent variable was based on a specific survey question that had not been provided by the program so the program had to be excluded from the model as did all of their patients. </a:t>
            </a:r>
          </a:p>
          <a:p>
            <a:endParaRPr lang="en-US" dirty="0" smtClean="0"/>
          </a:p>
          <a:p>
            <a:r>
              <a:rPr lang="en-US" dirty="0" smtClean="0"/>
              <a:t>There were 34 original programs identified for inclusion in this study. These programs were selected based on the following criteria: 30 or more discharges of seniors (50 years old and older) in 2007 and at least 20% of their total discharges consisted of this senior population in 2007. Of the 34 programs 22 completed an online survey and/or an in-person interview. </a:t>
            </a:r>
            <a:endParaRPr lang="en-US" dirty="0"/>
          </a:p>
        </p:txBody>
      </p:sp>
      <p:sp>
        <p:nvSpPr>
          <p:cNvPr id="4" name="Slide Number Placeholder 3"/>
          <p:cNvSpPr>
            <a:spLocks noGrp="1"/>
          </p:cNvSpPr>
          <p:nvPr>
            <p:ph type="sldNum" sz="quarter" idx="10"/>
          </p:nvPr>
        </p:nvSpPr>
        <p:spPr/>
        <p:txBody>
          <a:bodyPr/>
          <a:lstStyle/>
          <a:p>
            <a:pPr>
              <a:defRPr/>
            </a:pPr>
            <a:fld id="{7419E021-BE4A-4BD1-8928-65C4AEB11722}" type="slidenum">
              <a:rPr lang="en-US" smtClean="0"/>
              <a:pPr>
                <a:defRPr/>
              </a:pPr>
              <a:t>55</a:t>
            </a:fld>
            <a:endParaRPr lang="en-US" dirty="0"/>
          </a:p>
        </p:txBody>
      </p:sp>
    </p:spTree>
    <p:extLst>
      <p:ext uri="{BB962C8B-B14F-4D97-AF65-F5344CB8AC3E}">
        <p14:creationId xmlns:p14="http://schemas.microsoft.com/office/powerpoint/2010/main" val="3958541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Interaction variables included</a:t>
            </a:r>
            <a:r>
              <a:rPr lang="en-US" baseline="0" dirty="0" smtClean="0"/>
              <a:t> age, race and gender interactions.</a:t>
            </a:r>
          </a:p>
          <a:p>
            <a:endParaRPr lang="en-US" baseline="0" dirty="0" smtClean="0"/>
          </a:p>
          <a:p>
            <a:r>
              <a:rPr lang="en-US" baseline="0" dirty="0" smtClean="0"/>
              <a:t>I created my interaction variables as follows:</a:t>
            </a:r>
          </a:p>
          <a:p>
            <a:endParaRPr lang="en-US" baseline="0" dirty="0" smtClean="0"/>
          </a:p>
          <a:p>
            <a:r>
              <a:rPr lang="en-US" baseline="0" dirty="0" smtClean="0"/>
              <a:t>A product term for each identified interaction example age X race.</a:t>
            </a:r>
          </a:p>
          <a:p>
            <a:r>
              <a:rPr lang="en-US" baseline="0" dirty="0" smtClean="0"/>
              <a:t>Reference group= Caucasian</a:t>
            </a:r>
          </a:p>
          <a:p>
            <a:endParaRPr lang="en-US" dirty="0"/>
          </a:p>
        </p:txBody>
      </p:sp>
      <p:sp>
        <p:nvSpPr>
          <p:cNvPr id="4" name="Slide Number Placeholder 3"/>
          <p:cNvSpPr>
            <a:spLocks noGrp="1"/>
          </p:cNvSpPr>
          <p:nvPr>
            <p:ph type="sldNum" sz="quarter" idx="10"/>
          </p:nvPr>
        </p:nvSpPr>
        <p:spPr/>
        <p:txBody>
          <a:bodyPr/>
          <a:lstStyle/>
          <a:p>
            <a:pPr>
              <a:defRPr/>
            </a:pPr>
            <a:fld id="{7419E021-BE4A-4BD1-8928-65C4AEB11722}" type="slidenum">
              <a:rPr lang="en-US" smtClean="0"/>
              <a:pPr>
                <a:defRPr/>
              </a:pPr>
              <a:t>56</a:t>
            </a:fld>
            <a:endParaRPr lang="en-US" dirty="0"/>
          </a:p>
        </p:txBody>
      </p:sp>
    </p:spTree>
    <p:extLst>
      <p:ext uri="{BB962C8B-B14F-4D97-AF65-F5344CB8AC3E}">
        <p14:creationId xmlns:p14="http://schemas.microsoft.com/office/powerpoint/2010/main" val="1056098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82">
              <a:defRPr/>
            </a:pPr>
            <a:r>
              <a:rPr lang="en-US" dirty="0" smtClean="0"/>
              <a:t>Note: Blacks when compared to all others were significantly more likely to have severe drug use (29.1 percent, p&lt;.01), criminal justice history (30.1 percent, p&lt;.001) and alcohol/drug addicted parents 44.1 percent, p&lt;.001).  Latinos when compared to all others were significantly more likely to have criminal justice history (35.0 percent, p&lt;.001) and severe alcohol/drug use (28.1 percent, p&lt;.05).</a:t>
            </a:r>
          </a:p>
          <a:p>
            <a:endParaRPr lang="en-US" dirty="0"/>
          </a:p>
        </p:txBody>
      </p:sp>
      <p:sp>
        <p:nvSpPr>
          <p:cNvPr id="4" name="Slide Number Placeholder 3"/>
          <p:cNvSpPr>
            <a:spLocks noGrp="1"/>
          </p:cNvSpPr>
          <p:nvPr>
            <p:ph type="sldNum" sz="quarter" idx="10"/>
          </p:nvPr>
        </p:nvSpPr>
        <p:spPr/>
        <p:txBody>
          <a:bodyPr/>
          <a:lstStyle/>
          <a:p>
            <a:pPr>
              <a:defRPr/>
            </a:pPr>
            <a:fld id="{7419E021-BE4A-4BD1-8928-65C4AEB11722}" type="slidenum">
              <a:rPr lang="en-US" smtClean="0"/>
              <a:pPr>
                <a:defRPr/>
              </a:pPr>
              <a:t>58</a:t>
            </a:fld>
            <a:endParaRPr lang="en-US" dirty="0"/>
          </a:p>
        </p:txBody>
      </p:sp>
    </p:spTree>
    <p:extLst>
      <p:ext uri="{BB962C8B-B14F-4D97-AF65-F5344CB8AC3E}">
        <p14:creationId xmlns:p14="http://schemas.microsoft.com/office/powerpoint/2010/main" val="3895563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751E392-A0E2-4BE4-919D-29A0D0C344BA}" type="slidenum">
              <a:rPr lang="en-US" smtClean="0"/>
              <a:pPr>
                <a:defRPr/>
              </a:pPr>
              <a:t>3</a:t>
            </a:fld>
            <a:endParaRPr lang="en-US" dirty="0"/>
          </a:p>
        </p:txBody>
      </p:sp>
    </p:spTree>
    <p:extLst>
      <p:ext uri="{BB962C8B-B14F-4D97-AF65-F5344CB8AC3E}">
        <p14:creationId xmlns:p14="http://schemas.microsoft.com/office/powerpoint/2010/main" val="4220872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71" indent="-228571">
              <a:buAutoNum type="arabicPeriod"/>
            </a:pPr>
            <a:r>
              <a:rPr lang="en-US" dirty="0" smtClean="0"/>
              <a:t>Those</a:t>
            </a:r>
            <a:r>
              <a:rPr lang="en-US" baseline="0" dirty="0" smtClean="0"/>
              <a:t> older addicted adults who are in outpatient treatment that are employed demonstrate almost 50% better odds of overall goal attainment than those who are unemployed. (odds ratio= OR)</a:t>
            </a:r>
          </a:p>
          <a:p>
            <a:pPr marL="228571" indent="-228571">
              <a:buAutoNum type="arabicPeriod"/>
            </a:pPr>
            <a:r>
              <a:rPr lang="en-US" baseline="0" dirty="0" smtClean="0"/>
              <a:t>For each increase of age by an increment of five years, the odds of improved overall goal achievement increase by more than two and a half times (2.65). </a:t>
            </a:r>
          </a:p>
          <a:p>
            <a:pPr marL="228571" indent="-228571">
              <a:buAutoNum type="arabicPeriod"/>
            </a:pPr>
            <a:r>
              <a:rPr lang="en-US" baseline="0" dirty="0" smtClean="0"/>
              <a:t>(1 divided by .759= 1.32) The odds of overall goal achievement for those older addicted adults who themselves had addicted parents were decreased by 32% when compared to those older addicted adults who did not report having addicted parents. </a:t>
            </a:r>
          </a:p>
          <a:p>
            <a:pPr marL="228571" indent="-228571">
              <a:buAutoNum type="arabicPeriod"/>
            </a:pPr>
            <a:r>
              <a:rPr lang="en-US" baseline="0" dirty="0" smtClean="0"/>
              <a:t>The odds of overall goal achievement for those older addicted adults who had a co-occurring mental illness were decreased by fifty five percent (1 divided by .645= 1.55) when compared to those who did not have a co-occurring mental illness. (This study found that 80% of older women and 52% of the men admitted for addiction treatment had a co-occurring mental illness).</a:t>
            </a:r>
          </a:p>
          <a:p>
            <a:pPr marL="228571" indent="-228571"/>
            <a:endParaRPr lang="en-US" dirty="0"/>
          </a:p>
        </p:txBody>
      </p:sp>
      <p:sp>
        <p:nvSpPr>
          <p:cNvPr id="4" name="Slide Number Placeholder 3"/>
          <p:cNvSpPr>
            <a:spLocks noGrp="1"/>
          </p:cNvSpPr>
          <p:nvPr>
            <p:ph type="sldNum" sz="quarter" idx="10"/>
          </p:nvPr>
        </p:nvSpPr>
        <p:spPr/>
        <p:txBody>
          <a:bodyPr/>
          <a:lstStyle/>
          <a:p>
            <a:pPr>
              <a:defRPr/>
            </a:pPr>
            <a:fld id="{7419E021-BE4A-4BD1-8928-65C4AEB11722}" type="slidenum">
              <a:rPr lang="en-US" smtClean="0"/>
              <a:pPr>
                <a:defRPr/>
              </a:pPr>
              <a:t>60</a:t>
            </a:fld>
            <a:endParaRPr lang="en-US" dirty="0"/>
          </a:p>
        </p:txBody>
      </p:sp>
    </p:spTree>
    <p:extLst>
      <p:ext uri="{BB962C8B-B14F-4D97-AF65-F5344CB8AC3E}">
        <p14:creationId xmlns:p14="http://schemas.microsoft.com/office/powerpoint/2010/main" val="1127208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71" indent="-228571">
              <a:buAutoNum type="arabicPeriod"/>
            </a:pPr>
            <a:r>
              <a:rPr lang="en-US" baseline="0" dirty="0" smtClean="0"/>
              <a:t>Age-tailored programs provided either all or some age-specific group programming. </a:t>
            </a:r>
          </a:p>
          <a:p>
            <a:pPr marL="228571" indent="-228571"/>
            <a:endParaRPr lang="en-US" baseline="0" dirty="0" smtClean="0"/>
          </a:p>
          <a:p>
            <a:pPr marL="228571" indent="-228571">
              <a:buAutoNum type="arabicPeriod" startAt="2"/>
            </a:pPr>
            <a:r>
              <a:rPr lang="en-US" baseline="0" dirty="0" smtClean="0"/>
              <a:t>This speaks for itself. The more age-tailored programming the better the program does.</a:t>
            </a:r>
          </a:p>
          <a:p>
            <a:pPr marL="228571" indent="-228571">
              <a:buNone/>
            </a:pPr>
            <a:endParaRPr lang="en-US" baseline="0" dirty="0" smtClean="0"/>
          </a:p>
          <a:p>
            <a:pPr marL="228571" indent="-228571"/>
            <a:r>
              <a:rPr lang="en-US" baseline="0" dirty="0" smtClean="0"/>
              <a:t>     Grief and Loss, Psych/Ed., Health and Nutrition, Transportation, Psych Services, Case Management and Family Services (each of these aspects of treatment programming were provided to those 50 and older, per survey results). </a:t>
            </a:r>
          </a:p>
          <a:p>
            <a:pPr marL="228571" indent="-228571">
              <a:buAutoNum type="arabicPeriod"/>
            </a:pPr>
            <a:endParaRPr lang="en-US" dirty="0"/>
          </a:p>
        </p:txBody>
      </p:sp>
      <p:sp>
        <p:nvSpPr>
          <p:cNvPr id="4" name="Slide Number Placeholder 3"/>
          <p:cNvSpPr>
            <a:spLocks noGrp="1"/>
          </p:cNvSpPr>
          <p:nvPr>
            <p:ph type="sldNum" sz="quarter" idx="10"/>
          </p:nvPr>
        </p:nvSpPr>
        <p:spPr/>
        <p:txBody>
          <a:bodyPr/>
          <a:lstStyle/>
          <a:p>
            <a:pPr>
              <a:defRPr/>
            </a:pPr>
            <a:fld id="{7419E021-BE4A-4BD1-8928-65C4AEB11722}" type="slidenum">
              <a:rPr lang="en-US" smtClean="0"/>
              <a:pPr>
                <a:defRPr/>
              </a:pPr>
              <a:t>61</a:t>
            </a:fld>
            <a:endParaRPr lang="en-US" dirty="0"/>
          </a:p>
        </p:txBody>
      </p:sp>
    </p:spTree>
    <p:extLst>
      <p:ext uri="{BB962C8B-B14F-4D97-AF65-F5344CB8AC3E}">
        <p14:creationId xmlns:p14="http://schemas.microsoft.com/office/powerpoint/2010/main" val="2693557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419E021-BE4A-4BD1-8928-65C4AEB11722}" type="slidenum">
              <a:rPr lang="en-US" smtClean="0"/>
              <a:pPr>
                <a:defRPr/>
              </a:pPr>
              <a:t>62</a:t>
            </a:fld>
            <a:endParaRPr lang="en-US" dirty="0"/>
          </a:p>
        </p:txBody>
      </p:sp>
    </p:spTree>
    <p:extLst>
      <p:ext uri="{BB962C8B-B14F-4D97-AF65-F5344CB8AC3E}">
        <p14:creationId xmlns:p14="http://schemas.microsoft.com/office/powerpoint/2010/main" val="2914885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71" indent="-228571"/>
            <a:r>
              <a:rPr lang="en-US" baseline="0" dirty="0" smtClean="0"/>
              <a:t>Programs that reported they accessed four or more community services for seniors were credited as having strong community integration. </a:t>
            </a:r>
            <a:endParaRPr lang="en-US" dirty="0"/>
          </a:p>
        </p:txBody>
      </p:sp>
      <p:sp>
        <p:nvSpPr>
          <p:cNvPr id="4" name="Slide Number Placeholder 3"/>
          <p:cNvSpPr>
            <a:spLocks noGrp="1"/>
          </p:cNvSpPr>
          <p:nvPr>
            <p:ph type="sldNum" sz="quarter" idx="10"/>
          </p:nvPr>
        </p:nvSpPr>
        <p:spPr/>
        <p:txBody>
          <a:bodyPr/>
          <a:lstStyle/>
          <a:p>
            <a:pPr>
              <a:defRPr/>
            </a:pPr>
            <a:fld id="{7419E021-BE4A-4BD1-8928-65C4AEB11722}" type="slidenum">
              <a:rPr lang="en-US" smtClean="0"/>
              <a:pPr>
                <a:defRPr/>
              </a:pPr>
              <a:t>63</a:t>
            </a:fld>
            <a:endParaRPr lang="en-US" dirty="0"/>
          </a:p>
        </p:txBody>
      </p:sp>
    </p:spTree>
    <p:extLst>
      <p:ext uri="{BB962C8B-B14F-4D97-AF65-F5344CB8AC3E}">
        <p14:creationId xmlns:p14="http://schemas.microsoft.com/office/powerpoint/2010/main" val="14043332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a one in 10 chance that this finding is</a:t>
            </a:r>
            <a:r>
              <a:rPr lang="en-US" baseline="0" dirty="0" smtClean="0"/>
              <a:t> not by chance and you need less than a one in 20 chance to make it significant at .05. </a:t>
            </a:r>
            <a:endParaRPr lang="en-US" dirty="0"/>
          </a:p>
        </p:txBody>
      </p:sp>
      <p:sp>
        <p:nvSpPr>
          <p:cNvPr id="4" name="Slide Number Placeholder 3"/>
          <p:cNvSpPr>
            <a:spLocks noGrp="1"/>
          </p:cNvSpPr>
          <p:nvPr>
            <p:ph type="sldNum" sz="quarter" idx="10"/>
          </p:nvPr>
        </p:nvSpPr>
        <p:spPr/>
        <p:txBody>
          <a:bodyPr/>
          <a:lstStyle/>
          <a:p>
            <a:pPr>
              <a:defRPr/>
            </a:pPr>
            <a:fld id="{7419E021-BE4A-4BD1-8928-65C4AEB11722}" type="slidenum">
              <a:rPr lang="en-US" smtClean="0"/>
              <a:pPr>
                <a:defRPr/>
              </a:pPr>
              <a:t>64</a:t>
            </a:fld>
            <a:endParaRPr lang="en-US" dirty="0"/>
          </a:p>
        </p:txBody>
      </p:sp>
    </p:spTree>
    <p:extLst>
      <p:ext uri="{BB962C8B-B14F-4D97-AF65-F5344CB8AC3E}">
        <p14:creationId xmlns:p14="http://schemas.microsoft.com/office/powerpoint/2010/main" val="2393250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82">
              <a:defRPr/>
            </a:pPr>
            <a:endParaRPr lang="en-US" dirty="0" smtClean="0">
              <a:latin typeface="TimesNewRoman"/>
            </a:endParaRPr>
          </a:p>
          <a:p>
            <a:pPr defTabSz="914282">
              <a:defRPr/>
            </a:pPr>
            <a:r>
              <a:rPr lang="en-US" dirty="0" smtClean="0"/>
              <a:t>Notes: This finding supports the assertion that programs partnering with other senior-focused community based services will have substantially better outcomes. This further suggests that programs should not “work in silos,” but instead seek to educate themselves about the existing senior-focused services in the community and establish collaborative approaches. </a:t>
            </a:r>
          </a:p>
          <a:p>
            <a:endParaRPr lang="en-US" dirty="0" smtClean="0"/>
          </a:p>
          <a:p>
            <a:pPr defTabSz="914282">
              <a:defRPr/>
            </a:pPr>
            <a:endParaRPr lang="en-US" dirty="0" smtClean="0">
              <a:latin typeface="TimesNewRoman"/>
            </a:endParaRPr>
          </a:p>
          <a:p>
            <a:pPr rtl="0"/>
            <a:endParaRPr lang="en-US" dirty="0"/>
          </a:p>
        </p:txBody>
      </p:sp>
      <p:sp>
        <p:nvSpPr>
          <p:cNvPr id="4" name="Slide Number Placeholder 3"/>
          <p:cNvSpPr>
            <a:spLocks noGrp="1"/>
          </p:cNvSpPr>
          <p:nvPr>
            <p:ph type="sldNum" sz="quarter" idx="10"/>
          </p:nvPr>
        </p:nvSpPr>
        <p:spPr/>
        <p:txBody>
          <a:bodyPr/>
          <a:lstStyle/>
          <a:p>
            <a:pPr>
              <a:defRPr/>
            </a:pPr>
            <a:fld id="{7419E021-BE4A-4BD1-8928-65C4AEB11722}" type="slidenum">
              <a:rPr lang="en-US" smtClean="0"/>
              <a:pPr>
                <a:defRPr/>
              </a:pPr>
              <a:t>66</a:t>
            </a:fld>
            <a:endParaRPr lang="en-US" dirty="0"/>
          </a:p>
        </p:txBody>
      </p:sp>
    </p:spTree>
    <p:extLst>
      <p:ext uri="{BB962C8B-B14F-4D97-AF65-F5344CB8AC3E}">
        <p14:creationId xmlns:p14="http://schemas.microsoft.com/office/powerpoint/2010/main" val="9519805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Harm Reduction</a:t>
            </a:r>
            <a:r>
              <a:rPr lang="en-US" dirty="0" smtClean="0"/>
              <a:t>: an abstinence based approach appeared to improve odds of overall goal achievement and social functioning goal achievement, these findings fell short of statistical significance i.e. harm reduction approach not found to be statistically significant at improving odds of overall goal achievement and social functioning. </a:t>
            </a:r>
          </a:p>
          <a:p>
            <a:endParaRPr lang="en-US" dirty="0" smtClean="0"/>
          </a:p>
          <a:p>
            <a:pPr defTabSz="914282">
              <a:defRPr/>
            </a:pPr>
            <a:r>
              <a:rPr lang="en-US" b="1" dirty="0" smtClean="0"/>
              <a:t>Strong Health Focus: </a:t>
            </a:r>
            <a:r>
              <a:rPr lang="en-US" dirty="0" smtClean="0"/>
              <a:t>One reason why the SHF appeared to lack influence may be due to variations in how the programs that completed the survey interpreted the “health and nutrition” item (which lacked a clear operational definition). Another reason may be due to older adults relying more on information and advice received from their primary care providers than from chemical dependency providers. Another reason may be that some providers who stated they had a strong health focus actually lacked the expertise to adequately provide such programming.</a:t>
            </a:r>
            <a:endParaRPr lang="en-US" b="1" dirty="0" smtClean="0"/>
          </a:p>
          <a:p>
            <a:endParaRPr lang="en-US" dirty="0" smtClean="0"/>
          </a:p>
          <a:p>
            <a:r>
              <a:rPr lang="en-US" b="1" dirty="0" smtClean="0"/>
              <a:t>Strong Promising Approaches: </a:t>
            </a:r>
            <a:r>
              <a:rPr lang="en-US" dirty="0" smtClean="0"/>
              <a:t>This combination of promising approaches was not found to be statistically significant at improving odds of overall goal achievement and social functioning. </a:t>
            </a:r>
            <a:endParaRPr lang="en-US" b="1" dirty="0"/>
          </a:p>
        </p:txBody>
      </p:sp>
      <p:sp>
        <p:nvSpPr>
          <p:cNvPr id="4" name="Slide Number Placeholder 3"/>
          <p:cNvSpPr>
            <a:spLocks noGrp="1"/>
          </p:cNvSpPr>
          <p:nvPr>
            <p:ph type="sldNum" sz="quarter" idx="10"/>
          </p:nvPr>
        </p:nvSpPr>
        <p:spPr/>
        <p:txBody>
          <a:bodyPr/>
          <a:lstStyle/>
          <a:p>
            <a:pPr>
              <a:defRPr/>
            </a:pPr>
            <a:fld id="{7419E021-BE4A-4BD1-8928-65C4AEB11722}" type="slidenum">
              <a:rPr lang="en-US" smtClean="0"/>
              <a:pPr>
                <a:defRPr/>
              </a:pPr>
              <a:t>67</a:t>
            </a:fld>
            <a:endParaRPr lang="en-US" dirty="0"/>
          </a:p>
        </p:txBody>
      </p:sp>
    </p:spTree>
    <p:extLst>
      <p:ext uri="{BB962C8B-B14F-4D97-AF65-F5344CB8AC3E}">
        <p14:creationId xmlns:p14="http://schemas.microsoft.com/office/powerpoint/2010/main" val="215800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employment finding suggests that having a job may perhaps offer structure and life purpose, where as unemployment may lead</a:t>
            </a:r>
            <a:r>
              <a:rPr lang="en-US" baseline="0" dirty="0" smtClean="0"/>
              <a:t> to more </a:t>
            </a:r>
            <a:r>
              <a:rPr lang="en-US" dirty="0" smtClean="0"/>
              <a:t>unstructured time wherein drinking/drugging</a:t>
            </a:r>
            <a:r>
              <a:rPr lang="en-US" baseline="0" dirty="0" smtClean="0"/>
              <a:t> can</a:t>
            </a:r>
            <a:r>
              <a:rPr lang="en-US" dirty="0" smtClean="0"/>
              <a:t> occur. </a:t>
            </a:r>
          </a:p>
          <a:p>
            <a:endParaRPr lang="en-US" dirty="0" smtClean="0"/>
          </a:p>
          <a:p>
            <a:r>
              <a:rPr lang="en-US" dirty="0" smtClean="0"/>
              <a:t>As older adults mature, the physiological make up prevents them from being able to tolerate the alcohol and so are more likely to stop and have overall goal achievement. *</a:t>
            </a:r>
            <a:r>
              <a:rPr lang="en-US" baseline="0" dirty="0" smtClean="0"/>
              <a:t> Have the % of co-occurring medical.</a:t>
            </a:r>
            <a:endParaRPr lang="en-US" dirty="0" smtClean="0"/>
          </a:p>
        </p:txBody>
      </p:sp>
      <p:sp>
        <p:nvSpPr>
          <p:cNvPr id="4" name="Slide Number Placeholder 3"/>
          <p:cNvSpPr>
            <a:spLocks noGrp="1"/>
          </p:cNvSpPr>
          <p:nvPr>
            <p:ph type="sldNum" sz="quarter" idx="10"/>
          </p:nvPr>
        </p:nvSpPr>
        <p:spPr/>
        <p:txBody>
          <a:bodyPr/>
          <a:lstStyle/>
          <a:p>
            <a:pPr>
              <a:defRPr/>
            </a:pPr>
            <a:fld id="{7419E021-BE4A-4BD1-8928-65C4AEB11722}" type="slidenum">
              <a:rPr lang="en-US" smtClean="0"/>
              <a:pPr>
                <a:defRPr/>
              </a:pPr>
              <a:t>68</a:t>
            </a:fld>
            <a:endParaRPr lang="en-US" dirty="0"/>
          </a:p>
        </p:txBody>
      </p:sp>
    </p:spTree>
    <p:extLst>
      <p:ext uri="{BB962C8B-B14F-4D97-AF65-F5344CB8AC3E}">
        <p14:creationId xmlns:p14="http://schemas.microsoft.com/office/powerpoint/2010/main" val="1721871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high correlation between adverse childhood experiences and late-life addiction, medical and mental health disorders, and so this finding is consistent with the literature about ACEs. </a:t>
            </a:r>
          </a:p>
          <a:p>
            <a:endParaRPr lang="en-US" dirty="0" smtClean="0"/>
          </a:p>
          <a:p>
            <a:pPr defTabSz="914282"/>
            <a:r>
              <a:rPr lang="en-US" dirty="0" smtClean="0"/>
              <a:t>This study found that 80% of the women and 52% percent the men admitted for outpatient addiction treatment had a co-occurring mental illness. Because those with mental illness are in such great proportion and do significantly worse, this speaks to the importance of co-locating mental and addiction services for older addicted adults. This further</a:t>
            </a:r>
            <a:r>
              <a:rPr lang="en-US" baseline="0" dirty="0" smtClean="0"/>
              <a:t> </a:t>
            </a:r>
            <a:r>
              <a:rPr lang="en-US" dirty="0" smtClean="0"/>
              <a:t>suggests</a:t>
            </a:r>
            <a:r>
              <a:rPr lang="en-US" baseline="0" dirty="0" smtClean="0"/>
              <a:t> </a:t>
            </a:r>
            <a:r>
              <a:rPr lang="en-US" dirty="0" smtClean="0"/>
              <a:t>that in order to provide appropriate treatment to older addicted adults, programs should</a:t>
            </a:r>
            <a:r>
              <a:rPr lang="en-US" baseline="0" dirty="0" smtClean="0"/>
              <a:t> </a:t>
            </a:r>
            <a:r>
              <a:rPr lang="en-US" dirty="0" smtClean="0"/>
              <a:t>include seasoned social workers with a background in gerontology, as well as expertise with mental and addiction treatments. In addition, it may</a:t>
            </a:r>
            <a:r>
              <a:rPr lang="en-US" baseline="0" dirty="0" smtClean="0"/>
              <a:t> be</a:t>
            </a:r>
            <a:r>
              <a:rPr lang="en-US" dirty="0" smtClean="0"/>
              <a:t> critical to have a geriatric psychiatrist with expertise in addiction and mental health. By establishing such a team, programs</a:t>
            </a:r>
            <a:r>
              <a:rPr lang="en-US" baseline="0" dirty="0" smtClean="0"/>
              <a:t> are better positioned </a:t>
            </a:r>
            <a:r>
              <a:rPr lang="en-US" dirty="0" smtClean="0"/>
              <a:t>to be eligible for Medicare reimbursement.</a:t>
            </a:r>
          </a:p>
          <a:p>
            <a:endParaRPr lang="en-US" dirty="0"/>
          </a:p>
        </p:txBody>
      </p:sp>
      <p:sp>
        <p:nvSpPr>
          <p:cNvPr id="4" name="Slide Number Placeholder 3"/>
          <p:cNvSpPr>
            <a:spLocks noGrp="1"/>
          </p:cNvSpPr>
          <p:nvPr>
            <p:ph type="sldNum" sz="quarter" idx="10"/>
          </p:nvPr>
        </p:nvSpPr>
        <p:spPr/>
        <p:txBody>
          <a:bodyPr/>
          <a:lstStyle/>
          <a:p>
            <a:pPr>
              <a:defRPr/>
            </a:pPr>
            <a:fld id="{7419E021-BE4A-4BD1-8928-65C4AEB11722}" type="slidenum">
              <a:rPr lang="en-US" smtClean="0"/>
              <a:pPr>
                <a:defRPr/>
              </a:pPr>
              <a:t>69</a:t>
            </a:fld>
            <a:endParaRPr lang="en-US" dirty="0"/>
          </a:p>
        </p:txBody>
      </p:sp>
    </p:spTree>
    <p:extLst>
      <p:ext uri="{BB962C8B-B14F-4D97-AF65-F5344CB8AC3E}">
        <p14:creationId xmlns:p14="http://schemas.microsoft.com/office/powerpoint/2010/main" val="1557438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altLang="en-US" dirty="0" smtClean="0">
              <a:latin typeface="Arial" pitchFamily="34" charset="0"/>
            </a:endParaRPr>
          </a:p>
        </p:txBody>
      </p:sp>
      <p:sp>
        <p:nvSpPr>
          <p:cNvPr id="409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fld id="{412588B5-AF1A-46F8-B24A-ACF7F29864A0}" type="slidenum">
              <a:rPr lang="en-US" smtClean="0"/>
              <a:pPr>
                <a:defRPr/>
              </a:pPr>
              <a:t>71</a:t>
            </a:fld>
            <a:endParaRPr lang="en-US" dirty="0" smtClean="0"/>
          </a:p>
        </p:txBody>
      </p:sp>
    </p:spTree>
    <p:extLst>
      <p:ext uri="{BB962C8B-B14F-4D97-AF65-F5344CB8AC3E}">
        <p14:creationId xmlns:p14="http://schemas.microsoft.com/office/powerpoint/2010/main" val="3283139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dirty="0" smtClean="0"/>
          </a:p>
        </p:txBody>
      </p:sp>
      <p:sp>
        <p:nvSpPr>
          <p:cNvPr id="56324" name="Slide Number Placeholder 3"/>
          <p:cNvSpPr>
            <a:spLocks noGrp="1"/>
          </p:cNvSpPr>
          <p:nvPr>
            <p:ph type="sldNum" sz="quarter" idx="5"/>
          </p:nvPr>
        </p:nvSpPr>
        <p:spPr>
          <a:noFill/>
        </p:spPr>
        <p:txBody>
          <a:bodyPr/>
          <a:lstStyle/>
          <a:p>
            <a:fld id="{15298F2B-2790-49AC-97E1-2E9EC203B073}" type="slidenum">
              <a:rPr lang="en-US" smtClean="0"/>
              <a:pPr/>
              <a:t>5</a:t>
            </a:fld>
            <a:endParaRPr lang="en-US" dirty="0" smtClean="0"/>
          </a:p>
        </p:txBody>
      </p:sp>
    </p:spTree>
    <p:extLst>
      <p:ext uri="{BB962C8B-B14F-4D97-AF65-F5344CB8AC3E}">
        <p14:creationId xmlns:p14="http://schemas.microsoft.com/office/powerpoint/2010/main" val="21569663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751E392-A0E2-4BE4-919D-29A0D0C344BA}" type="slidenum">
              <a:rPr lang="en-US" smtClean="0"/>
              <a:pPr>
                <a:defRPr/>
              </a:pPr>
              <a:t>72</a:t>
            </a:fld>
            <a:endParaRPr lang="en-US" dirty="0"/>
          </a:p>
        </p:txBody>
      </p:sp>
    </p:spTree>
    <p:extLst>
      <p:ext uri="{BB962C8B-B14F-4D97-AF65-F5344CB8AC3E}">
        <p14:creationId xmlns:p14="http://schemas.microsoft.com/office/powerpoint/2010/main" val="18964967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Larkin, H. &amp; MacFarland, N.,  Vol 74 (3) 2012</a:t>
            </a:r>
          </a:p>
          <a:p>
            <a:r>
              <a:rPr lang="en-US" altLang="en-US" dirty="0" smtClean="0"/>
              <a:t>Submitted 6/30/2011 to the ‘special issue’ of the International Journal of Aging and Human Development on “ Transitions over the Life Course and Healthy Aging”</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7066" indent="-291179">
              <a:spcBef>
                <a:spcPct val="30000"/>
              </a:spcBef>
              <a:defRPr sz="1200">
                <a:solidFill>
                  <a:schemeClr val="tx1"/>
                </a:solidFill>
                <a:latin typeface="Times New Roman" panose="02020603050405020304" pitchFamily="18" charset="0"/>
              </a:defRPr>
            </a:lvl2pPr>
            <a:lvl3pPr marL="1164717" indent="-232943">
              <a:spcBef>
                <a:spcPct val="30000"/>
              </a:spcBef>
              <a:defRPr sz="1200">
                <a:solidFill>
                  <a:schemeClr val="tx1"/>
                </a:solidFill>
                <a:latin typeface="Times New Roman" panose="02020603050405020304" pitchFamily="18" charset="0"/>
              </a:defRPr>
            </a:lvl3pPr>
            <a:lvl4pPr marL="1630604" indent="-232943">
              <a:spcBef>
                <a:spcPct val="30000"/>
              </a:spcBef>
              <a:defRPr sz="1200">
                <a:solidFill>
                  <a:schemeClr val="tx1"/>
                </a:solidFill>
                <a:latin typeface="Times New Roman" panose="02020603050405020304" pitchFamily="18" charset="0"/>
              </a:defRPr>
            </a:lvl4pPr>
            <a:lvl5pPr marL="2096491" indent="-232943">
              <a:spcBef>
                <a:spcPct val="30000"/>
              </a:spcBef>
              <a:defRPr sz="1200">
                <a:solidFill>
                  <a:schemeClr val="tx1"/>
                </a:solidFill>
                <a:latin typeface="Times New Roman" panose="02020603050405020304" pitchFamily="18" charset="0"/>
              </a:defRPr>
            </a:lvl5pPr>
            <a:lvl6pPr marL="2562377" indent="-232943"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88EAD96-566D-4EEF-B85F-AFC2692AC74F}" type="slidenum">
              <a:rPr lang="en-US" altLang="en-US">
                <a:latin typeface="Arial" panose="020B0604020202020204" pitchFamily="34" charset="0"/>
              </a:rPr>
              <a:pPr>
                <a:spcBef>
                  <a:spcPct val="0"/>
                </a:spcBef>
              </a:pPr>
              <a:t>74</a:t>
            </a:fld>
            <a:endParaRPr lang="en-US" altLang="en-US" dirty="0">
              <a:latin typeface="Arial" panose="020B0604020202020204" pitchFamily="34" charset="0"/>
            </a:endParaRPr>
          </a:p>
        </p:txBody>
      </p:sp>
    </p:spTree>
    <p:extLst>
      <p:ext uri="{BB962C8B-B14F-4D97-AF65-F5344CB8AC3E}">
        <p14:creationId xmlns:p14="http://schemas.microsoft.com/office/powerpoint/2010/main" val="4160144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198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BD5A3A8-FDE5-4348-B4E5-8B36C7B1AD47}" type="slidenum">
              <a:rPr lang="en-US" altLang="en-US">
                <a:latin typeface="Arial" panose="020B0604020202020204" pitchFamily="34" charset="0"/>
              </a:rPr>
              <a:pPr>
                <a:spcBef>
                  <a:spcPct val="0"/>
                </a:spcBef>
              </a:pPr>
              <a:t>77</a:t>
            </a:fld>
            <a:endParaRPr lang="en-US" altLang="en-US" dirty="0">
              <a:latin typeface="Arial" panose="020B0604020202020204" pitchFamily="34" charset="0"/>
            </a:endParaRPr>
          </a:p>
        </p:txBody>
      </p:sp>
    </p:spTree>
    <p:extLst>
      <p:ext uri="{BB962C8B-B14F-4D97-AF65-F5344CB8AC3E}">
        <p14:creationId xmlns:p14="http://schemas.microsoft.com/office/powerpoint/2010/main" val="2131528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51E392-A0E2-4BE4-919D-29A0D0C344BA}" type="slidenum">
              <a:rPr lang="en-US" smtClean="0"/>
              <a:pPr>
                <a:defRPr/>
              </a:pPr>
              <a:t>6</a:t>
            </a:fld>
            <a:endParaRPr lang="en-US" dirty="0"/>
          </a:p>
        </p:txBody>
      </p:sp>
    </p:spTree>
    <p:extLst>
      <p:ext uri="{BB962C8B-B14F-4D97-AF65-F5344CB8AC3E}">
        <p14:creationId xmlns:p14="http://schemas.microsoft.com/office/powerpoint/2010/main" val="3096341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fld id="{EB210F0D-E30F-40DB-9E30-FDEB79FF1BDA}" type="slidenum">
              <a:rPr lang="en-US" smtClean="0"/>
              <a:pPr>
                <a:defRPr/>
              </a:pPr>
              <a:t>7</a:t>
            </a:fld>
            <a:endParaRPr lang="en-US" dirty="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ltLang="en-US" dirty="0" smtClean="0"/>
          </a:p>
        </p:txBody>
      </p:sp>
    </p:spTree>
    <p:extLst>
      <p:ext uri="{BB962C8B-B14F-4D97-AF65-F5344CB8AC3E}">
        <p14:creationId xmlns:p14="http://schemas.microsoft.com/office/powerpoint/2010/main" val="3151840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3DDFA1BB-A676-4A38-927A-7FCBEFFC5BF8}" type="slidenum">
              <a:rPr lang="en-US" smtClean="0"/>
              <a:pPr>
                <a:defRPr/>
              </a:pPr>
              <a:t>11</a:t>
            </a:fld>
            <a:endParaRPr 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tLang="en-US" dirty="0" smtClean="0"/>
          </a:p>
        </p:txBody>
      </p:sp>
    </p:spTree>
    <p:extLst>
      <p:ext uri="{BB962C8B-B14F-4D97-AF65-F5344CB8AC3E}">
        <p14:creationId xmlns:p14="http://schemas.microsoft.com/office/powerpoint/2010/main" val="1462890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altLang="en-US" dirty="0" smtClean="0"/>
          </a:p>
        </p:txBody>
      </p:sp>
      <p:sp>
        <p:nvSpPr>
          <p:cNvPr id="62468" name="Slide Number Placeholder 3"/>
          <p:cNvSpPr>
            <a:spLocks noGrp="1"/>
          </p:cNvSpPr>
          <p:nvPr>
            <p:ph type="sldNum" sz="quarter" idx="5"/>
          </p:nvPr>
        </p:nvSpPr>
        <p:spPr/>
        <p:txBody>
          <a:bodyPr/>
          <a:lstStyle/>
          <a:p>
            <a:pPr>
              <a:defRPr/>
            </a:pPr>
            <a:fld id="{206E921F-2481-45FE-92E9-F0FF050E64C1}" type="slidenum">
              <a:rPr lang="en-US" smtClean="0"/>
              <a:pPr>
                <a:defRPr/>
              </a:pPr>
              <a:t>14</a:t>
            </a:fld>
            <a:endParaRPr lang="en-US" dirty="0" smtClean="0"/>
          </a:p>
        </p:txBody>
      </p:sp>
    </p:spTree>
    <p:extLst>
      <p:ext uri="{BB962C8B-B14F-4D97-AF65-F5344CB8AC3E}">
        <p14:creationId xmlns:p14="http://schemas.microsoft.com/office/powerpoint/2010/main" val="3233617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US" altLang="en-US" dirty="0" smtClean="0">
              <a:latin typeface="Arial" pitchFamily="34" charset="0"/>
            </a:endParaRPr>
          </a:p>
        </p:txBody>
      </p:sp>
      <p:sp>
        <p:nvSpPr>
          <p:cNvPr id="64516" name="Slide Number Placeholder 3"/>
          <p:cNvSpPr>
            <a:spLocks noGrp="1"/>
          </p:cNvSpPr>
          <p:nvPr>
            <p:ph type="sldNum" sz="quarter" idx="5"/>
          </p:nvPr>
        </p:nvSpPr>
        <p:spPr/>
        <p:txBody>
          <a:bodyPr/>
          <a:lstStyle/>
          <a:p>
            <a:pPr>
              <a:defRPr/>
            </a:pPr>
            <a:fld id="{02F77D2D-ACB1-48A3-9933-F35703288192}" type="slidenum">
              <a:rPr lang="en-US" smtClean="0"/>
              <a:pPr>
                <a:defRPr/>
              </a:pPr>
              <a:t>16</a:t>
            </a:fld>
            <a:endParaRPr lang="en-US" dirty="0" smtClean="0"/>
          </a:p>
        </p:txBody>
      </p:sp>
    </p:spTree>
    <p:extLst>
      <p:ext uri="{BB962C8B-B14F-4D97-AF65-F5344CB8AC3E}">
        <p14:creationId xmlns:p14="http://schemas.microsoft.com/office/powerpoint/2010/main" val="1184192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US" altLang="en-US" dirty="0" smtClean="0">
              <a:latin typeface="Arial" pitchFamily="34" charset="0"/>
            </a:endParaRPr>
          </a:p>
        </p:txBody>
      </p:sp>
      <p:sp>
        <p:nvSpPr>
          <p:cNvPr id="65540" name="Slide Number Placeholder 3"/>
          <p:cNvSpPr>
            <a:spLocks noGrp="1"/>
          </p:cNvSpPr>
          <p:nvPr>
            <p:ph type="sldNum" sz="quarter" idx="5"/>
          </p:nvPr>
        </p:nvSpPr>
        <p:spPr/>
        <p:txBody>
          <a:bodyPr/>
          <a:lstStyle/>
          <a:p>
            <a:pPr>
              <a:defRPr/>
            </a:pPr>
            <a:fld id="{1AEEEFF5-21FD-4F81-9054-EABE690A1EDC}" type="slidenum">
              <a:rPr lang="en-US" smtClean="0"/>
              <a:pPr>
                <a:defRPr/>
              </a:pPr>
              <a:t>17</a:t>
            </a:fld>
            <a:endParaRPr lang="en-US" dirty="0" smtClean="0"/>
          </a:p>
        </p:txBody>
      </p:sp>
    </p:spTree>
    <p:extLst>
      <p:ext uri="{BB962C8B-B14F-4D97-AF65-F5344CB8AC3E}">
        <p14:creationId xmlns:p14="http://schemas.microsoft.com/office/powerpoint/2010/main" val="1764372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9144000" cy="6856413"/>
            <a:chOff x="0" y="0"/>
            <a:chExt cx="5760" cy="4319"/>
          </a:xfrm>
        </p:grpSpPr>
        <p:sp>
          <p:nvSpPr>
            <p:cNvPr id="5" name="Freeform 1027"/>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eaLnBrk="0" hangingPunct="0">
                <a:defRPr/>
              </a:pPr>
              <a:endParaRPr lang="en-US" dirty="0">
                <a:cs typeface="+mn-cs"/>
              </a:endParaRPr>
            </a:p>
          </p:txBody>
        </p:sp>
        <p:sp>
          <p:nvSpPr>
            <p:cNvPr id="6" name="Freeform 1028"/>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hangingPunct="0">
                <a:defRPr/>
              </a:pPr>
              <a:endParaRPr lang="en-US" dirty="0">
                <a:cs typeface="+mn-cs"/>
              </a:endParaRPr>
            </a:p>
          </p:txBody>
        </p:sp>
        <p:sp>
          <p:nvSpPr>
            <p:cNvPr id="7" name="Freeform 1029"/>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eaLnBrk="0" hangingPunct="0">
                <a:defRPr/>
              </a:pPr>
              <a:endParaRPr lang="en-US" dirty="0">
                <a:cs typeface="+mn-cs"/>
              </a:endParaRPr>
            </a:p>
          </p:txBody>
        </p:sp>
        <p:sp>
          <p:nvSpPr>
            <p:cNvPr id="8" name="Freeform 1030"/>
            <p:cNvSpPr>
              <a:spLocks/>
            </p:cNvSpPr>
            <p:nvPr/>
          </p:nvSpPr>
          <p:spPr bwMode="hidden">
            <a:xfrm>
              <a:off x="4038" y="3577"/>
              <a:ext cx="1720" cy="65"/>
            </a:xfrm>
            <a:custGeom>
              <a:avLst/>
              <a:gdLst>
                <a:gd name="T0" fmla="*/ 1708 w 1722"/>
                <a:gd name="T1" fmla="*/ 59 h 66"/>
                <a:gd name="T2" fmla="*/ 1708 w 1722"/>
                <a:gd name="T3" fmla="*/ 53 h 66"/>
                <a:gd name="T4" fmla="*/ 0 w 1722"/>
                <a:gd name="T5" fmla="*/ 0 h 66"/>
                <a:gd name="T6" fmla="*/ 0 w 1722"/>
                <a:gd name="T7" fmla="*/ 41 h 66"/>
                <a:gd name="T8" fmla="*/ 1708 w 1722"/>
                <a:gd name="T9" fmla="*/ 59 h 66"/>
                <a:gd name="T10" fmla="*/ 1708 w 1722"/>
                <a:gd name="T11" fmla="*/ 59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dirty="0"/>
            </a:p>
          </p:txBody>
        </p:sp>
        <p:sp>
          <p:nvSpPr>
            <p:cNvPr id="9" name="Freeform 1031"/>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eaLnBrk="0" hangingPunct="0">
                <a:defRPr/>
              </a:pPr>
              <a:endParaRPr lang="en-US" dirty="0">
                <a:cs typeface="+mn-cs"/>
              </a:endParaRPr>
            </a:p>
          </p:txBody>
        </p:sp>
        <p:sp>
          <p:nvSpPr>
            <p:cNvPr id="10" name="Freeform 1032"/>
            <p:cNvSpPr>
              <a:spLocks/>
            </p:cNvSpPr>
            <p:nvPr/>
          </p:nvSpPr>
          <p:spPr bwMode="hidden">
            <a:xfrm>
              <a:off x="4784" y="3702"/>
              <a:ext cx="974" cy="101"/>
            </a:xfrm>
            <a:custGeom>
              <a:avLst/>
              <a:gdLst>
                <a:gd name="T0" fmla="*/ 968 w 975"/>
                <a:gd name="T1" fmla="*/ 48 h 101"/>
                <a:gd name="T2" fmla="*/ 968 w 975"/>
                <a:gd name="T3" fmla="*/ 0 h 101"/>
                <a:gd name="T4" fmla="*/ 0 w 975"/>
                <a:gd name="T5" fmla="*/ 24 h 101"/>
                <a:gd name="T6" fmla="*/ 0 w 975"/>
                <a:gd name="T7" fmla="*/ 101 h 101"/>
                <a:gd name="T8" fmla="*/ 968 w 975"/>
                <a:gd name="T9" fmla="*/ 48 h 101"/>
                <a:gd name="T10" fmla="*/ 968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w="9525">
              <a:noFill/>
              <a:round/>
              <a:headEnd/>
              <a:tailEnd/>
            </a:ln>
          </p:spPr>
          <p:txBody>
            <a:bodyPr/>
            <a:lstStyle/>
            <a:p>
              <a:endParaRPr lang="en-US" dirty="0"/>
            </a:p>
          </p:txBody>
        </p:sp>
        <p:sp>
          <p:nvSpPr>
            <p:cNvPr id="11" name="Freeform 1033"/>
            <p:cNvSpPr>
              <a:spLocks/>
            </p:cNvSpPr>
            <p:nvPr/>
          </p:nvSpPr>
          <p:spPr bwMode="hidden">
            <a:xfrm>
              <a:off x="3619" y="3815"/>
              <a:ext cx="2139" cy="198"/>
            </a:xfrm>
            <a:custGeom>
              <a:avLst/>
              <a:gdLst>
                <a:gd name="T0" fmla="*/ 2127 w 2141"/>
                <a:gd name="T1" fmla="*/ 0 h 198"/>
                <a:gd name="T2" fmla="*/ 0 w 2141"/>
                <a:gd name="T3" fmla="*/ 156 h 198"/>
                <a:gd name="T4" fmla="*/ 0 w 2141"/>
                <a:gd name="T5" fmla="*/ 198 h 198"/>
                <a:gd name="T6" fmla="*/ 2127 w 2141"/>
                <a:gd name="T7" fmla="*/ 0 h 198"/>
                <a:gd name="T8" fmla="*/ 2127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w="9525">
              <a:noFill/>
              <a:round/>
              <a:headEnd/>
              <a:tailEnd/>
            </a:ln>
          </p:spPr>
          <p:txBody>
            <a:bodyPr/>
            <a:lstStyle/>
            <a:p>
              <a:endParaRPr lang="en-US" dirty="0"/>
            </a:p>
          </p:txBody>
        </p:sp>
        <p:sp>
          <p:nvSpPr>
            <p:cNvPr id="12" name="Freeform 1034"/>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hangingPunct="0">
                <a:defRPr/>
              </a:pPr>
              <a:endParaRPr lang="en-US" dirty="0">
                <a:cs typeface="+mn-cs"/>
              </a:endParaRPr>
            </a:p>
          </p:txBody>
        </p:sp>
        <p:sp>
          <p:nvSpPr>
            <p:cNvPr id="13" name="Freeform 1035"/>
            <p:cNvSpPr>
              <a:spLocks/>
            </p:cNvSpPr>
            <p:nvPr/>
          </p:nvSpPr>
          <p:spPr bwMode="hidden">
            <a:xfrm>
              <a:off x="2097" y="4043"/>
              <a:ext cx="2514" cy="276"/>
            </a:xfrm>
            <a:custGeom>
              <a:avLst/>
              <a:gdLst>
                <a:gd name="T0" fmla="*/ 2161 w 2517"/>
                <a:gd name="T1" fmla="*/ 276 h 276"/>
                <a:gd name="T2" fmla="*/ 2496 w 2517"/>
                <a:gd name="T3" fmla="*/ 204 h 276"/>
                <a:gd name="T4" fmla="*/ 2239 w 2517"/>
                <a:gd name="T5" fmla="*/ 0 h 276"/>
                <a:gd name="T6" fmla="*/ 0 w 2517"/>
                <a:gd name="T7" fmla="*/ 276 h 276"/>
                <a:gd name="T8" fmla="*/ 2161 w 2517"/>
                <a:gd name="T9" fmla="*/ 276 h 276"/>
                <a:gd name="T10" fmla="*/ 2161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w="9525">
              <a:noFill/>
              <a:round/>
              <a:headEnd/>
              <a:tailEnd/>
            </a:ln>
          </p:spPr>
          <p:txBody>
            <a:bodyPr/>
            <a:lstStyle/>
            <a:p>
              <a:endParaRPr lang="en-US" dirty="0"/>
            </a:p>
          </p:txBody>
        </p:sp>
        <p:sp>
          <p:nvSpPr>
            <p:cNvPr id="14" name="Freeform 1036"/>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eaLnBrk="0" hangingPunct="0">
                <a:defRPr/>
              </a:pPr>
              <a:endParaRPr lang="en-US" dirty="0">
                <a:cs typeface="+mn-cs"/>
              </a:endParaRPr>
            </a:p>
          </p:txBody>
        </p:sp>
        <p:sp>
          <p:nvSpPr>
            <p:cNvPr id="15" name="Freeform 1037"/>
            <p:cNvSpPr>
              <a:spLocks/>
            </p:cNvSpPr>
            <p:nvPr/>
          </p:nvSpPr>
          <p:spPr bwMode="hidden">
            <a:xfrm>
              <a:off x="5030" y="3151"/>
              <a:ext cx="728" cy="240"/>
            </a:xfrm>
            <a:custGeom>
              <a:avLst/>
              <a:gdLst>
                <a:gd name="T0" fmla="*/ 722 w 729"/>
                <a:gd name="T1" fmla="*/ 240 h 240"/>
                <a:gd name="T2" fmla="*/ 0 w 729"/>
                <a:gd name="T3" fmla="*/ 0 h 240"/>
                <a:gd name="T4" fmla="*/ 0 w 729"/>
                <a:gd name="T5" fmla="*/ 6 h 240"/>
                <a:gd name="T6" fmla="*/ 722 w 729"/>
                <a:gd name="T7" fmla="*/ 240 h 240"/>
                <a:gd name="T8" fmla="*/ 722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w="9525">
              <a:noFill/>
              <a:round/>
              <a:headEnd/>
              <a:tailEnd/>
            </a:ln>
          </p:spPr>
          <p:txBody>
            <a:bodyPr/>
            <a:lstStyle/>
            <a:p>
              <a:endParaRPr lang="en-US" dirty="0"/>
            </a:p>
          </p:txBody>
        </p:sp>
        <p:sp>
          <p:nvSpPr>
            <p:cNvPr id="16" name="Freeform 1038"/>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eaLnBrk="0" hangingPunct="0">
                <a:defRPr/>
              </a:pPr>
              <a:endParaRPr lang="en-US" dirty="0">
                <a:cs typeface="+mn-cs"/>
              </a:endParaRPr>
            </a:p>
          </p:txBody>
        </p:sp>
        <p:sp>
          <p:nvSpPr>
            <p:cNvPr id="17" name="Freeform 1039"/>
            <p:cNvSpPr>
              <a:spLocks/>
            </p:cNvSpPr>
            <p:nvPr/>
          </p:nvSpPr>
          <p:spPr bwMode="hidden">
            <a:xfrm>
              <a:off x="5030" y="3049"/>
              <a:ext cx="728" cy="318"/>
            </a:xfrm>
            <a:custGeom>
              <a:avLst/>
              <a:gdLst>
                <a:gd name="T0" fmla="*/ 722 w 729"/>
                <a:gd name="T1" fmla="*/ 318 h 318"/>
                <a:gd name="T2" fmla="*/ 722 w 729"/>
                <a:gd name="T3" fmla="*/ 312 h 318"/>
                <a:gd name="T4" fmla="*/ 0 w 729"/>
                <a:gd name="T5" fmla="*/ 0 h 318"/>
                <a:gd name="T6" fmla="*/ 0 w 729"/>
                <a:gd name="T7" fmla="*/ 54 h 318"/>
                <a:gd name="T8" fmla="*/ 722 w 729"/>
                <a:gd name="T9" fmla="*/ 318 h 318"/>
                <a:gd name="T10" fmla="*/ 722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dirty="0"/>
            </a:p>
          </p:txBody>
        </p:sp>
        <p:sp>
          <p:nvSpPr>
            <p:cNvPr id="18" name="Freeform 1040"/>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eaLnBrk="0" hangingPunct="0">
                <a:defRPr/>
              </a:pPr>
              <a:endParaRPr lang="en-US" dirty="0">
                <a:cs typeface="+mn-cs"/>
              </a:endParaRPr>
            </a:p>
          </p:txBody>
        </p:sp>
        <p:sp>
          <p:nvSpPr>
            <p:cNvPr id="19" name="Freeform 1041"/>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eaLnBrk="0" hangingPunct="0">
                <a:defRPr/>
              </a:pPr>
              <a:endParaRPr lang="en-US" dirty="0">
                <a:cs typeface="+mn-cs"/>
              </a:endParaRPr>
            </a:p>
          </p:txBody>
        </p:sp>
        <p:sp>
          <p:nvSpPr>
            <p:cNvPr id="20" name="Freeform 1042"/>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eaLnBrk="0" hangingPunct="0">
                <a:defRPr/>
              </a:pPr>
              <a:endParaRPr lang="en-US" dirty="0">
                <a:cs typeface="+mn-cs"/>
              </a:endParaRPr>
            </a:p>
          </p:txBody>
        </p:sp>
        <p:sp>
          <p:nvSpPr>
            <p:cNvPr id="21" name="Freeform 1043"/>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w="9525">
              <a:noFill/>
              <a:round/>
              <a:headEnd/>
              <a:tailEnd/>
            </a:ln>
          </p:spPr>
          <p:txBody>
            <a:bodyPr/>
            <a:lstStyle/>
            <a:p>
              <a:endParaRPr lang="en-US" dirty="0"/>
            </a:p>
          </p:txBody>
        </p:sp>
        <p:sp>
          <p:nvSpPr>
            <p:cNvPr id="22" name="Freeform 1044"/>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eaLnBrk="0" hangingPunct="0">
                <a:defRPr/>
              </a:pPr>
              <a:endParaRPr lang="en-US" dirty="0">
                <a:cs typeface="+mn-cs"/>
              </a:endParaRPr>
            </a:p>
          </p:txBody>
        </p:sp>
        <p:sp>
          <p:nvSpPr>
            <p:cNvPr id="23" name="Freeform 1045"/>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w="9525">
              <a:noFill/>
              <a:round/>
              <a:headEnd/>
              <a:tailEnd/>
            </a:ln>
          </p:spPr>
          <p:txBody>
            <a:bodyPr/>
            <a:lstStyle/>
            <a:p>
              <a:endParaRPr lang="en-US" dirty="0"/>
            </a:p>
          </p:txBody>
        </p:sp>
        <p:sp>
          <p:nvSpPr>
            <p:cNvPr id="24" name="Freeform 1046"/>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eaLnBrk="0" hangingPunct="0">
                <a:defRPr/>
              </a:pPr>
              <a:endParaRPr lang="en-US" dirty="0">
                <a:cs typeface="+mn-cs"/>
              </a:endParaRPr>
            </a:p>
          </p:txBody>
        </p:sp>
        <p:sp>
          <p:nvSpPr>
            <p:cNvPr id="25" name="Freeform 1047"/>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0" hangingPunct="0">
                <a:defRPr/>
              </a:pPr>
              <a:endParaRPr lang="en-US" dirty="0">
                <a:cs typeface="+mn-cs"/>
              </a:endParaRPr>
            </a:p>
          </p:txBody>
        </p:sp>
        <p:sp>
          <p:nvSpPr>
            <p:cNvPr id="26" name="Freeform 1048"/>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eaLnBrk="0" hangingPunct="0">
                <a:defRPr/>
              </a:pPr>
              <a:endParaRPr lang="en-US" dirty="0">
                <a:cs typeface="+mn-cs"/>
              </a:endParaRPr>
            </a:p>
          </p:txBody>
        </p:sp>
        <p:sp>
          <p:nvSpPr>
            <p:cNvPr id="27" name="Freeform 1049"/>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w="9525">
              <a:noFill/>
              <a:round/>
              <a:headEnd/>
              <a:tailEnd/>
            </a:ln>
          </p:spPr>
          <p:txBody>
            <a:bodyPr/>
            <a:lstStyle/>
            <a:p>
              <a:endParaRPr lang="en-US" dirty="0"/>
            </a:p>
          </p:txBody>
        </p:sp>
        <p:sp>
          <p:nvSpPr>
            <p:cNvPr id="28" name="Freeform 1050"/>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eaLnBrk="0" hangingPunct="0">
                <a:defRPr/>
              </a:pPr>
              <a:endParaRPr lang="en-US" dirty="0">
                <a:cs typeface="+mn-cs"/>
              </a:endParaRPr>
            </a:p>
          </p:txBody>
        </p:sp>
        <p:sp>
          <p:nvSpPr>
            <p:cNvPr id="29" name="Freeform 1051"/>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0" hangingPunct="0">
                <a:defRPr/>
              </a:pPr>
              <a:endParaRPr lang="en-US" dirty="0">
                <a:cs typeface="+mn-cs"/>
              </a:endParaRPr>
            </a:p>
          </p:txBody>
        </p:sp>
        <p:sp>
          <p:nvSpPr>
            <p:cNvPr id="30" name="Freeform 1052"/>
            <p:cNvSpPr>
              <a:spLocks/>
            </p:cNvSpPr>
            <p:nvPr/>
          </p:nvSpPr>
          <p:spPr bwMode="hidden">
            <a:xfrm>
              <a:off x="5698" y="653"/>
              <a:ext cx="60" cy="311"/>
            </a:xfrm>
            <a:custGeom>
              <a:avLst/>
              <a:gdLst>
                <a:gd name="T0" fmla="*/ 0 w 60"/>
                <a:gd name="T1" fmla="*/ 144 h 312"/>
                <a:gd name="T2" fmla="*/ 60 w 60"/>
                <a:gd name="T3" fmla="*/ 305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w="9525">
              <a:noFill/>
              <a:round/>
              <a:headEnd/>
              <a:tailEnd/>
            </a:ln>
          </p:spPr>
          <p:txBody>
            <a:bodyPr/>
            <a:lstStyle/>
            <a:p>
              <a:endParaRPr lang="en-US" dirty="0"/>
            </a:p>
          </p:txBody>
        </p:sp>
        <p:sp>
          <p:nvSpPr>
            <p:cNvPr id="31" name="Freeform 1053"/>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eaLnBrk="0" hangingPunct="0">
                <a:defRPr/>
              </a:pPr>
              <a:endParaRPr lang="en-US" dirty="0">
                <a:cs typeface="+mn-cs"/>
              </a:endParaRPr>
            </a:p>
          </p:txBody>
        </p:sp>
        <p:sp>
          <p:nvSpPr>
            <p:cNvPr id="32" name="Freeform 1054"/>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w="9525">
              <a:noFill/>
              <a:round/>
              <a:headEnd/>
              <a:tailEnd/>
            </a:ln>
          </p:spPr>
          <p:txBody>
            <a:bodyPr/>
            <a:lstStyle/>
            <a:p>
              <a:endParaRPr lang="en-US" dirty="0"/>
            </a:p>
          </p:txBody>
        </p:sp>
        <p:sp>
          <p:nvSpPr>
            <p:cNvPr id="33" name="Freeform 1055"/>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hangingPunct="0">
                <a:defRPr/>
              </a:pPr>
              <a:endParaRPr lang="en-US" dirty="0">
                <a:cs typeface="+mn-cs"/>
              </a:endParaRPr>
            </a:p>
          </p:txBody>
        </p:sp>
        <p:sp>
          <p:nvSpPr>
            <p:cNvPr id="34" name="Freeform 1056"/>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eaLnBrk="0" hangingPunct="0">
                <a:defRPr/>
              </a:pPr>
              <a:endParaRPr lang="en-US" dirty="0">
                <a:cs typeface="+mn-cs"/>
              </a:endParaRPr>
            </a:p>
          </p:txBody>
        </p:sp>
        <p:sp>
          <p:nvSpPr>
            <p:cNvPr id="35" name="Freeform 1057"/>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eaLnBrk="0" hangingPunct="0">
                <a:defRPr/>
              </a:pPr>
              <a:endParaRPr lang="en-US" dirty="0">
                <a:cs typeface="+mn-cs"/>
              </a:endParaRPr>
            </a:p>
          </p:txBody>
        </p:sp>
        <p:sp>
          <p:nvSpPr>
            <p:cNvPr id="36" name="Freeform 1058"/>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dirty="0">
                <a:cs typeface="+mn-cs"/>
              </a:endParaRPr>
            </a:p>
          </p:txBody>
        </p:sp>
        <p:sp>
          <p:nvSpPr>
            <p:cNvPr id="37" name="Freeform 1059"/>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0" hangingPunct="0">
                <a:defRPr/>
              </a:pPr>
              <a:endParaRPr lang="en-US" dirty="0">
                <a:cs typeface="+mn-cs"/>
              </a:endParaRPr>
            </a:p>
          </p:txBody>
        </p:sp>
        <p:sp>
          <p:nvSpPr>
            <p:cNvPr id="38" name="Freeform 1060"/>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eaLnBrk="0" hangingPunct="0">
                <a:defRPr/>
              </a:pPr>
              <a:endParaRPr lang="en-US" dirty="0">
                <a:cs typeface="+mn-cs"/>
              </a:endParaRPr>
            </a:p>
          </p:txBody>
        </p:sp>
        <p:sp>
          <p:nvSpPr>
            <p:cNvPr id="39" name="Freeform 1061"/>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eaLnBrk="0" hangingPunct="0">
                <a:defRPr/>
              </a:pPr>
              <a:endParaRPr lang="en-US" dirty="0">
                <a:cs typeface="+mn-cs"/>
              </a:endParaRPr>
            </a:p>
          </p:txBody>
        </p:sp>
        <p:sp>
          <p:nvSpPr>
            <p:cNvPr id="40" name="Freeform 1062"/>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eaLnBrk="0" hangingPunct="0">
                <a:defRPr/>
              </a:pPr>
              <a:endParaRPr lang="en-US" dirty="0">
                <a:cs typeface="+mn-cs"/>
              </a:endParaRPr>
            </a:p>
          </p:txBody>
        </p:sp>
        <p:grpSp>
          <p:nvGrpSpPr>
            <p:cNvPr id="41" name="Group 1063"/>
            <p:cNvGrpSpPr>
              <a:grpSpLocks/>
            </p:cNvGrpSpPr>
            <p:nvPr userDrawn="1"/>
          </p:nvGrpSpPr>
          <p:grpSpPr bwMode="auto">
            <a:xfrm>
              <a:off x="0" y="1632"/>
              <a:ext cx="5758" cy="1858"/>
              <a:chOff x="0" y="1632"/>
              <a:chExt cx="5758" cy="1858"/>
            </a:xfrm>
          </p:grpSpPr>
          <p:sp>
            <p:nvSpPr>
              <p:cNvPr id="42" name="Freeform 1064"/>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hangingPunct="0">
                  <a:defRPr/>
                </a:pPr>
                <a:endParaRPr lang="en-US" dirty="0">
                  <a:cs typeface="+mn-cs"/>
                </a:endParaRPr>
              </a:p>
            </p:txBody>
          </p:sp>
          <p:sp>
            <p:nvSpPr>
              <p:cNvPr id="43" name="Freeform 1065"/>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eaLnBrk="0" hangingPunct="0">
                  <a:defRPr/>
                </a:pPr>
                <a:endParaRPr lang="en-US" dirty="0">
                  <a:cs typeface="+mn-cs"/>
                </a:endParaRPr>
              </a:p>
            </p:txBody>
          </p:sp>
        </p:grpSp>
      </p:grpSp>
      <p:sp>
        <p:nvSpPr>
          <p:cNvPr id="103466" name="Rectangle 1066"/>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103467" name="Rectangle 10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44" name="Rectangle 1068"/>
          <p:cNvSpPr>
            <a:spLocks noGrp="1" noChangeArrowheads="1"/>
          </p:cNvSpPr>
          <p:nvPr>
            <p:ph type="dt" sz="quarter" idx="10"/>
          </p:nvPr>
        </p:nvSpPr>
        <p:spPr/>
        <p:txBody>
          <a:bodyPr/>
          <a:lstStyle>
            <a:lvl1pPr>
              <a:defRPr/>
            </a:lvl1pPr>
          </a:lstStyle>
          <a:p>
            <a:pPr>
              <a:defRPr/>
            </a:pPr>
            <a:endParaRPr lang="en-US" dirty="0"/>
          </a:p>
        </p:txBody>
      </p:sp>
      <p:sp>
        <p:nvSpPr>
          <p:cNvPr id="45" name="Rectangle 1069"/>
          <p:cNvSpPr>
            <a:spLocks noGrp="1" noChangeArrowheads="1"/>
          </p:cNvSpPr>
          <p:nvPr>
            <p:ph type="ftr" sz="quarter" idx="11"/>
          </p:nvPr>
        </p:nvSpPr>
        <p:spPr/>
        <p:txBody>
          <a:bodyPr/>
          <a:lstStyle>
            <a:lvl1pPr>
              <a:defRPr/>
            </a:lvl1pPr>
          </a:lstStyle>
          <a:p>
            <a:pPr>
              <a:defRPr/>
            </a:pPr>
            <a:endParaRPr lang="en-US" dirty="0"/>
          </a:p>
        </p:txBody>
      </p:sp>
      <p:sp>
        <p:nvSpPr>
          <p:cNvPr id="46" name="Rectangle 1070"/>
          <p:cNvSpPr>
            <a:spLocks noGrp="1" noChangeArrowheads="1"/>
          </p:cNvSpPr>
          <p:nvPr>
            <p:ph type="sldNum" sz="quarter" idx="12"/>
          </p:nvPr>
        </p:nvSpPr>
        <p:spPr/>
        <p:txBody>
          <a:bodyPr/>
          <a:lstStyle>
            <a:lvl1pPr>
              <a:defRPr/>
            </a:lvl1pPr>
          </a:lstStyle>
          <a:p>
            <a:pPr>
              <a:defRPr/>
            </a:pPr>
            <a:fld id="{A3E021CF-F37E-430C-984E-1645AB558339}"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dirty="0"/>
          </a:p>
        </p:txBody>
      </p:sp>
      <p:sp>
        <p:nvSpPr>
          <p:cNvPr id="5" name="Rectangle 4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6"/>
          <p:cNvSpPr>
            <a:spLocks noGrp="1" noChangeArrowheads="1"/>
          </p:cNvSpPr>
          <p:nvPr>
            <p:ph type="sldNum" sz="quarter" idx="12"/>
          </p:nvPr>
        </p:nvSpPr>
        <p:spPr>
          <a:ln/>
        </p:spPr>
        <p:txBody>
          <a:bodyPr/>
          <a:lstStyle>
            <a:lvl1pPr>
              <a:defRPr/>
            </a:lvl1pPr>
          </a:lstStyle>
          <a:p>
            <a:pPr>
              <a:defRPr/>
            </a:pPr>
            <a:fld id="{93AD56C4-EB79-4406-A873-366417B17BCC}"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dirty="0"/>
          </a:p>
        </p:txBody>
      </p:sp>
      <p:sp>
        <p:nvSpPr>
          <p:cNvPr id="5" name="Rectangle 4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6"/>
          <p:cNvSpPr>
            <a:spLocks noGrp="1" noChangeArrowheads="1"/>
          </p:cNvSpPr>
          <p:nvPr>
            <p:ph type="sldNum" sz="quarter" idx="12"/>
          </p:nvPr>
        </p:nvSpPr>
        <p:spPr>
          <a:ln/>
        </p:spPr>
        <p:txBody>
          <a:bodyPr/>
          <a:lstStyle>
            <a:lvl1pPr>
              <a:defRPr/>
            </a:lvl1pPr>
          </a:lstStyle>
          <a:p>
            <a:pPr>
              <a:defRPr/>
            </a:pPr>
            <a:fld id="{6CBB4D26-5789-4C75-BC75-4687E1785AB3}"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p:spPr>
        <p:txBody>
          <a:bodyPr/>
          <a:lstStyle/>
          <a:p>
            <a:pPr lvl="0"/>
            <a:endParaRPr lang="en-US" noProof="0" dirty="0" smtClean="0"/>
          </a:p>
        </p:txBody>
      </p:sp>
      <p:sp>
        <p:nvSpPr>
          <p:cNvPr id="4" name="Rectangle 44"/>
          <p:cNvSpPr>
            <a:spLocks noGrp="1" noChangeArrowheads="1"/>
          </p:cNvSpPr>
          <p:nvPr>
            <p:ph type="dt" sz="half" idx="10"/>
          </p:nvPr>
        </p:nvSpPr>
        <p:spPr>
          <a:ln/>
        </p:spPr>
        <p:txBody>
          <a:bodyPr/>
          <a:lstStyle>
            <a:lvl1pPr>
              <a:defRPr/>
            </a:lvl1pPr>
          </a:lstStyle>
          <a:p>
            <a:pPr>
              <a:defRPr/>
            </a:pPr>
            <a:endParaRPr lang="en-US" dirty="0"/>
          </a:p>
        </p:txBody>
      </p:sp>
      <p:sp>
        <p:nvSpPr>
          <p:cNvPr id="5" name="Rectangle 4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6"/>
          <p:cNvSpPr>
            <a:spLocks noGrp="1" noChangeArrowheads="1"/>
          </p:cNvSpPr>
          <p:nvPr>
            <p:ph type="sldNum" sz="quarter" idx="12"/>
          </p:nvPr>
        </p:nvSpPr>
        <p:spPr>
          <a:ln/>
        </p:spPr>
        <p:txBody>
          <a:bodyPr/>
          <a:lstStyle>
            <a:lvl1pPr>
              <a:defRPr/>
            </a:lvl1pPr>
          </a:lstStyle>
          <a:p>
            <a:pPr>
              <a:defRPr/>
            </a:pPr>
            <a:fld id="{8EAC42D2-7F0B-4E44-8F28-9B1091C96DE3}"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dirty="0" smtClean="0"/>
          </a:p>
        </p:txBody>
      </p:sp>
      <p:sp>
        <p:nvSpPr>
          <p:cNvPr id="4" name="Rectangle 44"/>
          <p:cNvSpPr>
            <a:spLocks noGrp="1" noChangeArrowheads="1"/>
          </p:cNvSpPr>
          <p:nvPr>
            <p:ph type="dt" sz="half" idx="10"/>
          </p:nvPr>
        </p:nvSpPr>
        <p:spPr>
          <a:ln/>
        </p:spPr>
        <p:txBody>
          <a:bodyPr/>
          <a:lstStyle>
            <a:lvl1pPr>
              <a:defRPr/>
            </a:lvl1pPr>
          </a:lstStyle>
          <a:p>
            <a:pPr>
              <a:defRPr/>
            </a:pPr>
            <a:endParaRPr lang="en-US" dirty="0"/>
          </a:p>
        </p:txBody>
      </p:sp>
      <p:sp>
        <p:nvSpPr>
          <p:cNvPr id="5" name="Rectangle 4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6"/>
          <p:cNvSpPr>
            <a:spLocks noGrp="1" noChangeArrowheads="1"/>
          </p:cNvSpPr>
          <p:nvPr>
            <p:ph type="sldNum" sz="quarter" idx="12"/>
          </p:nvPr>
        </p:nvSpPr>
        <p:spPr>
          <a:ln/>
        </p:spPr>
        <p:txBody>
          <a:bodyPr/>
          <a:lstStyle>
            <a:lvl1pPr>
              <a:defRPr/>
            </a:lvl1pPr>
          </a:lstStyle>
          <a:p>
            <a:pPr>
              <a:defRPr/>
            </a:pPr>
            <a:fld id="{A29DDFB9-DA5A-460A-B999-9D0E59C43C1B}"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Media Placeholder 2"/>
          <p:cNvSpPr>
            <a:spLocks noGrp="1"/>
          </p:cNvSpPr>
          <p:nvPr>
            <p:ph type="media" sz="half" idx="1"/>
          </p:nvPr>
        </p:nvSpPr>
        <p:spPr>
          <a:xfrm>
            <a:off x="457200" y="1600200"/>
            <a:ext cx="4038600" cy="4530725"/>
          </a:xfrm>
        </p:spPr>
        <p:txBody>
          <a:bodyPr/>
          <a:lstStyle/>
          <a:p>
            <a:pPr lvl="0"/>
            <a:endParaRPr lang="en-US" noProof="0" dirty="0" smtClean="0"/>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dirty="0"/>
          </a:p>
        </p:txBody>
      </p:sp>
      <p:sp>
        <p:nvSpPr>
          <p:cNvPr id="6" name="Rectangle 4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6"/>
          <p:cNvSpPr>
            <a:spLocks noGrp="1" noChangeArrowheads="1"/>
          </p:cNvSpPr>
          <p:nvPr>
            <p:ph type="sldNum" sz="quarter" idx="12"/>
          </p:nvPr>
        </p:nvSpPr>
        <p:spPr>
          <a:ln/>
        </p:spPr>
        <p:txBody>
          <a:bodyPr/>
          <a:lstStyle>
            <a:lvl1pPr>
              <a:defRPr/>
            </a:lvl1pPr>
          </a:lstStyle>
          <a:p>
            <a:pPr>
              <a:defRPr/>
            </a:pPr>
            <a:fld id="{5D734889-4100-442B-BC45-04242E13E670}" type="slidenum">
              <a:rPr lang="en-US"/>
              <a:pPr>
                <a:defRPr/>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dirty="0"/>
          </a:p>
        </p:txBody>
      </p:sp>
      <p:sp>
        <p:nvSpPr>
          <p:cNvPr id="5" name="Rectangle 4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6"/>
          <p:cNvSpPr>
            <a:spLocks noGrp="1" noChangeArrowheads="1"/>
          </p:cNvSpPr>
          <p:nvPr>
            <p:ph type="sldNum" sz="quarter" idx="12"/>
          </p:nvPr>
        </p:nvSpPr>
        <p:spPr>
          <a:ln/>
        </p:spPr>
        <p:txBody>
          <a:bodyPr/>
          <a:lstStyle>
            <a:lvl1pPr>
              <a:defRPr/>
            </a:lvl1pPr>
          </a:lstStyle>
          <a:p>
            <a:pPr>
              <a:defRPr/>
            </a:pPr>
            <a:fld id="{368EF020-7F08-4417-86FD-7AE2DF64F1A0}"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dirty="0"/>
          </a:p>
        </p:txBody>
      </p:sp>
      <p:sp>
        <p:nvSpPr>
          <p:cNvPr id="5" name="Rectangle 4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6"/>
          <p:cNvSpPr>
            <a:spLocks noGrp="1" noChangeArrowheads="1"/>
          </p:cNvSpPr>
          <p:nvPr>
            <p:ph type="sldNum" sz="quarter" idx="12"/>
          </p:nvPr>
        </p:nvSpPr>
        <p:spPr>
          <a:ln/>
        </p:spPr>
        <p:txBody>
          <a:bodyPr/>
          <a:lstStyle>
            <a:lvl1pPr>
              <a:defRPr/>
            </a:lvl1pPr>
          </a:lstStyle>
          <a:p>
            <a:pPr>
              <a:defRPr/>
            </a:pPr>
            <a:fld id="{C532A6E3-8CAF-4AE7-8DD7-16092ED6FCB9}"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dirty="0"/>
          </a:p>
        </p:txBody>
      </p:sp>
      <p:sp>
        <p:nvSpPr>
          <p:cNvPr id="6" name="Rectangle 4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6"/>
          <p:cNvSpPr>
            <a:spLocks noGrp="1" noChangeArrowheads="1"/>
          </p:cNvSpPr>
          <p:nvPr>
            <p:ph type="sldNum" sz="quarter" idx="12"/>
          </p:nvPr>
        </p:nvSpPr>
        <p:spPr>
          <a:ln/>
        </p:spPr>
        <p:txBody>
          <a:bodyPr/>
          <a:lstStyle>
            <a:lvl1pPr>
              <a:defRPr/>
            </a:lvl1pPr>
          </a:lstStyle>
          <a:p>
            <a:pPr>
              <a:defRPr/>
            </a:pPr>
            <a:fld id="{684EAFDB-F013-45CE-9ACB-F465589AE136}"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dirty="0"/>
          </a:p>
        </p:txBody>
      </p:sp>
      <p:sp>
        <p:nvSpPr>
          <p:cNvPr id="8" name="Rectangle 4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6"/>
          <p:cNvSpPr>
            <a:spLocks noGrp="1" noChangeArrowheads="1"/>
          </p:cNvSpPr>
          <p:nvPr>
            <p:ph type="sldNum" sz="quarter" idx="12"/>
          </p:nvPr>
        </p:nvSpPr>
        <p:spPr>
          <a:ln/>
        </p:spPr>
        <p:txBody>
          <a:bodyPr/>
          <a:lstStyle>
            <a:lvl1pPr>
              <a:defRPr/>
            </a:lvl1pPr>
          </a:lstStyle>
          <a:p>
            <a:pPr>
              <a:defRPr/>
            </a:pPr>
            <a:fld id="{608481D1-7466-45AE-B23D-837310AB5D87}"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dirty="0"/>
          </a:p>
        </p:txBody>
      </p:sp>
      <p:sp>
        <p:nvSpPr>
          <p:cNvPr id="4" name="Rectangle 4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6"/>
          <p:cNvSpPr>
            <a:spLocks noGrp="1" noChangeArrowheads="1"/>
          </p:cNvSpPr>
          <p:nvPr>
            <p:ph type="sldNum" sz="quarter" idx="12"/>
          </p:nvPr>
        </p:nvSpPr>
        <p:spPr>
          <a:ln/>
        </p:spPr>
        <p:txBody>
          <a:bodyPr/>
          <a:lstStyle>
            <a:lvl1pPr>
              <a:defRPr/>
            </a:lvl1pPr>
          </a:lstStyle>
          <a:p>
            <a:pPr>
              <a:defRPr/>
            </a:pPr>
            <a:fld id="{35332244-F484-4844-BD75-CF65FF080F79}"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dirty="0"/>
          </a:p>
        </p:txBody>
      </p:sp>
      <p:sp>
        <p:nvSpPr>
          <p:cNvPr id="3" name="Rectangle 4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6"/>
          <p:cNvSpPr>
            <a:spLocks noGrp="1" noChangeArrowheads="1"/>
          </p:cNvSpPr>
          <p:nvPr>
            <p:ph type="sldNum" sz="quarter" idx="12"/>
          </p:nvPr>
        </p:nvSpPr>
        <p:spPr>
          <a:ln/>
        </p:spPr>
        <p:txBody>
          <a:bodyPr/>
          <a:lstStyle>
            <a:lvl1pPr>
              <a:defRPr/>
            </a:lvl1pPr>
          </a:lstStyle>
          <a:p>
            <a:pPr>
              <a:defRPr/>
            </a:pPr>
            <a:fld id="{5ADB157C-7451-4309-858D-057A582BE1F2}"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dirty="0"/>
          </a:p>
        </p:txBody>
      </p:sp>
      <p:sp>
        <p:nvSpPr>
          <p:cNvPr id="6" name="Rectangle 4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6"/>
          <p:cNvSpPr>
            <a:spLocks noGrp="1" noChangeArrowheads="1"/>
          </p:cNvSpPr>
          <p:nvPr>
            <p:ph type="sldNum" sz="quarter" idx="12"/>
          </p:nvPr>
        </p:nvSpPr>
        <p:spPr>
          <a:ln/>
        </p:spPr>
        <p:txBody>
          <a:bodyPr/>
          <a:lstStyle>
            <a:lvl1pPr>
              <a:defRPr/>
            </a:lvl1pPr>
          </a:lstStyle>
          <a:p>
            <a:pPr>
              <a:defRPr/>
            </a:pPr>
            <a:fld id="{ECA09B33-7FE0-46A6-8FF6-4565B8EA1F71}"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dirty="0"/>
          </a:p>
        </p:txBody>
      </p:sp>
      <p:sp>
        <p:nvSpPr>
          <p:cNvPr id="6" name="Rectangle 4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6"/>
          <p:cNvSpPr>
            <a:spLocks noGrp="1" noChangeArrowheads="1"/>
          </p:cNvSpPr>
          <p:nvPr>
            <p:ph type="sldNum" sz="quarter" idx="12"/>
          </p:nvPr>
        </p:nvSpPr>
        <p:spPr>
          <a:ln/>
        </p:spPr>
        <p:txBody>
          <a:bodyPr/>
          <a:lstStyle>
            <a:lvl1pPr>
              <a:defRPr/>
            </a:lvl1pPr>
          </a:lstStyle>
          <a:p>
            <a:pPr>
              <a:defRPr/>
            </a:pPr>
            <a:fld id="{ED7F7EE7-8BF2-479E-A37A-AB7CA519750E}"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102403"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eaLnBrk="0" hangingPunct="0">
                <a:defRPr/>
              </a:pPr>
              <a:endParaRPr lang="en-US" dirty="0">
                <a:cs typeface="+mn-cs"/>
              </a:endParaRPr>
            </a:p>
          </p:txBody>
        </p:sp>
        <p:sp>
          <p:nvSpPr>
            <p:cNvPr id="102404"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hangingPunct="0">
                <a:defRPr/>
              </a:pPr>
              <a:endParaRPr lang="en-US" dirty="0">
                <a:cs typeface="+mn-cs"/>
              </a:endParaRPr>
            </a:p>
          </p:txBody>
        </p:sp>
        <p:sp>
          <p:nvSpPr>
            <p:cNvPr id="102405"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eaLnBrk="0" hangingPunct="0">
                <a:defRPr/>
              </a:pPr>
              <a:endParaRPr lang="en-US" dirty="0">
                <a:cs typeface="+mn-cs"/>
              </a:endParaRPr>
            </a:p>
          </p:txBody>
        </p:sp>
        <p:sp>
          <p:nvSpPr>
            <p:cNvPr id="1035" name="Freeform 6"/>
            <p:cNvSpPr>
              <a:spLocks/>
            </p:cNvSpPr>
            <p:nvPr/>
          </p:nvSpPr>
          <p:spPr bwMode="hidden">
            <a:xfrm>
              <a:off x="4038" y="3577"/>
              <a:ext cx="1720" cy="65"/>
            </a:xfrm>
            <a:custGeom>
              <a:avLst/>
              <a:gdLst>
                <a:gd name="T0" fmla="*/ 1708 w 1722"/>
                <a:gd name="T1" fmla="*/ 59 h 66"/>
                <a:gd name="T2" fmla="*/ 1708 w 1722"/>
                <a:gd name="T3" fmla="*/ 53 h 66"/>
                <a:gd name="T4" fmla="*/ 0 w 1722"/>
                <a:gd name="T5" fmla="*/ 0 h 66"/>
                <a:gd name="T6" fmla="*/ 0 w 1722"/>
                <a:gd name="T7" fmla="*/ 41 h 66"/>
                <a:gd name="T8" fmla="*/ 1708 w 1722"/>
                <a:gd name="T9" fmla="*/ 59 h 66"/>
                <a:gd name="T10" fmla="*/ 1708 w 1722"/>
                <a:gd name="T11" fmla="*/ 59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dirty="0"/>
            </a:p>
          </p:txBody>
        </p:sp>
        <p:sp>
          <p:nvSpPr>
            <p:cNvPr id="102407"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eaLnBrk="0" hangingPunct="0">
                <a:defRPr/>
              </a:pPr>
              <a:endParaRPr lang="en-US" dirty="0">
                <a:cs typeface="+mn-cs"/>
              </a:endParaRPr>
            </a:p>
          </p:txBody>
        </p:sp>
        <p:sp>
          <p:nvSpPr>
            <p:cNvPr id="1037" name="Freeform 8"/>
            <p:cNvSpPr>
              <a:spLocks/>
            </p:cNvSpPr>
            <p:nvPr/>
          </p:nvSpPr>
          <p:spPr bwMode="hidden">
            <a:xfrm>
              <a:off x="4784" y="3702"/>
              <a:ext cx="974" cy="101"/>
            </a:xfrm>
            <a:custGeom>
              <a:avLst/>
              <a:gdLst>
                <a:gd name="T0" fmla="*/ 968 w 975"/>
                <a:gd name="T1" fmla="*/ 48 h 101"/>
                <a:gd name="T2" fmla="*/ 968 w 975"/>
                <a:gd name="T3" fmla="*/ 0 h 101"/>
                <a:gd name="T4" fmla="*/ 0 w 975"/>
                <a:gd name="T5" fmla="*/ 24 h 101"/>
                <a:gd name="T6" fmla="*/ 0 w 975"/>
                <a:gd name="T7" fmla="*/ 101 h 101"/>
                <a:gd name="T8" fmla="*/ 968 w 975"/>
                <a:gd name="T9" fmla="*/ 48 h 101"/>
                <a:gd name="T10" fmla="*/ 968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w="9525">
              <a:noFill/>
              <a:round/>
              <a:headEnd/>
              <a:tailEnd/>
            </a:ln>
          </p:spPr>
          <p:txBody>
            <a:bodyPr/>
            <a:lstStyle/>
            <a:p>
              <a:endParaRPr lang="en-US" dirty="0"/>
            </a:p>
          </p:txBody>
        </p:sp>
        <p:sp>
          <p:nvSpPr>
            <p:cNvPr id="1038" name="Freeform 9"/>
            <p:cNvSpPr>
              <a:spLocks/>
            </p:cNvSpPr>
            <p:nvPr/>
          </p:nvSpPr>
          <p:spPr bwMode="hidden">
            <a:xfrm>
              <a:off x="3619" y="3815"/>
              <a:ext cx="2139" cy="198"/>
            </a:xfrm>
            <a:custGeom>
              <a:avLst/>
              <a:gdLst>
                <a:gd name="T0" fmla="*/ 2127 w 2141"/>
                <a:gd name="T1" fmla="*/ 0 h 198"/>
                <a:gd name="T2" fmla="*/ 0 w 2141"/>
                <a:gd name="T3" fmla="*/ 156 h 198"/>
                <a:gd name="T4" fmla="*/ 0 w 2141"/>
                <a:gd name="T5" fmla="*/ 198 h 198"/>
                <a:gd name="T6" fmla="*/ 2127 w 2141"/>
                <a:gd name="T7" fmla="*/ 0 h 198"/>
                <a:gd name="T8" fmla="*/ 2127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w="9525">
              <a:noFill/>
              <a:round/>
              <a:headEnd/>
              <a:tailEnd/>
            </a:ln>
          </p:spPr>
          <p:txBody>
            <a:bodyPr/>
            <a:lstStyle/>
            <a:p>
              <a:endParaRPr lang="en-US" dirty="0"/>
            </a:p>
          </p:txBody>
        </p:sp>
        <p:sp>
          <p:nvSpPr>
            <p:cNvPr id="102410"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hangingPunct="0">
                <a:defRPr/>
              </a:pPr>
              <a:endParaRPr lang="en-US" dirty="0">
                <a:cs typeface="+mn-cs"/>
              </a:endParaRPr>
            </a:p>
          </p:txBody>
        </p:sp>
        <p:sp>
          <p:nvSpPr>
            <p:cNvPr id="1040" name="Freeform 11"/>
            <p:cNvSpPr>
              <a:spLocks/>
            </p:cNvSpPr>
            <p:nvPr/>
          </p:nvSpPr>
          <p:spPr bwMode="hidden">
            <a:xfrm>
              <a:off x="2097" y="4043"/>
              <a:ext cx="2514" cy="276"/>
            </a:xfrm>
            <a:custGeom>
              <a:avLst/>
              <a:gdLst>
                <a:gd name="T0" fmla="*/ 2161 w 2517"/>
                <a:gd name="T1" fmla="*/ 276 h 276"/>
                <a:gd name="T2" fmla="*/ 2496 w 2517"/>
                <a:gd name="T3" fmla="*/ 204 h 276"/>
                <a:gd name="T4" fmla="*/ 2239 w 2517"/>
                <a:gd name="T5" fmla="*/ 0 h 276"/>
                <a:gd name="T6" fmla="*/ 0 w 2517"/>
                <a:gd name="T7" fmla="*/ 276 h 276"/>
                <a:gd name="T8" fmla="*/ 2161 w 2517"/>
                <a:gd name="T9" fmla="*/ 276 h 276"/>
                <a:gd name="T10" fmla="*/ 2161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w="9525">
              <a:noFill/>
              <a:round/>
              <a:headEnd/>
              <a:tailEnd/>
            </a:ln>
          </p:spPr>
          <p:txBody>
            <a:bodyPr/>
            <a:lstStyle/>
            <a:p>
              <a:endParaRPr lang="en-US" dirty="0"/>
            </a:p>
          </p:txBody>
        </p:sp>
        <p:sp>
          <p:nvSpPr>
            <p:cNvPr id="102412"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eaLnBrk="0" hangingPunct="0">
                <a:defRPr/>
              </a:pPr>
              <a:endParaRPr lang="en-US" dirty="0">
                <a:cs typeface="+mn-cs"/>
              </a:endParaRPr>
            </a:p>
          </p:txBody>
        </p:sp>
        <p:sp>
          <p:nvSpPr>
            <p:cNvPr id="1042" name="Freeform 13"/>
            <p:cNvSpPr>
              <a:spLocks/>
            </p:cNvSpPr>
            <p:nvPr/>
          </p:nvSpPr>
          <p:spPr bwMode="hidden">
            <a:xfrm>
              <a:off x="5030" y="3151"/>
              <a:ext cx="728" cy="240"/>
            </a:xfrm>
            <a:custGeom>
              <a:avLst/>
              <a:gdLst>
                <a:gd name="T0" fmla="*/ 722 w 729"/>
                <a:gd name="T1" fmla="*/ 240 h 240"/>
                <a:gd name="T2" fmla="*/ 0 w 729"/>
                <a:gd name="T3" fmla="*/ 0 h 240"/>
                <a:gd name="T4" fmla="*/ 0 w 729"/>
                <a:gd name="T5" fmla="*/ 6 h 240"/>
                <a:gd name="T6" fmla="*/ 722 w 729"/>
                <a:gd name="T7" fmla="*/ 240 h 240"/>
                <a:gd name="T8" fmla="*/ 722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w="9525">
              <a:noFill/>
              <a:round/>
              <a:headEnd/>
              <a:tailEnd/>
            </a:ln>
          </p:spPr>
          <p:txBody>
            <a:bodyPr/>
            <a:lstStyle/>
            <a:p>
              <a:endParaRPr lang="en-US" dirty="0"/>
            </a:p>
          </p:txBody>
        </p:sp>
        <p:sp>
          <p:nvSpPr>
            <p:cNvPr id="102414"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eaLnBrk="0" hangingPunct="0">
                <a:defRPr/>
              </a:pPr>
              <a:endParaRPr lang="en-US" dirty="0">
                <a:cs typeface="+mn-cs"/>
              </a:endParaRPr>
            </a:p>
          </p:txBody>
        </p:sp>
        <p:sp>
          <p:nvSpPr>
            <p:cNvPr id="1044" name="Freeform 15"/>
            <p:cNvSpPr>
              <a:spLocks/>
            </p:cNvSpPr>
            <p:nvPr/>
          </p:nvSpPr>
          <p:spPr bwMode="hidden">
            <a:xfrm>
              <a:off x="5030" y="3049"/>
              <a:ext cx="728" cy="318"/>
            </a:xfrm>
            <a:custGeom>
              <a:avLst/>
              <a:gdLst>
                <a:gd name="T0" fmla="*/ 722 w 729"/>
                <a:gd name="T1" fmla="*/ 318 h 318"/>
                <a:gd name="T2" fmla="*/ 722 w 729"/>
                <a:gd name="T3" fmla="*/ 312 h 318"/>
                <a:gd name="T4" fmla="*/ 0 w 729"/>
                <a:gd name="T5" fmla="*/ 0 h 318"/>
                <a:gd name="T6" fmla="*/ 0 w 729"/>
                <a:gd name="T7" fmla="*/ 54 h 318"/>
                <a:gd name="T8" fmla="*/ 722 w 729"/>
                <a:gd name="T9" fmla="*/ 318 h 318"/>
                <a:gd name="T10" fmla="*/ 722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dirty="0"/>
            </a:p>
          </p:txBody>
        </p:sp>
        <p:sp>
          <p:nvSpPr>
            <p:cNvPr id="102416"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eaLnBrk="0" hangingPunct="0">
                <a:defRPr/>
              </a:pPr>
              <a:endParaRPr lang="en-US" dirty="0">
                <a:cs typeface="+mn-cs"/>
              </a:endParaRPr>
            </a:p>
          </p:txBody>
        </p:sp>
        <p:sp>
          <p:nvSpPr>
            <p:cNvPr id="102417"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eaLnBrk="0" hangingPunct="0">
                <a:defRPr/>
              </a:pPr>
              <a:endParaRPr lang="en-US" dirty="0">
                <a:cs typeface="+mn-cs"/>
              </a:endParaRPr>
            </a:p>
          </p:txBody>
        </p:sp>
        <p:sp>
          <p:nvSpPr>
            <p:cNvPr id="102418"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eaLnBrk="0" hangingPunct="0">
                <a:defRPr/>
              </a:pPr>
              <a:endParaRPr lang="en-US" dirty="0">
                <a:cs typeface="+mn-cs"/>
              </a:endParaRPr>
            </a:p>
          </p:txBody>
        </p:sp>
        <p:sp>
          <p:nvSpPr>
            <p:cNvPr id="1048"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w="9525">
              <a:noFill/>
              <a:round/>
              <a:headEnd/>
              <a:tailEnd/>
            </a:ln>
          </p:spPr>
          <p:txBody>
            <a:bodyPr/>
            <a:lstStyle/>
            <a:p>
              <a:endParaRPr lang="en-US" dirty="0"/>
            </a:p>
          </p:txBody>
        </p:sp>
        <p:sp>
          <p:nvSpPr>
            <p:cNvPr id="102420"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eaLnBrk="0" hangingPunct="0">
                <a:defRPr/>
              </a:pPr>
              <a:endParaRPr lang="en-US" dirty="0">
                <a:cs typeface="+mn-cs"/>
              </a:endParaRPr>
            </a:p>
          </p:txBody>
        </p:sp>
        <p:sp>
          <p:nvSpPr>
            <p:cNvPr id="1050"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w="9525">
              <a:noFill/>
              <a:round/>
              <a:headEnd/>
              <a:tailEnd/>
            </a:ln>
          </p:spPr>
          <p:txBody>
            <a:bodyPr/>
            <a:lstStyle/>
            <a:p>
              <a:endParaRPr lang="en-US" dirty="0"/>
            </a:p>
          </p:txBody>
        </p:sp>
        <p:sp>
          <p:nvSpPr>
            <p:cNvPr id="102422"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eaLnBrk="0" hangingPunct="0">
                <a:defRPr/>
              </a:pPr>
              <a:endParaRPr lang="en-US" dirty="0">
                <a:cs typeface="+mn-cs"/>
              </a:endParaRPr>
            </a:p>
          </p:txBody>
        </p:sp>
        <p:sp>
          <p:nvSpPr>
            <p:cNvPr id="102423"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0" hangingPunct="0">
                <a:defRPr/>
              </a:pPr>
              <a:endParaRPr lang="en-US" dirty="0">
                <a:cs typeface="+mn-cs"/>
              </a:endParaRPr>
            </a:p>
          </p:txBody>
        </p:sp>
        <p:sp>
          <p:nvSpPr>
            <p:cNvPr id="102424"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eaLnBrk="0" hangingPunct="0">
                <a:defRPr/>
              </a:pPr>
              <a:endParaRPr lang="en-US" dirty="0">
                <a:cs typeface="+mn-cs"/>
              </a:endParaRPr>
            </a:p>
          </p:txBody>
        </p:sp>
        <p:sp>
          <p:nvSpPr>
            <p:cNvPr id="1054"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w="9525">
              <a:noFill/>
              <a:round/>
              <a:headEnd/>
              <a:tailEnd/>
            </a:ln>
          </p:spPr>
          <p:txBody>
            <a:bodyPr/>
            <a:lstStyle/>
            <a:p>
              <a:endParaRPr lang="en-US" dirty="0"/>
            </a:p>
          </p:txBody>
        </p:sp>
        <p:sp>
          <p:nvSpPr>
            <p:cNvPr id="102426"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eaLnBrk="0" hangingPunct="0">
                <a:defRPr/>
              </a:pPr>
              <a:endParaRPr lang="en-US" dirty="0">
                <a:cs typeface="+mn-cs"/>
              </a:endParaRPr>
            </a:p>
          </p:txBody>
        </p:sp>
        <p:sp>
          <p:nvSpPr>
            <p:cNvPr id="102427"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0" hangingPunct="0">
                <a:defRPr/>
              </a:pPr>
              <a:endParaRPr lang="en-US" dirty="0">
                <a:cs typeface="+mn-cs"/>
              </a:endParaRPr>
            </a:p>
          </p:txBody>
        </p:sp>
        <p:sp>
          <p:nvSpPr>
            <p:cNvPr id="1057" name="Freeform 28"/>
            <p:cNvSpPr>
              <a:spLocks/>
            </p:cNvSpPr>
            <p:nvPr/>
          </p:nvSpPr>
          <p:spPr bwMode="hidden">
            <a:xfrm>
              <a:off x="5698" y="653"/>
              <a:ext cx="60" cy="311"/>
            </a:xfrm>
            <a:custGeom>
              <a:avLst/>
              <a:gdLst>
                <a:gd name="T0" fmla="*/ 0 w 60"/>
                <a:gd name="T1" fmla="*/ 144 h 312"/>
                <a:gd name="T2" fmla="*/ 60 w 60"/>
                <a:gd name="T3" fmla="*/ 305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w="9525">
              <a:noFill/>
              <a:round/>
              <a:headEnd/>
              <a:tailEnd/>
            </a:ln>
          </p:spPr>
          <p:txBody>
            <a:bodyPr/>
            <a:lstStyle/>
            <a:p>
              <a:endParaRPr lang="en-US" dirty="0"/>
            </a:p>
          </p:txBody>
        </p:sp>
        <p:sp>
          <p:nvSpPr>
            <p:cNvPr id="102429"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eaLnBrk="0" hangingPunct="0">
                <a:defRPr/>
              </a:pPr>
              <a:endParaRPr lang="en-US" dirty="0">
                <a:cs typeface="+mn-cs"/>
              </a:endParaRPr>
            </a:p>
          </p:txBody>
        </p:sp>
        <p:sp>
          <p:nvSpPr>
            <p:cNvPr id="1059"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w="9525">
              <a:noFill/>
              <a:round/>
              <a:headEnd/>
              <a:tailEnd/>
            </a:ln>
          </p:spPr>
          <p:txBody>
            <a:bodyPr/>
            <a:lstStyle/>
            <a:p>
              <a:endParaRPr lang="en-US" dirty="0"/>
            </a:p>
          </p:txBody>
        </p:sp>
        <p:sp>
          <p:nvSpPr>
            <p:cNvPr id="102431"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hangingPunct="0">
                <a:defRPr/>
              </a:pPr>
              <a:endParaRPr lang="en-US" dirty="0">
                <a:cs typeface="+mn-cs"/>
              </a:endParaRPr>
            </a:p>
          </p:txBody>
        </p:sp>
        <p:sp>
          <p:nvSpPr>
            <p:cNvPr id="102432"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eaLnBrk="0" hangingPunct="0">
                <a:defRPr/>
              </a:pPr>
              <a:endParaRPr lang="en-US" dirty="0">
                <a:cs typeface="+mn-cs"/>
              </a:endParaRPr>
            </a:p>
          </p:txBody>
        </p:sp>
        <p:sp>
          <p:nvSpPr>
            <p:cNvPr id="102433"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eaLnBrk="0" hangingPunct="0">
                <a:defRPr/>
              </a:pPr>
              <a:endParaRPr lang="en-US" dirty="0">
                <a:cs typeface="+mn-cs"/>
              </a:endParaRPr>
            </a:p>
          </p:txBody>
        </p:sp>
        <p:sp>
          <p:nvSpPr>
            <p:cNvPr id="102434"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dirty="0">
                <a:cs typeface="+mn-cs"/>
              </a:endParaRPr>
            </a:p>
          </p:txBody>
        </p:sp>
        <p:sp>
          <p:nvSpPr>
            <p:cNvPr id="102435"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0" hangingPunct="0">
                <a:defRPr/>
              </a:pPr>
              <a:endParaRPr lang="en-US" dirty="0">
                <a:cs typeface="+mn-cs"/>
              </a:endParaRPr>
            </a:p>
          </p:txBody>
        </p:sp>
        <p:sp>
          <p:nvSpPr>
            <p:cNvPr id="102436"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eaLnBrk="0" hangingPunct="0">
                <a:defRPr/>
              </a:pPr>
              <a:endParaRPr lang="en-US" dirty="0">
                <a:cs typeface="+mn-cs"/>
              </a:endParaRPr>
            </a:p>
          </p:txBody>
        </p:sp>
        <p:sp>
          <p:nvSpPr>
            <p:cNvPr id="102437"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eaLnBrk="0" hangingPunct="0">
                <a:defRPr/>
              </a:pPr>
              <a:endParaRPr lang="en-US" dirty="0">
                <a:cs typeface="+mn-cs"/>
              </a:endParaRPr>
            </a:p>
          </p:txBody>
        </p:sp>
        <p:sp>
          <p:nvSpPr>
            <p:cNvPr id="102438"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eaLnBrk="0" hangingPunct="0">
                <a:defRPr/>
              </a:pPr>
              <a:endParaRPr lang="en-US" dirty="0">
                <a:cs typeface="+mn-cs"/>
              </a:endParaRPr>
            </a:p>
          </p:txBody>
        </p:sp>
        <p:grpSp>
          <p:nvGrpSpPr>
            <p:cNvPr id="1068" name="Group 39"/>
            <p:cNvGrpSpPr>
              <a:grpSpLocks/>
            </p:cNvGrpSpPr>
            <p:nvPr userDrawn="1"/>
          </p:nvGrpSpPr>
          <p:grpSpPr bwMode="auto">
            <a:xfrm>
              <a:off x="0" y="1632"/>
              <a:ext cx="5758" cy="1858"/>
              <a:chOff x="0" y="1632"/>
              <a:chExt cx="5758" cy="1858"/>
            </a:xfrm>
          </p:grpSpPr>
          <p:sp>
            <p:nvSpPr>
              <p:cNvPr id="102440"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hangingPunct="0">
                  <a:defRPr/>
                </a:pPr>
                <a:endParaRPr lang="en-US" dirty="0">
                  <a:cs typeface="+mn-cs"/>
                </a:endParaRPr>
              </a:p>
            </p:txBody>
          </p:sp>
          <p:sp>
            <p:nvSpPr>
              <p:cNvPr id="102441"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eaLnBrk="0" hangingPunct="0">
                  <a:defRPr/>
                </a:pPr>
                <a:endParaRPr lang="en-US" dirty="0">
                  <a:cs typeface="+mn-cs"/>
                </a:endParaRPr>
              </a:p>
            </p:txBody>
          </p:sp>
        </p:grpSp>
      </p:grpSp>
      <p:sp>
        <p:nvSpPr>
          <p:cNvPr id="102442"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43"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4"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pitchFamily="34" charset="0"/>
                <a:cs typeface="+mn-cs"/>
              </a:defRPr>
            </a:lvl1pPr>
          </a:lstStyle>
          <a:p>
            <a:pPr>
              <a:defRPr/>
            </a:pPr>
            <a:endParaRPr lang="en-US" dirty="0"/>
          </a:p>
        </p:txBody>
      </p:sp>
      <p:sp>
        <p:nvSpPr>
          <p:cNvPr id="102445"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pitchFamily="34" charset="0"/>
                <a:cs typeface="+mn-cs"/>
              </a:defRPr>
            </a:lvl1pPr>
          </a:lstStyle>
          <a:p>
            <a:pPr>
              <a:defRPr/>
            </a:pPr>
            <a:endParaRPr lang="en-US" dirty="0"/>
          </a:p>
        </p:txBody>
      </p:sp>
      <p:sp>
        <p:nvSpPr>
          <p:cNvPr id="102446"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Arial" pitchFamily="34" charset="0"/>
                <a:cs typeface="+mn-cs"/>
              </a:defRPr>
            </a:lvl1pPr>
          </a:lstStyle>
          <a:p>
            <a:pPr>
              <a:defRPr/>
            </a:pPr>
            <a:fld id="{3F8FC205-F8DD-4E79-B3A7-B24EC7592117}"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4170"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 id="2147484167" r:id="rId12"/>
    <p:sldLayoutId id="2147484168" r:id="rId13"/>
    <p:sldLayoutId id="2147484169" r:id="rId14"/>
    <p:sldLayoutId id="2147484171" r:id="rId15"/>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7"/>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8"/>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package" Target="../embeddings/Microsoft_PowerPoint_Slide2.sld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Microsoft_Excel_97-2003_Worksheet1.xls"/></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mailto:N.MacFarland@Seniorhope.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www.facebook.com/Senior-Hope195059470831009/?ref=aymt_homepage_panel" TargetMode="External"/><Relationship Id="rId4" Type="http://schemas.openxmlformats.org/officeDocument/2006/relationships/hyperlink" Target="http://www.seniorhope.org/"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depts.washington.edu/geroctr/mac/1_4resourcereviews.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youtube.com/user/NicoleMacFarland" TargetMode="Externa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2.emf"/></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3.png"/></Relationships>
</file>

<file path=ppt/slides/_rels/slide7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ChangeArrowheads="1"/>
          </p:cNvSpPr>
          <p:nvPr>
            <p:ph type="ctrTitle" sz="quarter"/>
          </p:nvPr>
        </p:nvSpPr>
        <p:spPr>
          <a:xfrm>
            <a:off x="152400" y="2286000"/>
            <a:ext cx="8839200" cy="2514600"/>
          </a:xfrm>
          <a:ln>
            <a:solidFill>
              <a:schemeClr val="tx1"/>
            </a:solidFill>
          </a:ln>
        </p:spPr>
        <p:txBody>
          <a:bodyPr/>
          <a:lstStyle/>
          <a:p>
            <a:pPr>
              <a:lnSpc>
                <a:spcPct val="80000"/>
              </a:lnSpc>
              <a:defRPr/>
            </a:pPr>
            <a:r>
              <a:rPr lang="en-US" sz="2400" b="1" dirty="0" smtClean="0">
                <a:solidFill>
                  <a:srgbClr val="FF0000"/>
                </a:solidFill>
                <a:effectLst>
                  <a:outerShdw blurRad="38100" dist="38100" dir="2700000" algn="tl">
                    <a:srgbClr val="000000">
                      <a:alpha val="43137"/>
                    </a:srgbClr>
                  </a:outerShdw>
                </a:effectLst>
                <a:latin typeface="Footlight MT Light" pitchFamily="18" charset="0"/>
              </a:rPr>
              <a:t/>
            </a:r>
            <a:br>
              <a:rPr lang="en-US" sz="2400" b="1" dirty="0" smtClean="0">
                <a:solidFill>
                  <a:srgbClr val="FF0000"/>
                </a:solidFill>
                <a:effectLst>
                  <a:outerShdw blurRad="38100" dist="38100" dir="2700000" algn="tl">
                    <a:srgbClr val="000000">
                      <a:alpha val="43137"/>
                    </a:srgbClr>
                  </a:outerShdw>
                </a:effectLst>
                <a:latin typeface="Footlight MT Light" pitchFamily="18" charset="0"/>
              </a:rPr>
            </a:br>
            <a:r>
              <a:rPr lang="en-US" sz="2400" b="1" dirty="0" smtClean="0">
                <a:solidFill>
                  <a:srgbClr val="FF0000"/>
                </a:solidFill>
                <a:effectLst>
                  <a:outerShdw blurRad="38100" dist="38100" dir="2700000" algn="tl">
                    <a:srgbClr val="000000">
                      <a:alpha val="43137"/>
                    </a:srgbClr>
                  </a:outerShdw>
                </a:effectLst>
                <a:latin typeface="Footlight MT Light" pitchFamily="18" charset="0"/>
              </a:rPr>
              <a:t/>
            </a:r>
            <a:br>
              <a:rPr lang="en-US" sz="2400" b="1" dirty="0" smtClean="0">
                <a:solidFill>
                  <a:srgbClr val="FF0000"/>
                </a:solidFill>
                <a:effectLst>
                  <a:outerShdw blurRad="38100" dist="38100" dir="2700000" algn="tl">
                    <a:srgbClr val="000000">
                      <a:alpha val="43137"/>
                    </a:srgbClr>
                  </a:outerShdw>
                </a:effectLst>
                <a:latin typeface="Footlight MT Light" pitchFamily="18" charset="0"/>
              </a:rPr>
            </a:br>
            <a:r>
              <a:rPr lang="en-US" sz="2400" b="1" dirty="0" smtClean="0">
                <a:solidFill>
                  <a:srgbClr val="FF0000"/>
                </a:solidFill>
                <a:effectLst>
                  <a:outerShdw blurRad="38100" dist="38100" dir="2700000" algn="tl">
                    <a:srgbClr val="000000">
                      <a:alpha val="43137"/>
                    </a:srgbClr>
                  </a:outerShdw>
                </a:effectLst>
                <a:latin typeface="Footlight MT Light" pitchFamily="18" charset="0"/>
              </a:rPr>
              <a:t/>
            </a:r>
            <a:br>
              <a:rPr lang="en-US" sz="2400" b="1" dirty="0" smtClean="0">
                <a:solidFill>
                  <a:srgbClr val="FF0000"/>
                </a:solidFill>
                <a:effectLst>
                  <a:outerShdw blurRad="38100" dist="38100" dir="2700000" algn="tl">
                    <a:srgbClr val="000000">
                      <a:alpha val="43137"/>
                    </a:srgbClr>
                  </a:outerShdw>
                </a:effectLst>
                <a:latin typeface="Footlight MT Light" pitchFamily="18" charset="0"/>
              </a:rPr>
            </a:br>
            <a:r>
              <a:rPr lang="en-US" sz="2400" b="1" dirty="0" smtClean="0">
                <a:solidFill>
                  <a:srgbClr val="FFC000"/>
                </a:solidFill>
                <a:effectLst>
                  <a:outerShdw blurRad="38100" dist="38100" dir="2700000" algn="tl">
                    <a:srgbClr val="000000">
                      <a:alpha val="43137"/>
                    </a:srgbClr>
                  </a:outerShdw>
                </a:effectLst>
                <a:latin typeface="TimesNewRoman"/>
              </a:rPr>
              <a:t/>
            </a:r>
            <a:br>
              <a:rPr lang="en-US" sz="2400" b="1" dirty="0" smtClean="0">
                <a:solidFill>
                  <a:srgbClr val="FFC000"/>
                </a:solidFill>
                <a:effectLst>
                  <a:outerShdw blurRad="38100" dist="38100" dir="2700000" algn="tl">
                    <a:srgbClr val="000000">
                      <a:alpha val="43137"/>
                    </a:srgbClr>
                  </a:outerShdw>
                </a:effectLst>
                <a:latin typeface="TimesNewRoman"/>
              </a:rPr>
            </a:br>
            <a:r>
              <a:rPr lang="en-US" sz="24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r>
            <a:br>
              <a:rPr lang="en-US" sz="24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r>
              <a:rPr lang="en-US" sz="44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r>
            <a:br>
              <a:rPr lang="en-US" sz="44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r>
              <a:rPr lang="en-US" sz="44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r>
            <a:br>
              <a:rPr lang="en-US" sz="44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r>
              <a:rPr lang="en-US" sz="44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r>
            <a:br>
              <a:rPr lang="en-US" sz="44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r>
              <a:rPr lang="en-US" sz="40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Age-Specific Approaches: Ensuring Competent Care</a:t>
            </a:r>
            <a:br>
              <a:rPr lang="en-US" sz="40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r>
              <a:rPr lang="en-US" sz="36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April 12</a:t>
            </a:r>
            <a:r>
              <a:rPr lang="en-US" sz="3600" b="1" baseline="300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th</a:t>
            </a:r>
            <a:r>
              <a:rPr lang="en-US" sz="36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2016</a:t>
            </a:r>
            <a:r>
              <a:rPr lang="en-US" sz="4000" b="1" dirty="0" smtClean="0">
                <a:solidFill>
                  <a:srgbClr val="FFC000"/>
                </a:solidFill>
                <a:effectLst/>
                <a:latin typeface="Times New Roman" pitchFamily="18" charset="0"/>
                <a:cs typeface="Times New Roman" pitchFamily="18" charset="0"/>
              </a:rPr>
              <a:t/>
            </a:r>
            <a:br>
              <a:rPr lang="en-US" sz="4000" b="1" dirty="0" smtClean="0">
                <a:solidFill>
                  <a:srgbClr val="FFC000"/>
                </a:solidFill>
                <a:effectLst/>
                <a:latin typeface="Times New Roman" pitchFamily="18" charset="0"/>
                <a:cs typeface="Times New Roman" pitchFamily="18" charset="0"/>
              </a:rPr>
            </a:br>
            <a:r>
              <a:rPr lang="en-US" sz="3600" b="1" dirty="0">
                <a:latin typeface="Times New Roman" pitchFamily="18" charset="0"/>
                <a:cs typeface="Times New Roman" pitchFamily="18" charset="0"/>
              </a:rPr>
              <a:t/>
            </a:r>
            <a:br>
              <a:rPr lang="en-US" sz="3600" b="1" dirty="0">
                <a:latin typeface="Times New Roman" pitchFamily="18" charset="0"/>
                <a:cs typeface="Times New Roman" pitchFamily="18" charset="0"/>
              </a:rPr>
            </a:br>
            <a:r>
              <a:rPr lang="en-US" sz="36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r>
            <a:br>
              <a:rPr lang="en-US" sz="36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r>
              <a:rPr lang="en-US" sz="3600" dirty="0" smtClean="0">
                <a:solidFill>
                  <a:srgbClr val="FFC000"/>
                </a:solidFill>
                <a:effectLst/>
                <a:latin typeface="Times New Roman" pitchFamily="18" charset="0"/>
                <a:cs typeface="Times New Roman" pitchFamily="18" charset="0"/>
              </a:rPr>
              <a:t/>
            </a:r>
            <a:br>
              <a:rPr lang="en-US" sz="3600" dirty="0" smtClean="0">
                <a:solidFill>
                  <a:srgbClr val="FFC000"/>
                </a:solidFill>
                <a:effectLst/>
                <a:latin typeface="Times New Roman" pitchFamily="18" charset="0"/>
                <a:cs typeface="Times New Roman" pitchFamily="18" charset="0"/>
              </a:rPr>
            </a:br>
            <a:r>
              <a:rPr lang="en-US" sz="3600" dirty="0" smtClean="0">
                <a:solidFill>
                  <a:srgbClr val="FFC000"/>
                </a:solidFill>
                <a:effectLst/>
                <a:latin typeface="Times New Roman" pitchFamily="18" charset="0"/>
                <a:cs typeface="Times New Roman" pitchFamily="18" charset="0"/>
              </a:rPr>
              <a:t/>
            </a:r>
            <a:br>
              <a:rPr lang="en-US" sz="3600" dirty="0" smtClean="0">
                <a:solidFill>
                  <a:srgbClr val="FFC000"/>
                </a:solidFill>
                <a:effectLst/>
                <a:latin typeface="Times New Roman" pitchFamily="18" charset="0"/>
                <a:cs typeface="Times New Roman" pitchFamily="18" charset="0"/>
              </a:rPr>
            </a:br>
            <a:r>
              <a:rPr lang="en-US" sz="2400" dirty="0" smtClean="0">
                <a:solidFill>
                  <a:srgbClr val="FFC000"/>
                </a:solidFill>
                <a:effectLst/>
                <a:latin typeface="TimesNewRoman"/>
              </a:rPr>
              <a:t> </a:t>
            </a:r>
            <a:br>
              <a:rPr lang="en-US" sz="2400" dirty="0" smtClean="0">
                <a:solidFill>
                  <a:srgbClr val="FFC000"/>
                </a:solidFill>
                <a:effectLst/>
                <a:latin typeface="TimesNewRoman"/>
              </a:rPr>
            </a:br>
            <a:r>
              <a:rPr lang="en-US" sz="2400" b="1" dirty="0" smtClean="0">
                <a:solidFill>
                  <a:srgbClr val="FF0000"/>
                </a:solidFill>
                <a:effectLst>
                  <a:outerShdw blurRad="38100" dist="38100" dir="2700000" algn="tl">
                    <a:srgbClr val="000000">
                      <a:alpha val="43137"/>
                    </a:srgbClr>
                  </a:outerShdw>
                </a:effectLst>
                <a:latin typeface="Footlight MT Light" pitchFamily="18" charset="0"/>
              </a:rPr>
              <a:t/>
            </a:r>
            <a:br>
              <a:rPr lang="en-US" sz="2400" b="1" dirty="0" smtClean="0">
                <a:solidFill>
                  <a:srgbClr val="FF0000"/>
                </a:solidFill>
                <a:effectLst>
                  <a:outerShdw blurRad="38100" dist="38100" dir="2700000" algn="tl">
                    <a:srgbClr val="000000">
                      <a:alpha val="43137"/>
                    </a:srgbClr>
                  </a:outerShdw>
                </a:effectLst>
                <a:latin typeface="Footlight MT Light" pitchFamily="18" charset="0"/>
              </a:rPr>
            </a:br>
            <a:r>
              <a:rPr lang="en-US" sz="2400" b="1" dirty="0" smtClean="0">
                <a:latin typeface="TimesNewRoman"/>
              </a:rPr>
              <a:t> </a:t>
            </a:r>
            <a:r>
              <a:rPr lang="en-US" sz="2400" dirty="0" smtClean="0">
                <a:latin typeface="TimesNewRoman"/>
              </a:rPr>
              <a:t> </a:t>
            </a:r>
            <a:r>
              <a:rPr lang="en-US" sz="2400" b="1" dirty="0" smtClean="0">
                <a:solidFill>
                  <a:srgbClr val="FF0000"/>
                </a:solidFill>
                <a:effectLst>
                  <a:outerShdw blurRad="38100" dist="38100" dir="2700000" algn="tl">
                    <a:srgbClr val="000000">
                      <a:alpha val="43137"/>
                    </a:srgbClr>
                  </a:outerShdw>
                </a:effectLst>
                <a:latin typeface="Footlight MT Light" pitchFamily="18" charset="0"/>
              </a:rPr>
              <a:t/>
            </a:r>
            <a:br>
              <a:rPr lang="en-US" sz="2400" b="1" dirty="0" smtClean="0">
                <a:solidFill>
                  <a:srgbClr val="FF0000"/>
                </a:solidFill>
                <a:effectLst>
                  <a:outerShdw blurRad="38100" dist="38100" dir="2700000" algn="tl">
                    <a:srgbClr val="000000">
                      <a:alpha val="43137"/>
                    </a:srgbClr>
                  </a:outerShdw>
                </a:effectLst>
                <a:latin typeface="Footlight MT Light" pitchFamily="18" charset="0"/>
              </a:rPr>
            </a:br>
            <a:endParaRPr lang="en-US" sz="2400" b="1" dirty="0" smtClean="0">
              <a:solidFill>
                <a:srgbClr val="FF0000"/>
              </a:solidFill>
              <a:effectLst>
                <a:outerShdw blurRad="38100" dist="38100" dir="2700000" algn="tl">
                  <a:srgbClr val="000000">
                    <a:alpha val="43137"/>
                  </a:srgbClr>
                </a:outerShdw>
              </a:effectLst>
              <a:latin typeface="Footlight MT Light" pitchFamily="18" charset="0"/>
            </a:endParaRPr>
          </a:p>
        </p:txBody>
      </p:sp>
      <p:sp>
        <p:nvSpPr>
          <p:cNvPr id="2053" name="Rectangle 5"/>
          <p:cNvSpPr>
            <a:spLocks noGrp="1" noChangeArrowheads="1"/>
          </p:cNvSpPr>
          <p:nvPr>
            <p:ph type="subTitle" sz="quarter" idx="1"/>
          </p:nvPr>
        </p:nvSpPr>
        <p:spPr>
          <a:xfrm>
            <a:off x="0" y="4800600"/>
            <a:ext cx="9144000" cy="1905000"/>
          </a:xfrm>
        </p:spPr>
        <p:txBody>
          <a:bodyPr/>
          <a:lstStyle/>
          <a:p>
            <a:pPr eaLnBrk="1" hangingPunct="1">
              <a:lnSpc>
                <a:spcPct val="80000"/>
              </a:lnSpc>
              <a:defRPr/>
            </a:pPr>
            <a:endParaRPr lang="en-US" sz="24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a:p>
            <a:pPr eaLnBrk="1" hangingPunct="1">
              <a:lnSpc>
                <a:spcPct val="80000"/>
              </a:lnSpc>
              <a:defRPr/>
            </a:pPr>
            <a:r>
              <a:rPr lang="en-US" sz="3200" b="1" dirty="0" smtClean="0">
                <a:effectLst/>
                <a:latin typeface="Times New Roman" pitchFamily="18" charset="0"/>
                <a:cs typeface="Times New Roman" pitchFamily="18" charset="0"/>
              </a:rPr>
              <a:t>Nicole MacFarland, PhD, LCSW-R, CASAC</a:t>
            </a:r>
          </a:p>
          <a:p>
            <a:pPr eaLnBrk="1" hangingPunct="1">
              <a:lnSpc>
                <a:spcPct val="80000"/>
              </a:lnSpc>
              <a:defRPr/>
            </a:pPr>
            <a:r>
              <a:rPr lang="en-US" sz="3200" b="1" dirty="0" smtClean="0">
                <a:solidFill>
                  <a:srgbClr val="FFC000"/>
                </a:solidFill>
                <a:effectLst/>
                <a:latin typeface="Times New Roman" pitchFamily="18" charset="0"/>
                <a:cs typeface="Times New Roman" pitchFamily="18" charset="0"/>
              </a:rPr>
              <a:t>Executive Director, Senior Hope Counseling, Inc.</a:t>
            </a:r>
          </a:p>
          <a:p>
            <a:pPr eaLnBrk="1" hangingPunct="1">
              <a:lnSpc>
                <a:spcPct val="80000"/>
              </a:lnSpc>
              <a:defRPr/>
            </a:pPr>
            <a:endParaRPr lang="en-US" sz="3200" b="1" dirty="0" smtClean="0">
              <a:effectLst/>
              <a:latin typeface="Times New Roman" pitchFamily="18" charset="0"/>
              <a:cs typeface="Times New Roman" pitchFamily="18" charset="0"/>
            </a:endParaRPr>
          </a:p>
        </p:txBody>
      </p:sp>
      <p:sp>
        <p:nvSpPr>
          <p:cNvPr id="7172" name="Rectangle 3"/>
          <p:cNvSpPr>
            <a:spLocks noChangeArrowheads="1"/>
          </p:cNvSpPr>
          <p:nvPr/>
        </p:nvSpPr>
        <p:spPr bwMode="auto">
          <a:xfrm>
            <a:off x="152400" y="228600"/>
            <a:ext cx="8839200" cy="2259080"/>
          </a:xfrm>
          <a:prstGeom prst="rect">
            <a:avLst/>
          </a:prstGeom>
          <a:noFill/>
          <a:ln w="9525">
            <a:noFill/>
            <a:miter lim="800000"/>
            <a:headEnd/>
            <a:tailEnd/>
          </a:ln>
        </p:spPr>
        <p:txBody>
          <a:bodyPr wrap="square">
            <a:spAutoFit/>
          </a:bodyPr>
          <a:lstStyle/>
          <a:p>
            <a:pPr algn="ctr">
              <a:lnSpc>
                <a:spcPct val="80000"/>
              </a:lnSpc>
              <a:defRPr/>
            </a:pPr>
            <a:endParaRPr lang="en-US" sz="3600" b="1" dirty="0" smtClean="0">
              <a:latin typeface="Times New Roman" pitchFamily="18" charset="0"/>
              <a:cs typeface="Times New Roman" pitchFamily="18" charset="0"/>
            </a:endParaRPr>
          </a:p>
          <a:p>
            <a:pPr algn="ctr">
              <a:lnSpc>
                <a:spcPct val="80000"/>
              </a:lnSpc>
              <a:defRPr/>
            </a:pPr>
            <a:r>
              <a:rPr lang="en-US" sz="3600" b="1" dirty="0" smtClean="0">
                <a:latin typeface="Times New Roman" pitchFamily="18" charset="0"/>
                <a:cs typeface="Times New Roman" pitchFamily="18" charset="0"/>
              </a:rPr>
              <a:t>Substance Use Among the Aging Population: A System-Wide Response </a:t>
            </a:r>
          </a:p>
          <a:p>
            <a:pPr algn="ctr">
              <a:lnSpc>
                <a:spcPct val="80000"/>
              </a:lnSpc>
              <a:defRPr/>
            </a:pPr>
            <a:r>
              <a:rPr lang="en-US" sz="3600" b="1" dirty="0" smtClean="0">
                <a:latin typeface="Times New Roman" pitchFamily="18" charset="0"/>
                <a:cs typeface="Times New Roman" pitchFamily="18" charset="0"/>
              </a:rPr>
              <a:t>Aging Summit  </a:t>
            </a:r>
          </a:p>
          <a:p>
            <a:pPr algn="ctr">
              <a:lnSpc>
                <a:spcPct val="80000"/>
              </a:lnSpc>
              <a:defRPr/>
            </a:pPr>
            <a:endParaRPr lang="en-US" sz="3200" b="1"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25438"/>
            <a:ext cx="8229600" cy="1047750"/>
          </a:xfrm>
        </p:spPr>
        <p:txBody>
          <a:bodyPr/>
          <a:lstStyle/>
          <a:p>
            <a:pPr eaLnBrk="1" hangingPunct="1"/>
            <a:r>
              <a:rPr lang="en-US" altLang="en-US" b="1" dirty="0" smtClean="0">
                <a:solidFill>
                  <a:srgbClr val="FFC000"/>
                </a:solidFill>
                <a:effectLst/>
                <a:latin typeface="Times New Roman" pitchFamily="18" charset="0"/>
                <a:cs typeface="Times New Roman" pitchFamily="18" charset="0"/>
              </a:rPr>
              <a:t>Older Adults and Use </a:t>
            </a:r>
            <a:r>
              <a:rPr lang="en-US" altLang="en-US" sz="3600" b="1" dirty="0" smtClean="0">
                <a:solidFill>
                  <a:srgbClr val="FFC000"/>
                </a:solidFill>
                <a:effectLst/>
                <a:latin typeface="Times New Roman" pitchFamily="18" charset="0"/>
                <a:cs typeface="Times New Roman" pitchFamily="18" charset="0"/>
              </a:rPr>
              <a:t>(continued)</a:t>
            </a:r>
          </a:p>
        </p:txBody>
      </p:sp>
      <p:sp>
        <p:nvSpPr>
          <p:cNvPr id="13315" name="Rectangle 3"/>
          <p:cNvSpPr>
            <a:spLocks noGrp="1" noChangeArrowheads="1"/>
          </p:cNvSpPr>
          <p:nvPr>
            <p:ph type="body" idx="1"/>
          </p:nvPr>
        </p:nvSpPr>
        <p:spPr>
          <a:xfrm>
            <a:off x="381000" y="1371600"/>
            <a:ext cx="8574088" cy="5257800"/>
          </a:xfrm>
        </p:spPr>
        <p:txBody>
          <a:bodyPr/>
          <a:lstStyle/>
          <a:p>
            <a:pPr eaLnBrk="1" hangingPunct="1"/>
            <a:r>
              <a:rPr lang="en-US" altLang="en-US" b="1" dirty="0" smtClean="0">
                <a:solidFill>
                  <a:srgbClr val="FFC000"/>
                </a:solidFill>
                <a:effectLst/>
                <a:latin typeface="Times New Roman" pitchFamily="18" charset="0"/>
                <a:cs typeface="Times New Roman" pitchFamily="18" charset="0"/>
              </a:rPr>
              <a:t>Other Effects:</a:t>
            </a:r>
            <a:r>
              <a:rPr lang="en-US" altLang="en-US" dirty="0" smtClean="0">
                <a:solidFill>
                  <a:srgbClr val="FFC000"/>
                </a:solidFill>
                <a:effectLst/>
                <a:latin typeface="Times New Roman" pitchFamily="18" charset="0"/>
                <a:cs typeface="Times New Roman" pitchFamily="18" charset="0"/>
              </a:rPr>
              <a:t> </a:t>
            </a:r>
          </a:p>
        </p:txBody>
      </p:sp>
      <p:sp>
        <p:nvSpPr>
          <p:cNvPr id="13316" name="Text Box 5"/>
          <p:cNvSpPr txBox="1">
            <a:spLocks noChangeArrowheads="1"/>
          </p:cNvSpPr>
          <p:nvPr/>
        </p:nvSpPr>
        <p:spPr bwMode="auto">
          <a:xfrm>
            <a:off x="228600" y="1676400"/>
            <a:ext cx="5943600" cy="5340350"/>
          </a:xfrm>
          <a:prstGeom prst="rect">
            <a:avLst/>
          </a:prstGeom>
          <a:noFill/>
          <a:ln w="9525">
            <a:noFill/>
            <a:miter lim="800000"/>
            <a:headEnd/>
            <a:tailEnd/>
          </a:ln>
        </p:spPr>
        <p:txBody>
          <a:bodyPr>
            <a:spAutoFit/>
          </a:bodyPr>
          <a:lstStyle/>
          <a:p>
            <a:pPr>
              <a:lnSpc>
                <a:spcPct val="90000"/>
              </a:lnSpc>
              <a:spcBef>
                <a:spcPct val="20000"/>
              </a:spcBef>
              <a:buClr>
                <a:schemeClr val="folHlink"/>
              </a:buClr>
              <a:buSzPct val="60000"/>
              <a:buFont typeface="Wingdings" pitchFamily="2" charset="2"/>
              <a:buNone/>
            </a:pPr>
            <a:endParaRPr lang="en-US" altLang="en-US" sz="2000" dirty="0">
              <a:latin typeface="Tahoma" pitchFamily="34" charset="0"/>
            </a:endParaRPr>
          </a:p>
          <a:p>
            <a:pPr lvl="1">
              <a:lnSpc>
                <a:spcPct val="90000"/>
              </a:lnSpc>
              <a:spcBef>
                <a:spcPct val="20000"/>
              </a:spcBef>
              <a:buClr>
                <a:schemeClr val="hlink"/>
              </a:buClr>
              <a:buFont typeface="Wingdings" pitchFamily="2" charset="2"/>
              <a:buBlip>
                <a:blip r:embed="rId2"/>
              </a:buBlip>
            </a:pPr>
            <a:r>
              <a:rPr lang="en-US" altLang="en-US" sz="2400" b="1" dirty="0">
                <a:latin typeface="Times New Roman" pitchFamily="18" charset="0"/>
                <a:cs typeface="Times New Roman" pitchFamily="18" charset="0"/>
              </a:rPr>
              <a:t>Higher blood alcohol concentrations</a:t>
            </a:r>
          </a:p>
          <a:p>
            <a:pPr lvl="1">
              <a:lnSpc>
                <a:spcPct val="90000"/>
              </a:lnSpc>
              <a:spcBef>
                <a:spcPct val="20000"/>
              </a:spcBef>
              <a:buClr>
                <a:schemeClr val="hlink"/>
              </a:buClr>
            </a:pPr>
            <a:r>
              <a:rPr lang="en-US" altLang="en-US" sz="2400" b="1" dirty="0">
                <a:latin typeface="Times New Roman" pitchFamily="18" charset="0"/>
                <a:cs typeface="Times New Roman" pitchFamily="18" charset="0"/>
              </a:rPr>
              <a:t>   (BAC) from dose</a:t>
            </a:r>
          </a:p>
          <a:p>
            <a:pPr lvl="1">
              <a:lnSpc>
                <a:spcPct val="90000"/>
              </a:lnSpc>
              <a:spcBef>
                <a:spcPct val="20000"/>
              </a:spcBef>
              <a:buClr>
                <a:schemeClr val="hlink"/>
              </a:buClr>
              <a:buFont typeface="Wingdings" pitchFamily="2" charset="2"/>
              <a:buBlip>
                <a:blip r:embed="rId2"/>
              </a:buBlip>
            </a:pPr>
            <a:r>
              <a:rPr lang="en-US" altLang="en-US" sz="2400" b="1" dirty="0">
                <a:latin typeface="Times New Roman" pitchFamily="18" charset="0"/>
                <a:cs typeface="Times New Roman" pitchFamily="18" charset="0"/>
              </a:rPr>
              <a:t>More impairment from BAC</a:t>
            </a:r>
          </a:p>
          <a:p>
            <a:pPr lvl="1">
              <a:lnSpc>
                <a:spcPct val="90000"/>
              </a:lnSpc>
              <a:spcBef>
                <a:spcPct val="20000"/>
              </a:spcBef>
              <a:buClr>
                <a:schemeClr val="hlink"/>
              </a:buClr>
              <a:buFont typeface="Wingdings" pitchFamily="2" charset="2"/>
              <a:buBlip>
                <a:blip r:embed="rId2"/>
              </a:buBlip>
            </a:pPr>
            <a:r>
              <a:rPr lang="en-US" altLang="en-US" sz="2400" b="1" dirty="0">
                <a:latin typeface="Times New Roman" pitchFamily="18" charset="0"/>
                <a:cs typeface="Times New Roman" pitchFamily="18" charset="0"/>
              </a:rPr>
              <a:t>Medication effects:</a:t>
            </a:r>
          </a:p>
          <a:p>
            <a:pPr lvl="2">
              <a:lnSpc>
                <a:spcPct val="90000"/>
              </a:lnSpc>
              <a:spcBef>
                <a:spcPct val="20000"/>
              </a:spcBef>
              <a:buClr>
                <a:schemeClr val="folHlink"/>
              </a:buClr>
              <a:buFont typeface="Wingdings" pitchFamily="2" charset="2"/>
              <a:buBlip>
                <a:blip r:embed="rId2"/>
              </a:buBlip>
            </a:pPr>
            <a:r>
              <a:rPr lang="en-US" altLang="en-US" sz="2400" b="1" dirty="0">
                <a:latin typeface="Times New Roman" pitchFamily="18" charset="0"/>
                <a:cs typeface="Times New Roman" pitchFamily="18" charset="0"/>
              </a:rPr>
              <a:t>Potential interactions</a:t>
            </a:r>
          </a:p>
          <a:p>
            <a:pPr lvl="2">
              <a:lnSpc>
                <a:spcPct val="90000"/>
              </a:lnSpc>
              <a:spcBef>
                <a:spcPct val="20000"/>
              </a:spcBef>
              <a:buClr>
                <a:schemeClr val="folHlink"/>
              </a:buClr>
              <a:buFont typeface="Wingdings" pitchFamily="2" charset="2"/>
              <a:buBlip>
                <a:blip r:embed="rId2"/>
              </a:buBlip>
            </a:pPr>
            <a:r>
              <a:rPr lang="en-US" altLang="en-US" sz="2400" b="1" dirty="0">
                <a:latin typeface="Times New Roman" pitchFamily="18" charset="0"/>
                <a:cs typeface="Times New Roman" pitchFamily="18" charset="0"/>
              </a:rPr>
              <a:t>Increased side effects </a:t>
            </a:r>
          </a:p>
          <a:p>
            <a:pPr lvl="2">
              <a:lnSpc>
                <a:spcPct val="90000"/>
              </a:lnSpc>
              <a:spcBef>
                <a:spcPct val="20000"/>
              </a:spcBef>
              <a:buClr>
                <a:schemeClr val="folHlink"/>
              </a:buClr>
              <a:buFont typeface="Wingdings" pitchFamily="2" charset="2"/>
              <a:buBlip>
                <a:blip r:embed="rId2"/>
              </a:buBlip>
            </a:pPr>
            <a:r>
              <a:rPr lang="en-US" altLang="en-US" sz="2400" b="1" dirty="0">
                <a:latin typeface="Times New Roman" pitchFamily="18" charset="0"/>
                <a:cs typeface="Times New Roman" pitchFamily="18" charset="0"/>
              </a:rPr>
              <a:t>Compromised metabolizing (especially psychoactive medications, benzodiazepines, barbiturates, and antidepressants) </a:t>
            </a:r>
          </a:p>
          <a:p>
            <a:pPr lvl="2">
              <a:lnSpc>
                <a:spcPct val="90000"/>
              </a:lnSpc>
              <a:spcBef>
                <a:spcPct val="20000"/>
              </a:spcBef>
              <a:buClr>
                <a:schemeClr val="folHlink"/>
              </a:buClr>
              <a:buFont typeface="Wingdings" pitchFamily="2" charset="2"/>
              <a:buBlip>
                <a:blip r:embed="rId2"/>
              </a:buBlip>
            </a:pPr>
            <a:endParaRPr lang="en-US" altLang="en-US" sz="2400" b="1" dirty="0">
              <a:latin typeface="Times New Roman" pitchFamily="18" charset="0"/>
              <a:cs typeface="Times New Roman" pitchFamily="18" charset="0"/>
            </a:endParaRPr>
          </a:p>
          <a:p>
            <a:pPr lvl="2">
              <a:lnSpc>
                <a:spcPct val="90000"/>
              </a:lnSpc>
              <a:spcBef>
                <a:spcPct val="20000"/>
              </a:spcBef>
              <a:buClr>
                <a:schemeClr val="folHlink"/>
              </a:buClr>
            </a:pPr>
            <a:r>
              <a:rPr lang="en-US" altLang="en-US" sz="1000" b="1" dirty="0">
                <a:latin typeface="Times New Roman" pitchFamily="18" charset="0"/>
                <a:cs typeface="Times New Roman" pitchFamily="18" charset="0"/>
              </a:rPr>
              <a:t>(NIAAA, 3/04)</a:t>
            </a:r>
          </a:p>
          <a:p>
            <a:pPr>
              <a:spcBef>
                <a:spcPct val="50000"/>
              </a:spcBef>
            </a:pPr>
            <a:endParaRPr lang="en-US" altLang="en-US" sz="2400" dirty="0">
              <a:latin typeface="Footlight MT Light" pitchFamily="18" charset="0"/>
            </a:endParaRPr>
          </a:p>
        </p:txBody>
      </p:sp>
      <p:sp>
        <p:nvSpPr>
          <p:cNvPr id="13317" name="Text Box 6"/>
          <p:cNvSpPr txBox="1">
            <a:spLocks noChangeArrowheads="1"/>
          </p:cNvSpPr>
          <p:nvPr/>
        </p:nvSpPr>
        <p:spPr bwMode="auto">
          <a:xfrm>
            <a:off x="5410200" y="2667000"/>
            <a:ext cx="3276600" cy="457200"/>
          </a:xfrm>
          <a:prstGeom prst="rect">
            <a:avLst/>
          </a:prstGeom>
          <a:noFill/>
          <a:ln w="9525">
            <a:noFill/>
            <a:miter lim="800000"/>
            <a:headEnd/>
            <a:tailEnd/>
          </a:ln>
        </p:spPr>
        <p:txBody>
          <a:bodyPr>
            <a:spAutoFit/>
          </a:bodyPr>
          <a:lstStyle/>
          <a:p>
            <a:pPr>
              <a:spcBef>
                <a:spcPct val="50000"/>
              </a:spcBef>
            </a:pPr>
            <a:endParaRPr lang="en-US" altLang="en-US" sz="2400" dirty="0">
              <a:latin typeface="Tahoma" pitchFamily="34" charset="0"/>
            </a:endParaRPr>
          </a:p>
        </p:txBody>
      </p:sp>
      <p:pic>
        <p:nvPicPr>
          <p:cNvPr id="13318" name="Picture 7" descr="hm00343_"/>
          <p:cNvPicPr>
            <a:picLocks noChangeAspect="1" noChangeArrowheads="1"/>
          </p:cNvPicPr>
          <p:nvPr/>
        </p:nvPicPr>
        <p:blipFill>
          <a:blip r:embed="rId3" cstate="print"/>
          <a:srcRect/>
          <a:stretch>
            <a:fillRect/>
          </a:stretch>
        </p:blipFill>
        <p:spPr bwMode="auto">
          <a:xfrm>
            <a:off x="6324600" y="3048000"/>
            <a:ext cx="2209800" cy="1828800"/>
          </a:xfrm>
          <a:prstGeom prst="rect">
            <a:avLst/>
          </a:prstGeom>
          <a:noFill/>
          <a:ln w="9525">
            <a:noFill/>
            <a:miter lim="800000"/>
            <a:headEnd/>
            <a:tailEnd/>
          </a:ln>
        </p:spPr>
      </p:pic>
      <p:sp>
        <p:nvSpPr>
          <p:cNvPr id="13319" name="Text Box 9"/>
          <p:cNvSpPr txBox="1">
            <a:spLocks noChangeArrowheads="1"/>
          </p:cNvSpPr>
          <p:nvPr/>
        </p:nvSpPr>
        <p:spPr bwMode="auto">
          <a:xfrm>
            <a:off x="6400800" y="5334000"/>
            <a:ext cx="2057400" cy="641350"/>
          </a:xfrm>
          <a:prstGeom prst="rect">
            <a:avLst/>
          </a:prstGeom>
          <a:noFill/>
          <a:ln w="9525">
            <a:noFill/>
            <a:miter lim="800000"/>
            <a:headEnd/>
            <a:tailEnd/>
          </a:ln>
        </p:spPr>
        <p:txBody>
          <a:bodyPr>
            <a:spAutoFit/>
          </a:bodyPr>
          <a:lstStyle/>
          <a:p>
            <a:r>
              <a:rPr lang="en-US" altLang="en-US" dirty="0">
                <a:latin typeface="Times New Roman" pitchFamily="18" charset="0"/>
              </a:rPr>
              <a:t>©2002 Microsoft </a:t>
            </a:r>
          </a:p>
          <a:p>
            <a:r>
              <a:rPr lang="en-US" altLang="en-US" dirty="0">
                <a:latin typeface="Times New Roman" pitchFamily="18" charset="0"/>
              </a:rPr>
              <a:t>Corporation</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304800"/>
            <a:ext cx="8991600" cy="990600"/>
          </a:xfrm>
        </p:spPr>
        <p:txBody>
          <a:bodyPr/>
          <a:lstStyle/>
          <a:p>
            <a:pPr eaLnBrk="1" hangingPunct="1"/>
            <a:r>
              <a:rPr lang="en-US" altLang="en-US" sz="3600" b="1" dirty="0" smtClean="0">
                <a:solidFill>
                  <a:srgbClr val="FFC000"/>
                </a:solidFill>
                <a:effectLst/>
                <a:latin typeface="Times New Roman" pitchFamily="18" charset="0"/>
                <a:cs typeface="Times New Roman" pitchFamily="18" charset="0"/>
              </a:rPr>
              <a:t>Older Adults and Prescriptive Drug Abuse</a:t>
            </a:r>
          </a:p>
        </p:txBody>
      </p:sp>
      <p:sp>
        <p:nvSpPr>
          <p:cNvPr id="231427" name="Rectangle 3"/>
          <p:cNvSpPr>
            <a:spLocks noGrp="1" noChangeArrowheads="1"/>
          </p:cNvSpPr>
          <p:nvPr>
            <p:ph type="body" idx="1"/>
          </p:nvPr>
        </p:nvSpPr>
        <p:spPr>
          <a:xfrm>
            <a:off x="457200" y="3124200"/>
            <a:ext cx="8229600" cy="3006725"/>
          </a:xfrm>
        </p:spPr>
        <p:txBody>
          <a:bodyPr/>
          <a:lstStyle/>
          <a:p>
            <a:pPr algn="ctr" eaLnBrk="1" hangingPunct="1">
              <a:buFont typeface="Wingdings" pitchFamily="2" charset="2"/>
              <a:buNone/>
              <a:defRPr/>
            </a:pPr>
            <a:endParaRPr lang="en-US" dirty="0" smtClean="0"/>
          </a:p>
          <a:p>
            <a:pPr algn="ctr" eaLnBrk="1" hangingPunct="1">
              <a:buFont typeface="Wingdings" pitchFamily="2" charset="2"/>
              <a:buNone/>
              <a:defRPr/>
            </a:pPr>
            <a:endParaRPr lang="en-US" dirty="0" smtClean="0"/>
          </a:p>
        </p:txBody>
      </p:sp>
      <p:pic>
        <p:nvPicPr>
          <p:cNvPr id="14340" name="Picture 7" descr="WTTTPQCA86JZWDCAUH2C4HCAD4MJO3CAVARP7VCAT23JVMCAW06PYBCA2DTMZACA71T569CA322558CAXGI7N9CA9IBE81CA8L9UKNCABPD7X9CA0S8IIECAE44183CA0HSZNBCAIGQ8XP"/>
          <p:cNvPicPr>
            <a:picLocks noChangeAspect="1" noChangeArrowheads="1"/>
          </p:cNvPicPr>
          <p:nvPr/>
        </p:nvPicPr>
        <p:blipFill>
          <a:blip r:embed="rId3" cstate="print"/>
          <a:srcRect/>
          <a:stretch>
            <a:fillRect/>
          </a:stretch>
        </p:blipFill>
        <p:spPr bwMode="auto">
          <a:xfrm>
            <a:off x="3048000" y="1600200"/>
            <a:ext cx="2790825" cy="2009775"/>
          </a:xfrm>
          <a:prstGeom prst="rect">
            <a:avLst/>
          </a:prstGeom>
          <a:noFill/>
          <a:ln w="9525">
            <a:noFill/>
            <a:miter lim="800000"/>
            <a:headEnd/>
            <a:tailEnd/>
          </a:ln>
        </p:spPr>
      </p:pic>
      <p:sp>
        <p:nvSpPr>
          <p:cNvPr id="14341" name="Text Box 8"/>
          <p:cNvSpPr txBox="1">
            <a:spLocks noChangeArrowheads="1"/>
          </p:cNvSpPr>
          <p:nvPr/>
        </p:nvSpPr>
        <p:spPr bwMode="auto">
          <a:xfrm>
            <a:off x="152400" y="3200400"/>
            <a:ext cx="8839200" cy="3292475"/>
          </a:xfrm>
          <a:prstGeom prst="rect">
            <a:avLst/>
          </a:prstGeom>
          <a:noFill/>
          <a:ln w="9525">
            <a:noFill/>
            <a:miter lim="800000"/>
            <a:headEnd/>
            <a:tailEnd/>
          </a:ln>
        </p:spPr>
        <p:txBody>
          <a:bodyPr>
            <a:spAutoFit/>
          </a:bodyPr>
          <a:lstStyle/>
          <a:p>
            <a:pPr>
              <a:spcBef>
                <a:spcPct val="30000"/>
              </a:spcBef>
            </a:pPr>
            <a:endParaRPr lang="en-US" altLang="en-US" sz="2000" dirty="0">
              <a:latin typeface="Times New Roman" pitchFamily="18" charset="0"/>
            </a:endParaRPr>
          </a:p>
          <a:p>
            <a:pPr>
              <a:spcBef>
                <a:spcPct val="30000"/>
              </a:spcBef>
            </a:pPr>
            <a:endParaRPr lang="en-US" altLang="en-US" sz="2000" dirty="0">
              <a:latin typeface="Times New Roman" pitchFamily="18" charset="0"/>
            </a:endParaRPr>
          </a:p>
          <a:p>
            <a:pPr>
              <a:spcBef>
                <a:spcPct val="30000"/>
              </a:spcBef>
            </a:pPr>
            <a:r>
              <a:rPr lang="en-US" altLang="en-US" sz="2000" dirty="0">
                <a:latin typeface="Times New Roman" pitchFamily="18" charset="0"/>
              </a:rPr>
              <a:t>Older patients are prescribed benzodiazepines more than any other age group, and North American studies demonstrate that 17 to 23 percent of drugs prescribed to older adults are benzodiazepines (D’Archangelo), 1993. The dangers associated with these prescription drugs include problematic effects due to age-related changes in drug metabolism, interactions among prescriptions, and interactions with alcohol.</a:t>
            </a:r>
          </a:p>
          <a:p>
            <a:pPr>
              <a:spcBef>
                <a:spcPct val="30000"/>
              </a:spcBef>
            </a:pPr>
            <a:r>
              <a:rPr lang="en-US" altLang="en-US" sz="2000" dirty="0">
                <a:latin typeface="Times New Roman" pitchFamily="18" charset="0"/>
              </a:rPr>
              <a:t>(SAMHSA TIP 26)</a:t>
            </a:r>
          </a:p>
          <a:p>
            <a:pPr>
              <a:spcBef>
                <a:spcPct val="50000"/>
              </a:spcBef>
            </a:pPr>
            <a:endParaRPr lang="en-US" altLang="en-US" sz="20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25438"/>
            <a:ext cx="8229600" cy="1047750"/>
          </a:xfrm>
        </p:spPr>
        <p:txBody>
          <a:bodyPr/>
          <a:lstStyle/>
          <a:p>
            <a:pPr eaLnBrk="1" hangingPunct="1"/>
            <a:r>
              <a:rPr lang="en-US" altLang="en-US" sz="4000" b="1" dirty="0" smtClean="0">
                <a:solidFill>
                  <a:srgbClr val="FFC000"/>
                </a:solidFill>
                <a:effectLst/>
                <a:latin typeface="Times New Roman" pitchFamily="18" charset="0"/>
                <a:cs typeface="Times New Roman" pitchFamily="18" charset="0"/>
              </a:rPr>
              <a:t>Signs of Potential Alcohol Problems</a:t>
            </a:r>
          </a:p>
        </p:txBody>
      </p:sp>
      <p:sp>
        <p:nvSpPr>
          <p:cNvPr id="18435" name="Rectangle 3"/>
          <p:cNvSpPr>
            <a:spLocks noGrp="1" noChangeArrowheads="1"/>
          </p:cNvSpPr>
          <p:nvPr>
            <p:ph type="body" idx="1"/>
          </p:nvPr>
        </p:nvSpPr>
        <p:spPr>
          <a:xfrm>
            <a:off x="228600" y="2017713"/>
            <a:ext cx="4343400" cy="4687887"/>
          </a:xfrm>
        </p:spPr>
        <p:txBody>
          <a:bodyPr/>
          <a:lstStyle/>
          <a:p>
            <a:pPr eaLnBrk="1" hangingPunct="1">
              <a:lnSpc>
                <a:spcPct val="90000"/>
              </a:lnSpc>
              <a:defRPr/>
            </a:pPr>
            <a:r>
              <a:rPr lang="en-US" sz="2400" b="1" dirty="0" smtClean="0">
                <a:effectLst/>
                <a:latin typeface="Times New Roman" pitchFamily="18" charset="0"/>
                <a:cs typeface="Times New Roman" pitchFamily="18" charset="0"/>
              </a:rPr>
              <a:t>Anxiety</a:t>
            </a:r>
            <a:r>
              <a:rPr lang="en-US" sz="2800" b="1" dirty="0" smtClean="0">
                <a:effectLst/>
                <a:latin typeface="Times New Roman" pitchFamily="18" charset="0"/>
                <a:cs typeface="Times New Roman" pitchFamily="18" charset="0"/>
              </a:rPr>
              <a:t>, </a:t>
            </a:r>
            <a:r>
              <a:rPr lang="en-US" sz="2400" b="1" dirty="0" smtClean="0">
                <a:effectLst/>
                <a:latin typeface="Times New Roman" pitchFamily="18" charset="0"/>
                <a:cs typeface="Times New Roman" pitchFamily="18" charset="0"/>
              </a:rPr>
              <a:t>depression, excessive mood swings</a:t>
            </a:r>
          </a:p>
          <a:p>
            <a:pPr eaLnBrk="1" hangingPunct="1">
              <a:lnSpc>
                <a:spcPct val="90000"/>
              </a:lnSpc>
              <a:defRPr/>
            </a:pPr>
            <a:r>
              <a:rPr lang="en-US" sz="2400" b="1" dirty="0" smtClean="0">
                <a:effectLst/>
                <a:latin typeface="Times New Roman" pitchFamily="18" charset="0"/>
                <a:cs typeface="Times New Roman" pitchFamily="18" charset="0"/>
              </a:rPr>
              <a:t>Blackouts, dizziness, &amp; seizures</a:t>
            </a:r>
          </a:p>
          <a:p>
            <a:pPr eaLnBrk="1" hangingPunct="1">
              <a:lnSpc>
                <a:spcPct val="90000"/>
              </a:lnSpc>
              <a:defRPr/>
            </a:pPr>
            <a:r>
              <a:rPr lang="en-US" sz="2400" b="1" dirty="0" smtClean="0">
                <a:effectLst/>
                <a:latin typeface="Times New Roman" pitchFamily="18" charset="0"/>
                <a:cs typeface="Times New Roman" pitchFamily="18" charset="0"/>
              </a:rPr>
              <a:t>Disorientation</a:t>
            </a:r>
          </a:p>
          <a:p>
            <a:pPr eaLnBrk="1" hangingPunct="1">
              <a:lnSpc>
                <a:spcPct val="90000"/>
              </a:lnSpc>
              <a:defRPr/>
            </a:pPr>
            <a:r>
              <a:rPr lang="en-US" sz="2400" b="1" dirty="0" smtClean="0">
                <a:effectLst/>
                <a:latin typeface="Times New Roman" pitchFamily="18" charset="0"/>
                <a:cs typeface="Times New Roman" pitchFamily="18" charset="0"/>
              </a:rPr>
              <a:t>Falls, bruises, burns</a:t>
            </a:r>
          </a:p>
          <a:p>
            <a:pPr eaLnBrk="1" hangingPunct="1">
              <a:lnSpc>
                <a:spcPct val="90000"/>
              </a:lnSpc>
              <a:defRPr/>
            </a:pPr>
            <a:r>
              <a:rPr lang="en-US" sz="2400" b="1" dirty="0" smtClean="0">
                <a:effectLst/>
                <a:latin typeface="Times New Roman" pitchFamily="18" charset="0"/>
                <a:cs typeface="Times New Roman" pitchFamily="18" charset="0"/>
              </a:rPr>
              <a:t>Headaches</a:t>
            </a:r>
          </a:p>
          <a:p>
            <a:pPr eaLnBrk="1" hangingPunct="1">
              <a:lnSpc>
                <a:spcPct val="90000"/>
              </a:lnSpc>
              <a:defRPr/>
            </a:pPr>
            <a:r>
              <a:rPr lang="en-US" sz="2400" b="1" dirty="0" smtClean="0">
                <a:effectLst/>
                <a:latin typeface="Times New Roman" pitchFamily="18" charset="0"/>
                <a:cs typeface="Times New Roman" pitchFamily="18" charset="0"/>
              </a:rPr>
              <a:t>Incontinence</a:t>
            </a:r>
          </a:p>
          <a:p>
            <a:pPr eaLnBrk="1" hangingPunct="1">
              <a:lnSpc>
                <a:spcPct val="90000"/>
              </a:lnSpc>
              <a:defRPr/>
            </a:pPr>
            <a:r>
              <a:rPr lang="en-US" sz="2400" b="1" dirty="0" smtClean="0">
                <a:effectLst/>
                <a:latin typeface="Times New Roman" pitchFamily="18" charset="0"/>
                <a:cs typeface="Times New Roman" pitchFamily="18" charset="0"/>
              </a:rPr>
              <a:t>Memory loss</a:t>
            </a:r>
          </a:p>
          <a:p>
            <a:pPr eaLnBrk="1" hangingPunct="1">
              <a:lnSpc>
                <a:spcPct val="90000"/>
              </a:lnSpc>
              <a:defRPr/>
            </a:pPr>
            <a:r>
              <a:rPr lang="en-US" sz="2400" b="1" dirty="0" smtClean="0">
                <a:effectLst/>
                <a:latin typeface="Times New Roman" pitchFamily="18" charset="0"/>
                <a:cs typeface="Times New Roman" pitchFamily="18" charset="0"/>
              </a:rPr>
              <a:t>Unusual response to medications</a:t>
            </a:r>
          </a:p>
          <a:p>
            <a:pPr eaLnBrk="1" hangingPunct="1">
              <a:lnSpc>
                <a:spcPct val="90000"/>
              </a:lnSpc>
              <a:defRPr/>
            </a:pPr>
            <a:endParaRPr lang="en-US" sz="1000" b="1" dirty="0" smtClean="0">
              <a:effectLst/>
              <a:latin typeface="Times New Roman" pitchFamily="18" charset="0"/>
              <a:cs typeface="Times New Roman" pitchFamily="18" charset="0"/>
            </a:endParaRPr>
          </a:p>
          <a:p>
            <a:pPr eaLnBrk="1" hangingPunct="1">
              <a:lnSpc>
                <a:spcPct val="90000"/>
              </a:lnSpc>
              <a:buFont typeface="Wingdings" pitchFamily="2" charset="2"/>
              <a:buNone/>
              <a:defRPr/>
            </a:pPr>
            <a:r>
              <a:rPr lang="en-US" sz="1000" b="1" dirty="0" smtClean="0">
                <a:latin typeface="Times New Roman" pitchFamily="18" charset="0"/>
                <a:cs typeface="Times New Roman" pitchFamily="18" charset="0"/>
              </a:rPr>
              <a:t>	(NIAAA, 3/04)</a:t>
            </a:r>
            <a:endParaRPr lang="en-US" sz="1000" b="1" dirty="0" smtClean="0">
              <a:effectLst/>
              <a:latin typeface="Times New Roman" pitchFamily="18" charset="0"/>
              <a:cs typeface="Times New Roman" pitchFamily="18" charset="0"/>
            </a:endParaRPr>
          </a:p>
          <a:p>
            <a:pPr eaLnBrk="1" hangingPunct="1">
              <a:lnSpc>
                <a:spcPct val="90000"/>
              </a:lnSpc>
              <a:defRPr/>
            </a:pPr>
            <a:endParaRPr lang="en-US" sz="2400" dirty="0" smtClean="0">
              <a:latin typeface="Footlight MT Light" pitchFamily="18" charset="0"/>
            </a:endParaRPr>
          </a:p>
        </p:txBody>
      </p:sp>
      <p:sp>
        <p:nvSpPr>
          <p:cNvPr id="15364" name="Text Box 5"/>
          <p:cNvSpPr txBox="1">
            <a:spLocks noChangeArrowheads="1"/>
          </p:cNvSpPr>
          <p:nvPr/>
        </p:nvSpPr>
        <p:spPr bwMode="auto">
          <a:xfrm>
            <a:off x="4495800" y="2133600"/>
            <a:ext cx="4267200" cy="4635500"/>
          </a:xfrm>
          <a:prstGeom prst="rect">
            <a:avLst/>
          </a:prstGeom>
          <a:noFill/>
          <a:ln w="9525">
            <a:noFill/>
            <a:miter lim="800000"/>
            <a:headEnd/>
            <a:tailEnd/>
          </a:ln>
        </p:spPr>
        <p:txBody>
          <a:bodyPr>
            <a:spAutoFit/>
          </a:bodyPr>
          <a:lstStyle/>
          <a:p>
            <a:pPr>
              <a:lnSpc>
                <a:spcPct val="90000"/>
              </a:lnSpc>
              <a:spcBef>
                <a:spcPct val="20000"/>
              </a:spcBef>
              <a:buClr>
                <a:schemeClr val="hlink"/>
              </a:buClr>
              <a:buSzPct val="90000"/>
              <a:buFont typeface="Wingdings" pitchFamily="2" charset="2"/>
              <a:buBlip>
                <a:blip r:embed="rId2"/>
              </a:buBlip>
            </a:pPr>
            <a:r>
              <a:rPr lang="en-US" altLang="en-US" sz="2400" b="1" dirty="0">
                <a:latin typeface="Times New Roman" pitchFamily="18" charset="0"/>
                <a:cs typeface="Times New Roman" pitchFamily="18" charset="0"/>
              </a:rPr>
              <a:t>  New difficulties in making</a:t>
            </a:r>
          </a:p>
          <a:p>
            <a:pPr>
              <a:lnSpc>
                <a:spcPct val="90000"/>
              </a:lnSpc>
              <a:spcBef>
                <a:spcPct val="20000"/>
              </a:spcBef>
              <a:buClr>
                <a:schemeClr val="hlink"/>
              </a:buClr>
              <a:buSzPct val="90000"/>
            </a:pPr>
            <a:r>
              <a:rPr lang="en-US" altLang="en-US" sz="2400" b="1" dirty="0">
                <a:latin typeface="Times New Roman" pitchFamily="18" charset="0"/>
                <a:cs typeface="Times New Roman" pitchFamily="18" charset="0"/>
              </a:rPr>
              <a:t>    decisions</a:t>
            </a:r>
          </a:p>
          <a:p>
            <a:pPr>
              <a:lnSpc>
                <a:spcPct val="90000"/>
              </a:lnSpc>
              <a:spcBef>
                <a:spcPct val="20000"/>
              </a:spcBef>
              <a:buClr>
                <a:schemeClr val="hlink"/>
              </a:buClr>
              <a:buSzPct val="90000"/>
              <a:buFont typeface="Wingdings" pitchFamily="2" charset="2"/>
              <a:buBlip>
                <a:blip r:embed="rId2"/>
              </a:buBlip>
            </a:pPr>
            <a:r>
              <a:rPr lang="en-US" altLang="en-US" sz="2400" b="1" dirty="0">
                <a:latin typeface="Times New Roman" pitchFamily="18" charset="0"/>
                <a:cs typeface="Times New Roman" pitchFamily="18" charset="0"/>
              </a:rPr>
              <a:t>  Poor hygiene</a:t>
            </a:r>
          </a:p>
          <a:p>
            <a:pPr>
              <a:lnSpc>
                <a:spcPct val="90000"/>
              </a:lnSpc>
              <a:spcBef>
                <a:spcPct val="20000"/>
              </a:spcBef>
              <a:buClr>
                <a:schemeClr val="hlink"/>
              </a:buClr>
              <a:buSzPct val="90000"/>
              <a:buFont typeface="Wingdings" pitchFamily="2" charset="2"/>
              <a:buBlip>
                <a:blip r:embed="rId2"/>
              </a:buBlip>
            </a:pPr>
            <a:r>
              <a:rPr lang="en-US" altLang="en-US" sz="2400" b="1" dirty="0">
                <a:latin typeface="Times New Roman" pitchFamily="18" charset="0"/>
                <a:cs typeface="Times New Roman" pitchFamily="18" charset="0"/>
              </a:rPr>
              <a:t>  Poor nutrition</a:t>
            </a:r>
          </a:p>
          <a:p>
            <a:pPr>
              <a:lnSpc>
                <a:spcPct val="90000"/>
              </a:lnSpc>
              <a:spcBef>
                <a:spcPct val="20000"/>
              </a:spcBef>
              <a:buClr>
                <a:schemeClr val="hlink"/>
              </a:buClr>
              <a:buSzPct val="90000"/>
              <a:buFont typeface="Wingdings" pitchFamily="2" charset="2"/>
              <a:buBlip>
                <a:blip r:embed="rId2"/>
              </a:buBlip>
            </a:pPr>
            <a:r>
              <a:rPr lang="en-US" altLang="en-US" sz="2400" b="1" dirty="0">
                <a:latin typeface="Times New Roman" pitchFamily="18" charset="0"/>
                <a:cs typeface="Times New Roman" pitchFamily="18" charset="0"/>
              </a:rPr>
              <a:t>  Sleep problems</a:t>
            </a:r>
          </a:p>
          <a:p>
            <a:pPr>
              <a:lnSpc>
                <a:spcPct val="90000"/>
              </a:lnSpc>
              <a:spcBef>
                <a:spcPct val="20000"/>
              </a:spcBef>
              <a:buClr>
                <a:schemeClr val="hlink"/>
              </a:buClr>
              <a:buSzPct val="90000"/>
              <a:buFont typeface="Wingdings" pitchFamily="2" charset="2"/>
              <a:buBlip>
                <a:blip r:embed="rId2"/>
              </a:buBlip>
            </a:pPr>
            <a:r>
              <a:rPr lang="en-US" altLang="en-US" sz="2400" b="1" dirty="0">
                <a:latin typeface="Times New Roman" pitchFamily="18" charset="0"/>
                <a:cs typeface="Times New Roman" pitchFamily="18" charset="0"/>
              </a:rPr>
              <a:t>  Family problems</a:t>
            </a:r>
          </a:p>
          <a:p>
            <a:pPr>
              <a:lnSpc>
                <a:spcPct val="90000"/>
              </a:lnSpc>
              <a:spcBef>
                <a:spcPct val="20000"/>
              </a:spcBef>
              <a:buClr>
                <a:schemeClr val="hlink"/>
              </a:buClr>
              <a:buSzPct val="90000"/>
              <a:buFont typeface="Wingdings" pitchFamily="2" charset="2"/>
              <a:buBlip>
                <a:blip r:embed="rId2"/>
              </a:buBlip>
            </a:pPr>
            <a:r>
              <a:rPr lang="en-US" altLang="en-US" sz="2400" b="1" dirty="0">
                <a:latin typeface="Times New Roman" pitchFamily="18" charset="0"/>
                <a:cs typeface="Times New Roman" pitchFamily="18" charset="0"/>
              </a:rPr>
              <a:t>  Financial problems</a:t>
            </a:r>
          </a:p>
          <a:p>
            <a:pPr>
              <a:lnSpc>
                <a:spcPct val="90000"/>
              </a:lnSpc>
              <a:spcBef>
                <a:spcPct val="20000"/>
              </a:spcBef>
              <a:buClr>
                <a:schemeClr val="hlink"/>
              </a:buClr>
              <a:buSzPct val="90000"/>
              <a:buFont typeface="Wingdings" pitchFamily="2" charset="2"/>
              <a:buBlip>
                <a:blip r:embed="rId2"/>
              </a:buBlip>
            </a:pPr>
            <a:r>
              <a:rPr lang="en-US" altLang="en-US" sz="2400" b="1" dirty="0">
                <a:latin typeface="Times New Roman" pitchFamily="18" charset="0"/>
                <a:cs typeface="Times New Roman" pitchFamily="18" charset="0"/>
              </a:rPr>
              <a:t>  Legal difficulties</a:t>
            </a:r>
          </a:p>
          <a:p>
            <a:pPr>
              <a:lnSpc>
                <a:spcPct val="90000"/>
              </a:lnSpc>
              <a:spcBef>
                <a:spcPct val="20000"/>
              </a:spcBef>
              <a:buClr>
                <a:schemeClr val="hlink"/>
              </a:buClr>
              <a:buSzPct val="90000"/>
              <a:buFont typeface="Wingdings" pitchFamily="2" charset="2"/>
              <a:buBlip>
                <a:blip r:embed="rId2"/>
              </a:buBlip>
            </a:pPr>
            <a:r>
              <a:rPr lang="en-US" altLang="en-US" sz="2400" b="1" dirty="0">
                <a:latin typeface="Times New Roman" pitchFamily="18" charset="0"/>
                <a:cs typeface="Times New Roman" pitchFamily="18" charset="0"/>
              </a:rPr>
              <a:t>  Social isolation</a:t>
            </a:r>
          </a:p>
          <a:p>
            <a:pPr>
              <a:lnSpc>
                <a:spcPct val="90000"/>
              </a:lnSpc>
              <a:spcBef>
                <a:spcPct val="20000"/>
              </a:spcBef>
              <a:buClr>
                <a:schemeClr val="hlink"/>
              </a:buClr>
              <a:buSzPct val="90000"/>
              <a:buFont typeface="Wingdings" pitchFamily="2" charset="2"/>
              <a:buBlip>
                <a:blip r:embed="rId2"/>
              </a:buBlip>
            </a:pPr>
            <a:r>
              <a:rPr lang="en-US" altLang="en-US" sz="2400" b="1" dirty="0">
                <a:latin typeface="Times New Roman" pitchFamily="18" charset="0"/>
                <a:cs typeface="Times New Roman" pitchFamily="18" charset="0"/>
              </a:rPr>
              <a:t>  Increased alcohol tolerance</a:t>
            </a:r>
          </a:p>
          <a:p>
            <a:pPr>
              <a:spcBef>
                <a:spcPct val="50000"/>
              </a:spcBef>
              <a:buSzPct val="90000"/>
            </a:pPr>
            <a:endParaRPr lang="en-US" altLang="en-US" sz="2400" dirty="0">
              <a:latin typeface="Tahoma"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544513"/>
            <a:ext cx="8229600" cy="609600"/>
          </a:xfrm>
        </p:spPr>
        <p:txBody>
          <a:bodyPr/>
          <a:lstStyle/>
          <a:p>
            <a:pPr eaLnBrk="1" hangingPunct="1"/>
            <a:r>
              <a:rPr lang="en-US" altLang="en-US" b="1" dirty="0" smtClean="0">
                <a:solidFill>
                  <a:srgbClr val="FFC000"/>
                </a:solidFill>
                <a:effectLst/>
                <a:latin typeface="Times New Roman" pitchFamily="18" charset="0"/>
                <a:cs typeface="Times New Roman" pitchFamily="18" charset="0"/>
              </a:rPr>
              <a:t>Co-morbid Conditions</a:t>
            </a:r>
          </a:p>
        </p:txBody>
      </p:sp>
      <p:sp>
        <p:nvSpPr>
          <p:cNvPr id="200707" name="Rectangle 3"/>
          <p:cNvSpPr>
            <a:spLocks noGrp="1" noChangeArrowheads="1"/>
          </p:cNvSpPr>
          <p:nvPr>
            <p:ph type="body" idx="1"/>
          </p:nvPr>
        </p:nvSpPr>
        <p:spPr>
          <a:xfrm>
            <a:off x="381000" y="2017713"/>
            <a:ext cx="5410200" cy="4611687"/>
          </a:xfrm>
        </p:spPr>
        <p:txBody>
          <a:bodyPr/>
          <a:lstStyle/>
          <a:p>
            <a:pPr>
              <a:lnSpc>
                <a:spcPct val="90000"/>
              </a:lnSpc>
              <a:buClr>
                <a:schemeClr val="tx1"/>
              </a:buClr>
              <a:buSzPct val="75000"/>
              <a:buFont typeface="Wingdings" pitchFamily="2" charset="2"/>
              <a:buNone/>
              <a:defRPr/>
            </a:pPr>
            <a:r>
              <a:rPr lang="en-US" dirty="0" smtClean="0">
                <a:solidFill>
                  <a:schemeClr val="accent1"/>
                </a:solidFill>
                <a:latin typeface="Book Antiqua" pitchFamily="18" charset="0"/>
              </a:rPr>
              <a:t>	</a:t>
            </a:r>
            <a:r>
              <a:rPr lang="en-US" dirty="0" smtClean="0">
                <a:solidFill>
                  <a:srgbClr val="FFC000"/>
                </a:solidFill>
                <a:effectLst/>
                <a:latin typeface="Times New Roman" pitchFamily="18" charset="0"/>
                <a:cs typeface="Times New Roman" pitchFamily="18" charset="0"/>
              </a:rPr>
              <a:t>Co-morbidity is a serious, common concern among older adults using alcohol:</a:t>
            </a:r>
          </a:p>
          <a:p>
            <a:pPr eaLnBrk="1" hangingPunct="1">
              <a:lnSpc>
                <a:spcPct val="90000"/>
              </a:lnSpc>
              <a:spcBef>
                <a:spcPct val="30000"/>
              </a:spcBef>
              <a:defRPr/>
            </a:pPr>
            <a:r>
              <a:rPr lang="en-US" sz="2400" b="1" dirty="0" smtClean="0">
                <a:effectLst/>
                <a:latin typeface="Times New Roman" pitchFamily="18" charset="0"/>
                <a:cs typeface="Times New Roman" pitchFamily="18" charset="0"/>
              </a:rPr>
              <a:t>Impaired Activities of Daily Living (ADL’s)</a:t>
            </a:r>
          </a:p>
          <a:p>
            <a:pPr eaLnBrk="1" hangingPunct="1">
              <a:lnSpc>
                <a:spcPct val="90000"/>
              </a:lnSpc>
              <a:spcBef>
                <a:spcPct val="30000"/>
              </a:spcBef>
              <a:defRPr/>
            </a:pPr>
            <a:r>
              <a:rPr lang="en-US" sz="2400" b="1" dirty="0" smtClean="0">
                <a:effectLst/>
                <a:latin typeface="Times New Roman" pitchFamily="18" charset="0"/>
                <a:cs typeface="Times New Roman" pitchFamily="18" charset="0"/>
              </a:rPr>
              <a:t>Psychiatric symptoms, mental disorders</a:t>
            </a:r>
          </a:p>
          <a:p>
            <a:pPr eaLnBrk="1" hangingPunct="1">
              <a:lnSpc>
                <a:spcPct val="90000"/>
              </a:lnSpc>
              <a:spcBef>
                <a:spcPct val="30000"/>
              </a:spcBef>
              <a:defRPr/>
            </a:pPr>
            <a:r>
              <a:rPr lang="en-US" sz="2400" b="1" dirty="0" smtClean="0">
                <a:effectLst/>
                <a:latin typeface="Times New Roman" pitchFamily="18" charset="0"/>
                <a:cs typeface="Times New Roman" pitchFamily="18" charset="0"/>
              </a:rPr>
              <a:t>Alzheimer’s disease</a:t>
            </a:r>
          </a:p>
          <a:p>
            <a:pPr eaLnBrk="1" hangingPunct="1">
              <a:lnSpc>
                <a:spcPct val="90000"/>
              </a:lnSpc>
              <a:spcBef>
                <a:spcPct val="30000"/>
              </a:spcBef>
              <a:defRPr/>
            </a:pPr>
            <a:r>
              <a:rPr lang="en-US" sz="2400" b="1" dirty="0" smtClean="0">
                <a:effectLst/>
                <a:latin typeface="Times New Roman" pitchFamily="18" charset="0"/>
                <a:cs typeface="Times New Roman" pitchFamily="18" charset="0"/>
              </a:rPr>
              <a:t>Sleep disorders</a:t>
            </a:r>
          </a:p>
          <a:p>
            <a:pPr eaLnBrk="1" hangingPunct="1">
              <a:lnSpc>
                <a:spcPct val="90000"/>
              </a:lnSpc>
              <a:spcBef>
                <a:spcPct val="30000"/>
              </a:spcBef>
              <a:buFont typeface="Wingdings" pitchFamily="2" charset="2"/>
              <a:buNone/>
              <a:defRPr/>
            </a:pPr>
            <a:r>
              <a:rPr lang="en-US" sz="2400" b="1" dirty="0" smtClean="0">
                <a:effectLst/>
                <a:latin typeface="Times New Roman" pitchFamily="18" charset="0"/>
                <a:cs typeface="Times New Roman" pitchFamily="18" charset="0"/>
              </a:rPr>
              <a:t>	</a:t>
            </a:r>
            <a:r>
              <a:rPr lang="en-US" sz="2400" b="1" dirty="0" smtClean="0">
                <a:latin typeface="Times New Roman" pitchFamily="18" charset="0"/>
                <a:cs typeface="Times New Roman" pitchFamily="18" charset="0"/>
              </a:rPr>
              <a:t> </a:t>
            </a:r>
            <a:r>
              <a:rPr lang="en-US" sz="1000" b="1" dirty="0" smtClean="0">
                <a:latin typeface="Times New Roman" pitchFamily="18" charset="0"/>
                <a:cs typeface="Times New Roman" pitchFamily="18" charset="0"/>
              </a:rPr>
              <a:t>(NIAAA, 3/04) </a:t>
            </a:r>
            <a:endParaRPr lang="en-US" sz="1000" b="1" dirty="0" smtClean="0">
              <a:effectLst/>
              <a:latin typeface="Times New Roman" pitchFamily="18" charset="0"/>
              <a:cs typeface="Times New Roman" pitchFamily="18" charset="0"/>
            </a:endParaRPr>
          </a:p>
          <a:p>
            <a:pPr eaLnBrk="1" hangingPunct="1">
              <a:lnSpc>
                <a:spcPct val="90000"/>
              </a:lnSpc>
              <a:spcBef>
                <a:spcPct val="30000"/>
              </a:spcBef>
              <a:buFont typeface="Wingdings" pitchFamily="2" charset="2"/>
              <a:buNone/>
              <a:defRPr/>
            </a:pPr>
            <a:endParaRPr lang="en-US" sz="2400" b="1" dirty="0" smtClean="0">
              <a:effectLst/>
              <a:latin typeface="Times New Roman" pitchFamily="18" charset="0"/>
              <a:cs typeface="Times New Roman" pitchFamily="18" charset="0"/>
            </a:endParaRPr>
          </a:p>
          <a:p>
            <a:pPr eaLnBrk="1" hangingPunct="1">
              <a:lnSpc>
                <a:spcPct val="90000"/>
              </a:lnSpc>
              <a:spcBef>
                <a:spcPct val="30000"/>
              </a:spcBef>
              <a:buFont typeface="Wingdings" pitchFamily="2" charset="2"/>
              <a:buNone/>
              <a:defRPr/>
            </a:pPr>
            <a:endParaRPr lang="en-US" sz="1000" b="1" dirty="0" smtClean="0">
              <a:effectLst/>
              <a:latin typeface="Times New Roman" pitchFamily="18" charset="0"/>
              <a:cs typeface="Times New Roman" pitchFamily="18" charset="0"/>
            </a:endParaRPr>
          </a:p>
          <a:p>
            <a:pPr eaLnBrk="1" hangingPunct="1">
              <a:lnSpc>
                <a:spcPct val="90000"/>
              </a:lnSpc>
              <a:spcBef>
                <a:spcPct val="30000"/>
              </a:spcBef>
              <a:buFont typeface="Wingdings" pitchFamily="2" charset="2"/>
              <a:buNone/>
              <a:defRPr/>
            </a:pPr>
            <a:r>
              <a:rPr lang="en-US" sz="2400" b="1" dirty="0" smtClean="0">
                <a:effectLst/>
                <a:latin typeface="Times New Roman" pitchFamily="18" charset="0"/>
                <a:cs typeface="Times New Roman" pitchFamily="18" charset="0"/>
              </a:rPr>
              <a:t>	</a:t>
            </a:r>
          </a:p>
          <a:p>
            <a:pPr eaLnBrk="1" hangingPunct="1">
              <a:lnSpc>
                <a:spcPct val="90000"/>
              </a:lnSpc>
              <a:buFont typeface="Wingdings" pitchFamily="2" charset="2"/>
              <a:buNone/>
              <a:defRPr/>
            </a:pPr>
            <a:endParaRPr lang="en-US" sz="2400" dirty="0" smtClean="0">
              <a:solidFill>
                <a:schemeClr val="hlink"/>
              </a:solidFill>
              <a:latin typeface="Footlight MT Light" pitchFamily="18" charset="0"/>
            </a:endParaRPr>
          </a:p>
        </p:txBody>
      </p:sp>
      <p:sp>
        <p:nvSpPr>
          <p:cNvPr id="16388" name="Text Box 4"/>
          <p:cNvSpPr txBox="1">
            <a:spLocks noChangeArrowheads="1"/>
          </p:cNvSpPr>
          <p:nvPr/>
        </p:nvSpPr>
        <p:spPr bwMode="auto">
          <a:xfrm>
            <a:off x="6324600" y="2133600"/>
            <a:ext cx="2819400" cy="457200"/>
          </a:xfrm>
          <a:prstGeom prst="rect">
            <a:avLst/>
          </a:prstGeom>
          <a:noFill/>
          <a:ln w="9525">
            <a:noFill/>
            <a:miter lim="800000"/>
            <a:headEnd/>
            <a:tailEnd/>
          </a:ln>
        </p:spPr>
        <p:txBody>
          <a:bodyPr>
            <a:spAutoFit/>
          </a:bodyPr>
          <a:lstStyle/>
          <a:p>
            <a:pPr>
              <a:spcBef>
                <a:spcPct val="50000"/>
              </a:spcBef>
            </a:pPr>
            <a:endParaRPr lang="en-US" altLang="en-US" sz="2400" dirty="0">
              <a:latin typeface="Tahoma" pitchFamily="34" charset="0"/>
            </a:endParaRPr>
          </a:p>
        </p:txBody>
      </p:sp>
      <p:sp>
        <p:nvSpPr>
          <p:cNvPr id="16389" name="Text Box 5"/>
          <p:cNvSpPr txBox="1">
            <a:spLocks noChangeArrowheads="1"/>
          </p:cNvSpPr>
          <p:nvPr/>
        </p:nvSpPr>
        <p:spPr bwMode="auto">
          <a:xfrm>
            <a:off x="5943600" y="2286000"/>
            <a:ext cx="2438400" cy="457200"/>
          </a:xfrm>
          <a:prstGeom prst="rect">
            <a:avLst/>
          </a:prstGeom>
          <a:noFill/>
          <a:ln w="9525">
            <a:noFill/>
            <a:miter lim="800000"/>
            <a:headEnd/>
            <a:tailEnd/>
          </a:ln>
        </p:spPr>
        <p:txBody>
          <a:bodyPr>
            <a:spAutoFit/>
          </a:bodyPr>
          <a:lstStyle/>
          <a:p>
            <a:pPr>
              <a:spcBef>
                <a:spcPct val="50000"/>
              </a:spcBef>
            </a:pPr>
            <a:endParaRPr lang="en-US" altLang="en-US" sz="2400" dirty="0">
              <a:latin typeface="Tahoma" pitchFamily="34" charset="0"/>
            </a:endParaRPr>
          </a:p>
        </p:txBody>
      </p:sp>
      <p:pic>
        <p:nvPicPr>
          <p:cNvPr id="16390" name="Picture 6" descr="bd05606_"/>
          <p:cNvPicPr>
            <a:picLocks noChangeAspect="1" noChangeArrowheads="1"/>
          </p:cNvPicPr>
          <p:nvPr/>
        </p:nvPicPr>
        <p:blipFill>
          <a:blip r:embed="rId2" cstate="print"/>
          <a:srcRect/>
          <a:stretch>
            <a:fillRect/>
          </a:stretch>
        </p:blipFill>
        <p:spPr bwMode="auto">
          <a:xfrm>
            <a:off x="6172200" y="2286000"/>
            <a:ext cx="2581275" cy="2743200"/>
          </a:xfrm>
          <a:prstGeom prst="rect">
            <a:avLst/>
          </a:prstGeom>
          <a:noFill/>
          <a:ln w="12700">
            <a:noFill/>
            <a:miter lim="800000"/>
            <a:headEnd/>
            <a:tailEnd/>
          </a:ln>
        </p:spPr>
      </p:pic>
      <p:sp>
        <p:nvSpPr>
          <p:cNvPr id="16391" name="Text Box 7"/>
          <p:cNvSpPr txBox="1">
            <a:spLocks noChangeArrowheads="1"/>
          </p:cNvSpPr>
          <p:nvPr/>
        </p:nvSpPr>
        <p:spPr bwMode="auto">
          <a:xfrm>
            <a:off x="5715000" y="5943600"/>
            <a:ext cx="3124200" cy="366713"/>
          </a:xfrm>
          <a:prstGeom prst="rect">
            <a:avLst/>
          </a:prstGeom>
          <a:noFill/>
          <a:ln w="9525">
            <a:noFill/>
            <a:miter lim="800000"/>
            <a:headEnd/>
            <a:tailEnd/>
          </a:ln>
        </p:spPr>
        <p:txBody>
          <a:bodyPr>
            <a:spAutoFit/>
          </a:bodyPr>
          <a:lstStyle/>
          <a:p>
            <a:pPr>
              <a:spcBef>
                <a:spcPct val="50000"/>
              </a:spcBef>
            </a:pPr>
            <a:r>
              <a:rPr lang="en-US" altLang="en-US" b="1" dirty="0">
                <a:latin typeface="Times New Roman" pitchFamily="18" charset="0"/>
              </a:rPr>
              <a:t>©2002 Microsoft Corporation</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2400" y="152400"/>
            <a:ext cx="8839200" cy="1752600"/>
          </a:xfrm>
        </p:spPr>
        <p:txBody>
          <a:bodyPr/>
          <a:lstStyle/>
          <a:p>
            <a:r>
              <a:rPr lang="en-US" altLang="en-US" b="1" dirty="0" smtClean="0">
                <a:solidFill>
                  <a:srgbClr val="FFC000"/>
                </a:solidFill>
                <a:effectLst/>
                <a:latin typeface="Times New Roman" pitchFamily="18" charset="0"/>
                <a:cs typeface="Times New Roman" pitchFamily="18" charset="0"/>
              </a:rPr>
              <a:t>Co-Occurring Disorders Among </a:t>
            </a:r>
            <a:br>
              <a:rPr lang="en-US" altLang="en-US" b="1" dirty="0" smtClean="0">
                <a:solidFill>
                  <a:srgbClr val="FFC000"/>
                </a:solidFill>
                <a:effectLst/>
                <a:latin typeface="Times New Roman" pitchFamily="18" charset="0"/>
                <a:cs typeface="Times New Roman" pitchFamily="18" charset="0"/>
              </a:rPr>
            </a:br>
            <a:r>
              <a:rPr lang="en-US" altLang="en-US" b="1" dirty="0" smtClean="0">
                <a:solidFill>
                  <a:srgbClr val="FFC000"/>
                </a:solidFill>
                <a:effectLst/>
                <a:latin typeface="Times New Roman" pitchFamily="18" charset="0"/>
                <a:cs typeface="Times New Roman" pitchFamily="18" charset="0"/>
              </a:rPr>
              <a:t>Older Adults</a:t>
            </a:r>
          </a:p>
        </p:txBody>
      </p:sp>
      <p:sp>
        <p:nvSpPr>
          <p:cNvPr id="17411" name="Rectangle 3"/>
          <p:cNvSpPr>
            <a:spLocks noGrp="1" noChangeArrowheads="1"/>
          </p:cNvSpPr>
          <p:nvPr>
            <p:ph type="body" idx="1"/>
          </p:nvPr>
        </p:nvSpPr>
        <p:spPr>
          <a:xfrm>
            <a:off x="228600" y="2971800"/>
            <a:ext cx="8534400" cy="2209800"/>
          </a:xfrm>
        </p:spPr>
        <p:txBody>
          <a:bodyPr/>
          <a:lstStyle/>
          <a:p>
            <a:pPr>
              <a:lnSpc>
                <a:spcPct val="90000"/>
              </a:lnSpc>
            </a:pPr>
            <a:r>
              <a:rPr lang="en-US" altLang="en-US" dirty="0" smtClean="0">
                <a:effectLst/>
                <a:latin typeface="Times New Roman" pitchFamily="18" charset="0"/>
                <a:cs typeface="Times New Roman" pitchFamily="18" charset="0"/>
              </a:rPr>
              <a:t>“Over the next 25 years, the number of older adults with major psychiatric illnesses will more than double from an estimated 7 to 15 million Individuals” (Bartels et al., 2005, p.2).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pPr algn="ctr">
              <a:buNone/>
            </a:pPr>
            <a:r>
              <a:rPr lang="en-US" sz="4400" b="1" dirty="0" smtClean="0">
                <a:solidFill>
                  <a:srgbClr val="FFC000"/>
                </a:solidFill>
                <a:effectLst/>
                <a:latin typeface="Times New Roman" pitchFamily="18" charset="0"/>
                <a:cs typeface="Times New Roman" pitchFamily="18" charset="0"/>
              </a:rPr>
              <a:t>Theoretical Frameworks &amp; Approaches</a:t>
            </a:r>
            <a:endParaRPr lang="en-US" sz="4400" b="1" dirty="0">
              <a:solidFill>
                <a:srgbClr val="FFC000"/>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7813"/>
            <a:ext cx="8229600" cy="1550987"/>
          </a:xfrm>
        </p:spPr>
        <p:txBody>
          <a:bodyPr/>
          <a:lstStyle/>
          <a:p>
            <a:pPr eaLnBrk="1" hangingPunct="1"/>
            <a:r>
              <a:rPr lang="en-US" altLang="en-US" b="1" dirty="0" smtClean="0">
                <a:solidFill>
                  <a:srgbClr val="FFC000"/>
                </a:solidFill>
                <a:effectLst/>
                <a:latin typeface="Times New Roman" pitchFamily="18" charset="0"/>
                <a:cs typeface="Times New Roman" pitchFamily="18" charset="0"/>
              </a:rPr>
              <a:t>Theoretical Frameworks </a:t>
            </a:r>
            <a:br>
              <a:rPr lang="en-US" altLang="en-US" b="1" dirty="0" smtClean="0">
                <a:solidFill>
                  <a:srgbClr val="FFC000"/>
                </a:solidFill>
                <a:effectLst/>
                <a:latin typeface="Times New Roman" pitchFamily="18" charset="0"/>
                <a:cs typeface="Times New Roman" pitchFamily="18" charset="0"/>
              </a:rPr>
            </a:br>
            <a:r>
              <a:rPr lang="en-US" altLang="en-US" b="1" dirty="0" smtClean="0">
                <a:solidFill>
                  <a:srgbClr val="FFC000"/>
                </a:solidFill>
                <a:effectLst/>
                <a:latin typeface="Times New Roman" pitchFamily="18" charset="0"/>
                <a:cs typeface="Times New Roman" pitchFamily="18" charset="0"/>
              </a:rPr>
              <a:t>&amp; Approaches</a:t>
            </a:r>
          </a:p>
        </p:txBody>
      </p:sp>
      <p:sp>
        <p:nvSpPr>
          <p:cNvPr id="23555" name="Content Placeholder 2"/>
          <p:cNvSpPr>
            <a:spLocks noGrp="1"/>
          </p:cNvSpPr>
          <p:nvPr>
            <p:ph idx="1"/>
          </p:nvPr>
        </p:nvSpPr>
        <p:spPr>
          <a:xfrm>
            <a:off x="1066800" y="2743200"/>
            <a:ext cx="7543800" cy="3352800"/>
          </a:xfrm>
        </p:spPr>
        <p:txBody>
          <a:bodyPr/>
          <a:lstStyle/>
          <a:p>
            <a:pPr eaLnBrk="1" hangingPunct="1"/>
            <a:r>
              <a:rPr lang="en-US" altLang="en-US" b="1" dirty="0" smtClean="0">
                <a:effectLst/>
                <a:latin typeface="Times New Roman" pitchFamily="18" charset="0"/>
                <a:cs typeface="Times New Roman" pitchFamily="18" charset="0"/>
              </a:rPr>
              <a:t>Cognitive Behavioral Theory</a:t>
            </a:r>
          </a:p>
          <a:p>
            <a:pPr eaLnBrk="1" hangingPunct="1"/>
            <a:r>
              <a:rPr lang="en-US" altLang="en-US" b="1" dirty="0" smtClean="0">
                <a:effectLst/>
                <a:latin typeface="Times New Roman" pitchFamily="18" charset="0"/>
                <a:cs typeface="Times New Roman" pitchFamily="18" charset="0"/>
              </a:rPr>
              <a:t>Productive Aging Perspective</a:t>
            </a:r>
          </a:p>
          <a:p>
            <a:pPr eaLnBrk="1" hangingPunct="1"/>
            <a:r>
              <a:rPr lang="en-US" altLang="en-US" b="1" dirty="0" smtClean="0">
                <a:effectLst/>
                <a:latin typeface="Times New Roman" pitchFamily="18" charset="0"/>
                <a:cs typeface="Times New Roman" pitchFamily="18" charset="0"/>
              </a:rPr>
              <a:t>Motivational Interviewing</a:t>
            </a:r>
          </a:p>
          <a:p>
            <a:pPr eaLnBrk="1" hangingPunct="1"/>
            <a:r>
              <a:rPr lang="en-US" altLang="en-US" b="1" dirty="0" smtClean="0">
                <a:effectLst/>
                <a:latin typeface="Times New Roman" pitchFamily="18" charset="0"/>
                <a:cs typeface="Times New Roman" pitchFamily="18" charset="0"/>
              </a:rPr>
              <a:t>Harm Reduction</a:t>
            </a:r>
          </a:p>
          <a:p>
            <a:pPr eaLnBrk="1" hangingPunct="1">
              <a:buFont typeface="Wingdings" pitchFamily="2" charset="2"/>
              <a:buNone/>
            </a:pPr>
            <a:endParaRPr lang="en-US" altLang="en-US" dirty="0" smtClean="0">
              <a:effectLst/>
            </a:endParaRPr>
          </a:p>
          <a:p>
            <a:pPr eaLnBrk="1" hangingPunct="1"/>
            <a:endParaRPr lang="en-US" altLang="en-US" dirty="0" smtClean="0">
              <a:effectLst/>
            </a:endParaRPr>
          </a:p>
        </p:txBody>
      </p:sp>
      <p:sp>
        <p:nvSpPr>
          <p:cNvPr id="4" name="Slide Number Placeholder 3"/>
          <p:cNvSpPr>
            <a:spLocks noGrp="1"/>
          </p:cNvSpPr>
          <p:nvPr>
            <p:ph type="sldNum" sz="quarter" idx="12"/>
          </p:nvPr>
        </p:nvSpPr>
        <p:spPr/>
        <p:txBody>
          <a:bodyPr/>
          <a:lstStyle/>
          <a:p>
            <a:pPr>
              <a:defRPr/>
            </a:pPr>
            <a:fld id="{C2291F23-3B3D-402D-8F6D-A74398504ACA}" type="slidenum">
              <a:rPr lang="en-US" smtClean="0"/>
              <a:pPr>
                <a:defRPr/>
              </a:pPr>
              <a:t>16</a:t>
            </a:fld>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b="1" dirty="0" smtClean="0">
                <a:solidFill>
                  <a:srgbClr val="FFC000"/>
                </a:solidFill>
                <a:effectLst/>
                <a:latin typeface="Times New Roman" pitchFamily="18" charset="0"/>
                <a:cs typeface="Times New Roman" pitchFamily="18" charset="0"/>
              </a:rPr>
              <a:t>Cognitive Behavioral</a:t>
            </a:r>
          </a:p>
        </p:txBody>
      </p:sp>
      <p:sp>
        <p:nvSpPr>
          <p:cNvPr id="24579" name="Content Placeholder 2"/>
          <p:cNvSpPr>
            <a:spLocks noGrp="1"/>
          </p:cNvSpPr>
          <p:nvPr>
            <p:ph idx="1"/>
          </p:nvPr>
        </p:nvSpPr>
        <p:spPr>
          <a:xfrm>
            <a:off x="838200" y="1828800"/>
            <a:ext cx="8305800" cy="5029200"/>
          </a:xfrm>
        </p:spPr>
        <p:txBody>
          <a:bodyPr/>
          <a:lstStyle/>
          <a:p>
            <a:pPr eaLnBrk="1" hangingPunct="1"/>
            <a:r>
              <a:rPr lang="en-US" altLang="en-US" sz="2400" b="1" dirty="0" smtClean="0">
                <a:effectLst/>
                <a:latin typeface="Times New Roman" pitchFamily="18" charset="0"/>
                <a:cs typeface="Times New Roman" pitchFamily="18" charset="0"/>
              </a:rPr>
              <a:t>Helps the patient overcome difficulties by identifying and changing dysfunctional thinking behavior and emotional responses. </a:t>
            </a:r>
          </a:p>
          <a:p>
            <a:pPr eaLnBrk="1" hangingPunct="1">
              <a:buFont typeface="Wingdings" pitchFamily="2" charset="2"/>
              <a:buNone/>
            </a:pPr>
            <a:endParaRPr lang="en-US" altLang="en-US" sz="2400" b="1" dirty="0" smtClean="0">
              <a:effectLst/>
            </a:endParaRPr>
          </a:p>
          <a:p>
            <a:pPr eaLnBrk="1" hangingPunct="1"/>
            <a:r>
              <a:rPr lang="en-US" altLang="en-US" sz="2400" b="1" dirty="0" smtClean="0">
                <a:effectLst/>
                <a:latin typeface="Times New Roman" pitchFamily="18" charset="0"/>
                <a:cs typeface="Times New Roman" pitchFamily="18" charset="0"/>
              </a:rPr>
              <a:t>Treatment focuses on:</a:t>
            </a:r>
          </a:p>
          <a:p>
            <a:pPr lvl="1" eaLnBrk="1" hangingPunct="1"/>
            <a:r>
              <a:rPr lang="en-US" altLang="en-US" sz="2400" b="1" dirty="0" smtClean="0">
                <a:effectLst/>
                <a:latin typeface="Times New Roman" pitchFamily="18" charset="0"/>
                <a:cs typeface="Times New Roman" pitchFamily="18" charset="0"/>
              </a:rPr>
              <a:t>Symptom reduction and stabilization</a:t>
            </a:r>
          </a:p>
          <a:p>
            <a:pPr lvl="1" eaLnBrk="1" hangingPunct="1"/>
            <a:r>
              <a:rPr lang="en-US" altLang="en-US" sz="2400" b="1" dirty="0" smtClean="0">
                <a:effectLst/>
                <a:latin typeface="Times New Roman" pitchFamily="18" charset="0"/>
                <a:cs typeface="Times New Roman" pitchFamily="18" charset="0"/>
              </a:rPr>
              <a:t>Skills training</a:t>
            </a:r>
          </a:p>
          <a:p>
            <a:pPr lvl="1" eaLnBrk="1" hangingPunct="1"/>
            <a:r>
              <a:rPr lang="en-US" altLang="en-US" sz="2400" b="1" dirty="0" smtClean="0">
                <a:effectLst/>
                <a:latin typeface="Times New Roman" pitchFamily="18" charset="0"/>
                <a:cs typeface="Times New Roman" pitchFamily="18" charset="0"/>
              </a:rPr>
              <a:t>Teaching cognitive techniques (problem solving)</a:t>
            </a:r>
          </a:p>
          <a:p>
            <a:pPr lvl="1" eaLnBrk="1" hangingPunct="1"/>
            <a:r>
              <a:rPr lang="en-US" altLang="en-US" sz="2400" b="1" dirty="0" smtClean="0">
                <a:effectLst/>
                <a:latin typeface="Times New Roman" pitchFamily="18" charset="0"/>
                <a:cs typeface="Times New Roman" pitchFamily="18" charset="0"/>
              </a:rPr>
              <a:t>Increasing  time spent  engaged in pleasant activities and events (Coon &amp; Devries, 2004).</a:t>
            </a:r>
          </a:p>
        </p:txBody>
      </p:sp>
      <p:sp>
        <p:nvSpPr>
          <p:cNvPr id="4" name="Slide Number Placeholder 3"/>
          <p:cNvSpPr>
            <a:spLocks noGrp="1"/>
          </p:cNvSpPr>
          <p:nvPr>
            <p:ph type="sldNum" sz="quarter" idx="12"/>
          </p:nvPr>
        </p:nvSpPr>
        <p:spPr/>
        <p:txBody>
          <a:bodyPr/>
          <a:lstStyle/>
          <a:p>
            <a:pPr>
              <a:defRPr/>
            </a:pPr>
            <a:fld id="{E6EE29E9-421A-45E1-BC71-8544AF1C06F0}" type="slidenum">
              <a:rPr lang="en-US" smtClean="0"/>
              <a:pPr>
                <a:defRPr/>
              </a:pPr>
              <a:t>17</a:t>
            </a:fld>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543800" cy="1812925"/>
          </a:xfrm>
        </p:spPr>
        <p:txBody>
          <a:bodyPr/>
          <a:lstStyle/>
          <a:p>
            <a:pPr eaLnBrk="1" hangingPunct="1">
              <a:defRPr/>
            </a:pPr>
            <a:r>
              <a:rPr lang="en-US" sz="4000" dirty="0" smtClean="0">
                <a:effectLst/>
                <a:latin typeface="Footlight MT Light"/>
              </a:rPr>
              <a:t/>
            </a:r>
            <a:br>
              <a:rPr lang="en-US" sz="4000" dirty="0" smtClean="0">
                <a:effectLst/>
                <a:latin typeface="Footlight MT Light"/>
              </a:rPr>
            </a:br>
            <a:r>
              <a:rPr lang="en-US" sz="4000" b="1" dirty="0" smtClean="0">
                <a:solidFill>
                  <a:srgbClr val="FFC000"/>
                </a:solidFill>
                <a:effectLst/>
                <a:latin typeface="Times New Roman" pitchFamily="18" charset="0"/>
                <a:cs typeface="Times New Roman" pitchFamily="18" charset="0"/>
              </a:rPr>
              <a:t>Productive Aging Perspective</a:t>
            </a:r>
            <a:r>
              <a:rPr lang="en-US" dirty="0" smtClean="0">
                <a:effectLst/>
                <a:latin typeface="Times New Roman" pitchFamily="18" charset="0"/>
                <a:cs typeface="Times New Roman" pitchFamily="18" charset="0"/>
              </a:rPr>
              <a:t/>
            </a:r>
            <a:br>
              <a:rPr lang="en-US" dirty="0" smtClean="0">
                <a:effectLst/>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066800" y="1981200"/>
            <a:ext cx="7543800" cy="4876800"/>
          </a:xfrm>
        </p:spPr>
        <p:txBody>
          <a:bodyPr/>
          <a:lstStyle/>
          <a:p>
            <a:pPr eaLnBrk="1" hangingPunct="1">
              <a:defRPr/>
            </a:pPr>
            <a:r>
              <a:rPr lang="en-US" b="1" dirty="0" smtClean="0">
                <a:effectLst/>
                <a:latin typeface="Times New Roman" pitchFamily="18" charset="0"/>
                <a:cs typeface="Times New Roman" pitchFamily="18" charset="0"/>
              </a:rPr>
              <a:t>Challenges traditional perspective that the aging adult is increasingly unproductive over time</a:t>
            </a:r>
          </a:p>
          <a:p>
            <a:pPr eaLnBrk="1" hangingPunct="1">
              <a:defRPr/>
            </a:pPr>
            <a:r>
              <a:rPr lang="en-US" b="1" dirty="0" smtClean="0">
                <a:effectLst/>
                <a:latin typeface="Times New Roman" pitchFamily="18" charset="0"/>
                <a:cs typeface="Times New Roman" pitchFamily="18" charset="0"/>
              </a:rPr>
              <a:t>Instead, aging adult has a natural role to contribute to society-for example, through volunteering</a:t>
            </a:r>
          </a:p>
          <a:p>
            <a:pPr eaLnBrk="1" hangingPunct="1">
              <a:defRPr/>
            </a:pPr>
            <a:r>
              <a:rPr lang="en-US" b="1" dirty="0" smtClean="0">
                <a:effectLst/>
                <a:latin typeface="Times New Roman" pitchFamily="18" charset="0"/>
                <a:cs typeface="Times New Roman" pitchFamily="18" charset="0"/>
              </a:rPr>
              <a:t>Why is this perspective important?</a:t>
            </a:r>
          </a:p>
          <a:p>
            <a:pPr algn="ctr" eaLnBrk="1" hangingPunct="1">
              <a:buFont typeface="Wingdings" pitchFamily="2" charset="2"/>
              <a:buNone/>
              <a:defRPr/>
            </a:pPr>
            <a:endParaRPr lang="en-US" sz="2800" b="1" dirty="0" smtClean="0">
              <a:effectLst/>
              <a:latin typeface="Times New Roman" pitchFamily="18" charset="0"/>
              <a:cs typeface="Times New Roman" pitchFamily="18" charset="0"/>
            </a:endParaRPr>
          </a:p>
          <a:p>
            <a:pPr algn="ctr" eaLnBrk="1" hangingPunct="1">
              <a:buFont typeface="Wingdings" pitchFamily="2" charset="2"/>
              <a:buNone/>
              <a:defRPr/>
            </a:pPr>
            <a:r>
              <a:rPr lang="en-US" sz="2800" b="1" dirty="0" smtClean="0">
                <a:effectLst/>
                <a:latin typeface="Times New Roman" pitchFamily="18" charset="0"/>
                <a:cs typeface="Times New Roman" pitchFamily="18" charset="0"/>
              </a:rPr>
              <a:t>(Kayne, Butler, &amp; Webster, 2003)</a:t>
            </a:r>
          </a:p>
          <a:p>
            <a:pPr eaLnBrk="1" hangingPunct="1">
              <a:defRPr/>
            </a:pPr>
            <a:endParaRPr lang="en-US" dirty="0" smtClean="0"/>
          </a:p>
          <a:p>
            <a:pPr algn="ctr" eaLnBrk="1" hangingPunct="1">
              <a:buFont typeface="Wingdings" pitchFamily="2" charset="2"/>
              <a:buNone/>
              <a:defRPr/>
            </a:pPr>
            <a:endParaRPr lang="en-US" dirty="0" smtClean="0"/>
          </a:p>
          <a:p>
            <a:pPr eaLnBrk="1" hangingPunct="1">
              <a:buFont typeface="Wingdings" pitchFamily="2" charset="2"/>
              <a:buNone/>
              <a:defRPr/>
            </a:pPr>
            <a:endParaRPr lang="en-US" dirty="0"/>
          </a:p>
        </p:txBody>
      </p:sp>
      <p:sp>
        <p:nvSpPr>
          <p:cNvPr id="4" name="Slide Number Placeholder 3"/>
          <p:cNvSpPr>
            <a:spLocks noGrp="1"/>
          </p:cNvSpPr>
          <p:nvPr>
            <p:ph type="sldNum" sz="quarter" idx="12"/>
          </p:nvPr>
        </p:nvSpPr>
        <p:spPr/>
        <p:txBody>
          <a:bodyPr/>
          <a:lstStyle/>
          <a:p>
            <a:pPr>
              <a:defRPr/>
            </a:pPr>
            <a:fld id="{E7549199-18F7-46BB-824E-B2480104302D}" type="slidenum">
              <a:rPr lang="en-US" smtClean="0"/>
              <a:pPr>
                <a:defRPr/>
              </a:pPr>
              <a:t>18</a:t>
            </a:fld>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19200"/>
          </a:xfrm>
        </p:spPr>
        <p:txBody>
          <a:bodyPr/>
          <a:lstStyle/>
          <a:p>
            <a:pPr eaLnBrk="1" hangingPunct="1">
              <a:defRPr/>
            </a:pPr>
            <a:r>
              <a:rPr lang="en-US" b="1" dirty="0" smtClean="0">
                <a:solidFill>
                  <a:srgbClr val="FFC000"/>
                </a:solidFill>
                <a:effectLst/>
                <a:latin typeface="Times New Roman" pitchFamily="18" charset="0"/>
                <a:cs typeface="Times New Roman" pitchFamily="18" charset="0"/>
              </a:rPr>
              <a:t/>
            </a:r>
            <a:br>
              <a:rPr lang="en-US" b="1" dirty="0" smtClean="0">
                <a:solidFill>
                  <a:srgbClr val="FFC000"/>
                </a:solidFill>
                <a:effectLst/>
                <a:latin typeface="Times New Roman" pitchFamily="18" charset="0"/>
                <a:cs typeface="Times New Roman" pitchFamily="18" charset="0"/>
              </a:rPr>
            </a:br>
            <a:r>
              <a:rPr lang="en-US" b="1" dirty="0" smtClean="0">
                <a:solidFill>
                  <a:srgbClr val="FFC000"/>
                </a:solidFill>
                <a:effectLst/>
                <a:latin typeface="Times New Roman" pitchFamily="18" charset="0"/>
                <a:cs typeface="Times New Roman" pitchFamily="18" charset="0"/>
              </a:rPr>
              <a:t>Motivational Interviewing</a:t>
            </a:r>
            <a:r>
              <a:rPr lang="en-US" dirty="0" smtClean="0">
                <a:solidFill>
                  <a:srgbClr val="FFC000"/>
                </a:solidFill>
                <a:latin typeface="Times New Roman" pitchFamily="18" charset="0"/>
                <a:cs typeface="Times New Roman" pitchFamily="18" charset="0"/>
              </a:rPr>
              <a:t/>
            </a:r>
            <a:br>
              <a:rPr lang="en-US" dirty="0" smtClean="0">
                <a:solidFill>
                  <a:srgbClr val="FFC000"/>
                </a:solidFill>
                <a:latin typeface="Times New Roman" pitchFamily="18" charset="0"/>
                <a:cs typeface="Times New Roman" pitchFamily="18" charset="0"/>
              </a:rPr>
            </a:br>
            <a:endParaRPr lang="en-US" dirty="0">
              <a:solidFill>
                <a:srgbClr val="FFC000"/>
              </a:solidFill>
              <a:latin typeface="Times New Roman" pitchFamily="18" charset="0"/>
              <a:cs typeface="Times New Roman" pitchFamily="18" charset="0"/>
            </a:endParaRPr>
          </a:p>
        </p:txBody>
      </p:sp>
      <p:sp>
        <p:nvSpPr>
          <p:cNvPr id="26627" name="Content Placeholder 2"/>
          <p:cNvSpPr>
            <a:spLocks noGrp="1"/>
          </p:cNvSpPr>
          <p:nvPr>
            <p:ph idx="1"/>
          </p:nvPr>
        </p:nvSpPr>
        <p:spPr>
          <a:xfrm>
            <a:off x="1066800" y="2667000"/>
            <a:ext cx="7543800" cy="4191000"/>
          </a:xfrm>
        </p:spPr>
        <p:txBody>
          <a:bodyPr/>
          <a:lstStyle/>
          <a:p>
            <a:pPr eaLnBrk="1" hangingPunct="1"/>
            <a:r>
              <a:rPr lang="en-US" altLang="en-US" b="1" dirty="0" smtClean="0">
                <a:effectLst/>
                <a:latin typeface="Times New Roman" pitchFamily="18" charset="0"/>
                <a:cs typeface="Times New Roman" pitchFamily="18" charset="0"/>
              </a:rPr>
              <a:t>Motivational interviewing enables the clinician to address the client’s needs from his or her perspective according to client readiness for change.</a:t>
            </a:r>
          </a:p>
          <a:p>
            <a:pPr eaLnBrk="1" hangingPunct="1"/>
            <a:endParaRPr lang="en-US" altLang="en-US" dirty="0" smtClean="0">
              <a:effectLst/>
              <a:latin typeface="Footlight MT Light" pitchFamily="18" charset="0"/>
            </a:endParaRPr>
          </a:p>
          <a:p>
            <a:pPr eaLnBrk="1" hangingPunct="1">
              <a:buFont typeface="Wingdings" pitchFamily="2" charset="2"/>
              <a:buNone/>
            </a:pPr>
            <a:endParaRPr lang="en-US" altLang="en-US" dirty="0" smtClean="0">
              <a:effectLst/>
            </a:endParaRPr>
          </a:p>
          <a:p>
            <a:pPr algn="ctr" eaLnBrk="1" hangingPunct="1">
              <a:buFont typeface="Wingdings" pitchFamily="2" charset="2"/>
              <a:buNone/>
            </a:pPr>
            <a:r>
              <a:rPr lang="en-US" altLang="en-US" sz="2400" b="1" dirty="0" smtClean="0">
                <a:effectLst/>
                <a:latin typeface="Times New Roman" pitchFamily="18" charset="0"/>
                <a:cs typeface="Times New Roman" pitchFamily="18" charset="0"/>
              </a:rPr>
              <a:t>(Miller &amp; Rollnick, 1991)</a:t>
            </a:r>
          </a:p>
          <a:p>
            <a:pPr eaLnBrk="1" hangingPunct="1"/>
            <a:endParaRPr lang="en-US" altLang="en-US" dirty="0" smtClean="0">
              <a:effectLst/>
            </a:endParaRPr>
          </a:p>
          <a:p>
            <a:pPr eaLnBrk="1" hangingPunct="1"/>
            <a:endParaRPr lang="en-US" altLang="en-US" dirty="0" smtClean="0">
              <a:effectLst/>
            </a:endParaRPr>
          </a:p>
        </p:txBody>
      </p:sp>
      <p:sp>
        <p:nvSpPr>
          <p:cNvPr id="4" name="Slide Number Placeholder 3"/>
          <p:cNvSpPr>
            <a:spLocks noGrp="1"/>
          </p:cNvSpPr>
          <p:nvPr>
            <p:ph type="sldNum" sz="quarter" idx="12"/>
          </p:nvPr>
        </p:nvSpPr>
        <p:spPr/>
        <p:txBody>
          <a:bodyPr/>
          <a:lstStyle/>
          <a:p>
            <a:pPr>
              <a:defRPr/>
            </a:pPr>
            <a:fld id="{70E512ED-079B-41F8-B337-70F0C11A6E11}" type="slidenum">
              <a:rPr lang="en-US" smtClean="0"/>
              <a:pPr>
                <a:defRPr/>
              </a:pPr>
              <a:t>19</a:t>
            </a:fld>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effectLst/>
                <a:latin typeface="Times New Roman" pitchFamily="18" charset="0"/>
                <a:cs typeface="Times New Roman" pitchFamily="18" charset="0"/>
              </a:rPr>
              <a:t>Objectives</a:t>
            </a:r>
            <a:endParaRPr lang="en-US" dirty="0">
              <a:solidFill>
                <a:srgbClr val="FFC000"/>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5181600"/>
          </a:xfrm>
        </p:spPr>
        <p:txBody>
          <a:bodyPr/>
          <a:lstStyle/>
          <a:p>
            <a:pPr lvl="0"/>
            <a:r>
              <a:rPr lang="en-US" sz="2800" dirty="0" smtClean="0">
                <a:effectLst/>
                <a:latin typeface="Times New Roman" pitchFamily="18" charset="0"/>
                <a:cs typeface="Times New Roman" pitchFamily="18" charset="0"/>
              </a:rPr>
              <a:t>Gain an understanding of the prevalence and significance of late-life addiction in New York State and nationally. </a:t>
            </a:r>
          </a:p>
          <a:p>
            <a:pPr lvl="0">
              <a:buNone/>
            </a:pPr>
            <a:endParaRPr lang="en-US" sz="2800" dirty="0" smtClean="0">
              <a:effectLst/>
              <a:latin typeface="Times New Roman" pitchFamily="18" charset="0"/>
              <a:cs typeface="Times New Roman" pitchFamily="18" charset="0"/>
            </a:endParaRPr>
          </a:p>
          <a:p>
            <a:pPr lvl="0"/>
            <a:r>
              <a:rPr lang="en-US" sz="2800" dirty="0" smtClean="0">
                <a:effectLst/>
                <a:latin typeface="Times New Roman" pitchFamily="18" charset="0"/>
                <a:cs typeface="Times New Roman" pitchFamily="18" charset="0"/>
              </a:rPr>
              <a:t>Gain insight into critical elements of age-specific services targeting older addicted adults by exploring patient level characteristics in relation to outcomes.</a:t>
            </a:r>
          </a:p>
          <a:p>
            <a:pPr lvl="0">
              <a:buNone/>
            </a:pPr>
            <a:endParaRPr lang="en-US" sz="2800" dirty="0" smtClean="0">
              <a:effectLst/>
              <a:latin typeface="Times New Roman" pitchFamily="18" charset="0"/>
              <a:cs typeface="Times New Roman" pitchFamily="18" charset="0"/>
            </a:endParaRPr>
          </a:p>
          <a:p>
            <a:pPr lvl="0"/>
            <a:r>
              <a:rPr lang="en-US" sz="2800" dirty="0" smtClean="0">
                <a:effectLst/>
                <a:latin typeface="Times New Roman" pitchFamily="18" charset="0"/>
                <a:cs typeface="Times New Roman" pitchFamily="18" charset="0"/>
              </a:rPr>
              <a:t>Understand the unique needs of older addicted adults in an outpatient setting which caters exclusively to the 50+ population. </a:t>
            </a:r>
          </a:p>
          <a:p>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b="1" dirty="0" smtClean="0">
                <a:solidFill>
                  <a:srgbClr val="FFC000"/>
                </a:solidFill>
                <a:effectLst/>
                <a:latin typeface="Times New Roman" pitchFamily="18" charset="0"/>
                <a:cs typeface="Times New Roman" pitchFamily="18" charset="0"/>
              </a:rPr>
              <a:t>Harm Reduction</a:t>
            </a:r>
          </a:p>
        </p:txBody>
      </p:sp>
      <p:sp>
        <p:nvSpPr>
          <p:cNvPr id="3" name="Content Placeholder 2"/>
          <p:cNvSpPr>
            <a:spLocks noGrp="1"/>
          </p:cNvSpPr>
          <p:nvPr>
            <p:ph idx="1"/>
          </p:nvPr>
        </p:nvSpPr>
        <p:spPr>
          <a:xfrm>
            <a:off x="1066800" y="1752600"/>
            <a:ext cx="7543800" cy="5105400"/>
          </a:xfrm>
        </p:spPr>
        <p:txBody>
          <a:bodyPr/>
          <a:lstStyle/>
          <a:p>
            <a:pPr eaLnBrk="1" hangingPunct="1">
              <a:defRPr/>
            </a:pPr>
            <a:r>
              <a:rPr lang="en-US" b="1" dirty="0" smtClean="0">
                <a:effectLst/>
                <a:latin typeface="Times New Roman" pitchFamily="18" charset="0"/>
                <a:cs typeface="Times New Roman" pitchFamily="18" charset="0"/>
              </a:rPr>
              <a:t>Unlike traditional approaches, harm reduction does not require an individual to stop using but instead works on the goal of abstinence, recognizing that not everyone is able to abstain from substance use during early stages of treatment </a:t>
            </a:r>
          </a:p>
          <a:p>
            <a:pPr eaLnBrk="1" hangingPunct="1">
              <a:buFont typeface="Wingdings" pitchFamily="2" charset="2"/>
              <a:buNone/>
              <a:defRPr/>
            </a:pPr>
            <a:endParaRPr lang="en-US" dirty="0" smtClean="0">
              <a:latin typeface="Footlight MT Light"/>
            </a:endParaRPr>
          </a:p>
          <a:p>
            <a:pPr eaLnBrk="1" hangingPunct="1">
              <a:buFont typeface="Wingdings" pitchFamily="2" charset="2"/>
              <a:buNone/>
              <a:defRPr/>
            </a:pPr>
            <a:r>
              <a:rPr lang="en-US" sz="2000" b="1" dirty="0" smtClean="0">
                <a:effectLst/>
                <a:latin typeface="Footlight MT Light"/>
              </a:rPr>
              <a:t>        </a:t>
            </a:r>
            <a:r>
              <a:rPr lang="en-US" sz="2000" b="1" dirty="0" smtClean="0">
                <a:effectLst/>
                <a:latin typeface="Times New Roman" pitchFamily="18" charset="0"/>
                <a:cs typeface="Times New Roman" pitchFamily="18" charset="0"/>
              </a:rPr>
              <a:t>(Erikson, Riley, Cheung, Yuet, &amp; O’hare, 1997).</a:t>
            </a:r>
            <a:endParaRPr lang="en-US" sz="2000" b="1" dirty="0">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538F69CF-5B78-4B51-AB1E-45AA89716BDE}" type="slidenum">
              <a:rPr lang="en-US" smtClean="0"/>
              <a:pPr>
                <a:defRPr/>
              </a:pPr>
              <a:t>20</a:t>
            </a:fld>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sz="4800" dirty="0" smtClean="0">
              <a:solidFill>
                <a:srgbClr val="FFC000"/>
              </a:solidFill>
              <a:effectLst/>
              <a:latin typeface="Times New Roman" pitchFamily="18" charset="0"/>
              <a:cs typeface="Times New Roman" pitchFamily="18" charset="0"/>
            </a:endParaRPr>
          </a:p>
          <a:p>
            <a:pPr algn="ctr">
              <a:buNone/>
            </a:pPr>
            <a:r>
              <a:rPr lang="en-US" sz="4800" b="1" dirty="0" smtClean="0">
                <a:solidFill>
                  <a:srgbClr val="FFC000"/>
                </a:solidFill>
                <a:effectLst/>
                <a:latin typeface="Times New Roman" pitchFamily="18" charset="0"/>
                <a:cs typeface="Times New Roman" pitchFamily="18" charset="0"/>
              </a:rPr>
              <a:t>Treatment Overview</a:t>
            </a:r>
            <a:endParaRPr lang="en-US" sz="4800" b="1" dirty="0">
              <a:solidFill>
                <a:srgbClr val="FFC000"/>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r>
              <a:rPr lang="en-US" b="1" dirty="0" smtClean="0">
                <a:solidFill>
                  <a:srgbClr val="FFC000"/>
                </a:solidFill>
                <a:effectLst/>
                <a:latin typeface="Times New Roman" pitchFamily="18" charset="0"/>
                <a:cs typeface="Times New Roman" pitchFamily="18" charset="0"/>
              </a:rPr>
              <a:t>2008 Survey of NYS Programs</a:t>
            </a:r>
            <a:endParaRPr lang="en-US" b="1" dirty="0">
              <a:solidFill>
                <a:srgbClr val="FFC000"/>
              </a:solidFill>
              <a:effectLst/>
              <a:latin typeface="Times New Roman" pitchFamily="18" charset="0"/>
              <a:cs typeface="Times New Roman" pitchFamily="18" charset="0"/>
            </a:endParaRPr>
          </a:p>
        </p:txBody>
      </p:sp>
      <p:sp>
        <p:nvSpPr>
          <p:cNvPr id="279555" name="Rectangle 3"/>
          <p:cNvSpPr>
            <a:spLocks noGrp="1" noChangeArrowheads="1"/>
          </p:cNvSpPr>
          <p:nvPr>
            <p:ph type="body" idx="1"/>
          </p:nvPr>
        </p:nvSpPr>
        <p:spPr>
          <a:xfrm>
            <a:off x="457200" y="1828800"/>
            <a:ext cx="8229600" cy="4495800"/>
          </a:xfrm>
        </p:spPr>
        <p:txBody>
          <a:bodyPr/>
          <a:lstStyle/>
          <a:p>
            <a:r>
              <a:rPr lang="en-US" sz="2400" dirty="0">
                <a:effectLst/>
                <a:latin typeface="Times New Roman" pitchFamily="18" charset="0"/>
                <a:cs typeface="Times New Roman" pitchFamily="18" charset="0"/>
              </a:rPr>
              <a:t>Based on a survey of 34 programs (with a 65 %) return rate, it was found that treatment approaches and practices for older adults dramatically differed between programs. </a:t>
            </a:r>
            <a:endParaRPr lang="en-US" sz="2400" dirty="0" smtClean="0">
              <a:effectLst/>
              <a:latin typeface="Times New Roman" pitchFamily="18" charset="0"/>
              <a:cs typeface="Times New Roman" pitchFamily="18" charset="0"/>
            </a:endParaRPr>
          </a:p>
          <a:p>
            <a:pPr>
              <a:buNone/>
            </a:pPr>
            <a:endParaRPr lang="en-US" sz="2400" dirty="0" smtClean="0">
              <a:effectLst/>
              <a:latin typeface="Times New Roman" pitchFamily="18" charset="0"/>
              <a:cs typeface="Times New Roman" pitchFamily="18" charset="0"/>
            </a:endParaRPr>
          </a:p>
          <a:p>
            <a:r>
              <a:rPr lang="en-US" sz="2400" dirty="0" smtClean="0">
                <a:effectLst/>
                <a:latin typeface="Times New Roman" pitchFamily="18" charset="0"/>
                <a:cs typeface="Times New Roman" pitchFamily="18" charset="0"/>
              </a:rPr>
              <a:t>69% of the programs surveyed provided heterogeneous services to seniors (meaning mixed-age groups). </a:t>
            </a:r>
          </a:p>
          <a:p>
            <a:pPr lvl="1"/>
            <a:r>
              <a:rPr lang="en-US" sz="2000" dirty="0" smtClean="0">
                <a:effectLst/>
                <a:latin typeface="Times New Roman" pitchFamily="18" charset="0"/>
                <a:cs typeface="Times New Roman" pitchFamily="18" charset="0"/>
              </a:rPr>
              <a:t>The emphasis in programs and services targeting seniors inclusive of all programs was on Psycho- Education, Psychiatric Care, and Family Services. </a:t>
            </a:r>
          </a:p>
          <a:p>
            <a:pPr lvl="1"/>
            <a:r>
              <a:rPr lang="en-US" sz="2000" dirty="0" smtClean="0">
                <a:effectLst/>
                <a:latin typeface="Times New Roman" pitchFamily="18" charset="0"/>
                <a:cs typeface="Times New Roman" pitchFamily="18" charset="0"/>
              </a:rPr>
              <a:t>Case management, Health &amp; Nutrition Programming, and Grief and Loss work were also widely utilized. </a:t>
            </a:r>
          </a:p>
          <a:p>
            <a:endParaRPr lang="en-US" dirty="0">
              <a:latin typeface="Tms Rmn"/>
              <a:cs typeface="Times New Roman" pitchFamily="18" charset="0"/>
            </a:endParaRPr>
          </a:p>
          <a:p>
            <a:pPr algn="just"/>
            <a:endParaRPr lang="en-US" sz="2000" dirty="0">
              <a:latin typeface="Tms Rmn"/>
              <a:cs typeface="Times New Roman" pitchFamily="18" charset="0"/>
            </a:endParaRPr>
          </a:p>
          <a:p>
            <a:pPr>
              <a:buFont typeface="Wingdings" pitchFamily="2" charset="2"/>
              <a:buNone/>
            </a:pPr>
            <a:endParaRPr lang="en-US" sz="2000" dirty="0">
              <a:cs typeface="Times New Roman" pitchFamily="18" charset="0"/>
            </a:endParaRPr>
          </a:p>
          <a:p>
            <a:endParaRPr lang="en-US" sz="28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2"/>
            <a:ext cx="8229600" cy="1398587"/>
          </a:xfrm>
        </p:spPr>
        <p:txBody>
          <a:bodyPr/>
          <a:lstStyle/>
          <a:p>
            <a:r>
              <a:rPr lang="en-US" b="1" dirty="0" smtClean="0">
                <a:solidFill>
                  <a:srgbClr val="FFC000"/>
                </a:solidFill>
                <a:effectLst/>
                <a:latin typeface="Times New Roman" pitchFamily="18" charset="0"/>
                <a:cs typeface="Times New Roman" pitchFamily="18" charset="0"/>
              </a:rPr>
              <a:t>2008 Survey of NYS Programs</a:t>
            </a:r>
            <a:endParaRPr lang="en-US" b="1" dirty="0">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2133600"/>
            <a:ext cx="8229600" cy="4495800"/>
          </a:xfrm>
        </p:spPr>
        <p:txBody>
          <a:bodyPr/>
          <a:lstStyle/>
          <a:p>
            <a:pPr>
              <a:buNone/>
            </a:pPr>
            <a:endParaRPr lang="en-US" dirty="0" smtClean="0">
              <a:cs typeface="Times New Roman" pitchFamily="18" charset="0"/>
            </a:endParaRPr>
          </a:p>
          <a:p>
            <a:r>
              <a:rPr lang="en-US" sz="2400" dirty="0" smtClean="0">
                <a:effectLst/>
                <a:latin typeface="Times New Roman" pitchFamily="18" charset="0"/>
                <a:cs typeface="Times New Roman" pitchFamily="18" charset="0"/>
              </a:rPr>
              <a:t>Of nine community service resources for Seniors, Senior Centers were found to be the most utilized (45%). </a:t>
            </a:r>
          </a:p>
          <a:p>
            <a:pPr>
              <a:buNone/>
            </a:pPr>
            <a:endParaRPr lang="en-US" sz="2400" dirty="0" smtClean="0">
              <a:effectLst/>
              <a:latin typeface="Times New Roman" pitchFamily="18" charset="0"/>
              <a:cs typeface="Times New Roman" pitchFamily="18" charset="0"/>
            </a:endParaRPr>
          </a:p>
          <a:p>
            <a:r>
              <a:rPr lang="en-US" sz="2400" dirty="0" smtClean="0">
                <a:effectLst/>
                <a:latin typeface="Times New Roman" pitchFamily="18" charset="0"/>
                <a:cs typeface="Times New Roman" pitchFamily="18" charset="0"/>
              </a:rPr>
              <a:t>Of the programs surveyed 80% acknowledged that the needs of seniors are minimally met or not met at all. </a:t>
            </a:r>
          </a:p>
          <a:p>
            <a:pPr>
              <a:buNone/>
            </a:pPr>
            <a:endParaRPr lang="en-US" dirty="0">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12787"/>
          </a:xfrm>
        </p:spPr>
        <p:txBody>
          <a:bodyPr/>
          <a:lstStyle/>
          <a:p>
            <a:pPr lvl="0"/>
            <a:r>
              <a:rPr lang="en-US"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r>
            <a:br>
              <a:rPr lang="en-US"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r>
              <a:rPr lang="en-US"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Treatment Approaches</a:t>
            </a:r>
            <a:r>
              <a:rPr lang="en-US" sz="40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r>
            <a:br>
              <a:rPr lang="en-US" sz="40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endParaRPr lang="en-US" dirty="0">
              <a:solidFill>
                <a:srgbClr val="FFC000"/>
              </a:solidFill>
            </a:endParaRPr>
          </a:p>
        </p:txBody>
      </p:sp>
      <p:graphicFrame>
        <p:nvGraphicFramePr>
          <p:cNvPr id="5" name="Content Placeholder 4"/>
          <p:cNvGraphicFramePr>
            <a:graphicFrameLocks noGrp="1"/>
          </p:cNvGraphicFramePr>
          <p:nvPr>
            <p:ph idx="1"/>
          </p:nvPr>
        </p:nvGraphicFramePr>
        <p:xfrm>
          <a:off x="152400" y="1219200"/>
          <a:ext cx="88392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544513"/>
            <a:ext cx="8229600" cy="609600"/>
          </a:xfrm>
        </p:spPr>
        <p:txBody>
          <a:bodyPr/>
          <a:lstStyle/>
          <a:p>
            <a:pPr eaLnBrk="1" hangingPunct="1"/>
            <a:r>
              <a:rPr lang="en-US" altLang="en-US" b="1" dirty="0" smtClean="0">
                <a:solidFill>
                  <a:srgbClr val="FFC000"/>
                </a:solidFill>
                <a:effectLst/>
                <a:latin typeface="Times New Roman" pitchFamily="18" charset="0"/>
                <a:cs typeface="Times New Roman" pitchFamily="18" charset="0"/>
              </a:rPr>
              <a:t>Treatment Approaches</a:t>
            </a:r>
          </a:p>
        </p:txBody>
      </p:sp>
      <p:sp>
        <p:nvSpPr>
          <p:cNvPr id="23555" name="Rectangle 3"/>
          <p:cNvSpPr>
            <a:spLocks noGrp="1" noChangeArrowheads="1"/>
          </p:cNvSpPr>
          <p:nvPr>
            <p:ph type="body" idx="1"/>
          </p:nvPr>
        </p:nvSpPr>
        <p:spPr>
          <a:xfrm>
            <a:off x="304800" y="1524000"/>
            <a:ext cx="4648200" cy="5105400"/>
          </a:xfrm>
        </p:spPr>
        <p:txBody>
          <a:bodyPr/>
          <a:lstStyle/>
          <a:p>
            <a:pPr eaLnBrk="1" hangingPunct="1">
              <a:lnSpc>
                <a:spcPct val="90000"/>
              </a:lnSpc>
              <a:defRPr/>
            </a:pPr>
            <a:r>
              <a:rPr lang="en-US" b="1" dirty="0" smtClean="0">
                <a:effectLst/>
                <a:latin typeface="Times New Roman" pitchFamily="18" charset="0"/>
                <a:cs typeface="Times New Roman" pitchFamily="18" charset="0"/>
              </a:rPr>
              <a:t>Individual counseling</a:t>
            </a:r>
          </a:p>
          <a:p>
            <a:pPr eaLnBrk="1" hangingPunct="1">
              <a:lnSpc>
                <a:spcPct val="90000"/>
              </a:lnSpc>
              <a:defRPr/>
            </a:pPr>
            <a:r>
              <a:rPr lang="en-US" b="1" dirty="0" smtClean="0">
                <a:effectLst/>
                <a:latin typeface="Times New Roman" pitchFamily="18" charset="0"/>
                <a:cs typeface="Times New Roman" pitchFamily="18" charset="0"/>
              </a:rPr>
              <a:t>Group- based counseling </a:t>
            </a:r>
          </a:p>
          <a:p>
            <a:pPr eaLnBrk="1" hangingPunct="1">
              <a:lnSpc>
                <a:spcPct val="90000"/>
              </a:lnSpc>
              <a:defRPr/>
            </a:pPr>
            <a:r>
              <a:rPr lang="en-US" b="1" dirty="0" smtClean="0">
                <a:effectLst/>
                <a:latin typeface="Times New Roman" pitchFamily="18" charset="0"/>
                <a:cs typeface="Times New Roman" pitchFamily="18" charset="0"/>
              </a:rPr>
              <a:t>Medical/psychiatric approaches</a:t>
            </a:r>
          </a:p>
          <a:p>
            <a:pPr eaLnBrk="1" hangingPunct="1">
              <a:lnSpc>
                <a:spcPct val="90000"/>
              </a:lnSpc>
              <a:defRPr/>
            </a:pPr>
            <a:r>
              <a:rPr lang="en-US" b="1" dirty="0" smtClean="0">
                <a:effectLst/>
                <a:latin typeface="Times New Roman" pitchFamily="18" charset="0"/>
                <a:cs typeface="Times New Roman" pitchFamily="18" charset="0"/>
              </a:rPr>
              <a:t>Cognitive-behavioral therapy</a:t>
            </a:r>
          </a:p>
          <a:p>
            <a:pPr eaLnBrk="1" hangingPunct="1">
              <a:lnSpc>
                <a:spcPct val="90000"/>
              </a:lnSpc>
              <a:defRPr/>
            </a:pPr>
            <a:r>
              <a:rPr lang="en-US" b="1" dirty="0" smtClean="0">
                <a:effectLst/>
                <a:latin typeface="Times New Roman" pitchFamily="18" charset="0"/>
                <a:cs typeface="Times New Roman" pitchFamily="18" charset="0"/>
              </a:rPr>
              <a:t>Harm Reduction</a:t>
            </a:r>
          </a:p>
          <a:p>
            <a:pPr eaLnBrk="1" hangingPunct="1">
              <a:lnSpc>
                <a:spcPct val="90000"/>
              </a:lnSpc>
              <a:buFont typeface="Wingdings" pitchFamily="2" charset="2"/>
              <a:buNone/>
              <a:defRPr/>
            </a:pPr>
            <a:endParaRPr lang="en-US" dirty="0" smtClean="0">
              <a:latin typeface="Footlight MT Light" pitchFamily="18" charset="0"/>
            </a:endParaRPr>
          </a:p>
          <a:p>
            <a:pPr eaLnBrk="1" hangingPunct="1">
              <a:lnSpc>
                <a:spcPct val="90000"/>
              </a:lnSpc>
              <a:buFont typeface="Wingdings" pitchFamily="2" charset="2"/>
              <a:buNone/>
              <a:defRPr/>
            </a:pPr>
            <a:endParaRPr lang="en-US" dirty="0" smtClean="0">
              <a:latin typeface="Footlight MT Light" pitchFamily="18" charset="0"/>
            </a:endParaRPr>
          </a:p>
        </p:txBody>
      </p:sp>
      <p:sp>
        <p:nvSpPr>
          <p:cNvPr id="18436" name="TextBox 4"/>
          <p:cNvSpPr txBox="1">
            <a:spLocks noChangeArrowheads="1"/>
          </p:cNvSpPr>
          <p:nvPr/>
        </p:nvSpPr>
        <p:spPr bwMode="auto">
          <a:xfrm>
            <a:off x="152400" y="6172200"/>
            <a:ext cx="4191000" cy="479425"/>
          </a:xfrm>
          <a:prstGeom prst="rect">
            <a:avLst/>
          </a:prstGeom>
          <a:noFill/>
          <a:ln w="9525">
            <a:noFill/>
            <a:miter lim="800000"/>
            <a:headEnd/>
            <a:tailEnd/>
          </a:ln>
        </p:spPr>
        <p:txBody>
          <a:bodyPr>
            <a:spAutoFit/>
          </a:bodyPr>
          <a:lstStyle/>
          <a:p>
            <a:pPr lvl="1" eaLnBrk="0" hangingPunct="0">
              <a:lnSpc>
                <a:spcPct val="90000"/>
              </a:lnSpc>
              <a:buClr>
                <a:srgbClr val="FF0000"/>
              </a:buClr>
              <a:buFont typeface="Wingdings" pitchFamily="2" charset="2"/>
              <a:buNone/>
            </a:pPr>
            <a:r>
              <a:rPr lang="en-US" altLang="en-US" sz="1400" dirty="0">
                <a:latin typeface="Footlight MT Light" pitchFamily="18" charset="0"/>
              </a:rPr>
              <a:t>Source: NIAAA Social Work Education 	    Module 10C (Revised 3/04)</a:t>
            </a:r>
            <a:endParaRPr lang="en-US" altLang="en-US" sz="1400" b="1" dirty="0">
              <a:latin typeface="Footlight MT Light" pitchFamily="18" charset="0"/>
            </a:endParaRPr>
          </a:p>
        </p:txBody>
      </p:sp>
      <p:sp>
        <p:nvSpPr>
          <p:cNvPr id="18437" name="Rectangle 5"/>
          <p:cNvSpPr>
            <a:spLocks noChangeArrowheads="1"/>
          </p:cNvSpPr>
          <p:nvPr/>
        </p:nvSpPr>
        <p:spPr bwMode="auto">
          <a:xfrm>
            <a:off x="4800600" y="1600200"/>
            <a:ext cx="4114800" cy="4278313"/>
          </a:xfrm>
          <a:prstGeom prst="rect">
            <a:avLst/>
          </a:prstGeom>
          <a:noFill/>
          <a:ln w="9525">
            <a:noFill/>
            <a:miter lim="800000"/>
            <a:headEnd/>
            <a:tailEnd/>
          </a:ln>
        </p:spPr>
        <p:txBody>
          <a:bodyPr>
            <a:spAutoFit/>
          </a:bodyPr>
          <a:lstStyle/>
          <a:p>
            <a:pPr marL="342900" indent="-342900">
              <a:lnSpc>
                <a:spcPct val="90000"/>
              </a:lnSpc>
              <a:spcBef>
                <a:spcPct val="20000"/>
              </a:spcBef>
              <a:buClr>
                <a:schemeClr val="hlink"/>
              </a:buClr>
              <a:buSzPct val="90000"/>
              <a:buFontTx/>
              <a:buBlip>
                <a:blip r:embed="rId2"/>
              </a:buBlip>
            </a:pPr>
            <a:r>
              <a:rPr lang="en-US" altLang="en-US" sz="3200" b="1" dirty="0">
                <a:latin typeface="Times New Roman" pitchFamily="18" charset="0"/>
                <a:cs typeface="Times New Roman" pitchFamily="18" charset="0"/>
              </a:rPr>
              <a:t>Marital and family involvement/family therapy</a:t>
            </a:r>
          </a:p>
          <a:p>
            <a:pPr marL="342900" indent="-342900">
              <a:lnSpc>
                <a:spcPct val="90000"/>
              </a:lnSpc>
              <a:spcBef>
                <a:spcPct val="20000"/>
              </a:spcBef>
              <a:buClr>
                <a:schemeClr val="hlink"/>
              </a:buClr>
              <a:buSzPct val="90000"/>
              <a:buFontTx/>
              <a:buBlip>
                <a:blip r:embed="rId2"/>
              </a:buBlip>
            </a:pPr>
            <a:r>
              <a:rPr lang="en-US" altLang="en-US" sz="3200" b="1" dirty="0">
                <a:latin typeface="Times New Roman" pitchFamily="18" charset="0"/>
                <a:cs typeface="Times New Roman" pitchFamily="18" charset="0"/>
              </a:rPr>
              <a:t>Case management/ community-linked services &amp; outreach</a:t>
            </a:r>
          </a:p>
          <a:p>
            <a:pPr marL="342900" indent="-342900">
              <a:lnSpc>
                <a:spcPct val="90000"/>
              </a:lnSpc>
              <a:spcBef>
                <a:spcPct val="20000"/>
              </a:spcBef>
              <a:buClr>
                <a:schemeClr val="hlink"/>
              </a:buClr>
              <a:buSzPct val="90000"/>
              <a:buFontTx/>
              <a:buBlip>
                <a:blip r:embed="rId2"/>
              </a:buBlip>
            </a:pPr>
            <a:r>
              <a:rPr lang="en-US" altLang="en-US" sz="3200" b="1" dirty="0">
                <a:latin typeface="Times New Roman" pitchFamily="18" charset="0"/>
                <a:cs typeface="Times New Roman" pitchFamily="18" charset="0"/>
              </a:rPr>
              <a:t>Formalized substance abuse treatment</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pPr>
              <a:buNone/>
            </a:pPr>
            <a:endParaRPr lang="en-US" dirty="0" smtClean="0"/>
          </a:p>
          <a:p>
            <a:pPr algn="ctr">
              <a:buNone/>
            </a:pPr>
            <a:r>
              <a:rPr lang="en-US" sz="4400" b="1" dirty="0" smtClean="0">
                <a:solidFill>
                  <a:srgbClr val="FFC000"/>
                </a:solidFill>
                <a:effectLst/>
                <a:latin typeface="Times New Roman" pitchFamily="18" charset="0"/>
                <a:cs typeface="Times New Roman" pitchFamily="18" charset="0"/>
              </a:rPr>
              <a:t>Senior Hope Counseling</a:t>
            </a:r>
            <a:endParaRPr lang="en-US" sz="4400" b="1" dirty="0">
              <a:solidFill>
                <a:srgbClr val="FFC000"/>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1219200"/>
          </a:xfrm>
        </p:spPr>
        <p:txBody>
          <a:bodyPr/>
          <a:lstStyle/>
          <a:p>
            <a:pPr eaLnBrk="1" hangingPunct="1"/>
            <a:r>
              <a:rPr lang="en-US" altLang="en-US" b="1" dirty="0" smtClean="0">
                <a:solidFill>
                  <a:srgbClr val="FFC000"/>
                </a:solidFill>
                <a:effectLst/>
                <a:latin typeface="Times New Roman" pitchFamily="18" charset="0"/>
                <a:cs typeface="Times New Roman" pitchFamily="18" charset="0"/>
              </a:rPr>
              <a:t>Senior Hope Counseling Inc. </a:t>
            </a:r>
          </a:p>
        </p:txBody>
      </p:sp>
      <p:sp>
        <p:nvSpPr>
          <p:cNvPr id="19459" name="Rectangle 3"/>
          <p:cNvSpPr>
            <a:spLocks noGrp="1" noChangeArrowheads="1"/>
          </p:cNvSpPr>
          <p:nvPr>
            <p:ph idx="1"/>
          </p:nvPr>
        </p:nvSpPr>
        <p:spPr>
          <a:xfrm>
            <a:off x="762000" y="1371600"/>
            <a:ext cx="8382000" cy="5486400"/>
          </a:xfrm>
        </p:spPr>
        <p:txBody>
          <a:bodyPr/>
          <a:lstStyle/>
          <a:p>
            <a:pPr eaLnBrk="1" hangingPunct="1"/>
            <a:r>
              <a:rPr lang="en-US" altLang="en-US" sz="2800" dirty="0" smtClean="0">
                <a:effectLst/>
                <a:latin typeface="Times New Roman" pitchFamily="18" charset="0"/>
                <a:ea typeface="DotumChe" pitchFamily="49" charset="-127"/>
                <a:cs typeface="Times New Roman" pitchFamily="18" charset="0"/>
              </a:rPr>
              <a:t>Senior Hope is a nonprofit clinic catering exclusively to the 50+population struggling with alcohol and/or other drugs.</a:t>
            </a:r>
          </a:p>
          <a:p>
            <a:pPr eaLnBrk="1" hangingPunct="1"/>
            <a:r>
              <a:rPr lang="en-US" altLang="en-US" sz="2800" dirty="0" smtClean="0">
                <a:effectLst/>
                <a:latin typeface="Times New Roman" pitchFamily="18" charset="0"/>
                <a:ea typeface="DotumChe" pitchFamily="49" charset="-127"/>
                <a:cs typeface="Times New Roman" pitchFamily="18" charset="0"/>
              </a:rPr>
              <a:t>Founded fourteen years ago by Dr. Bill Rockwood &amp; his wife Adrienne. </a:t>
            </a:r>
          </a:p>
          <a:p>
            <a:pPr eaLnBrk="1" hangingPunct="1"/>
            <a:r>
              <a:rPr lang="en-US" altLang="en-US" sz="2800" u="sng" dirty="0" smtClean="0">
                <a:effectLst/>
                <a:latin typeface="Times New Roman" pitchFamily="18" charset="0"/>
                <a:ea typeface="DotumChe" pitchFamily="49" charset="-127"/>
                <a:cs typeface="Times New Roman" pitchFamily="18" charset="0"/>
              </a:rPr>
              <a:t>Mission</a:t>
            </a:r>
            <a:r>
              <a:rPr lang="en-US" altLang="en-US" sz="2800" dirty="0" smtClean="0">
                <a:effectLst/>
                <a:latin typeface="Times New Roman" pitchFamily="18" charset="0"/>
                <a:ea typeface="DotumChe" pitchFamily="49" charset="-127"/>
                <a:cs typeface="Times New Roman" pitchFamily="18" charset="0"/>
              </a:rPr>
              <a:t>: </a:t>
            </a:r>
            <a:r>
              <a:rPr lang="en-US" sz="2800" dirty="0">
                <a:effectLst/>
                <a:latin typeface="Times New Roman" panose="02020603050405020304" pitchFamily="18" charset="0"/>
                <a:cs typeface="Times New Roman" panose="02020603050405020304" pitchFamily="18" charset="0"/>
              </a:rPr>
              <a:t>Senior Hope Counseling provides quality, evidence-based, comprehensive addiction services to older adults and their families in a compassionate setting</a:t>
            </a:r>
            <a:r>
              <a:rPr lang="en-US" sz="2800" dirty="0" smtClean="0">
                <a:effectLst/>
                <a:latin typeface="Times New Roman" panose="02020603050405020304" pitchFamily="18" charset="0"/>
                <a:cs typeface="Times New Roman" panose="02020603050405020304" pitchFamily="18" charset="0"/>
              </a:rPr>
              <a:t>.</a:t>
            </a:r>
            <a:endParaRPr lang="en-US" altLang="en-US" sz="2800" dirty="0" smtClean="0">
              <a:effectLst/>
              <a:latin typeface="Times New Roman" pitchFamily="18" charset="0"/>
              <a:ea typeface="DotumChe" pitchFamily="49" charset="-127"/>
              <a:cs typeface="Times New Roman" pitchFamily="18" charset="0"/>
            </a:endParaRPr>
          </a:p>
          <a:p>
            <a:pPr eaLnBrk="1" hangingPunct="1"/>
            <a:r>
              <a:rPr lang="en-US" altLang="en-US" sz="2800" u="sng" dirty="0" smtClean="0">
                <a:effectLst/>
                <a:latin typeface="Times New Roman" pitchFamily="18" charset="0"/>
                <a:ea typeface="DotumChe" pitchFamily="49" charset="-127"/>
                <a:cs typeface="Times New Roman" pitchFamily="18" charset="0"/>
              </a:rPr>
              <a:t>Goal</a:t>
            </a:r>
            <a:r>
              <a:rPr lang="en-US" altLang="en-US" sz="2800" dirty="0" smtClean="0">
                <a:effectLst/>
                <a:latin typeface="Times New Roman" pitchFamily="18" charset="0"/>
                <a:ea typeface="DotumChe" pitchFamily="49" charset="-127"/>
                <a:cs typeface="Times New Roman" pitchFamily="18" charset="0"/>
              </a:rPr>
              <a:t>: promote the highest quality recovery lifestyle possible for our clients and their families.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228600"/>
            <a:ext cx="8686800" cy="914400"/>
          </a:xfrm>
        </p:spPr>
        <p:txBody>
          <a:bodyPr/>
          <a:lstStyle/>
          <a:p>
            <a:pPr eaLnBrk="1" hangingPunct="1"/>
            <a:r>
              <a:rPr lang="en-US" altLang="en-US" b="1" dirty="0" smtClean="0">
                <a:solidFill>
                  <a:srgbClr val="FFC000"/>
                </a:solidFill>
                <a:effectLst/>
                <a:latin typeface="Times New Roman" pitchFamily="18" charset="0"/>
                <a:cs typeface="Times New Roman" pitchFamily="18" charset="0"/>
              </a:rPr>
              <a:t>Services Offered: Senior Hope</a:t>
            </a:r>
            <a:endParaRPr lang="en-US" altLang="en-US" sz="4000" b="1" dirty="0" smtClean="0">
              <a:solidFill>
                <a:srgbClr val="FFC000"/>
              </a:solidFill>
              <a:effectLst/>
              <a:latin typeface="Times New Roman" pitchFamily="18" charset="0"/>
              <a:cs typeface="Times New Roman" pitchFamily="18" charset="0"/>
            </a:endParaRPr>
          </a:p>
        </p:txBody>
      </p:sp>
      <p:sp>
        <p:nvSpPr>
          <p:cNvPr id="20483" name="Rectangle 3"/>
          <p:cNvSpPr>
            <a:spLocks noGrp="1" noChangeArrowheads="1"/>
          </p:cNvSpPr>
          <p:nvPr>
            <p:ph idx="1"/>
          </p:nvPr>
        </p:nvSpPr>
        <p:spPr>
          <a:xfrm>
            <a:off x="457200" y="1600200"/>
            <a:ext cx="8686800" cy="5029200"/>
          </a:xfrm>
        </p:spPr>
        <p:txBody>
          <a:bodyPr/>
          <a:lstStyle/>
          <a:p>
            <a:pPr eaLnBrk="1" hangingPunct="1">
              <a:lnSpc>
                <a:spcPct val="150000"/>
              </a:lnSpc>
            </a:pPr>
            <a:r>
              <a:rPr lang="en-US" altLang="en-US" sz="2800" dirty="0" smtClean="0">
                <a:effectLst/>
                <a:latin typeface="Times New Roman" pitchFamily="18" charset="0"/>
                <a:cs typeface="Times New Roman" pitchFamily="18" charset="0"/>
              </a:rPr>
              <a:t>Individual, family, and group services</a:t>
            </a:r>
          </a:p>
          <a:p>
            <a:pPr eaLnBrk="1" hangingPunct="1">
              <a:lnSpc>
                <a:spcPct val="150000"/>
              </a:lnSpc>
            </a:pPr>
            <a:r>
              <a:rPr lang="en-US" altLang="en-US" sz="2800" dirty="0" smtClean="0">
                <a:effectLst/>
                <a:latin typeface="Times New Roman" pitchFamily="18" charset="0"/>
                <a:cs typeface="Times New Roman" pitchFamily="18" charset="0"/>
              </a:rPr>
              <a:t>Nursing assessments and family interventions</a:t>
            </a:r>
          </a:p>
          <a:p>
            <a:pPr eaLnBrk="1" hangingPunct="1">
              <a:lnSpc>
                <a:spcPct val="150000"/>
              </a:lnSpc>
            </a:pPr>
            <a:r>
              <a:rPr lang="en-US" altLang="en-US" sz="2800" dirty="0" smtClean="0">
                <a:effectLst/>
                <a:latin typeface="Times New Roman" pitchFamily="18" charset="0"/>
                <a:cs typeface="Times New Roman" pitchFamily="18" charset="0"/>
              </a:rPr>
              <a:t>Non-Intensive level of outpatient services</a:t>
            </a:r>
          </a:p>
          <a:p>
            <a:pPr eaLnBrk="1" hangingPunct="1">
              <a:lnSpc>
                <a:spcPct val="150000"/>
              </a:lnSpc>
            </a:pPr>
            <a:r>
              <a:rPr lang="en-US" altLang="en-US" sz="2800" dirty="0" smtClean="0">
                <a:effectLst/>
                <a:latin typeface="Times New Roman" pitchFamily="18" charset="0"/>
                <a:cs typeface="Times New Roman" pitchFamily="18" charset="0"/>
              </a:rPr>
              <a:t>Day and evening treatment programming</a:t>
            </a:r>
          </a:p>
          <a:p>
            <a:pPr eaLnBrk="1" hangingPunct="1">
              <a:lnSpc>
                <a:spcPct val="150000"/>
              </a:lnSpc>
            </a:pPr>
            <a:r>
              <a:rPr lang="en-US" altLang="en-US" sz="2800" dirty="0" smtClean="0">
                <a:effectLst/>
                <a:latin typeface="Times New Roman" pitchFamily="18" charset="0"/>
                <a:cs typeface="Times New Roman" pitchFamily="18" charset="0"/>
              </a:rPr>
              <a:t>Tailored programming for addicted elders</a:t>
            </a:r>
          </a:p>
          <a:p>
            <a:pPr eaLnBrk="1" hangingPunct="1">
              <a:lnSpc>
                <a:spcPct val="150000"/>
              </a:lnSpc>
            </a:pPr>
            <a:r>
              <a:rPr lang="en-US" altLang="en-US" sz="2800" dirty="0" smtClean="0">
                <a:effectLst/>
                <a:latin typeface="Times New Roman" pitchFamily="18" charset="0"/>
                <a:cs typeface="Times New Roman" pitchFamily="18" charset="0"/>
              </a:rPr>
              <a:t>Assessments, treatment planning, linkage, referrals, and discharge planning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b="1" dirty="0" smtClean="0">
                <a:solidFill>
                  <a:srgbClr val="FFC000"/>
                </a:solidFill>
                <a:effectLst/>
                <a:latin typeface="Times New Roman" panose="02020603050405020304" pitchFamily="18" charset="0"/>
                <a:cs typeface="Times New Roman" panose="02020603050405020304" pitchFamily="18" charset="0"/>
              </a:rPr>
              <a:t>Referral Agencies</a:t>
            </a:r>
          </a:p>
        </p:txBody>
      </p:sp>
      <p:sp>
        <p:nvSpPr>
          <p:cNvPr id="29699" name="Rectangle 3"/>
          <p:cNvSpPr>
            <a:spLocks noGrp="1" noChangeArrowheads="1"/>
          </p:cNvSpPr>
          <p:nvPr>
            <p:ph idx="1"/>
          </p:nvPr>
        </p:nvSpPr>
        <p:spPr/>
        <p:txBody>
          <a:bodyPr/>
          <a:lstStyle/>
          <a:p>
            <a:pPr eaLnBrk="1" hangingPunct="1"/>
            <a:r>
              <a:rPr lang="en-US" altLang="en-US" b="1" dirty="0" smtClean="0">
                <a:effectLst/>
                <a:latin typeface="Times New Roman" panose="02020603050405020304" pitchFamily="18" charset="0"/>
                <a:cs typeface="Times New Roman" panose="02020603050405020304" pitchFamily="18" charset="0"/>
              </a:rPr>
              <a:t>Inpatient Rehabilitations</a:t>
            </a:r>
          </a:p>
          <a:p>
            <a:pPr eaLnBrk="1" hangingPunct="1"/>
            <a:r>
              <a:rPr lang="en-US" altLang="en-US" b="1" dirty="0" smtClean="0">
                <a:effectLst/>
                <a:latin typeface="Times New Roman" panose="02020603050405020304" pitchFamily="18" charset="0"/>
                <a:cs typeface="Times New Roman" panose="02020603050405020304" pitchFamily="18" charset="0"/>
              </a:rPr>
              <a:t>Detoxification Facilities</a:t>
            </a:r>
          </a:p>
          <a:p>
            <a:pPr eaLnBrk="1" hangingPunct="1"/>
            <a:r>
              <a:rPr lang="en-US" altLang="en-US" b="1" dirty="0" smtClean="0">
                <a:effectLst/>
                <a:latin typeface="Times New Roman" panose="02020603050405020304" pitchFamily="18" charset="0"/>
                <a:cs typeface="Times New Roman" panose="02020603050405020304" pitchFamily="18" charset="0"/>
              </a:rPr>
              <a:t>Judicial System</a:t>
            </a:r>
          </a:p>
          <a:p>
            <a:pPr eaLnBrk="1" hangingPunct="1"/>
            <a:r>
              <a:rPr lang="en-US" altLang="en-US" b="1" dirty="0" smtClean="0">
                <a:effectLst/>
                <a:latin typeface="Times New Roman" panose="02020603050405020304" pitchFamily="18" charset="0"/>
                <a:cs typeface="Times New Roman" panose="02020603050405020304" pitchFamily="18" charset="0"/>
              </a:rPr>
              <a:t>Medical Floors of Hospitals</a:t>
            </a:r>
          </a:p>
          <a:p>
            <a:pPr eaLnBrk="1" hangingPunct="1"/>
            <a:r>
              <a:rPr lang="en-US" altLang="en-US" b="1" dirty="0" smtClean="0">
                <a:effectLst/>
                <a:latin typeface="Times New Roman" panose="02020603050405020304" pitchFamily="18" charset="0"/>
                <a:cs typeface="Times New Roman" panose="02020603050405020304" pitchFamily="18" charset="0"/>
              </a:rPr>
              <a:t>EAP’S</a:t>
            </a:r>
          </a:p>
          <a:p>
            <a:pPr eaLnBrk="1" hangingPunct="1"/>
            <a:r>
              <a:rPr lang="en-US" altLang="en-US" b="1" dirty="0" smtClean="0">
                <a:effectLst/>
                <a:latin typeface="Times New Roman" panose="02020603050405020304" pitchFamily="18" charset="0"/>
                <a:cs typeface="Times New Roman" panose="02020603050405020304" pitchFamily="18" charset="0"/>
              </a:rPr>
              <a:t>Agencies Serving Older Adults</a:t>
            </a:r>
          </a:p>
          <a:p>
            <a:pPr eaLnBrk="1" hangingPunct="1"/>
            <a:r>
              <a:rPr lang="en-US" altLang="en-US" b="1" dirty="0" smtClean="0">
                <a:effectLst/>
                <a:latin typeface="Times New Roman" panose="02020603050405020304" pitchFamily="18" charset="0"/>
                <a:cs typeface="Times New Roman" panose="02020603050405020304" pitchFamily="18" charset="0"/>
              </a:rPr>
              <a:t>Friends and Family</a:t>
            </a:r>
          </a:p>
        </p:txBody>
      </p:sp>
    </p:spTree>
    <p:extLst>
      <p:ext uri="{BB962C8B-B14F-4D97-AF65-F5344CB8AC3E}">
        <p14:creationId xmlns:p14="http://schemas.microsoft.com/office/powerpoint/2010/main" val="398121398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7813"/>
            <a:ext cx="8686800" cy="1143000"/>
          </a:xfrm>
        </p:spPr>
        <p:txBody>
          <a:bodyPr/>
          <a:lstStyle/>
          <a:p>
            <a:r>
              <a:rPr lang="en-US" b="1" dirty="0" smtClean="0">
                <a:solidFill>
                  <a:srgbClr val="FFC000"/>
                </a:solidFill>
                <a:effectLst/>
                <a:latin typeface="Times New Roman" pitchFamily="18" charset="0"/>
                <a:cs typeface="Times New Roman" pitchFamily="18" charset="0"/>
              </a:rPr>
              <a:t>Overview</a:t>
            </a:r>
            <a:endParaRPr lang="en-US" b="1" dirty="0">
              <a:solidFill>
                <a:srgbClr val="FFC000"/>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228600" y="1600200"/>
            <a:ext cx="8915400" cy="4530725"/>
          </a:xfrm>
        </p:spPr>
        <p:txBody>
          <a:bodyPr/>
          <a:lstStyle/>
          <a:p>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smtClean="0">
                <a:effectLst/>
                <a:latin typeface="Times New Roman" pitchFamily="18" charset="0"/>
                <a:cs typeface="Times New Roman" pitchFamily="18" charset="0"/>
              </a:rPr>
              <a:t>Older Addicted Adults: Prevalence &amp; Significance</a:t>
            </a:r>
          </a:p>
          <a:p>
            <a:r>
              <a:rPr lang="en-US" dirty="0" smtClean="0">
                <a:effectLst/>
                <a:latin typeface="Times New Roman" pitchFamily="18" charset="0"/>
                <a:cs typeface="Times New Roman" pitchFamily="18" charset="0"/>
              </a:rPr>
              <a:t> Theoretical Frameworks &amp; Approaches</a:t>
            </a:r>
          </a:p>
          <a:p>
            <a:r>
              <a:rPr lang="en-US" dirty="0" smtClean="0">
                <a:effectLst/>
                <a:latin typeface="Times New Roman" pitchFamily="18" charset="0"/>
                <a:cs typeface="Times New Roman" pitchFamily="18" charset="0"/>
              </a:rPr>
              <a:t> Treatment Overview </a:t>
            </a:r>
          </a:p>
          <a:p>
            <a:pPr lvl="1"/>
            <a:r>
              <a:rPr lang="en-US" dirty="0" smtClean="0">
                <a:effectLst/>
                <a:latin typeface="Times New Roman" pitchFamily="18" charset="0"/>
                <a:cs typeface="Times New Roman" pitchFamily="18" charset="0"/>
              </a:rPr>
              <a:t> Example:  Senior Hope Counseling</a:t>
            </a:r>
          </a:p>
          <a:p>
            <a:r>
              <a:rPr lang="en-US" dirty="0" smtClean="0">
                <a:solidFill>
                  <a:schemeClr val="tx1"/>
                </a:solidFill>
                <a:effectLst/>
                <a:latin typeface="Times New Roman" pitchFamily="18" charset="0"/>
                <a:cs typeface="Times New Roman" pitchFamily="18" charset="0"/>
              </a:rPr>
              <a:t> Screening and Evaluation Tools</a:t>
            </a:r>
            <a:endParaRPr lang="en-US" dirty="0" smtClean="0">
              <a:effectLst/>
              <a:latin typeface="Times New Roman" pitchFamily="18" charset="0"/>
              <a:cs typeface="Times New Roman" pitchFamily="18" charset="0"/>
            </a:endParaRPr>
          </a:p>
          <a:p>
            <a:r>
              <a:rPr lang="en-US" dirty="0" smtClean="0">
                <a:effectLst/>
                <a:latin typeface="Times New Roman" pitchFamily="18" charset="0"/>
                <a:cs typeface="Times New Roman" pitchFamily="18" charset="0"/>
              </a:rPr>
              <a:t> Overview of Presenter’s Research</a:t>
            </a:r>
          </a:p>
          <a:p>
            <a:r>
              <a:rPr lang="en-US" dirty="0" smtClean="0">
                <a:effectLst/>
                <a:latin typeface="Times New Roman" pitchFamily="18" charset="0"/>
                <a:cs typeface="Times New Roman" pitchFamily="18" charset="0"/>
              </a:rPr>
              <a:t> Recommendations</a:t>
            </a:r>
          </a:p>
          <a:p>
            <a:r>
              <a:rPr lang="en-US" dirty="0" smtClean="0">
                <a:effectLst/>
                <a:latin typeface="Times New Roman" pitchFamily="18" charset="0"/>
                <a:cs typeface="Times New Roman" pitchFamily="18" charset="0"/>
              </a:rPr>
              <a:t> Questions</a:t>
            </a:r>
          </a:p>
          <a:p>
            <a:pPr>
              <a:buNone/>
            </a:pPr>
            <a:endParaRPr lang="en-US" dirty="0" smtClean="0">
              <a:effectLst/>
              <a:latin typeface="Times New Roman" pitchFamily="18" charset="0"/>
              <a:cs typeface="Times New Roman" pitchFamily="18" charset="0"/>
            </a:endParaRPr>
          </a:p>
          <a:p>
            <a:pPr>
              <a:buNone/>
            </a:pPr>
            <a:endParaRPr lang="en-US"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z="3600" b="1" dirty="0" smtClean="0">
                <a:solidFill>
                  <a:srgbClr val="FFC000"/>
                </a:solidFill>
                <a:effectLst/>
                <a:latin typeface="Times New Roman" panose="02020603050405020304" pitchFamily="18" charset="0"/>
                <a:cs typeface="Times New Roman" panose="02020603050405020304" pitchFamily="18" charset="0"/>
              </a:rPr>
              <a:t>Concerns of Financial Exploitation </a:t>
            </a:r>
            <a:br>
              <a:rPr lang="en-US" altLang="en-US" sz="3600" b="1" dirty="0" smtClean="0">
                <a:solidFill>
                  <a:srgbClr val="FFC000"/>
                </a:solidFill>
                <a:effectLst/>
                <a:latin typeface="Times New Roman" panose="02020603050405020304" pitchFamily="18" charset="0"/>
                <a:cs typeface="Times New Roman" panose="02020603050405020304" pitchFamily="18" charset="0"/>
              </a:rPr>
            </a:br>
            <a:r>
              <a:rPr lang="en-US" altLang="en-US" sz="3600" b="1" dirty="0" smtClean="0">
                <a:solidFill>
                  <a:srgbClr val="FFC000"/>
                </a:solidFill>
                <a:effectLst/>
                <a:latin typeface="Times New Roman" panose="02020603050405020304" pitchFamily="18" charset="0"/>
                <a:cs typeface="Times New Roman" panose="02020603050405020304" pitchFamily="18" charset="0"/>
              </a:rPr>
              <a:t>Among Elders</a:t>
            </a:r>
          </a:p>
        </p:txBody>
      </p:sp>
      <p:sp>
        <p:nvSpPr>
          <p:cNvPr id="30723" name="Content Placeholder 2"/>
          <p:cNvSpPr>
            <a:spLocks noGrp="1"/>
          </p:cNvSpPr>
          <p:nvPr>
            <p:ph idx="1"/>
          </p:nvPr>
        </p:nvSpPr>
        <p:spPr>
          <a:xfrm>
            <a:off x="457200" y="1600200"/>
            <a:ext cx="8229600" cy="4876800"/>
          </a:xfrm>
        </p:spPr>
        <p:txBody>
          <a:bodyPr/>
          <a:lstStyle/>
          <a:p>
            <a:r>
              <a:rPr lang="en-US" altLang="en-US" dirty="0" smtClean="0">
                <a:effectLst/>
              </a:rPr>
              <a:t>Telemarketing</a:t>
            </a:r>
          </a:p>
          <a:p>
            <a:r>
              <a:rPr lang="en-US" altLang="en-US" dirty="0" smtClean="0">
                <a:effectLst/>
              </a:rPr>
              <a:t>Door-to-door sales</a:t>
            </a:r>
          </a:p>
          <a:p>
            <a:r>
              <a:rPr lang="en-US" altLang="en-US" dirty="0" smtClean="0">
                <a:effectLst/>
              </a:rPr>
              <a:t>Sweepstakes</a:t>
            </a:r>
          </a:p>
          <a:p>
            <a:r>
              <a:rPr lang="en-US" altLang="en-US" dirty="0" smtClean="0">
                <a:effectLst/>
              </a:rPr>
              <a:t>Home Improvements</a:t>
            </a:r>
          </a:p>
          <a:p>
            <a:r>
              <a:rPr lang="en-US" altLang="en-US" dirty="0" smtClean="0">
                <a:effectLst/>
              </a:rPr>
              <a:t>Predatory Lending</a:t>
            </a:r>
          </a:p>
          <a:p>
            <a:r>
              <a:rPr lang="en-US" altLang="en-US" dirty="0" smtClean="0">
                <a:effectLst/>
              </a:rPr>
              <a:t>Charity scams</a:t>
            </a:r>
          </a:p>
        </p:txBody>
      </p:sp>
    </p:spTree>
    <p:extLst>
      <p:ext uri="{BB962C8B-B14F-4D97-AF65-F5344CB8AC3E}">
        <p14:creationId xmlns:p14="http://schemas.microsoft.com/office/powerpoint/2010/main" val="92399725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C000"/>
                </a:solidFill>
              </a:rPr>
              <a:t>Intervention</a:t>
            </a:r>
            <a:endParaRPr lang="en-US" dirty="0">
              <a:solidFill>
                <a:srgbClr val="FFC000"/>
              </a:solidFill>
            </a:endParaRPr>
          </a:p>
        </p:txBody>
      </p:sp>
      <p:sp>
        <p:nvSpPr>
          <p:cNvPr id="3" name="Content Placeholder 2"/>
          <p:cNvSpPr>
            <a:spLocks noGrp="1"/>
          </p:cNvSpPr>
          <p:nvPr>
            <p:ph idx="1"/>
          </p:nvPr>
        </p:nvSpPr>
        <p:spPr/>
        <p:txBody>
          <a:bodyPr/>
          <a:lstStyle/>
          <a:p>
            <a:pPr>
              <a:defRPr/>
            </a:pPr>
            <a:r>
              <a:rPr lang="en-US" dirty="0" smtClean="0"/>
              <a:t>Payees</a:t>
            </a:r>
          </a:p>
          <a:p>
            <a:pPr>
              <a:defRPr/>
            </a:pPr>
            <a:r>
              <a:rPr lang="en-US" dirty="0" smtClean="0"/>
              <a:t>APS</a:t>
            </a:r>
          </a:p>
          <a:p>
            <a:pPr>
              <a:defRPr/>
            </a:pPr>
            <a:r>
              <a:rPr lang="en-US" dirty="0" smtClean="0"/>
              <a:t>Family Interventions</a:t>
            </a:r>
          </a:p>
          <a:p>
            <a:pPr>
              <a:defRPr/>
            </a:pPr>
            <a:r>
              <a:rPr lang="en-US" dirty="0" smtClean="0"/>
              <a:t>Legal Assistance</a:t>
            </a:r>
          </a:p>
          <a:p>
            <a:pPr>
              <a:defRPr/>
            </a:pPr>
            <a:r>
              <a:rPr lang="en-US" dirty="0" smtClean="0"/>
              <a:t>Financial Management Consultation</a:t>
            </a:r>
          </a:p>
          <a:p>
            <a:pPr>
              <a:defRPr/>
            </a:pPr>
            <a:r>
              <a:rPr lang="en-US" dirty="0" smtClean="0"/>
              <a:t>Individual Counseling</a:t>
            </a:r>
            <a:endParaRPr lang="en-US" dirty="0"/>
          </a:p>
        </p:txBody>
      </p:sp>
    </p:spTree>
    <p:extLst>
      <p:ext uri="{BB962C8B-B14F-4D97-AF65-F5344CB8AC3E}">
        <p14:creationId xmlns:p14="http://schemas.microsoft.com/office/powerpoint/2010/main" val="212324475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b="1" dirty="0" smtClean="0">
                <a:solidFill>
                  <a:srgbClr val="FFC000"/>
                </a:solidFill>
                <a:effectLst/>
                <a:latin typeface="Times New Roman" pitchFamily="18" charset="0"/>
                <a:cs typeface="Times New Roman" pitchFamily="18" charset="0"/>
              </a:rPr>
              <a:t/>
            </a:r>
            <a:br>
              <a:rPr lang="en-US" altLang="en-US" b="1" dirty="0" smtClean="0">
                <a:solidFill>
                  <a:srgbClr val="FFC000"/>
                </a:solidFill>
                <a:effectLst/>
                <a:latin typeface="Times New Roman" pitchFamily="18" charset="0"/>
                <a:cs typeface="Times New Roman" pitchFamily="18" charset="0"/>
              </a:rPr>
            </a:br>
            <a:r>
              <a:rPr lang="en-US" altLang="en-US" b="1" dirty="0" smtClean="0">
                <a:solidFill>
                  <a:srgbClr val="FFC000"/>
                </a:solidFill>
                <a:effectLst/>
                <a:latin typeface="Times New Roman" pitchFamily="18" charset="0"/>
                <a:cs typeface="Times New Roman" pitchFamily="18" charset="0"/>
              </a:rPr>
              <a:t>Senior Hope Counseling Inc.</a:t>
            </a:r>
          </a:p>
        </p:txBody>
      </p:sp>
      <p:sp>
        <p:nvSpPr>
          <p:cNvPr id="3" name="Content Placeholder 2"/>
          <p:cNvSpPr>
            <a:spLocks noGrp="1"/>
          </p:cNvSpPr>
          <p:nvPr>
            <p:ph idx="1"/>
          </p:nvPr>
        </p:nvSpPr>
        <p:spPr/>
        <p:txBody>
          <a:bodyPr/>
          <a:lstStyle/>
          <a:p>
            <a:pPr>
              <a:buFont typeface="Wingdings" pitchFamily="2" charset="2"/>
              <a:buNone/>
              <a:defRPr/>
            </a:pPr>
            <a:endParaRPr lang="en-US" b="1" dirty="0" smtClean="0">
              <a:latin typeface="Footlight MT Light" pitchFamily="18" charset="0"/>
            </a:endParaRPr>
          </a:p>
          <a:p>
            <a:pPr>
              <a:buFont typeface="Wingdings" pitchFamily="2" charset="2"/>
              <a:buNone/>
              <a:defRPr/>
            </a:pPr>
            <a:r>
              <a:rPr lang="en-US" b="1" dirty="0" smtClean="0">
                <a:latin typeface="Footlight MT Light" pitchFamily="18" charset="0"/>
              </a:rPr>
              <a:t>	</a:t>
            </a:r>
            <a:endParaRPr lang="en-US" b="1" dirty="0" smtClean="0">
              <a:effectLst/>
              <a:latin typeface="Times New Roman" pitchFamily="18" charset="0"/>
              <a:cs typeface="Times New Roman" pitchFamily="18" charset="0"/>
            </a:endParaRPr>
          </a:p>
          <a:p>
            <a:pPr eaLnBrk="1" hangingPunct="1">
              <a:lnSpc>
                <a:spcPct val="90000"/>
              </a:lnSpc>
              <a:defRPr/>
            </a:pPr>
            <a:r>
              <a:rPr lang="en-US" sz="2800" b="1" dirty="0" smtClean="0">
                <a:effectLst/>
                <a:latin typeface="Times New Roman" pitchFamily="18" charset="0"/>
                <a:cs typeface="Times New Roman" pitchFamily="18" charset="0"/>
              </a:rPr>
              <a:t>An ACE Informed Outpatient Clinic</a:t>
            </a:r>
          </a:p>
          <a:p>
            <a:pPr eaLnBrk="1" hangingPunct="1">
              <a:lnSpc>
                <a:spcPct val="90000"/>
              </a:lnSpc>
              <a:buFont typeface="Wingdings" pitchFamily="2" charset="2"/>
              <a:buNone/>
              <a:defRPr/>
            </a:pPr>
            <a:endParaRPr lang="en-US" sz="2800" b="1" dirty="0" smtClean="0">
              <a:solidFill>
                <a:srgbClr val="FFC000"/>
              </a:solidFill>
              <a:effectLst/>
              <a:latin typeface="Times New Roman" pitchFamily="18" charset="0"/>
              <a:cs typeface="Times New Roman" pitchFamily="18" charset="0"/>
            </a:endParaRPr>
          </a:p>
          <a:p>
            <a:pPr eaLnBrk="1" hangingPunct="1">
              <a:lnSpc>
                <a:spcPct val="90000"/>
              </a:lnSpc>
              <a:defRPr/>
            </a:pPr>
            <a:r>
              <a:rPr lang="en-US" sz="2800" b="1" dirty="0" smtClean="0">
                <a:effectLst/>
                <a:latin typeface="Times New Roman" pitchFamily="18" charset="0"/>
                <a:cs typeface="Times New Roman" pitchFamily="18" charset="0"/>
              </a:rPr>
              <a:t>Examining Adverse Childhood Experiences</a:t>
            </a:r>
          </a:p>
          <a:p>
            <a:pPr eaLnBrk="1" hangingPunct="1">
              <a:lnSpc>
                <a:spcPct val="90000"/>
              </a:lnSpc>
              <a:buFont typeface="Wingdings" pitchFamily="2" charset="2"/>
              <a:buNone/>
              <a:defRPr/>
            </a:pPr>
            <a:endParaRPr lang="en-US" sz="2800" b="1" dirty="0" smtClean="0">
              <a:solidFill>
                <a:srgbClr val="FFC000"/>
              </a:solidFill>
              <a:effectLst/>
              <a:latin typeface="Times New Roman" pitchFamily="18" charset="0"/>
              <a:cs typeface="Times New Roman" pitchFamily="18" charset="0"/>
            </a:endParaRPr>
          </a:p>
          <a:p>
            <a:pPr eaLnBrk="1" hangingPunct="1">
              <a:lnSpc>
                <a:spcPct val="90000"/>
              </a:lnSpc>
              <a:defRPr/>
            </a:pPr>
            <a:r>
              <a:rPr lang="en-US" sz="2800" b="1" dirty="0" smtClean="0">
                <a:effectLst/>
                <a:latin typeface="Times New Roman" pitchFamily="18" charset="0"/>
                <a:cs typeface="Times New Roman" pitchFamily="18" charset="0"/>
              </a:rPr>
              <a:t>The Benefit of Using an ACE</a:t>
            </a:r>
            <a:r>
              <a:rPr lang="en-US" sz="2800" dirty="0" smtClean="0">
                <a:effectLst/>
                <a:latin typeface="Times New Roman" pitchFamily="18" charset="0"/>
                <a:cs typeface="Times New Roman" pitchFamily="18" charset="0"/>
              </a:rPr>
              <a:t>s</a:t>
            </a:r>
            <a:r>
              <a:rPr lang="en-US" sz="2800" b="1" dirty="0" smtClean="0">
                <a:effectLst/>
                <a:latin typeface="Times New Roman" pitchFamily="18" charset="0"/>
                <a:cs typeface="Times New Roman" pitchFamily="18" charset="0"/>
              </a:rPr>
              <a:t> Screening Tool </a:t>
            </a:r>
          </a:p>
          <a:p>
            <a:pPr>
              <a:buFont typeface="Wingdings" pitchFamily="2" charset="2"/>
              <a:buNone/>
              <a:defRPr/>
            </a:pPr>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8"/>
          <p:cNvSpPr>
            <a:spLocks noChangeArrowheads="1"/>
          </p:cNvSpPr>
          <p:nvPr/>
        </p:nvSpPr>
        <p:spPr bwMode="auto">
          <a:xfrm>
            <a:off x="771525" y="6248400"/>
            <a:ext cx="2143125" cy="457200"/>
          </a:xfrm>
          <a:prstGeom prst="rect">
            <a:avLst/>
          </a:prstGeom>
          <a:noFill/>
          <a:ln w="9525">
            <a:noFill/>
            <a:miter lim="800000"/>
            <a:headEnd/>
            <a:tailEnd/>
          </a:ln>
        </p:spPr>
        <p:txBody>
          <a:bodyPr wrap="none" anchor="ctr"/>
          <a:lstStyle/>
          <a:p>
            <a:pPr eaLnBrk="0" hangingPunct="0"/>
            <a:endParaRPr lang="en-US" altLang="en-US" dirty="0"/>
          </a:p>
        </p:txBody>
      </p:sp>
      <p:sp>
        <p:nvSpPr>
          <p:cNvPr id="22531" name="Rectangle 19"/>
          <p:cNvSpPr>
            <a:spLocks noChangeArrowheads="1"/>
          </p:cNvSpPr>
          <p:nvPr/>
        </p:nvSpPr>
        <p:spPr bwMode="auto">
          <a:xfrm>
            <a:off x="3514725" y="6248400"/>
            <a:ext cx="3257550" cy="457200"/>
          </a:xfrm>
          <a:prstGeom prst="rect">
            <a:avLst/>
          </a:prstGeom>
          <a:noFill/>
          <a:ln w="9525">
            <a:noFill/>
            <a:miter lim="800000"/>
            <a:headEnd/>
            <a:tailEnd/>
          </a:ln>
        </p:spPr>
        <p:txBody>
          <a:bodyPr wrap="none" anchor="ctr"/>
          <a:lstStyle/>
          <a:p>
            <a:pPr eaLnBrk="0" hangingPunct="0"/>
            <a:endParaRPr lang="en-US" altLang="en-US" dirty="0"/>
          </a:p>
        </p:txBody>
      </p:sp>
      <p:sp>
        <p:nvSpPr>
          <p:cNvPr id="22532" name="Rectangle 20"/>
          <p:cNvSpPr>
            <a:spLocks noChangeArrowheads="1"/>
          </p:cNvSpPr>
          <p:nvPr/>
        </p:nvSpPr>
        <p:spPr bwMode="auto">
          <a:xfrm>
            <a:off x="304800" y="273050"/>
            <a:ext cx="8839200" cy="6124575"/>
          </a:xfrm>
          <a:prstGeom prst="rect">
            <a:avLst/>
          </a:prstGeom>
          <a:noFill/>
          <a:ln w="9525">
            <a:noFill/>
            <a:miter lim="800000"/>
            <a:headEnd/>
            <a:tailEnd/>
          </a:ln>
        </p:spPr>
        <p:txBody>
          <a:bodyPr lIns="90488" tIns="44450" rIns="90488" bIns="44450">
            <a:spAutoFit/>
          </a:bodyPr>
          <a:lstStyle/>
          <a:p>
            <a:pPr marL="449263" indent="-449263" eaLnBrk="0" hangingPunct="0"/>
            <a:r>
              <a:rPr lang="en-US" altLang="en-US" sz="3200" b="1" dirty="0">
                <a:solidFill>
                  <a:srgbClr val="FFC000"/>
                </a:solidFill>
                <a:latin typeface="Times New Roman" pitchFamily="18" charset="0"/>
                <a:cs typeface="Times New Roman" pitchFamily="18" charset="0"/>
              </a:rPr>
              <a:t>The Adverse Childhood Experiences </a:t>
            </a:r>
            <a:br>
              <a:rPr lang="en-US" altLang="en-US" sz="3200" b="1" dirty="0">
                <a:solidFill>
                  <a:srgbClr val="FFC000"/>
                </a:solidFill>
                <a:latin typeface="Times New Roman" pitchFamily="18" charset="0"/>
                <a:cs typeface="Times New Roman" pitchFamily="18" charset="0"/>
              </a:rPr>
            </a:br>
            <a:r>
              <a:rPr lang="en-US" altLang="en-US" sz="3200" b="1" dirty="0">
                <a:solidFill>
                  <a:srgbClr val="FFC000"/>
                </a:solidFill>
                <a:latin typeface="Times New Roman" pitchFamily="18" charset="0"/>
                <a:cs typeface="Times New Roman" pitchFamily="18" charset="0"/>
              </a:rPr>
              <a:t>(ACE) Study</a:t>
            </a:r>
            <a:endParaRPr lang="en-US" altLang="en-US" sz="2800" b="1" dirty="0">
              <a:solidFill>
                <a:srgbClr val="FFC000"/>
              </a:solidFill>
              <a:latin typeface="Times New Roman" pitchFamily="18" charset="0"/>
              <a:cs typeface="Times New Roman" pitchFamily="18" charset="0"/>
            </a:endParaRPr>
          </a:p>
          <a:p>
            <a:pPr marL="449263" indent="-449263" eaLnBrk="0" hangingPunct="0"/>
            <a:endParaRPr lang="en-US" altLang="en-US" sz="2400" dirty="0">
              <a:solidFill>
                <a:schemeClr val="hlink"/>
              </a:solidFill>
              <a:latin typeface="Times New Roman" pitchFamily="18" charset="0"/>
            </a:endParaRPr>
          </a:p>
          <a:p>
            <a:pPr marL="449263" indent="-449263" eaLnBrk="0" hangingPunct="0"/>
            <a:r>
              <a:rPr lang="en-US" altLang="en-US" sz="3200" dirty="0">
                <a:solidFill>
                  <a:schemeClr val="hlink"/>
                </a:solidFill>
                <a:latin typeface="Times New Roman" pitchFamily="18" charset="0"/>
                <a:cs typeface="Times New Roman" pitchFamily="18" charset="0"/>
              </a:rPr>
              <a:t>Summary of Findings:</a:t>
            </a:r>
          </a:p>
          <a:p>
            <a:pPr marL="449263" indent="-449263" eaLnBrk="0" hangingPunct="0"/>
            <a:endParaRPr lang="en-US" altLang="en-US" sz="3600" b="1" dirty="0">
              <a:solidFill>
                <a:schemeClr val="hlink"/>
              </a:solidFill>
              <a:latin typeface="Times New Roman" pitchFamily="18" charset="0"/>
            </a:endParaRPr>
          </a:p>
          <a:p>
            <a:pPr marL="449263" indent="-449263" eaLnBrk="0" hangingPunct="0">
              <a:spcAft>
                <a:spcPct val="5000"/>
              </a:spcAft>
              <a:buFontTx/>
              <a:buChar char="•"/>
            </a:pPr>
            <a:r>
              <a:rPr lang="en-US" altLang="en-US" sz="3200" b="1" dirty="0">
                <a:solidFill>
                  <a:schemeClr val="hlink"/>
                </a:solidFill>
                <a:latin typeface="Times New Roman" pitchFamily="18" charset="0"/>
              </a:rPr>
              <a:t>Adverse Childhood Experiences</a:t>
            </a:r>
          </a:p>
          <a:p>
            <a:pPr marL="449263" indent="-449263" eaLnBrk="0" hangingPunct="0">
              <a:spcAft>
                <a:spcPct val="5000"/>
              </a:spcAft>
            </a:pPr>
            <a:r>
              <a:rPr lang="en-US" altLang="en-US" sz="3200" b="1" dirty="0">
                <a:solidFill>
                  <a:schemeClr val="hlink"/>
                </a:solidFill>
                <a:latin typeface="Times New Roman" pitchFamily="18" charset="0"/>
              </a:rPr>
              <a:t>    (ACEs) are very common </a:t>
            </a:r>
          </a:p>
          <a:p>
            <a:pPr marL="449263" indent="-449263" eaLnBrk="0" hangingPunct="0">
              <a:spcAft>
                <a:spcPct val="5000"/>
              </a:spcAft>
            </a:pPr>
            <a:endParaRPr lang="en-US" altLang="en-US" sz="2000" b="1" dirty="0">
              <a:solidFill>
                <a:schemeClr val="hlink"/>
              </a:solidFill>
              <a:latin typeface="Times New Roman" pitchFamily="18" charset="0"/>
            </a:endParaRPr>
          </a:p>
          <a:p>
            <a:pPr marL="449263" indent="-449263" eaLnBrk="0" hangingPunct="0">
              <a:buFontTx/>
              <a:buChar char="•"/>
            </a:pPr>
            <a:r>
              <a:rPr lang="en-US" altLang="en-US" sz="3200" b="1" dirty="0">
                <a:solidFill>
                  <a:schemeClr val="hlink"/>
                </a:solidFill>
                <a:latin typeface="Times New Roman" pitchFamily="18" charset="0"/>
              </a:rPr>
              <a:t>ACEs are strong predictors of  adult</a:t>
            </a:r>
            <a:br>
              <a:rPr lang="en-US" altLang="en-US" sz="3200" b="1" dirty="0">
                <a:solidFill>
                  <a:schemeClr val="hlink"/>
                </a:solidFill>
                <a:latin typeface="Times New Roman" pitchFamily="18" charset="0"/>
              </a:rPr>
            </a:br>
            <a:r>
              <a:rPr lang="en-US" altLang="en-US" sz="3200" b="1" dirty="0">
                <a:solidFill>
                  <a:schemeClr val="hlink"/>
                </a:solidFill>
                <a:latin typeface="Times New Roman" pitchFamily="18" charset="0"/>
              </a:rPr>
              <a:t>health risks and disease</a:t>
            </a:r>
          </a:p>
          <a:p>
            <a:pPr marL="449263" indent="-449263" eaLnBrk="0" hangingPunct="0"/>
            <a:endParaRPr lang="en-US" altLang="en-US" sz="2000" b="1" dirty="0">
              <a:solidFill>
                <a:schemeClr val="hlink"/>
              </a:solidFill>
              <a:latin typeface="Times New Roman" pitchFamily="18" charset="0"/>
            </a:endParaRPr>
          </a:p>
          <a:p>
            <a:pPr marL="449263" indent="-449263" eaLnBrk="0" hangingPunct="0">
              <a:spcAft>
                <a:spcPct val="60000"/>
              </a:spcAft>
              <a:buFontTx/>
              <a:buChar char="•"/>
            </a:pPr>
            <a:r>
              <a:rPr lang="en-US" altLang="en-US" sz="3200" b="1" dirty="0">
                <a:solidFill>
                  <a:schemeClr val="hlink"/>
                </a:solidFill>
                <a:latin typeface="Times New Roman" pitchFamily="18" charset="0"/>
              </a:rPr>
              <a:t>ACEs are implicated in </a:t>
            </a:r>
            <a:r>
              <a:rPr lang="en-US" altLang="en-US" sz="3200" b="1" i="1" dirty="0">
                <a:solidFill>
                  <a:schemeClr val="hlink"/>
                </a:solidFill>
                <a:latin typeface="Times New Roman" pitchFamily="18" charset="0"/>
              </a:rPr>
              <a:t>the 10 leading causes of death in the U.S.!</a:t>
            </a:r>
            <a:endParaRPr lang="en-US" altLang="en-US" sz="2400" b="1" dirty="0">
              <a:solidFill>
                <a:schemeClr val="hlink"/>
              </a:solidFill>
              <a:latin typeface="Times New Roman" pitchFamily="18" charset="0"/>
            </a:endParaRPr>
          </a:p>
        </p:txBody>
      </p:sp>
      <p:pic>
        <p:nvPicPr>
          <p:cNvPr id="22533" name="Picture 21" descr="little-boy"/>
          <p:cNvPicPr>
            <a:picLocks noChangeAspect="1" noChangeArrowheads="1"/>
          </p:cNvPicPr>
          <p:nvPr/>
        </p:nvPicPr>
        <p:blipFill>
          <a:blip r:embed="rId3" cstate="print"/>
          <a:srcRect/>
          <a:stretch>
            <a:fillRect/>
          </a:stretch>
        </p:blipFill>
        <p:spPr bwMode="auto">
          <a:xfrm>
            <a:off x="6324600" y="914400"/>
            <a:ext cx="2582863" cy="17605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ACEs: MARC Project</a:t>
            </a:r>
            <a:endParaRPr lang="en-US" dirty="0">
              <a:solidFill>
                <a:srgbClr val="FFC000"/>
              </a:solidFill>
            </a:endParaRPr>
          </a:p>
        </p:txBody>
      </p:sp>
      <p:sp>
        <p:nvSpPr>
          <p:cNvPr id="3" name="Content Placeholder 2"/>
          <p:cNvSpPr>
            <a:spLocks noGrp="1"/>
          </p:cNvSpPr>
          <p:nvPr>
            <p:ph idx="1"/>
          </p:nvPr>
        </p:nvSpPr>
        <p:spPr>
          <a:xfrm>
            <a:off x="457200" y="2286000"/>
            <a:ext cx="8229600" cy="3692525"/>
          </a:xfrm>
        </p:spPr>
        <p:txBody>
          <a:bodyPr/>
          <a:lstStyle/>
          <a:p>
            <a:pPr>
              <a:lnSpc>
                <a:spcPct val="150000"/>
              </a:lnSpc>
            </a:pPr>
            <a:r>
              <a:rPr lang="en-US" dirty="0" smtClean="0"/>
              <a:t>Senior Hope- ACEs Project 2016 &amp; 2017</a:t>
            </a:r>
          </a:p>
          <a:p>
            <a:pPr>
              <a:lnSpc>
                <a:spcPct val="150000"/>
              </a:lnSpc>
            </a:pPr>
            <a:r>
              <a:rPr lang="en-US" dirty="0" smtClean="0"/>
              <a:t>Data Collection ACE Questionnaires</a:t>
            </a:r>
          </a:p>
          <a:p>
            <a:pPr>
              <a:lnSpc>
                <a:spcPct val="150000"/>
              </a:lnSpc>
            </a:pPr>
            <a:r>
              <a:rPr lang="en-US" dirty="0" smtClean="0"/>
              <a:t>Dissemination of Knowledge </a:t>
            </a:r>
          </a:p>
          <a:p>
            <a:pPr>
              <a:lnSpc>
                <a:spcPct val="150000"/>
              </a:lnSpc>
            </a:pPr>
            <a:r>
              <a:rPr lang="en-US" dirty="0" smtClean="0"/>
              <a:t>Implications for the Future</a:t>
            </a:r>
          </a:p>
        </p:txBody>
      </p:sp>
    </p:spTree>
    <p:extLst>
      <p:ext uri="{BB962C8B-B14F-4D97-AF65-F5344CB8AC3E}">
        <p14:creationId xmlns:p14="http://schemas.microsoft.com/office/powerpoint/2010/main" val="197205259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81000" y="331788"/>
            <a:ext cx="8229600" cy="1249362"/>
          </a:xfrm>
        </p:spPr>
        <p:txBody>
          <a:bodyPr/>
          <a:lstStyle/>
          <a:p>
            <a:pPr eaLnBrk="1" hangingPunct="1"/>
            <a:r>
              <a:rPr lang="en-US" altLang="en-US" b="1" dirty="0" smtClean="0">
                <a:solidFill>
                  <a:srgbClr val="FFC000"/>
                </a:solidFill>
                <a:effectLst/>
                <a:latin typeface="Times New Roman" pitchFamily="18" charset="0"/>
                <a:cs typeface="Times New Roman" pitchFamily="18" charset="0"/>
              </a:rPr>
              <a:t>Group Offerings: Senior Hope</a:t>
            </a:r>
            <a:br>
              <a:rPr lang="en-US" altLang="en-US" b="1" dirty="0" smtClean="0">
                <a:solidFill>
                  <a:srgbClr val="FFC000"/>
                </a:solidFill>
                <a:effectLst/>
                <a:latin typeface="Times New Roman" pitchFamily="18" charset="0"/>
                <a:cs typeface="Times New Roman" pitchFamily="18" charset="0"/>
              </a:rPr>
            </a:br>
            <a:r>
              <a:rPr lang="en-US" altLang="en-US" b="1" dirty="0" smtClean="0">
                <a:solidFill>
                  <a:srgbClr val="FFC000"/>
                </a:solidFill>
                <a:effectLst/>
                <a:latin typeface="Times New Roman" pitchFamily="18" charset="0"/>
                <a:cs typeface="Times New Roman" pitchFamily="18" charset="0"/>
              </a:rPr>
              <a:t>11 Age-Specific Groups</a:t>
            </a:r>
          </a:p>
        </p:txBody>
      </p:sp>
      <p:sp>
        <p:nvSpPr>
          <p:cNvPr id="3" name="Text Placeholder 2"/>
          <p:cNvSpPr>
            <a:spLocks noGrp="1"/>
          </p:cNvSpPr>
          <p:nvPr>
            <p:ph type="body" sz="half" idx="1"/>
          </p:nvPr>
        </p:nvSpPr>
        <p:spPr>
          <a:xfrm>
            <a:off x="0" y="1143000"/>
            <a:ext cx="6934200" cy="5715000"/>
          </a:xfrm>
        </p:spPr>
        <p:txBody>
          <a:bodyPr/>
          <a:lstStyle/>
          <a:p>
            <a:pPr marL="0" indent="0" eaLnBrk="1" hangingPunct="1">
              <a:lnSpc>
                <a:spcPct val="150000"/>
              </a:lnSpc>
              <a:buNone/>
              <a:defRPr/>
            </a:pPr>
            <a:endParaRPr lang="en-US" sz="2800" b="1" dirty="0" smtClean="0">
              <a:effectLst/>
              <a:latin typeface="Times New Roman" pitchFamily="18" charset="0"/>
              <a:cs typeface="Times New Roman" pitchFamily="18" charset="0"/>
            </a:endParaRPr>
          </a:p>
          <a:p>
            <a:pPr eaLnBrk="1" hangingPunct="1">
              <a:lnSpc>
                <a:spcPct val="150000"/>
              </a:lnSpc>
              <a:defRPr/>
            </a:pPr>
            <a:r>
              <a:rPr lang="en-US" sz="2800" b="1" dirty="0" smtClean="0">
                <a:effectLst/>
                <a:latin typeface="Times New Roman" pitchFamily="18" charset="0"/>
                <a:cs typeface="Times New Roman" pitchFamily="18" charset="0"/>
              </a:rPr>
              <a:t>Trauma Survivors’ Group</a:t>
            </a:r>
          </a:p>
          <a:p>
            <a:pPr eaLnBrk="1" hangingPunct="1">
              <a:lnSpc>
                <a:spcPct val="150000"/>
              </a:lnSpc>
              <a:defRPr/>
            </a:pPr>
            <a:r>
              <a:rPr lang="en-US" sz="2800" b="1" dirty="0">
                <a:effectLst/>
                <a:latin typeface="Times New Roman" pitchFamily="18" charset="0"/>
                <a:cs typeface="Times New Roman" pitchFamily="18" charset="0"/>
              </a:rPr>
              <a:t>Life’s Transitions </a:t>
            </a:r>
            <a:r>
              <a:rPr lang="en-US" sz="2800" b="1" dirty="0" smtClean="0">
                <a:effectLst/>
                <a:latin typeface="Times New Roman" pitchFamily="18" charset="0"/>
                <a:cs typeface="Times New Roman" pitchFamily="18" charset="0"/>
              </a:rPr>
              <a:t>Group</a:t>
            </a:r>
          </a:p>
          <a:p>
            <a:pPr eaLnBrk="1" hangingPunct="1">
              <a:lnSpc>
                <a:spcPct val="150000"/>
              </a:lnSpc>
              <a:defRPr/>
            </a:pPr>
            <a:r>
              <a:rPr lang="en-US" sz="2800" b="1" dirty="0" smtClean="0">
                <a:effectLst/>
                <a:latin typeface="Times New Roman" pitchFamily="18" charset="0"/>
                <a:cs typeface="Times New Roman" pitchFamily="18" charset="0"/>
              </a:rPr>
              <a:t>Men’s Group</a:t>
            </a:r>
          </a:p>
          <a:p>
            <a:pPr eaLnBrk="1" hangingPunct="1">
              <a:lnSpc>
                <a:spcPct val="150000"/>
              </a:lnSpc>
              <a:defRPr/>
            </a:pPr>
            <a:r>
              <a:rPr lang="en-US" sz="2800" b="1" dirty="0" smtClean="0">
                <a:effectLst/>
                <a:latin typeface="Times New Roman" pitchFamily="18" charset="0"/>
                <a:cs typeface="Times New Roman" pitchFamily="18" charset="0"/>
              </a:rPr>
              <a:t>Women’s Group</a:t>
            </a:r>
          </a:p>
          <a:p>
            <a:pPr eaLnBrk="1" hangingPunct="1">
              <a:lnSpc>
                <a:spcPct val="150000"/>
              </a:lnSpc>
              <a:defRPr/>
            </a:pPr>
            <a:r>
              <a:rPr lang="en-US" sz="2800" b="1" dirty="0" smtClean="0">
                <a:effectLst/>
                <a:latin typeface="Times New Roman" pitchFamily="18" charset="0"/>
                <a:cs typeface="Times New Roman" pitchFamily="18" charset="0"/>
              </a:rPr>
              <a:t>Mental Health &amp; Recovery</a:t>
            </a:r>
          </a:p>
          <a:p>
            <a:pPr eaLnBrk="1" hangingPunct="1">
              <a:lnSpc>
                <a:spcPct val="150000"/>
              </a:lnSpc>
              <a:defRPr/>
            </a:pPr>
            <a:r>
              <a:rPr lang="en-US" sz="2800" b="1" dirty="0" smtClean="0">
                <a:effectLst/>
                <a:latin typeface="Times New Roman" pitchFamily="18" charset="0"/>
                <a:cs typeface="Times New Roman" pitchFamily="18" charset="0"/>
              </a:rPr>
              <a:t>Goal-Oriented Action and Learning</a:t>
            </a:r>
            <a:endParaRPr lang="en-US" sz="2800" b="1" dirty="0">
              <a:effectLst/>
              <a:latin typeface="Times New Roman" pitchFamily="18" charset="0"/>
              <a:cs typeface="Times New Roman" pitchFamily="18" charset="0"/>
            </a:endParaRPr>
          </a:p>
          <a:p>
            <a:pPr eaLnBrk="1" hangingPunct="1">
              <a:lnSpc>
                <a:spcPct val="150000"/>
              </a:lnSpc>
              <a:defRPr/>
            </a:pPr>
            <a:endParaRPr lang="en-US" sz="2800" b="1" dirty="0" smtClean="0">
              <a:effectLst/>
              <a:latin typeface="Times New Roman" pitchFamily="18" charset="0"/>
              <a:cs typeface="Times New Roman" pitchFamily="18" charset="0"/>
            </a:endParaRPr>
          </a:p>
          <a:p>
            <a:pPr eaLnBrk="1" hangingPunct="1">
              <a:lnSpc>
                <a:spcPct val="150000"/>
              </a:lnSpc>
              <a:defRPr/>
            </a:pPr>
            <a:endParaRPr lang="en-US" sz="2800" b="1" dirty="0" smtClean="0">
              <a:effectLst/>
              <a:latin typeface="Times New Roman" pitchFamily="18" charset="0"/>
              <a:cs typeface="Times New Roman" pitchFamily="18" charset="0"/>
            </a:endParaRPr>
          </a:p>
          <a:p>
            <a:pPr marL="0" indent="0" eaLnBrk="1" hangingPunct="1">
              <a:lnSpc>
                <a:spcPct val="90000"/>
              </a:lnSpc>
              <a:buFont typeface="Wingdings" pitchFamily="2" charset="2"/>
              <a:buNone/>
              <a:defRPr/>
            </a:pPr>
            <a:endParaRPr lang="en-US" sz="2800" b="1" dirty="0" smtClean="0">
              <a:latin typeface="Footlight MT Light" pitchFamily="18" charset="0"/>
            </a:endParaRPr>
          </a:p>
          <a:p>
            <a:pPr marL="0" indent="0" eaLnBrk="1" hangingPunct="1">
              <a:buFont typeface="Wingdings" pitchFamily="2" charset="2"/>
              <a:buNone/>
              <a:defRPr/>
            </a:pPr>
            <a:endParaRPr lang="en-US" dirty="0"/>
          </a:p>
        </p:txBody>
      </p:sp>
      <p:sp>
        <p:nvSpPr>
          <p:cNvPr id="4" name="Content Placeholder 3"/>
          <p:cNvSpPr>
            <a:spLocks noGrp="1"/>
          </p:cNvSpPr>
          <p:nvPr>
            <p:ph sz="half" idx="2"/>
          </p:nvPr>
        </p:nvSpPr>
        <p:spPr>
          <a:xfrm>
            <a:off x="4686300" y="1943100"/>
            <a:ext cx="4495800" cy="4724400"/>
          </a:xfrm>
        </p:spPr>
        <p:txBody>
          <a:bodyPr/>
          <a:lstStyle/>
          <a:p>
            <a:pPr eaLnBrk="1" hangingPunct="1">
              <a:lnSpc>
                <a:spcPct val="150000"/>
              </a:lnSpc>
              <a:defRPr/>
            </a:pPr>
            <a:r>
              <a:rPr lang="en-US" sz="2800" b="1" dirty="0" smtClean="0">
                <a:effectLst/>
                <a:latin typeface="Times New Roman" pitchFamily="18" charset="0"/>
                <a:cs typeface="Times New Roman" pitchFamily="18" charset="0"/>
              </a:rPr>
              <a:t>Recovery Topics</a:t>
            </a:r>
            <a:endParaRPr lang="en-US" sz="2800" b="1" dirty="0">
              <a:effectLst/>
              <a:latin typeface="Times New Roman" pitchFamily="18" charset="0"/>
              <a:cs typeface="Times New Roman" pitchFamily="18" charset="0"/>
            </a:endParaRPr>
          </a:p>
          <a:p>
            <a:pPr eaLnBrk="1" hangingPunct="1">
              <a:lnSpc>
                <a:spcPct val="150000"/>
              </a:lnSpc>
              <a:defRPr/>
            </a:pPr>
            <a:r>
              <a:rPr lang="en-US" sz="2800" b="1" dirty="0" smtClean="0">
                <a:effectLst/>
                <a:latin typeface="Times New Roman" pitchFamily="18" charset="0"/>
                <a:cs typeface="Times New Roman" pitchFamily="18" charset="0"/>
              </a:rPr>
              <a:t>Relapse Prevention</a:t>
            </a:r>
          </a:p>
          <a:p>
            <a:pPr eaLnBrk="1" hangingPunct="1">
              <a:lnSpc>
                <a:spcPct val="150000"/>
              </a:lnSpc>
              <a:defRPr/>
            </a:pPr>
            <a:r>
              <a:rPr lang="en-US" sz="2800" b="1" dirty="0" smtClean="0">
                <a:effectLst/>
                <a:latin typeface="Times New Roman" pitchFamily="18" charset="0"/>
                <a:cs typeface="Times New Roman" pitchFamily="18" charset="0"/>
              </a:rPr>
              <a:t>Anger Into Energy Group</a:t>
            </a:r>
          </a:p>
          <a:p>
            <a:pPr eaLnBrk="1" hangingPunct="1">
              <a:lnSpc>
                <a:spcPct val="150000"/>
              </a:lnSpc>
              <a:defRPr/>
            </a:pPr>
            <a:r>
              <a:rPr lang="en-US" sz="2800" b="1" dirty="0" smtClean="0">
                <a:effectLst/>
                <a:latin typeface="Times New Roman" pitchFamily="18" charset="0"/>
                <a:cs typeface="Times New Roman" pitchFamily="18" charset="0"/>
              </a:rPr>
              <a:t>Understanding Addiction</a:t>
            </a:r>
          </a:p>
          <a:p>
            <a:pPr eaLnBrk="1" hangingPunct="1">
              <a:lnSpc>
                <a:spcPct val="150000"/>
              </a:lnSpc>
              <a:defRPr/>
            </a:pPr>
            <a:r>
              <a:rPr lang="en-US" sz="2800" b="1" dirty="0" smtClean="0">
                <a:effectLst/>
                <a:latin typeface="Times New Roman" pitchFamily="18" charset="0"/>
                <a:cs typeface="Times New Roman" pitchFamily="18" charset="0"/>
              </a:rPr>
              <a:t>Wellness and Recovery</a:t>
            </a:r>
          </a:p>
          <a:p>
            <a:pPr eaLnBrk="1" hangingPunct="1">
              <a:lnSpc>
                <a:spcPct val="150000"/>
              </a:lnSpc>
              <a:buFont typeface="Wingdings" pitchFamily="2" charset="2"/>
              <a:buNone/>
              <a:defRPr/>
            </a:pPr>
            <a:endParaRPr lang="en-US" sz="2800" b="1" dirty="0" smtClean="0">
              <a:latin typeface="Footlight MT Light" pitchFamily="18" charset="0"/>
            </a:endParaRPr>
          </a:p>
          <a:p>
            <a:pPr eaLnBrk="1" hangingPunct="1">
              <a:lnSpc>
                <a:spcPct val="90000"/>
              </a:lnSpc>
              <a:defRPr/>
            </a:pPr>
            <a:endParaRPr lang="en-US" sz="2800" b="1" dirty="0" smtClean="0">
              <a:latin typeface="Footlight MT Light" pitchFamily="18" charset="0"/>
            </a:endParaRPr>
          </a:p>
          <a:p>
            <a:pPr eaLnBrk="1" hangingPunct="1">
              <a:lnSpc>
                <a:spcPct val="90000"/>
              </a:lnSpc>
              <a:defRPr/>
            </a:pPr>
            <a:endParaRPr lang="en-US" sz="2800" b="1" dirty="0" smtClean="0">
              <a:latin typeface="Footlight MT Light" pitchFamily="18" charset="0"/>
            </a:endParaRPr>
          </a:p>
          <a:p>
            <a:pPr eaLnBrk="1" hangingPunct="1">
              <a:lnSpc>
                <a:spcPct val="90000"/>
              </a:lnSpc>
              <a:defRPr/>
            </a:pPr>
            <a:endParaRPr lang="en-US" sz="2800" b="1" dirty="0" smtClean="0">
              <a:latin typeface="Footlight MT Light" pitchFamily="18" charset="0"/>
            </a:endParaRPr>
          </a:p>
          <a:p>
            <a:pPr eaLnBrk="1" hangingPunct="1">
              <a:lnSpc>
                <a:spcPct val="90000"/>
              </a:lnSpc>
              <a:buFont typeface="Wingdings" pitchFamily="2" charset="2"/>
              <a:buNone/>
              <a:defRPr/>
            </a:pPr>
            <a:endParaRPr lang="en-US" sz="2800" b="1" dirty="0">
              <a:latin typeface="Footlight MT Light" pitchFamily="18" charset="0"/>
            </a:endParaRPr>
          </a:p>
          <a:p>
            <a:pPr marL="0" indent="0" eaLnBrk="1" hangingPunct="1">
              <a:lnSpc>
                <a:spcPct val="90000"/>
              </a:lnSpc>
              <a:buFont typeface="Wingdings" pitchFamily="2" charset="2"/>
              <a:buNone/>
              <a:defRPr/>
            </a:pPr>
            <a:endParaRPr lang="en-US" sz="2800" dirty="0"/>
          </a:p>
        </p:txBody>
      </p:sp>
    </p:spTree>
    <p:extLst>
      <p:ext uri="{BB962C8B-B14F-4D97-AF65-F5344CB8AC3E}">
        <p14:creationId xmlns:p14="http://schemas.microsoft.com/office/powerpoint/2010/main" val="60554460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889844"/>
            <a:ext cx="6400800" cy="5693866"/>
          </a:xfrm>
          <a:prstGeom prst="rect">
            <a:avLst/>
          </a:prstGeom>
        </p:spPr>
        <p:txBody>
          <a:bodyPr wrap="square">
            <a:spAutoFit/>
          </a:bodyPr>
          <a:lstStyle/>
          <a:p>
            <a:pPr lvl="0" algn="ctr"/>
            <a:r>
              <a:rPr lang="en-US" sz="2800" dirty="0" smtClean="0">
                <a:solidFill>
                  <a:srgbClr val="FFC000"/>
                </a:solidFill>
                <a:latin typeface="Times New Roman" panose="02020603050405020304" pitchFamily="18" charset="0"/>
                <a:cs typeface="Times New Roman" panose="02020603050405020304" pitchFamily="18" charset="0"/>
              </a:rPr>
              <a:t>Themes: Senior Hope </a:t>
            </a:r>
            <a:endParaRPr lang="en-US" sz="2800" dirty="0">
              <a:solidFill>
                <a:srgbClr val="FFC000"/>
              </a:solidFill>
              <a:latin typeface="Times New Roman" panose="02020603050405020304" pitchFamily="18" charset="0"/>
              <a:cs typeface="Times New Roman" panose="02020603050405020304" pitchFamily="18" charset="0"/>
            </a:endParaRPr>
          </a:p>
          <a:p>
            <a:pPr lvl="0"/>
            <a:endParaRPr lang="en-US" sz="2800" dirty="0" smtClean="0">
              <a:latin typeface="Times New Roman" panose="02020603050405020304" pitchFamily="18" charset="0"/>
              <a:cs typeface="Times New Roman" panose="02020603050405020304" pitchFamily="18" charset="0"/>
            </a:endParaRPr>
          </a:p>
          <a:p>
            <a:pPr lvl="0"/>
            <a:endParaRPr lang="en-US" sz="2800" dirty="0">
              <a:latin typeface="Times New Roman" panose="02020603050405020304" pitchFamily="18" charset="0"/>
              <a:cs typeface="Times New Roman" panose="02020603050405020304" pitchFamily="18" charset="0"/>
            </a:endParaRPr>
          </a:p>
          <a:p>
            <a:pPr marL="285750" lvl="0" indent="-285750">
              <a:buFont typeface="Wingdings" pitchFamily="2" charset="2"/>
              <a:buChar char="§"/>
            </a:pPr>
            <a:r>
              <a:rPr lang="en-US" sz="2800" dirty="0" smtClean="0">
                <a:latin typeface="Times New Roman" panose="02020603050405020304" pitchFamily="18" charset="0"/>
                <a:cs typeface="Times New Roman" panose="02020603050405020304" pitchFamily="18" charset="0"/>
              </a:rPr>
              <a:t>Elders </a:t>
            </a:r>
            <a:r>
              <a:rPr lang="en-US" sz="2800" dirty="0">
                <a:latin typeface="Times New Roman" panose="02020603050405020304" pitchFamily="18" charset="0"/>
                <a:cs typeface="Times New Roman" panose="02020603050405020304" pitchFamily="18" charset="0"/>
              </a:rPr>
              <a:t>benefit from being treated with individuals their </a:t>
            </a:r>
            <a:r>
              <a:rPr lang="en-US" sz="2800" dirty="0" smtClean="0">
                <a:latin typeface="Times New Roman" panose="02020603050405020304" pitchFamily="18" charset="0"/>
                <a:cs typeface="Times New Roman" panose="02020603050405020304" pitchFamily="18" charset="0"/>
              </a:rPr>
              <a:t>same age </a:t>
            </a:r>
            <a:r>
              <a:rPr lang="en-US" sz="2800" dirty="0">
                <a:latin typeface="Times New Roman" panose="02020603050405020304" pitchFamily="18" charset="0"/>
                <a:cs typeface="Times New Roman" panose="02020603050405020304" pitchFamily="18" charset="0"/>
              </a:rPr>
              <a:t>and talking about age related issues. </a:t>
            </a:r>
            <a:endParaRPr lang="en-US" sz="2800" dirty="0" smtClean="0">
              <a:latin typeface="Times New Roman" panose="02020603050405020304" pitchFamily="18" charset="0"/>
              <a:cs typeface="Times New Roman" panose="02020603050405020304" pitchFamily="18" charset="0"/>
            </a:endParaRPr>
          </a:p>
          <a:p>
            <a:pPr marL="285750" lvl="0" indent="-285750">
              <a:buFont typeface="Wingdings" pitchFamily="2" charset="2"/>
              <a:buChar char="§"/>
            </a:pPr>
            <a:endParaRPr lang="en-US" sz="2800" dirty="0">
              <a:latin typeface="Times New Roman" panose="02020603050405020304" pitchFamily="18" charset="0"/>
              <a:cs typeface="Times New Roman" panose="02020603050405020304" pitchFamily="18" charset="0"/>
            </a:endParaRPr>
          </a:p>
          <a:p>
            <a:pPr marL="285750" lvl="0" indent="-285750">
              <a:buFont typeface="Wingdings" pitchFamily="2" charset="2"/>
              <a:buChar char="§"/>
            </a:pPr>
            <a:endParaRPr lang="en-US" sz="2800" dirty="0" smtClean="0">
              <a:latin typeface="Times New Roman" panose="02020603050405020304" pitchFamily="18" charset="0"/>
              <a:cs typeface="Times New Roman" panose="02020603050405020304" pitchFamily="18" charset="0"/>
            </a:endParaRPr>
          </a:p>
          <a:p>
            <a:pPr marL="285750" lvl="0" indent="-285750">
              <a:buFont typeface="Wingdings" pitchFamily="2" charset="2"/>
              <a:buChar char="§"/>
            </a:pPr>
            <a:r>
              <a:rPr lang="en-US" sz="2800" dirty="0" smtClean="0">
                <a:latin typeface="Times New Roman" panose="02020603050405020304" pitchFamily="18" charset="0"/>
                <a:cs typeface="Times New Roman" panose="02020603050405020304" pitchFamily="18" charset="0"/>
              </a:rPr>
              <a:t>Older </a:t>
            </a:r>
            <a:r>
              <a:rPr lang="en-US" sz="2800" dirty="0">
                <a:latin typeface="Times New Roman" panose="02020603050405020304" pitchFamily="18" charset="0"/>
                <a:cs typeface="Times New Roman" panose="02020603050405020304" pitchFamily="18" charset="0"/>
              </a:rPr>
              <a:t>addicted adults report that they benefit from smaller groups that focus on age specific topics run by professionals with geriatric addictions and mental health background.</a:t>
            </a:r>
          </a:p>
        </p:txBody>
      </p:sp>
    </p:spTree>
    <p:extLst>
      <p:ext uri="{BB962C8B-B14F-4D97-AF65-F5344CB8AC3E}">
        <p14:creationId xmlns:p14="http://schemas.microsoft.com/office/powerpoint/2010/main" val="138747082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12845"/>
            <a:ext cx="7848600" cy="5786199"/>
          </a:xfrm>
          <a:prstGeom prst="rect">
            <a:avLst/>
          </a:prstGeom>
        </p:spPr>
        <p:txBody>
          <a:bodyPr wrap="square">
            <a:spAutoFit/>
          </a:bodyPr>
          <a:lstStyle/>
          <a:p>
            <a:pPr lvl="0" algn="ctr"/>
            <a:r>
              <a:rPr lang="en-US" sz="3200" dirty="0" smtClean="0">
                <a:solidFill>
                  <a:srgbClr val="FFC000"/>
                </a:solidFill>
                <a:latin typeface="Times New Roman" panose="02020603050405020304" pitchFamily="18" charset="0"/>
                <a:cs typeface="Times New Roman" panose="02020603050405020304" pitchFamily="18" charset="0"/>
              </a:rPr>
              <a:t>Themes: Senior Hope</a:t>
            </a:r>
          </a:p>
          <a:p>
            <a:pPr lvl="0"/>
            <a:endParaRPr lang="en-US" dirty="0"/>
          </a:p>
          <a:p>
            <a:pPr marL="285750" lvl="0" indent="-285750">
              <a:buFont typeface="Wingdings" pitchFamily="2" charset="2"/>
              <a:buChar char="§"/>
            </a:pPr>
            <a:r>
              <a:rPr lang="en-US" sz="3200" dirty="0" smtClean="0">
                <a:latin typeface="Times New Roman" panose="02020603050405020304" pitchFamily="18" charset="0"/>
                <a:cs typeface="Times New Roman" panose="02020603050405020304" pitchFamily="18" charset="0"/>
              </a:rPr>
              <a:t>Older </a:t>
            </a:r>
            <a:r>
              <a:rPr lang="en-US" sz="3200" dirty="0">
                <a:latin typeface="Times New Roman" panose="02020603050405020304" pitchFamily="18" charset="0"/>
                <a:cs typeface="Times New Roman" panose="02020603050405020304" pitchFamily="18" charset="0"/>
              </a:rPr>
              <a:t>adults have repeatedly stated they are uncomfortable with profanity in the group session. </a:t>
            </a:r>
            <a:endParaRPr lang="en-US" sz="3200" dirty="0" smtClean="0">
              <a:latin typeface="Times New Roman" panose="02020603050405020304" pitchFamily="18" charset="0"/>
              <a:cs typeface="Times New Roman" panose="02020603050405020304" pitchFamily="18" charset="0"/>
            </a:endParaRPr>
          </a:p>
          <a:p>
            <a:pPr lvl="0"/>
            <a:endParaRPr lang="en-US" sz="3200" dirty="0" smtClean="0">
              <a:latin typeface="Times New Roman" panose="02020603050405020304" pitchFamily="18" charset="0"/>
              <a:cs typeface="Times New Roman" panose="02020603050405020304" pitchFamily="18" charset="0"/>
            </a:endParaRPr>
          </a:p>
          <a:p>
            <a:pPr marL="285750" lvl="0" indent="-285750">
              <a:buFont typeface="Wingdings" pitchFamily="2" charset="2"/>
              <a:buChar char="§"/>
            </a:pPr>
            <a:r>
              <a:rPr lang="en-US" sz="3200" dirty="0" smtClean="0">
                <a:latin typeface="Times New Roman" panose="02020603050405020304" pitchFamily="18" charset="0"/>
                <a:cs typeface="Times New Roman" panose="02020603050405020304" pitchFamily="18" charset="0"/>
              </a:rPr>
              <a:t>Having </a:t>
            </a:r>
            <a:r>
              <a:rPr lang="en-US" sz="3200" dirty="0">
                <a:latin typeface="Times New Roman" panose="02020603050405020304" pitchFamily="18" charset="0"/>
                <a:cs typeface="Times New Roman" panose="02020603050405020304" pitchFamily="18" charset="0"/>
              </a:rPr>
              <a:t>age related materials in the waiting room helps older adults feel more comfortable in the waiting </a:t>
            </a:r>
            <a:r>
              <a:rPr lang="en-US" sz="3200" dirty="0" smtClean="0">
                <a:latin typeface="Times New Roman" panose="02020603050405020304" pitchFamily="18" charset="0"/>
                <a:cs typeface="Times New Roman" panose="02020603050405020304" pitchFamily="18" charset="0"/>
              </a:rPr>
              <a:t>room.</a:t>
            </a:r>
          </a:p>
          <a:p>
            <a:pPr lvl="0"/>
            <a:endParaRPr lang="en-US" sz="3200" dirty="0">
              <a:latin typeface="Times New Roman" panose="02020603050405020304" pitchFamily="18" charset="0"/>
              <a:cs typeface="Times New Roman" panose="02020603050405020304" pitchFamily="18" charset="0"/>
            </a:endParaRPr>
          </a:p>
          <a:p>
            <a:pPr marL="285750" lvl="0" indent="-285750">
              <a:buFont typeface="Wingdings" pitchFamily="2" charset="2"/>
              <a:buChar char="§"/>
            </a:pPr>
            <a:r>
              <a:rPr lang="en-US" sz="3200" dirty="0" smtClean="0">
                <a:latin typeface="Times New Roman" panose="02020603050405020304" pitchFamily="18" charset="0"/>
                <a:cs typeface="Times New Roman" panose="02020603050405020304" pitchFamily="18" charset="0"/>
              </a:rPr>
              <a:t>Having transportation to </a:t>
            </a:r>
            <a:r>
              <a:rPr lang="en-US" sz="3200" dirty="0">
                <a:latin typeface="Times New Roman" panose="02020603050405020304" pitchFamily="18" charset="0"/>
                <a:cs typeface="Times New Roman" panose="02020603050405020304" pitchFamily="18" charset="0"/>
              </a:rPr>
              <a:t>pick up </a:t>
            </a:r>
            <a:r>
              <a:rPr lang="en-US" sz="3200" dirty="0" smtClean="0">
                <a:latin typeface="Times New Roman" panose="02020603050405020304" pitchFamily="18" charset="0"/>
                <a:cs typeface="Times New Roman" panose="02020603050405020304" pitchFamily="18" charset="0"/>
              </a:rPr>
              <a:t>patients is helpful.</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46266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79653"/>
            <a:ext cx="5867400" cy="6709529"/>
          </a:xfrm>
          <a:prstGeom prst="rect">
            <a:avLst/>
          </a:prstGeom>
        </p:spPr>
        <p:txBody>
          <a:bodyPr wrap="square">
            <a:spAutoFit/>
          </a:bodyPr>
          <a:lstStyle/>
          <a:p>
            <a:pPr lvl="0"/>
            <a:endParaRPr lang="en-US" dirty="0" smtClean="0"/>
          </a:p>
          <a:p>
            <a:pPr lvl="0" algn="ctr"/>
            <a:r>
              <a:rPr lang="en-US" sz="3200" dirty="0" smtClean="0">
                <a:solidFill>
                  <a:srgbClr val="FFC000"/>
                </a:solidFill>
                <a:latin typeface="Times New Roman" panose="02020603050405020304" pitchFamily="18" charset="0"/>
                <a:cs typeface="Times New Roman" panose="02020603050405020304" pitchFamily="18" charset="0"/>
              </a:rPr>
              <a:t>Themes: Senior Hope </a:t>
            </a:r>
            <a:endParaRPr lang="en-US" sz="3200" dirty="0">
              <a:solidFill>
                <a:srgbClr val="FFC000"/>
              </a:solidFill>
              <a:latin typeface="Times New Roman" panose="02020603050405020304" pitchFamily="18" charset="0"/>
              <a:cs typeface="Times New Roman" panose="02020603050405020304" pitchFamily="18" charset="0"/>
            </a:endParaRPr>
          </a:p>
          <a:p>
            <a:pPr lvl="0"/>
            <a:endParaRPr lang="en-US" sz="3200" dirty="0" smtClean="0">
              <a:solidFill>
                <a:srgbClr val="FFC000"/>
              </a:solidFill>
              <a:latin typeface="Times New Roman" panose="02020603050405020304" pitchFamily="18" charset="0"/>
              <a:cs typeface="Times New Roman" panose="02020603050405020304" pitchFamily="18" charset="0"/>
            </a:endParaRPr>
          </a:p>
          <a:p>
            <a:pPr marL="342900" lvl="0" indent="-342900">
              <a:buFont typeface="Wingdings" pitchFamily="2" charset="2"/>
              <a:buChar char="§"/>
            </a:pPr>
            <a:r>
              <a:rPr lang="en-US" sz="3200" dirty="0" smtClean="0">
                <a:latin typeface="Times New Roman" panose="02020603050405020304" pitchFamily="18" charset="0"/>
                <a:cs typeface="Times New Roman" panose="02020603050405020304" pitchFamily="18" charset="0"/>
              </a:rPr>
              <a:t>Being </a:t>
            </a:r>
            <a:r>
              <a:rPr lang="en-US" sz="3200" dirty="0">
                <a:latin typeface="Times New Roman" panose="02020603050405020304" pitchFamily="18" charset="0"/>
                <a:cs typeface="Times New Roman" panose="02020603050405020304" pitchFamily="18" charset="0"/>
              </a:rPr>
              <a:t>sensitive to the generation these individuals grew up in is critical. </a:t>
            </a:r>
            <a:endParaRPr lang="en-US" sz="3200" dirty="0" smtClean="0">
              <a:latin typeface="Times New Roman" panose="02020603050405020304" pitchFamily="18" charset="0"/>
              <a:cs typeface="Times New Roman" panose="02020603050405020304" pitchFamily="18" charset="0"/>
            </a:endParaRPr>
          </a:p>
          <a:p>
            <a:pPr lvl="0"/>
            <a:endParaRPr lang="en-US" sz="3200" dirty="0" smtClean="0">
              <a:latin typeface="Times New Roman" panose="02020603050405020304" pitchFamily="18" charset="0"/>
              <a:cs typeface="Times New Roman" panose="02020603050405020304" pitchFamily="18" charset="0"/>
            </a:endParaRPr>
          </a:p>
          <a:p>
            <a:pPr marL="342900" lvl="0" indent="-342900">
              <a:buFont typeface="Wingdings" pitchFamily="2" charset="2"/>
              <a:buChar char="§"/>
            </a:pPr>
            <a:r>
              <a:rPr lang="en-US" sz="3200" dirty="0" smtClean="0">
                <a:latin typeface="Times New Roman" panose="02020603050405020304" pitchFamily="18" charset="0"/>
                <a:cs typeface="Times New Roman" panose="02020603050405020304" pitchFamily="18" charset="0"/>
              </a:rPr>
              <a:t>We </a:t>
            </a:r>
            <a:r>
              <a:rPr lang="en-US" sz="3200" dirty="0">
                <a:latin typeface="Times New Roman" panose="02020603050405020304" pitchFamily="18" charset="0"/>
                <a:cs typeface="Times New Roman" panose="02020603050405020304" pitchFamily="18" charset="0"/>
              </a:rPr>
              <a:t>often say what type of legacy do you want to leave behind. Do you want to be remembered as ‘mom’ or ‘dad’ ‘grandma’ or ‘grandpa’ who died after a fall due to being intoxicated? </a:t>
            </a:r>
          </a:p>
        </p:txBody>
      </p:sp>
    </p:spTree>
    <p:extLst>
      <p:ext uri="{BB962C8B-B14F-4D97-AF65-F5344CB8AC3E}">
        <p14:creationId xmlns:p14="http://schemas.microsoft.com/office/powerpoint/2010/main" val="195180666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609599"/>
            <a:ext cx="7086600" cy="6278642"/>
          </a:xfrm>
          <a:prstGeom prst="rect">
            <a:avLst/>
          </a:prstGeom>
        </p:spPr>
        <p:txBody>
          <a:bodyPr wrap="square">
            <a:spAutoFit/>
          </a:bodyPr>
          <a:lstStyle/>
          <a:p>
            <a:pPr lvl="0" algn="ctr"/>
            <a:r>
              <a:rPr lang="en-US" sz="3200" dirty="0" smtClean="0">
                <a:solidFill>
                  <a:srgbClr val="FFC000"/>
                </a:solidFill>
                <a:latin typeface="Times New Roman" panose="02020603050405020304" pitchFamily="18" charset="0"/>
                <a:cs typeface="Times New Roman" panose="02020603050405020304" pitchFamily="18" charset="0"/>
              </a:rPr>
              <a:t>Themes: Senior Hope</a:t>
            </a:r>
            <a:endParaRPr lang="en-US" sz="3200" dirty="0">
              <a:latin typeface="Times New Roman" panose="02020603050405020304" pitchFamily="18" charset="0"/>
              <a:cs typeface="Times New Roman" panose="02020603050405020304" pitchFamily="18" charset="0"/>
            </a:endParaRPr>
          </a:p>
          <a:p>
            <a:pPr lvl="0" algn="ctr"/>
            <a:endParaRPr lang="en-US" dirty="0" smtClean="0"/>
          </a:p>
          <a:p>
            <a:pPr marL="285750" lvl="0" indent="-285750" algn="just">
              <a:buFont typeface="Wingdings" pitchFamily="2" charset="2"/>
              <a:buChar char="§"/>
            </a:pPr>
            <a:r>
              <a:rPr lang="en-US" sz="3200" dirty="0" smtClean="0">
                <a:latin typeface="Times New Roman" panose="02020603050405020304" pitchFamily="18" charset="0"/>
                <a:cs typeface="Times New Roman" panose="02020603050405020304" pitchFamily="18" charset="0"/>
              </a:rPr>
              <a:t>Finding </a:t>
            </a:r>
            <a:r>
              <a:rPr lang="en-US" sz="3200" dirty="0">
                <a:latin typeface="Times New Roman" panose="02020603050405020304" pitchFamily="18" charset="0"/>
                <a:cs typeface="Times New Roman" panose="02020603050405020304" pitchFamily="18" charset="0"/>
              </a:rPr>
              <a:t>meaning and purpose in later life is so important. Often we hear from elders that they do not feel anyone needs them anymore and that they have nothing to do</a:t>
            </a:r>
            <a:r>
              <a:rPr lang="en-US" sz="3200" dirty="0" smtClean="0">
                <a:latin typeface="Times New Roman" panose="02020603050405020304" pitchFamily="18" charset="0"/>
                <a:cs typeface="Times New Roman" panose="02020603050405020304" pitchFamily="18" charset="0"/>
              </a:rPr>
              <a:t>.</a:t>
            </a:r>
          </a:p>
          <a:p>
            <a:pPr lvl="0" algn="just"/>
            <a:endParaRPr lang="en-US" sz="3200" dirty="0" smtClean="0">
              <a:latin typeface="Times New Roman" panose="02020603050405020304" pitchFamily="18" charset="0"/>
              <a:cs typeface="Times New Roman" panose="02020603050405020304" pitchFamily="18" charset="0"/>
            </a:endParaRPr>
          </a:p>
          <a:p>
            <a:pPr marL="285750" lvl="0" indent="-285750" algn="just">
              <a:buFont typeface="Wingdings" pitchFamily="2" charset="2"/>
              <a:buChar char="§"/>
            </a:pPr>
            <a:r>
              <a:rPr lang="en-US" sz="3200" dirty="0" smtClean="0">
                <a:latin typeface="Times New Roman" panose="02020603050405020304" pitchFamily="18" charset="0"/>
                <a:cs typeface="Times New Roman" panose="02020603050405020304" pitchFamily="18" charset="0"/>
              </a:rPr>
              <a:t> Why age specific </a:t>
            </a:r>
            <a:r>
              <a:rPr lang="en-US" sz="3200" dirty="0">
                <a:latin typeface="Times New Roman" panose="02020603050405020304" pitchFamily="18" charset="0"/>
                <a:cs typeface="Times New Roman" panose="02020603050405020304" pitchFamily="18" charset="0"/>
              </a:rPr>
              <a:t>services vs. Mixed age group treatment. My dissertation </a:t>
            </a:r>
            <a:r>
              <a:rPr lang="en-US" sz="3200" dirty="0" smtClean="0">
                <a:latin typeface="Times New Roman" panose="02020603050405020304" pitchFamily="18" charset="0"/>
                <a:cs typeface="Times New Roman" panose="02020603050405020304" pitchFamily="18" charset="0"/>
              </a:rPr>
              <a:t>focused </a:t>
            </a:r>
            <a:r>
              <a:rPr lang="en-US" sz="3200" dirty="0">
                <a:latin typeface="Times New Roman" panose="02020603050405020304" pitchFamily="18" charset="0"/>
                <a:cs typeface="Times New Roman" panose="02020603050405020304" pitchFamily="18" charset="0"/>
              </a:rPr>
              <a:t>on the theme of how ‘one size does not fit all’ when it comes to addictions treatment. </a:t>
            </a:r>
          </a:p>
        </p:txBody>
      </p:sp>
    </p:spTree>
    <p:extLst>
      <p:ext uri="{BB962C8B-B14F-4D97-AF65-F5344CB8AC3E}">
        <p14:creationId xmlns:p14="http://schemas.microsoft.com/office/powerpoint/2010/main" val="354730481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sz="4000" dirty="0" smtClean="0">
              <a:effectLst/>
              <a:latin typeface="Times New Roman" pitchFamily="18" charset="0"/>
              <a:cs typeface="Times New Roman" pitchFamily="18" charset="0"/>
            </a:endParaRPr>
          </a:p>
          <a:p>
            <a:endParaRPr lang="en-US" dirty="0" smtClean="0"/>
          </a:p>
          <a:p>
            <a:pPr algn="ctr">
              <a:buNone/>
            </a:pPr>
            <a:r>
              <a:rPr lang="en-US" sz="4000" b="1" dirty="0" smtClean="0">
                <a:solidFill>
                  <a:srgbClr val="FFC000"/>
                </a:solidFill>
                <a:effectLst/>
                <a:latin typeface="Times New Roman" pitchFamily="18" charset="0"/>
                <a:cs typeface="Times New Roman" pitchFamily="18" charset="0"/>
              </a:rPr>
              <a:t>Older Addicted Adults: Prevalence &amp; Significance</a:t>
            </a:r>
            <a:endParaRPr lang="en-US" sz="4000" b="1" dirty="0">
              <a:solidFill>
                <a:srgbClr val="FFC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228600"/>
            <a:ext cx="6096000" cy="6063198"/>
          </a:xfrm>
          <a:prstGeom prst="rect">
            <a:avLst/>
          </a:prstGeom>
        </p:spPr>
        <p:txBody>
          <a:bodyPr wrap="square">
            <a:spAutoFit/>
          </a:bodyPr>
          <a:lstStyle/>
          <a:p>
            <a:pPr lvl="0" algn="ctr"/>
            <a:endParaRPr lang="en-US" sz="3200" dirty="0" smtClean="0">
              <a:solidFill>
                <a:srgbClr val="FFC000"/>
              </a:solidFill>
              <a:latin typeface="Times New Roman" panose="02020603050405020304" pitchFamily="18" charset="0"/>
              <a:cs typeface="Times New Roman" panose="02020603050405020304" pitchFamily="18" charset="0"/>
            </a:endParaRPr>
          </a:p>
          <a:p>
            <a:pPr lvl="0" algn="ctr"/>
            <a:r>
              <a:rPr lang="en-US" sz="3200" dirty="0" smtClean="0">
                <a:solidFill>
                  <a:srgbClr val="FFC000"/>
                </a:solidFill>
                <a:latin typeface="Times New Roman" panose="02020603050405020304" pitchFamily="18" charset="0"/>
                <a:cs typeface="Times New Roman" panose="02020603050405020304" pitchFamily="18" charset="0"/>
              </a:rPr>
              <a:t>Senior Hope: Themes</a:t>
            </a:r>
          </a:p>
          <a:p>
            <a:pPr lvl="0" algn="ctr"/>
            <a:endParaRPr lang="en-US" dirty="0"/>
          </a:p>
          <a:p>
            <a:pPr marL="285750" lvl="0" indent="-285750" algn="just">
              <a:buFont typeface="Wingdings" pitchFamily="2" charset="2"/>
              <a:buChar char="§"/>
            </a:pPr>
            <a:endParaRPr lang="en-US" dirty="0"/>
          </a:p>
          <a:p>
            <a:pPr marL="285750" lvl="0" indent="-285750">
              <a:buFont typeface="Wingdings" pitchFamily="2" charset="2"/>
              <a:buChar char="§"/>
            </a:pPr>
            <a:r>
              <a:rPr lang="en-US" sz="3200" dirty="0" smtClean="0">
                <a:latin typeface="Times New Roman" panose="02020603050405020304" pitchFamily="18" charset="0"/>
                <a:cs typeface="Times New Roman" panose="02020603050405020304" pitchFamily="18" charset="0"/>
              </a:rPr>
              <a:t>ACE questionnaire integrated into programming</a:t>
            </a:r>
          </a:p>
          <a:p>
            <a:pPr lvl="0"/>
            <a:endParaRPr lang="en-US" sz="3200" dirty="0" smtClean="0">
              <a:latin typeface="Times New Roman" panose="02020603050405020304" pitchFamily="18" charset="0"/>
              <a:cs typeface="Times New Roman" panose="02020603050405020304" pitchFamily="18" charset="0"/>
            </a:endParaRPr>
          </a:p>
          <a:p>
            <a:pPr marL="285750" lvl="0" indent="-285750">
              <a:buFont typeface="Wingdings" pitchFamily="2" charset="2"/>
              <a:buChar char="§"/>
            </a:pPr>
            <a:r>
              <a:rPr lang="en-US" sz="3200" dirty="0" smtClean="0">
                <a:latin typeface="Times New Roman" panose="02020603050405020304" pitchFamily="18" charset="0"/>
                <a:cs typeface="Times New Roman" panose="02020603050405020304" pitchFamily="18" charset="0"/>
              </a:rPr>
              <a:t>Trauma Survivors </a:t>
            </a:r>
            <a:r>
              <a:rPr lang="en-US" sz="3200" dirty="0">
                <a:latin typeface="Times New Roman" panose="02020603050405020304" pitchFamily="18" charset="0"/>
                <a:cs typeface="Times New Roman" panose="02020603050405020304" pitchFamily="18" charset="0"/>
              </a:rPr>
              <a:t>Group to help older addicted adults have a safe place to discuss the impact early childhood trauma had on later-life addictions, mental health and physical wellness. </a:t>
            </a:r>
          </a:p>
        </p:txBody>
      </p:sp>
    </p:spTree>
    <p:extLst>
      <p:ext uri="{BB962C8B-B14F-4D97-AF65-F5344CB8AC3E}">
        <p14:creationId xmlns:p14="http://schemas.microsoft.com/office/powerpoint/2010/main" val="250972776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889844"/>
            <a:ext cx="6553200" cy="4308872"/>
          </a:xfrm>
          <a:prstGeom prst="rect">
            <a:avLst/>
          </a:prstGeom>
        </p:spPr>
        <p:txBody>
          <a:bodyPr wrap="square">
            <a:spAutoFit/>
          </a:bodyPr>
          <a:lstStyle/>
          <a:p>
            <a:pPr marL="285750" lvl="0" indent="-285750">
              <a:buFont typeface="Wingdings" pitchFamily="2" charset="2"/>
              <a:buChar char="§"/>
            </a:pPr>
            <a:endParaRPr lang="en-US" dirty="0" smtClean="0"/>
          </a:p>
          <a:p>
            <a:pPr lvl="0" algn="ctr"/>
            <a:r>
              <a:rPr lang="en-US" sz="3200" dirty="0" smtClean="0">
                <a:solidFill>
                  <a:srgbClr val="FFC000"/>
                </a:solidFill>
              </a:rPr>
              <a:t>Themes: Senior Hope </a:t>
            </a:r>
            <a:endParaRPr lang="en-US" sz="3200" dirty="0" smtClean="0">
              <a:latin typeface="Times New Roman" panose="02020603050405020304" pitchFamily="18" charset="0"/>
              <a:cs typeface="Times New Roman" panose="02020603050405020304" pitchFamily="18" charset="0"/>
            </a:endParaRPr>
          </a:p>
          <a:p>
            <a:pPr lvl="0"/>
            <a:endParaRPr lang="en-US" sz="3200" dirty="0">
              <a:latin typeface="Times New Roman" panose="02020603050405020304" pitchFamily="18" charset="0"/>
              <a:cs typeface="Times New Roman" panose="02020603050405020304" pitchFamily="18" charset="0"/>
            </a:endParaRPr>
          </a:p>
          <a:p>
            <a:pPr marL="285750" lvl="0" indent="-285750">
              <a:buFont typeface="Wingdings" pitchFamily="2" charset="2"/>
              <a:buChar char="§"/>
            </a:pPr>
            <a:r>
              <a:rPr lang="en-US" sz="3200" dirty="0" smtClean="0">
                <a:latin typeface="Times New Roman" panose="02020603050405020304" pitchFamily="18" charset="0"/>
                <a:cs typeface="Times New Roman" panose="02020603050405020304" pitchFamily="18" charset="0"/>
              </a:rPr>
              <a:t>Connection </a:t>
            </a:r>
            <a:r>
              <a:rPr lang="en-US" sz="3200" dirty="0">
                <a:latin typeface="Times New Roman" panose="02020603050405020304" pitchFamily="18" charset="0"/>
                <a:cs typeface="Times New Roman" panose="02020603050405020304" pitchFamily="18" charset="0"/>
              </a:rPr>
              <a:t>of services in the community. So often older adults may feel too tired, disabled, overwhelmed, and alienated to identify what services in the community may help them. </a:t>
            </a:r>
          </a:p>
        </p:txBody>
      </p:sp>
    </p:spTree>
    <p:extLst>
      <p:ext uri="{BB962C8B-B14F-4D97-AF65-F5344CB8AC3E}">
        <p14:creationId xmlns:p14="http://schemas.microsoft.com/office/powerpoint/2010/main" val="420643016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143000"/>
            <a:ext cx="7315200" cy="3600986"/>
          </a:xfrm>
          <a:prstGeom prst="rect">
            <a:avLst/>
          </a:prstGeom>
        </p:spPr>
        <p:txBody>
          <a:bodyPr wrap="square">
            <a:spAutoFit/>
          </a:bodyPr>
          <a:lstStyle/>
          <a:p>
            <a:pPr lvl="0" algn="ctr"/>
            <a:r>
              <a:rPr lang="en-US" sz="3200" dirty="0" smtClean="0">
                <a:solidFill>
                  <a:srgbClr val="FFC000"/>
                </a:solidFill>
                <a:latin typeface="Times New Roman" panose="02020603050405020304" pitchFamily="18" charset="0"/>
                <a:cs typeface="Times New Roman" panose="02020603050405020304" pitchFamily="18" charset="0"/>
              </a:rPr>
              <a:t>Themes: Senior Hope </a:t>
            </a:r>
          </a:p>
          <a:p>
            <a:pPr lvl="0" algn="ctr"/>
            <a:endParaRPr lang="en-US" dirty="0"/>
          </a:p>
          <a:p>
            <a:pPr lvl="0"/>
            <a:endParaRPr lang="en-US" dirty="0" smtClean="0"/>
          </a:p>
          <a:p>
            <a:pPr marL="285750" lvl="0" indent="-285750">
              <a:buFont typeface="Wingdings" pitchFamily="2" charset="2"/>
              <a:buChar char="§"/>
            </a:pPr>
            <a:r>
              <a:rPr lang="en-US" sz="3200" dirty="0" smtClean="0">
                <a:latin typeface="Times New Roman" panose="02020603050405020304" pitchFamily="18" charset="0"/>
                <a:cs typeface="Times New Roman" panose="02020603050405020304" pitchFamily="18" charset="0"/>
              </a:rPr>
              <a:t>Older </a:t>
            </a:r>
            <a:r>
              <a:rPr lang="en-US" sz="3200" dirty="0">
                <a:latin typeface="Times New Roman" panose="02020603050405020304" pitchFamily="18" charset="0"/>
                <a:cs typeface="Times New Roman" panose="02020603050405020304" pitchFamily="18" charset="0"/>
              </a:rPr>
              <a:t>addicted and mentally ill adults are at greater risk of financial exploitation, emotional and/ or physical abuse by adult children as well as predators in the community. </a:t>
            </a:r>
          </a:p>
        </p:txBody>
      </p:sp>
    </p:spTree>
    <p:extLst>
      <p:ext uri="{BB962C8B-B14F-4D97-AF65-F5344CB8AC3E}">
        <p14:creationId xmlns:p14="http://schemas.microsoft.com/office/powerpoint/2010/main" val="27531956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b="1" dirty="0">
                <a:solidFill>
                  <a:srgbClr val="FFC000"/>
                </a:solidFill>
                <a:effectLst/>
                <a:latin typeface="Times New Roman" pitchFamily="18" charset="0"/>
                <a:cs typeface="Times New Roman" pitchFamily="18" charset="0"/>
              </a:rPr>
              <a:t>Statistical Overview of Senior Hope </a:t>
            </a:r>
            <a:br>
              <a:rPr lang="en-US" altLang="en-US" sz="3600" b="1" dirty="0">
                <a:solidFill>
                  <a:srgbClr val="FFC000"/>
                </a:solidFill>
                <a:effectLst/>
                <a:latin typeface="Times New Roman" pitchFamily="18" charset="0"/>
                <a:cs typeface="Times New Roman" pitchFamily="18" charset="0"/>
              </a:rPr>
            </a:br>
            <a:r>
              <a:rPr lang="en-US" altLang="en-US" sz="3200" b="1" dirty="0">
                <a:solidFill>
                  <a:srgbClr val="FFC000"/>
                </a:solidFill>
                <a:effectLst/>
                <a:latin typeface="Times New Roman" pitchFamily="18" charset="0"/>
                <a:cs typeface="Times New Roman" pitchFamily="18" charset="0"/>
              </a:rPr>
              <a:t> </a:t>
            </a:r>
            <a:r>
              <a:rPr lang="en-US" altLang="en-US" sz="3200" b="1" dirty="0" smtClean="0">
                <a:solidFill>
                  <a:srgbClr val="FFC000"/>
                </a:solidFill>
                <a:effectLst/>
                <a:latin typeface="Times New Roman" pitchFamily="18" charset="0"/>
                <a:cs typeface="Times New Roman" pitchFamily="18" charset="0"/>
              </a:rPr>
              <a:t>01/01/2010- 01/01/2016  </a:t>
            </a:r>
            <a:r>
              <a:rPr lang="en-US" altLang="en-US" sz="3200" b="1" dirty="0">
                <a:solidFill>
                  <a:srgbClr val="FFC000"/>
                </a:solidFill>
                <a:effectLst/>
                <a:latin typeface="Times New Roman" pitchFamily="18" charset="0"/>
                <a:cs typeface="Times New Roman" pitchFamily="18" charset="0"/>
              </a:rPr>
              <a:t>(</a:t>
            </a:r>
            <a:r>
              <a:rPr lang="en-US" altLang="en-US" sz="3200" b="1" dirty="0" smtClean="0">
                <a:solidFill>
                  <a:srgbClr val="FFC000"/>
                </a:solidFill>
                <a:effectLst/>
                <a:latin typeface="Times New Roman" pitchFamily="18" charset="0"/>
                <a:cs typeface="Times New Roman" pitchFamily="18" charset="0"/>
              </a:rPr>
              <a:t>N=761)   </a:t>
            </a:r>
            <a:r>
              <a:rPr lang="en-US" altLang="en-US" sz="3200" b="1" dirty="0">
                <a:solidFill>
                  <a:srgbClr val="FFC000"/>
                </a:solidFill>
                <a:effectLst/>
                <a:latin typeface="Times New Roman" pitchFamily="18" charset="0"/>
                <a:cs typeface="Times New Roman" pitchFamily="18" charset="0"/>
              </a:rPr>
              <a:t>OASAS</a:t>
            </a:r>
            <a:endParaRPr lang="en-US" sz="3200" dirty="0"/>
          </a:p>
        </p:txBody>
      </p:sp>
      <p:sp>
        <p:nvSpPr>
          <p:cNvPr id="3" name="Content Placeholder 2"/>
          <p:cNvSpPr>
            <a:spLocks noGrp="1"/>
          </p:cNvSpPr>
          <p:nvPr>
            <p:ph idx="1"/>
          </p:nvPr>
        </p:nvSpPr>
        <p:spPr>
          <a:xfrm>
            <a:off x="457200" y="1600200"/>
            <a:ext cx="8229600" cy="5105400"/>
          </a:xfrm>
        </p:spPr>
        <p:txBody>
          <a:bodyPr/>
          <a:lstStyle/>
          <a:p>
            <a:pPr eaLnBrk="1" hangingPunct="1"/>
            <a:r>
              <a:rPr lang="en-US" altLang="en-US" sz="2800" b="1" dirty="0">
                <a:effectLst/>
                <a:latin typeface="Times New Roman" pitchFamily="18" charset="0"/>
                <a:cs typeface="Times New Roman" pitchFamily="18" charset="0"/>
              </a:rPr>
              <a:t>Gender: </a:t>
            </a:r>
            <a:r>
              <a:rPr lang="en-US" altLang="en-US" sz="2800" b="1" dirty="0" smtClean="0">
                <a:effectLst/>
                <a:latin typeface="Times New Roman" pitchFamily="18" charset="0"/>
                <a:cs typeface="Times New Roman" pitchFamily="18" charset="0"/>
              </a:rPr>
              <a:t>61.4% </a:t>
            </a:r>
            <a:r>
              <a:rPr lang="en-US" altLang="en-US" sz="2800" b="1" dirty="0">
                <a:effectLst/>
                <a:latin typeface="Times New Roman" pitchFamily="18" charset="0"/>
                <a:cs typeface="Times New Roman" pitchFamily="18" charset="0"/>
              </a:rPr>
              <a:t>Male   </a:t>
            </a:r>
            <a:r>
              <a:rPr lang="en-US" altLang="en-US" sz="2800" b="1" dirty="0" smtClean="0">
                <a:effectLst/>
                <a:latin typeface="Times New Roman" pitchFamily="18" charset="0"/>
                <a:cs typeface="Times New Roman" pitchFamily="18" charset="0"/>
              </a:rPr>
              <a:t>38.6% </a:t>
            </a:r>
            <a:r>
              <a:rPr lang="en-US" altLang="en-US" sz="2800" b="1" dirty="0">
                <a:effectLst/>
                <a:latin typeface="Times New Roman" pitchFamily="18" charset="0"/>
                <a:cs typeface="Times New Roman" pitchFamily="18" charset="0"/>
              </a:rPr>
              <a:t>Female</a:t>
            </a:r>
          </a:p>
          <a:p>
            <a:pPr eaLnBrk="1" hangingPunct="1"/>
            <a:r>
              <a:rPr lang="en-US" altLang="en-US" sz="2800" b="1" dirty="0">
                <a:effectLst/>
                <a:latin typeface="Times New Roman" pitchFamily="18" charset="0"/>
                <a:cs typeface="Times New Roman" pitchFamily="18" charset="0"/>
              </a:rPr>
              <a:t>Age: </a:t>
            </a:r>
            <a:r>
              <a:rPr lang="en-US" altLang="en-US" sz="2800" b="1" dirty="0" smtClean="0">
                <a:effectLst/>
                <a:latin typeface="Times New Roman" pitchFamily="18" charset="0"/>
                <a:cs typeface="Times New Roman" pitchFamily="18" charset="0"/>
              </a:rPr>
              <a:t>56+ </a:t>
            </a:r>
            <a:r>
              <a:rPr lang="en-US" altLang="en-US" sz="2800" b="1" dirty="0">
                <a:effectLst/>
                <a:latin typeface="Times New Roman" pitchFamily="18" charset="0"/>
                <a:cs typeface="Times New Roman" pitchFamily="18" charset="0"/>
              </a:rPr>
              <a:t>= </a:t>
            </a:r>
            <a:r>
              <a:rPr lang="en-US" altLang="en-US" sz="2800" b="1" dirty="0" smtClean="0">
                <a:effectLst/>
                <a:latin typeface="Times New Roman" pitchFamily="18" charset="0"/>
                <a:cs typeface="Times New Roman" pitchFamily="18" charset="0"/>
              </a:rPr>
              <a:t>69.3%,  &lt; 56= 30.7%</a:t>
            </a:r>
            <a:endParaRPr lang="en-US" altLang="en-US" sz="2800" b="1" dirty="0">
              <a:effectLst/>
              <a:latin typeface="Times New Roman" pitchFamily="18" charset="0"/>
              <a:cs typeface="Times New Roman" pitchFamily="18" charset="0"/>
            </a:endParaRPr>
          </a:p>
          <a:p>
            <a:pPr eaLnBrk="1" hangingPunct="1"/>
            <a:r>
              <a:rPr lang="en-US" altLang="en-US" sz="2800" b="1" dirty="0">
                <a:effectLst/>
                <a:latin typeface="Times New Roman" pitchFamily="18" charset="0"/>
                <a:cs typeface="Times New Roman" pitchFamily="18" charset="0"/>
              </a:rPr>
              <a:t>Mental Health= </a:t>
            </a:r>
            <a:r>
              <a:rPr lang="en-US" altLang="en-US" sz="2800" b="1" dirty="0" smtClean="0">
                <a:effectLst/>
                <a:latin typeface="Times New Roman" pitchFamily="18" charset="0"/>
                <a:cs typeface="Times New Roman" pitchFamily="18" charset="0"/>
              </a:rPr>
              <a:t>60.4%</a:t>
            </a:r>
            <a:endParaRPr lang="en-US" altLang="en-US" sz="2800" b="1" dirty="0">
              <a:effectLst/>
              <a:latin typeface="Times New Roman" pitchFamily="18" charset="0"/>
              <a:cs typeface="Times New Roman" pitchFamily="18" charset="0"/>
            </a:endParaRPr>
          </a:p>
          <a:p>
            <a:pPr eaLnBrk="1" hangingPunct="1"/>
            <a:r>
              <a:rPr lang="en-US" altLang="en-US" sz="2800" b="1" dirty="0">
                <a:effectLst/>
                <a:latin typeface="Times New Roman" pitchFamily="18" charset="0"/>
                <a:cs typeface="Times New Roman" pitchFamily="18" charset="0"/>
              </a:rPr>
              <a:t>Primary Substance: </a:t>
            </a:r>
            <a:r>
              <a:rPr lang="en-US" altLang="en-US" sz="2800" b="1" dirty="0" smtClean="0">
                <a:effectLst/>
                <a:latin typeface="Times New Roman" pitchFamily="18" charset="0"/>
                <a:cs typeface="Times New Roman" pitchFamily="18" charset="0"/>
              </a:rPr>
              <a:t>Alcohol=71.9%</a:t>
            </a:r>
            <a:endParaRPr lang="en-US" altLang="en-US" sz="2800" b="1" dirty="0">
              <a:effectLst/>
              <a:latin typeface="Times New Roman" pitchFamily="18" charset="0"/>
              <a:cs typeface="Times New Roman" pitchFamily="18" charset="0"/>
            </a:endParaRPr>
          </a:p>
          <a:p>
            <a:pPr eaLnBrk="1" hangingPunct="1"/>
            <a:r>
              <a:rPr lang="en-US" altLang="en-US" sz="2800" b="1" dirty="0">
                <a:effectLst/>
                <a:latin typeface="Times New Roman" pitchFamily="18" charset="0"/>
                <a:cs typeface="Times New Roman" pitchFamily="18" charset="0"/>
              </a:rPr>
              <a:t>Retired: </a:t>
            </a:r>
            <a:r>
              <a:rPr lang="en-US" altLang="en-US" sz="2800" b="1" dirty="0" smtClean="0">
                <a:effectLst/>
                <a:latin typeface="Times New Roman" pitchFamily="18" charset="0"/>
                <a:cs typeface="Times New Roman" pitchFamily="18" charset="0"/>
              </a:rPr>
              <a:t>28.6%  </a:t>
            </a:r>
            <a:r>
              <a:rPr lang="en-US" altLang="en-US" sz="2800" b="1" dirty="0">
                <a:effectLst/>
                <a:latin typeface="Times New Roman" pitchFamily="18" charset="0"/>
                <a:cs typeface="Times New Roman" pitchFamily="18" charset="0"/>
              </a:rPr>
              <a:t>Disabled: </a:t>
            </a:r>
            <a:r>
              <a:rPr lang="en-US" altLang="en-US" sz="2800" b="1" dirty="0" smtClean="0">
                <a:effectLst/>
                <a:latin typeface="Times New Roman" pitchFamily="18" charset="0"/>
                <a:cs typeface="Times New Roman" pitchFamily="18" charset="0"/>
              </a:rPr>
              <a:t>35.0% </a:t>
            </a:r>
            <a:endParaRPr lang="en-US" altLang="en-US" sz="2800" b="1" dirty="0">
              <a:effectLst/>
              <a:latin typeface="Times New Roman" pitchFamily="18" charset="0"/>
              <a:cs typeface="Times New Roman" pitchFamily="18" charset="0"/>
            </a:endParaRPr>
          </a:p>
          <a:p>
            <a:pPr eaLnBrk="1" hangingPunct="1"/>
            <a:r>
              <a:rPr lang="en-US" altLang="en-US" sz="2800" b="1" dirty="0">
                <a:effectLst/>
                <a:latin typeface="Times New Roman" pitchFamily="18" charset="0"/>
                <a:cs typeface="Times New Roman" pitchFamily="18" charset="0"/>
              </a:rPr>
              <a:t>Race: </a:t>
            </a:r>
            <a:r>
              <a:rPr lang="en-US" altLang="en-US" sz="2800" b="1" dirty="0" smtClean="0">
                <a:effectLst/>
                <a:latin typeface="Times New Roman" pitchFamily="18" charset="0"/>
                <a:cs typeface="Times New Roman" pitchFamily="18" charset="0"/>
              </a:rPr>
              <a:t>White=71.4%</a:t>
            </a:r>
            <a:endParaRPr lang="en-US" altLang="en-US" sz="2800" b="1" dirty="0">
              <a:effectLst/>
              <a:latin typeface="Times New Roman" pitchFamily="18" charset="0"/>
              <a:cs typeface="Times New Roman" pitchFamily="18" charset="0"/>
            </a:endParaRPr>
          </a:p>
          <a:p>
            <a:pPr eaLnBrk="1" hangingPunct="1"/>
            <a:r>
              <a:rPr lang="en-US" altLang="en-US" sz="2800" b="1" dirty="0">
                <a:effectLst/>
                <a:latin typeface="Times New Roman" pitchFamily="18" charset="0"/>
                <a:cs typeface="Times New Roman" pitchFamily="18" charset="0"/>
              </a:rPr>
              <a:t>Black/African </a:t>
            </a:r>
            <a:r>
              <a:rPr lang="en-US" altLang="en-US" sz="2800" b="1" dirty="0" smtClean="0">
                <a:effectLst/>
                <a:latin typeface="Times New Roman" pitchFamily="18" charset="0"/>
                <a:cs typeface="Times New Roman" pitchFamily="18" charset="0"/>
              </a:rPr>
              <a:t>American=25.8%</a:t>
            </a:r>
            <a:endParaRPr lang="en-US" altLang="en-US" sz="2800" b="1" dirty="0">
              <a:effectLst/>
              <a:latin typeface="Times New Roman" pitchFamily="18" charset="0"/>
              <a:cs typeface="Times New Roman" pitchFamily="18" charset="0"/>
            </a:endParaRPr>
          </a:p>
          <a:p>
            <a:pPr eaLnBrk="1" hangingPunct="1"/>
            <a:r>
              <a:rPr lang="en-US" altLang="en-US" sz="2800" b="1" dirty="0">
                <a:effectLst/>
                <a:latin typeface="Times New Roman" pitchFamily="18" charset="0"/>
                <a:cs typeface="Times New Roman" pitchFamily="18" charset="0"/>
              </a:rPr>
              <a:t>Educ.: </a:t>
            </a:r>
            <a:r>
              <a:rPr lang="en-US" altLang="en-US" sz="2800" b="1" dirty="0" smtClean="0">
                <a:effectLst/>
                <a:latin typeface="Times New Roman" pitchFamily="18" charset="0"/>
                <a:cs typeface="Times New Roman" pitchFamily="18" charset="0"/>
              </a:rPr>
              <a:t>HS=21.8; Assoc. =8.5; BA=13.4; Grad=11.4</a:t>
            </a:r>
            <a:endParaRPr lang="en-US" altLang="en-US" sz="2800" b="1" dirty="0">
              <a:effectLst/>
              <a:latin typeface="Times New Roman" pitchFamily="18" charset="0"/>
              <a:cs typeface="Times New Roman" pitchFamily="18" charset="0"/>
            </a:endParaRPr>
          </a:p>
          <a:p>
            <a:pPr eaLnBrk="1" hangingPunct="1"/>
            <a:r>
              <a:rPr lang="en-US" altLang="en-US" sz="2800" b="1" dirty="0">
                <a:effectLst/>
                <a:latin typeface="Times New Roman" pitchFamily="18" charset="0"/>
                <a:cs typeface="Times New Roman" pitchFamily="18" charset="0"/>
              </a:rPr>
              <a:t>Impairment: </a:t>
            </a:r>
            <a:r>
              <a:rPr lang="en-US" altLang="en-US" sz="2800" b="1" dirty="0" smtClean="0">
                <a:effectLst/>
                <a:latin typeface="Times New Roman" pitchFamily="18" charset="0"/>
                <a:cs typeface="Times New Roman" pitchFamily="18" charset="0"/>
              </a:rPr>
              <a:t>Hearing=12.1%, </a:t>
            </a:r>
            <a:r>
              <a:rPr lang="en-US" altLang="en-US" sz="2800" b="1" dirty="0">
                <a:effectLst/>
                <a:latin typeface="Times New Roman" pitchFamily="18" charset="0"/>
                <a:cs typeface="Times New Roman" pitchFamily="18" charset="0"/>
              </a:rPr>
              <a:t>Mobility= </a:t>
            </a:r>
            <a:r>
              <a:rPr lang="en-US" altLang="en-US" sz="2800" b="1" dirty="0" smtClean="0">
                <a:effectLst/>
                <a:latin typeface="Times New Roman" pitchFamily="18" charset="0"/>
                <a:cs typeface="Times New Roman" pitchFamily="18" charset="0"/>
              </a:rPr>
              <a:t>32.9%</a:t>
            </a:r>
            <a:endParaRPr lang="en-US" altLang="en-US" sz="2800" b="1" dirty="0">
              <a:effectLst/>
              <a:latin typeface="Times New Roman" pitchFamily="18" charset="0"/>
              <a:cs typeface="Times New Roman" pitchFamily="18" charset="0"/>
            </a:endParaRPr>
          </a:p>
          <a:p>
            <a:pPr eaLnBrk="1" hangingPunct="1">
              <a:buNone/>
            </a:pPr>
            <a:r>
              <a:rPr lang="en-US" altLang="en-US" sz="2800" b="1" dirty="0">
                <a:effectLst/>
                <a:latin typeface="Times New Roman" pitchFamily="18" charset="0"/>
                <a:cs typeface="Times New Roman" pitchFamily="18" charset="0"/>
              </a:rPr>
              <a:t>	Sight: </a:t>
            </a:r>
            <a:r>
              <a:rPr lang="en-US" altLang="en-US" sz="2800" b="1" dirty="0" smtClean="0">
                <a:effectLst/>
                <a:latin typeface="Times New Roman" pitchFamily="18" charset="0"/>
                <a:cs typeface="Times New Roman" pitchFamily="18" charset="0"/>
              </a:rPr>
              <a:t>32.6%, </a:t>
            </a:r>
            <a:r>
              <a:rPr lang="en-US" altLang="en-US" sz="2800" b="1" dirty="0">
                <a:effectLst/>
                <a:latin typeface="Times New Roman" pitchFamily="18" charset="0"/>
                <a:cs typeface="Times New Roman" pitchFamily="18" charset="0"/>
              </a:rPr>
              <a:t>Other Health Conditions: </a:t>
            </a:r>
            <a:r>
              <a:rPr lang="en-US" altLang="en-US" sz="2800" b="1" dirty="0" smtClean="0">
                <a:effectLst/>
                <a:latin typeface="Times New Roman" pitchFamily="18" charset="0"/>
                <a:cs typeface="Times New Roman" pitchFamily="18" charset="0"/>
              </a:rPr>
              <a:t>62.2%</a:t>
            </a:r>
            <a:endParaRPr lang="en-US" altLang="en-US" sz="2800" b="1" dirty="0">
              <a:effectLst/>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87171837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b="1" dirty="0">
                <a:solidFill>
                  <a:srgbClr val="FFC000"/>
                </a:solidFill>
                <a:effectLst/>
                <a:latin typeface="Times New Roman" pitchFamily="18" charset="0"/>
                <a:cs typeface="Times New Roman" pitchFamily="18" charset="0"/>
              </a:rPr>
              <a:t>Statistical Overview of Senior Hope </a:t>
            </a:r>
            <a:br>
              <a:rPr lang="en-US" altLang="en-US" sz="3200" b="1" dirty="0">
                <a:solidFill>
                  <a:srgbClr val="FFC000"/>
                </a:solidFill>
                <a:effectLst/>
                <a:latin typeface="Times New Roman" pitchFamily="18" charset="0"/>
                <a:cs typeface="Times New Roman" pitchFamily="18" charset="0"/>
              </a:rPr>
            </a:br>
            <a:r>
              <a:rPr lang="en-US" altLang="en-US" sz="3200" b="1" dirty="0">
                <a:solidFill>
                  <a:srgbClr val="FFC000"/>
                </a:solidFill>
                <a:effectLst/>
                <a:latin typeface="Times New Roman" pitchFamily="18" charset="0"/>
                <a:cs typeface="Times New Roman" pitchFamily="18" charset="0"/>
              </a:rPr>
              <a:t> 01/01/2010- 01/01/2016  (N=761)   OASAS</a:t>
            </a:r>
            <a:endParaRPr lang="en-US" sz="3200" dirty="0"/>
          </a:p>
        </p:txBody>
      </p:sp>
      <p:sp>
        <p:nvSpPr>
          <p:cNvPr id="3" name="Content Placeholder 2"/>
          <p:cNvSpPr>
            <a:spLocks noGrp="1"/>
          </p:cNvSpPr>
          <p:nvPr>
            <p:ph idx="1"/>
          </p:nvPr>
        </p:nvSpPr>
        <p:spPr>
          <a:xfrm>
            <a:off x="457200" y="1600200"/>
            <a:ext cx="8229600" cy="4953000"/>
          </a:xfrm>
        </p:spPr>
        <p:txBody>
          <a:bodyPr/>
          <a:lstStyle/>
          <a:p>
            <a:pPr eaLnBrk="1" hangingPunct="1">
              <a:lnSpc>
                <a:spcPct val="90000"/>
              </a:lnSpc>
            </a:pPr>
            <a:r>
              <a:rPr lang="en-US" altLang="en-US" sz="2800" b="1" dirty="0">
                <a:effectLst/>
                <a:latin typeface="Times New Roman" pitchFamily="18" charset="0"/>
                <a:cs typeface="Times New Roman" pitchFamily="18" charset="0"/>
              </a:rPr>
              <a:t>Marital Status: </a:t>
            </a:r>
            <a:r>
              <a:rPr lang="en-US" altLang="en-US" sz="2800" b="1" dirty="0" smtClean="0">
                <a:effectLst/>
                <a:latin typeface="Times New Roman" pitchFamily="18" charset="0"/>
                <a:cs typeface="Times New Roman" pitchFamily="18" charset="0"/>
              </a:rPr>
              <a:t>27.9% </a:t>
            </a:r>
            <a:r>
              <a:rPr lang="en-US" altLang="en-US" sz="2800" b="1" dirty="0">
                <a:effectLst/>
                <a:latin typeface="Times New Roman" pitchFamily="18" charset="0"/>
                <a:cs typeface="Times New Roman" pitchFamily="18" charset="0"/>
              </a:rPr>
              <a:t>Divorced, </a:t>
            </a:r>
            <a:r>
              <a:rPr lang="en-US" altLang="en-US" sz="2800" b="1" dirty="0" smtClean="0">
                <a:effectLst/>
                <a:latin typeface="Times New Roman" pitchFamily="18" charset="0"/>
                <a:cs typeface="Times New Roman" pitchFamily="18" charset="0"/>
              </a:rPr>
              <a:t>9.3% </a:t>
            </a:r>
            <a:r>
              <a:rPr lang="en-US" altLang="en-US" sz="2800" b="1" dirty="0">
                <a:effectLst/>
                <a:latin typeface="Times New Roman" pitchFamily="18" charset="0"/>
                <a:cs typeface="Times New Roman" pitchFamily="18" charset="0"/>
              </a:rPr>
              <a:t>Widowed, </a:t>
            </a:r>
            <a:r>
              <a:rPr lang="en-US" altLang="en-US" sz="2800" b="1" dirty="0" smtClean="0">
                <a:effectLst/>
                <a:latin typeface="Times New Roman" pitchFamily="18" charset="0"/>
                <a:cs typeface="Times New Roman" pitchFamily="18" charset="0"/>
              </a:rPr>
              <a:t>28.6% </a:t>
            </a:r>
            <a:r>
              <a:rPr lang="en-US" altLang="en-US" sz="2800" b="1" dirty="0">
                <a:effectLst/>
                <a:latin typeface="Times New Roman" pitchFamily="18" charset="0"/>
                <a:cs typeface="Times New Roman" pitchFamily="18" charset="0"/>
              </a:rPr>
              <a:t>Married, </a:t>
            </a:r>
            <a:r>
              <a:rPr lang="en-US" altLang="en-US" sz="2800" b="1" dirty="0" smtClean="0">
                <a:effectLst/>
                <a:latin typeface="Times New Roman" pitchFamily="18" charset="0"/>
                <a:cs typeface="Times New Roman" pitchFamily="18" charset="0"/>
              </a:rPr>
              <a:t>1.7% </a:t>
            </a:r>
            <a:r>
              <a:rPr lang="en-US" altLang="en-US" sz="2800" b="1" dirty="0">
                <a:effectLst/>
                <a:latin typeface="Times New Roman" pitchFamily="18" charset="0"/>
                <a:cs typeface="Times New Roman" pitchFamily="18" charset="0"/>
              </a:rPr>
              <a:t>Living as Married, </a:t>
            </a:r>
            <a:r>
              <a:rPr lang="en-US" altLang="en-US" sz="2800" b="1" dirty="0" smtClean="0">
                <a:effectLst/>
                <a:latin typeface="Times New Roman" pitchFamily="18" charset="0"/>
                <a:cs typeface="Times New Roman" pitchFamily="18" charset="0"/>
              </a:rPr>
              <a:t>24.2% </a:t>
            </a:r>
            <a:r>
              <a:rPr lang="en-US" altLang="en-US" sz="2800" b="1" dirty="0">
                <a:effectLst/>
                <a:latin typeface="Times New Roman" pitchFamily="18" charset="0"/>
                <a:cs typeface="Times New Roman" pitchFamily="18" charset="0"/>
              </a:rPr>
              <a:t>Never Married, and </a:t>
            </a:r>
            <a:r>
              <a:rPr lang="en-US" altLang="en-US" sz="2800" b="1" dirty="0" smtClean="0">
                <a:effectLst/>
                <a:latin typeface="Times New Roman" pitchFamily="18" charset="0"/>
                <a:cs typeface="Times New Roman" pitchFamily="18" charset="0"/>
              </a:rPr>
              <a:t>9.3% </a:t>
            </a:r>
            <a:r>
              <a:rPr lang="en-US" altLang="en-US" sz="2800" b="1" dirty="0">
                <a:effectLst/>
                <a:latin typeface="Times New Roman" pitchFamily="18" charset="0"/>
                <a:cs typeface="Times New Roman" pitchFamily="18" charset="0"/>
              </a:rPr>
              <a:t>Separated</a:t>
            </a:r>
          </a:p>
          <a:p>
            <a:pPr eaLnBrk="1" hangingPunct="1">
              <a:lnSpc>
                <a:spcPct val="90000"/>
              </a:lnSpc>
              <a:buNone/>
            </a:pPr>
            <a:endParaRPr lang="en-US" altLang="en-US" sz="2800" dirty="0">
              <a:effectLst/>
              <a:latin typeface="Times New Roman" pitchFamily="18" charset="0"/>
              <a:cs typeface="Times New Roman" pitchFamily="18" charset="0"/>
            </a:endParaRPr>
          </a:p>
          <a:p>
            <a:pPr eaLnBrk="1" hangingPunct="1">
              <a:lnSpc>
                <a:spcPct val="90000"/>
              </a:lnSpc>
            </a:pPr>
            <a:r>
              <a:rPr lang="en-US" altLang="en-US" sz="2800" b="1" dirty="0">
                <a:effectLst/>
                <a:latin typeface="Times New Roman" pitchFamily="18" charset="0"/>
                <a:cs typeface="Times New Roman" pitchFamily="18" charset="0"/>
              </a:rPr>
              <a:t>ACOA/ACOSA: </a:t>
            </a:r>
            <a:r>
              <a:rPr lang="en-US" altLang="en-US" sz="2800" b="1" dirty="0" smtClean="0">
                <a:effectLst/>
                <a:latin typeface="Times New Roman" pitchFamily="18" charset="0"/>
                <a:cs typeface="Times New Roman" pitchFamily="18" charset="0"/>
              </a:rPr>
              <a:t>6.4% </a:t>
            </a:r>
            <a:r>
              <a:rPr lang="en-US" altLang="en-US" sz="2800" b="1" dirty="0">
                <a:effectLst/>
                <a:latin typeface="Times New Roman" pitchFamily="18" charset="0"/>
                <a:cs typeface="Times New Roman" pitchFamily="18" charset="0"/>
              </a:rPr>
              <a:t>with both, ACOA only: </a:t>
            </a:r>
            <a:r>
              <a:rPr lang="en-US" altLang="en-US" sz="2800" b="1" dirty="0" smtClean="0">
                <a:effectLst/>
                <a:latin typeface="Times New Roman" pitchFamily="18" charset="0"/>
                <a:cs typeface="Times New Roman" pitchFamily="18" charset="0"/>
              </a:rPr>
              <a:t>41.4%, </a:t>
            </a:r>
            <a:r>
              <a:rPr lang="en-US" altLang="en-US" sz="2800" b="1" dirty="0">
                <a:effectLst/>
                <a:latin typeface="Times New Roman" pitchFamily="18" charset="0"/>
                <a:cs typeface="Times New Roman" pitchFamily="18" charset="0"/>
              </a:rPr>
              <a:t>ACOSA only: </a:t>
            </a:r>
            <a:r>
              <a:rPr lang="en-US" altLang="en-US" sz="2800" b="1" dirty="0" smtClean="0">
                <a:effectLst/>
                <a:latin typeface="Times New Roman" pitchFamily="18" charset="0"/>
                <a:cs typeface="Times New Roman" pitchFamily="18" charset="0"/>
              </a:rPr>
              <a:t>1.8%</a:t>
            </a:r>
            <a:endParaRPr lang="en-US" altLang="en-US" sz="2800" b="1" dirty="0">
              <a:effectLst/>
              <a:latin typeface="Times New Roman" pitchFamily="18" charset="0"/>
              <a:cs typeface="Times New Roman" pitchFamily="18" charset="0"/>
            </a:endParaRPr>
          </a:p>
          <a:p>
            <a:pPr eaLnBrk="1" hangingPunct="1">
              <a:lnSpc>
                <a:spcPct val="90000"/>
              </a:lnSpc>
              <a:buNone/>
            </a:pPr>
            <a:endParaRPr lang="en-US" altLang="en-US" sz="2800" dirty="0">
              <a:effectLst/>
              <a:latin typeface="Times New Roman" pitchFamily="18" charset="0"/>
              <a:cs typeface="Times New Roman" pitchFamily="18" charset="0"/>
            </a:endParaRPr>
          </a:p>
          <a:p>
            <a:pPr eaLnBrk="1" hangingPunct="1">
              <a:lnSpc>
                <a:spcPct val="90000"/>
              </a:lnSpc>
            </a:pPr>
            <a:r>
              <a:rPr lang="en-US" altLang="en-US" sz="2800" b="1" dirty="0">
                <a:effectLst/>
                <a:latin typeface="Times New Roman" pitchFamily="18" charset="0"/>
                <a:cs typeface="Times New Roman" pitchFamily="18" charset="0"/>
              </a:rPr>
              <a:t>ER Episodes (past six months): </a:t>
            </a:r>
            <a:r>
              <a:rPr lang="en-US" altLang="en-US" sz="2800" b="1" dirty="0" smtClean="0">
                <a:effectLst/>
                <a:latin typeface="Times New Roman" pitchFamily="18" charset="0"/>
                <a:cs typeface="Times New Roman" pitchFamily="18" charset="0"/>
              </a:rPr>
              <a:t>36.9% </a:t>
            </a:r>
            <a:r>
              <a:rPr lang="en-US" altLang="en-US" sz="2800" b="1" dirty="0">
                <a:effectLst/>
                <a:latin typeface="Times New Roman" pitchFamily="18" charset="0"/>
                <a:cs typeface="Times New Roman" pitchFamily="18" charset="0"/>
              </a:rPr>
              <a:t>had 1 or more</a:t>
            </a:r>
          </a:p>
          <a:p>
            <a:pPr eaLnBrk="1" hangingPunct="1">
              <a:lnSpc>
                <a:spcPct val="90000"/>
              </a:lnSpc>
              <a:buNone/>
            </a:pPr>
            <a:endParaRPr lang="en-US" altLang="en-US" sz="2800" dirty="0">
              <a:effectLst/>
              <a:latin typeface="Times New Roman" pitchFamily="18" charset="0"/>
              <a:cs typeface="Times New Roman" pitchFamily="18" charset="0"/>
            </a:endParaRPr>
          </a:p>
          <a:p>
            <a:pPr eaLnBrk="1" hangingPunct="1">
              <a:lnSpc>
                <a:spcPct val="90000"/>
              </a:lnSpc>
            </a:pPr>
            <a:r>
              <a:rPr lang="en-US" altLang="en-US" sz="2800" b="1" dirty="0">
                <a:effectLst/>
                <a:latin typeface="Times New Roman" pitchFamily="18" charset="0"/>
                <a:cs typeface="Times New Roman" pitchFamily="18" charset="0"/>
              </a:rPr>
              <a:t>Criminal Justice System: (Past six months); 27.9%</a:t>
            </a:r>
          </a:p>
          <a:p>
            <a:pPr marL="0" indent="0">
              <a:buNone/>
            </a:pPr>
            <a:endParaRPr lang="en-US" dirty="0"/>
          </a:p>
        </p:txBody>
      </p:sp>
    </p:spTree>
    <p:extLst>
      <p:ext uri="{BB962C8B-B14F-4D97-AF65-F5344CB8AC3E}">
        <p14:creationId xmlns:p14="http://schemas.microsoft.com/office/powerpoint/2010/main" val="193992222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7813"/>
            <a:ext cx="8686800" cy="865187"/>
          </a:xfrm>
        </p:spPr>
        <p:txBody>
          <a:bodyPr/>
          <a:lstStyle/>
          <a:p>
            <a:r>
              <a:rPr lang="en-US" sz="3200" dirty="0" smtClean="0">
                <a:solidFill>
                  <a:srgbClr val="FFC000"/>
                </a:solidFill>
                <a:latin typeface="Times New Roman" panose="02020603050405020304" pitchFamily="18" charset="0"/>
                <a:cs typeface="Times New Roman" panose="02020603050405020304" pitchFamily="18" charset="0"/>
              </a:rPr>
              <a:t>Changes In Primary Substance at Admission: </a:t>
            </a:r>
            <a:br>
              <a:rPr lang="en-US" sz="3200" dirty="0" smtClean="0">
                <a:solidFill>
                  <a:srgbClr val="FFC000"/>
                </a:solidFill>
                <a:latin typeface="Times New Roman" panose="02020603050405020304" pitchFamily="18" charset="0"/>
                <a:cs typeface="Times New Roman" panose="02020603050405020304" pitchFamily="18" charset="0"/>
              </a:rPr>
            </a:br>
            <a:r>
              <a:rPr lang="en-US" sz="3200" dirty="0" smtClean="0">
                <a:solidFill>
                  <a:srgbClr val="FFC000"/>
                </a:solidFill>
                <a:latin typeface="Times New Roman" panose="02020603050405020304" pitchFamily="18" charset="0"/>
                <a:cs typeface="Times New Roman" panose="02020603050405020304" pitchFamily="18" charset="0"/>
              </a:rPr>
              <a:t>Senior Hope Counseling, Inc.</a:t>
            </a:r>
            <a:endParaRPr lang="en-US" sz="3200" dirty="0">
              <a:solidFill>
                <a:srgbClr val="FFC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84094" y="1447800"/>
            <a:ext cx="8534400" cy="5181600"/>
          </a:xfrm>
        </p:spPr>
        <p:txBody>
          <a:bodyPr/>
          <a:lstStyle/>
          <a:p>
            <a:r>
              <a:rPr lang="en-US" sz="2000" b="1" dirty="0" smtClean="0">
                <a:latin typeface="Times New Roman" panose="02020603050405020304" pitchFamily="18" charset="0"/>
                <a:cs typeface="Times New Roman" panose="02020603050405020304" pitchFamily="18" charset="0"/>
              </a:rPr>
              <a:t>2015:   Alcohol </a:t>
            </a:r>
            <a:r>
              <a:rPr lang="en-US" sz="2000" b="1" dirty="0">
                <a:latin typeface="Times New Roman" panose="02020603050405020304" pitchFamily="18" charset="0"/>
                <a:cs typeface="Times New Roman" panose="02020603050405020304" pitchFamily="18" charset="0"/>
              </a:rPr>
              <a:t>Primary </a:t>
            </a:r>
            <a:r>
              <a:rPr lang="en-US" sz="2000" b="1" dirty="0" smtClean="0">
                <a:latin typeface="Times New Roman" panose="02020603050405020304" pitchFamily="18" charset="0"/>
                <a:cs typeface="Times New Roman" panose="02020603050405020304" pitchFamily="18" charset="0"/>
              </a:rPr>
              <a:t>Substance- 73% (N=141)</a:t>
            </a:r>
          </a:p>
          <a:p>
            <a:pPr marL="0" indent="0">
              <a:buNone/>
            </a:pPr>
            <a:r>
              <a:rPr lang="en-US" sz="2000" b="1" dirty="0" smtClean="0">
                <a:latin typeface="Times New Roman" panose="02020603050405020304" pitchFamily="18" charset="0"/>
                <a:cs typeface="Times New Roman" panose="02020603050405020304" pitchFamily="18" charset="0"/>
              </a:rPr>
              <a:t>	    Heroin </a:t>
            </a:r>
            <a:r>
              <a:rPr lang="en-US" sz="2000" b="1" dirty="0">
                <a:latin typeface="Times New Roman" panose="02020603050405020304" pitchFamily="18" charset="0"/>
                <a:cs typeface="Times New Roman" panose="02020603050405020304" pitchFamily="18" charset="0"/>
              </a:rPr>
              <a:t>Primary </a:t>
            </a:r>
            <a:r>
              <a:rPr lang="en-US" sz="2000" b="1" dirty="0" smtClean="0">
                <a:latin typeface="Times New Roman" panose="02020603050405020304" pitchFamily="18" charset="0"/>
                <a:cs typeface="Times New Roman" panose="02020603050405020304" pitchFamily="18" charset="0"/>
              </a:rPr>
              <a:t>Substance- 9.9%</a:t>
            </a:r>
          </a:p>
          <a:p>
            <a:pPr marL="0" indent="0">
              <a:buNone/>
            </a:pPr>
            <a:r>
              <a:rPr lang="en-US" sz="2000" b="1" dirty="0" smtClean="0">
                <a:latin typeface="Times New Roman" panose="02020603050405020304" pitchFamily="18" charset="0"/>
                <a:cs typeface="Times New Roman" panose="02020603050405020304" pitchFamily="18" charset="0"/>
              </a:rPr>
              <a:t>	    Other Opiate/Synthetic Primary Substance- 4.3%</a:t>
            </a:r>
            <a:endParaRPr lang="en-US" sz="2000" b="1"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OxyContin Primary Substance -1.4% </a:t>
            </a:r>
          </a:p>
          <a:p>
            <a:pPr marL="0" indent="0">
              <a:buNone/>
            </a:pPr>
            <a:endParaRPr lang="en-US" sz="2000" b="1" dirty="0" smtClean="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2014:    Alcohol </a:t>
            </a:r>
            <a:r>
              <a:rPr lang="en-US" sz="2000" b="1" dirty="0">
                <a:latin typeface="Times New Roman" panose="02020603050405020304" pitchFamily="18" charset="0"/>
                <a:cs typeface="Times New Roman" panose="02020603050405020304" pitchFamily="18" charset="0"/>
              </a:rPr>
              <a:t>Primary </a:t>
            </a:r>
            <a:r>
              <a:rPr lang="en-US" sz="2000" b="1" dirty="0" smtClean="0">
                <a:latin typeface="Times New Roman" panose="02020603050405020304" pitchFamily="18" charset="0"/>
                <a:cs typeface="Times New Roman" panose="02020603050405020304" pitchFamily="18" charset="0"/>
              </a:rPr>
              <a:t>Substance- 72.9% (N=155)</a:t>
            </a:r>
          </a:p>
          <a:p>
            <a:pPr marL="0" indent="0">
              <a:buNone/>
            </a:pPr>
            <a:r>
              <a:rPr lang="en-US" sz="2000" b="1" dirty="0" smtClean="0">
                <a:latin typeface="Times New Roman" panose="02020603050405020304" pitchFamily="18" charset="0"/>
                <a:cs typeface="Times New Roman" panose="02020603050405020304" pitchFamily="18" charset="0"/>
              </a:rPr>
              <a:t>	     Heroin </a:t>
            </a:r>
            <a:r>
              <a:rPr lang="en-US" sz="2000" b="1" dirty="0">
                <a:latin typeface="Times New Roman" panose="02020603050405020304" pitchFamily="18" charset="0"/>
                <a:cs typeface="Times New Roman" panose="02020603050405020304" pitchFamily="18" charset="0"/>
              </a:rPr>
              <a:t>Primary </a:t>
            </a:r>
            <a:r>
              <a:rPr lang="en-US" sz="2000" b="1" dirty="0" smtClean="0">
                <a:latin typeface="Times New Roman" panose="02020603050405020304" pitchFamily="18" charset="0"/>
                <a:cs typeface="Times New Roman" panose="02020603050405020304" pitchFamily="18" charset="0"/>
              </a:rPr>
              <a:t>Substance- 11.0%</a:t>
            </a:r>
          </a:p>
          <a:p>
            <a:pPr marL="0" indent="0">
              <a:buNone/>
            </a:pPr>
            <a:r>
              <a:rPr lang="en-US" sz="2000" b="1" dirty="0" smtClean="0">
                <a:latin typeface="Times New Roman" panose="02020603050405020304" pitchFamily="18" charset="0"/>
                <a:cs typeface="Times New Roman" panose="02020603050405020304" pitchFamily="18" charset="0"/>
              </a:rPr>
              <a:t>                   Other Opiate/Synthetic Primary Substance-.6%</a:t>
            </a:r>
            <a:endParaRPr lang="en-US" sz="2000" b="1"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OxyContin Primary Substance-1.3 %</a:t>
            </a:r>
            <a:endParaRPr lang="en-US" sz="2000" b="1" dirty="0">
              <a:latin typeface="Times New Roman" panose="02020603050405020304" pitchFamily="18" charset="0"/>
              <a:cs typeface="Times New Roman" panose="02020603050405020304" pitchFamily="18" charset="0"/>
            </a:endParaRPr>
          </a:p>
          <a:p>
            <a:pPr marL="0" indent="0">
              <a:buNone/>
            </a:pPr>
            <a:endParaRPr lang="en-US" sz="2000" b="1" dirty="0" smtClean="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2013: </a:t>
            </a:r>
            <a:r>
              <a:rPr lang="en-US" sz="2000" b="1" dirty="0" smtClean="0">
                <a:latin typeface="Times New Roman" panose="02020603050405020304" pitchFamily="18" charset="0"/>
                <a:cs typeface="Times New Roman" panose="02020603050405020304" pitchFamily="18" charset="0"/>
              </a:rPr>
              <a:t>  Alcohol </a:t>
            </a:r>
            <a:r>
              <a:rPr lang="en-US" sz="2000" b="1" dirty="0">
                <a:latin typeface="Times New Roman" panose="02020603050405020304" pitchFamily="18" charset="0"/>
                <a:cs typeface="Times New Roman" panose="02020603050405020304" pitchFamily="18" charset="0"/>
              </a:rPr>
              <a:t>Primary Substance- 69.2% (N=133)</a:t>
            </a:r>
          </a:p>
          <a:p>
            <a:pPr marL="0" indent="0">
              <a:buNone/>
            </a:pPr>
            <a:r>
              <a:rPr lang="en-US" sz="2000" b="1" dirty="0">
                <a:latin typeface="Times New Roman" panose="02020603050405020304" pitchFamily="18" charset="0"/>
                <a:cs typeface="Times New Roman" panose="02020603050405020304" pitchFamily="18" charset="0"/>
              </a:rPr>
              <a:t>	    Heroin Primary Substance-  8.3</a:t>
            </a:r>
            <a:r>
              <a:rPr lang="en-US" sz="2000" b="1" dirty="0" smtClean="0">
                <a:latin typeface="Times New Roman" panose="02020603050405020304" pitchFamily="18" charset="0"/>
                <a:cs typeface="Times New Roman" panose="02020603050405020304" pitchFamily="18" charset="0"/>
              </a:rPr>
              <a:t>%</a:t>
            </a:r>
          </a:p>
          <a:p>
            <a:pPr marL="0" indent="0">
              <a:buNone/>
            </a:pP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Other Opiate/Synthetic Primary Substance- 1.5%</a:t>
            </a:r>
          </a:p>
          <a:p>
            <a:pPr marL="0" indent="0">
              <a:buNone/>
            </a:pP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OxyContin Primary Substance- 2.3%               </a:t>
            </a:r>
            <a:r>
              <a:rPr lang="en-US" sz="1600" dirty="0" smtClean="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OASAS </a:t>
            </a:r>
            <a:r>
              <a:rPr lang="en-US" sz="1600" dirty="0" smtClean="0">
                <a:latin typeface="Times New Roman" panose="02020603050405020304" pitchFamily="18" charset="0"/>
                <a:cs typeface="Times New Roman" panose="02020603050405020304" pitchFamily="18" charset="0"/>
              </a:rPr>
              <a:t>Statistics, 2016)</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991338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Changes In Substance Use</a:t>
            </a:r>
            <a:endParaRPr lang="en-US" dirty="0">
              <a:solidFill>
                <a:srgbClr val="FFC000"/>
              </a:solidFill>
            </a:endParaRPr>
          </a:p>
        </p:txBody>
      </p:sp>
      <p:sp>
        <p:nvSpPr>
          <p:cNvPr id="3" name="Content Placeholder 2"/>
          <p:cNvSpPr>
            <a:spLocks noGrp="1"/>
          </p:cNvSpPr>
          <p:nvPr>
            <p:ph idx="1"/>
          </p:nvPr>
        </p:nvSpPr>
        <p:spPr>
          <a:xfrm>
            <a:off x="1143000" y="1905000"/>
            <a:ext cx="7543800" cy="4648200"/>
          </a:xfrm>
        </p:spPr>
        <p:txBody>
          <a:bodyPr/>
          <a:lstStyle/>
          <a:p>
            <a:pPr marL="0" indent="0">
              <a:buNone/>
            </a:pPr>
            <a:r>
              <a:rPr lang="en-US" dirty="0" smtClean="0">
                <a:effectLst/>
              </a:rPr>
              <a:t>From </a:t>
            </a:r>
            <a:r>
              <a:rPr lang="en-US" dirty="0">
                <a:effectLst/>
              </a:rPr>
              <a:t>2010 to 2014, older adult (age 50 years of age and older) admissions to </a:t>
            </a:r>
            <a:r>
              <a:rPr lang="en-US" u="sng" dirty="0">
                <a:effectLst/>
              </a:rPr>
              <a:t>outpatient treatment programs</a:t>
            </a:r>
            <a:r>
              <a:rPr lang="en-US" dirty="0">
                <a:effectLst/>
              </a:rPr>
              <a:t> statewide for opioids as a primary substance of abuse have increased by 22 percent, from 2,760 in 2010 to 3,370 in 2014. </a:t>
            </a:r>
            <a:endParaRPr lang="en-US" dirty="0" smtClean="0">
              <a:effectLst/>
            </a:endParaRPr>
          </a:p>
          <a:p>
            <a:pPr marL="0" indent="0">
              <a:buNone/>
            </a:pPr>
            <a:endParaRPr lang="en-US" dirty="0" smtClean="0">
              <a:effectLst/>
            </a:endParaRPr>
          </a:p>
          <a:p>
            <a:pPr marL="0" indent="0">
              <a:buNone/>
            </a:pPr>
            <a:r>
              <a:rPr lang="en-US" sz="2000" dirty="0" smtClean="0">
                <a:effectLst/>
              </a:rPr>
              <a:t>(Provided </a:t>
            </a:r>
            <a:r>
              <a:rPr lang="en-US" sz="2000" dirty="0">
                <a:effectLst/>
              </a:rPr>
              <a:t>by the New York State Office of Alcoholism and Substance Abuse </a:t>
            </a:r>
            <a:r>
              <a:rPr lang="en-US" sz="2000" dirty="0" smtClean="0">
                <a:effectLst/>
              </a:rPr>
              <a:t>Services)</a:t>
            </a:r>
            <a:endParaRPr lang="en-US" sz="2000" dirty="0">
              <a:effectLst/>
            </a:endParaRPr>
          </a:p>
          <a:p>
            <a:pPr marL="0" indent="0">
              <a:buNone/>
            </a:pPr>
            <a:endParaRPr lang="en-US" dirty="0">
              <a:effectLst/>
            </a:endParaRPr>
          </a:p>
          <a:p>
            <a:endParaRPr lang="en-US" dirty="0"/>
          </a:p>
        </p:txBody>
      </p:sp>
    </p:spTree>
    <p:extLst>
      <p:ext uri="{BB962C8B-B14F-4D97-AF65-F5344CB8AC3E}">
        <p14:creationId xmlns:p14="http://schemas.microsoft.com/office/powerpoint/2010/main" val="194362269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rgbClr val="FFC000"/>
                </a:solidFill>
                <a:effectLst/>
                <a:latin typeface="Times New Roman" pitchFamily="18" charset="0"/>
                <a:cs typeface="Times New Roman" pitchFamily="18" charset="0"/>
              </a:rPr>
              <a:t>OASAS Program Performance Report (calendar Year) 2015</a:t>
            </a:r>
            <a:endParaRPr lang="en-US" b="1" dirty="0">
              <a:solidFill>
                <a:srgbClr val="FFC000"/>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152400" y="1676400"/>
            <a:ext cx="8839200" cy="5029200"/>
          </a:xfrm>
        </p:spPr>
        <p:txBody>
          <a:bodyPr/>
          <a:lstStyle/>
          <a:p>
            <a:pPr marL="0" indent="0">
              <a:buFont typeface="Wingdings" pitchFamily="2" charset="2"/>
              <a:buNone/>
              <a:defRPr/>
            </a:pPr>
            <a:r>
              <a:rPr lang="en-US" sz="1200" b="1" dirty="0" smtClean="0">
                <a:effectLst/>
              </a:rPr>
              <a:t>                                                                </a:t>
            </a:r>
            <a:r>
              <a:rPr lang="en-US" sz="1400" b="1" dirty="0" smtClean="0">
                <a:solidFill>
                  <a:srgbClr val="FFC000"/>
                </a:solidFill>
                <a:effectLst/>
              </a:rPr>
              <a:t>Performance </a:t>
            </a:r>
            <a:r>
              <a:rPr lang="en-US" sz="1400" b="1" dirty="0">
                <a:solidFill>
                  <a:srgbClr val="FFC000"/>
                </a:solidFill>
                <a:effectLst/>
              </a:rPr>
              <a:t>of our Program</a:t>
            </a:r>
            <a:r>
              <a:rPr lang="en-US" sz="1400" b="1" dirty="0">
                <a:effectLst/>
              </a:rPr>
              <a:t>      </a:t>
            </a:r>
            <a:r>
              <a:rPr lang="en-US" sz="1400" b="1" dirty="0">
                <a:solidFill>
                  <a:srgbClr val="FFC000"/>
                </a:solidFill>
                <a:effectLst/>
              </a:rPr>
              <a:t>                           </a:t>
            </a:r>
            <a:r>
              <a:rPr lang="en-US" sz="1400" b="1" dirty="0" smtClean="0">
                <a:solidFill>
                  <a:srgbClr val="FFC000"/>
                </a:solidFill>
                <a:effectLst/>
              </a:rPr>
              <a:t>     Minimum </a:t>
            </a:r>
            <a:r>
              <a:rPr lang="en-US" sz="1400" b="1" dirty="0">
                <a:solidFill>
                  <a:srgbClr val="FFC000"/>
                </a:solidFill>
                <a:effectLst/>
              </a:rPr>
              <a:t>Standard</a:t>
            </a:r>
          </a:p>
          <a:p>
            <a:pPr marL="0" indent="0">
              <a:buFont typeface="Wingdings" pitchFamily="2" charset="2"/>
              <a:buNone/>
              <a:defRPr/>
            </a:pPr>
            <a:r>
              <a:rPr lang="en-US" sz="1400" b="1" dirty="0">
                <a:effectLst/>
              </a:rPr>
              <a:t> </a:t>
            </a:r>
          </a:p>
          <a:p>
            <a:pPr marL="0" indent="0">
              <a:buFont typeface="Wingdings" pitchFamily="2" charset="2"/>
              <a:buNone/>
              <a:defRPr/>
            </a:pPr>
            <a:r>
              <a:rPr lang="en-US" sz="1400" b="1" dirty="0">
                <a:effectLst/>
              </a:rPr>
              <a:t> </a:t>
            </a:r>
            <a:r>
              <a:rPr lang="en-US" sz="1400" b="1" dirty="0" smtClean="0">
                <a:effectLst/>
              </a:rPr>
              <a:t>    Units </a:t>
            </a:r>
            <a:r>
              <a:rPr lang="en-US" sz="1400" b="1" dirty="0">
                <a:effectLst/>
              </a:rPr>
              <a:t>of Service per Full-Time Employee	 </a:t>
            </a:r>
            <a:r>
              <a:rPr lang="en-US" sz="1400" b="1" dirty="0" smtClean="0">
                <a:effectLst/>
              </a:rPr>
              <a:t>2,559  </a:t>
            </a:r>
            <a:r>
              <a:rPr lang="en-US" sz="1400" b="1" dirty="0">
                <a:effectLst/>
              </a:rPr>
              <a:t>(per year)		 </a:t>
            </a:r>
            <a:r>
              <a:rPr lang="en-US" sz="1400" b="1" dirty="0" smtClean="0">
                <a:effectLst/>
              </a:rPr>
              <a:t>                                 1,000</a:t>
            </a:r>
          </a:p>
          <a:p>
            <a:pPr marL="0" indent="0">
              <a:buFont typeface="Wingdings" pitchFamily="2" charset="2"/>
              <a:buNone/>
              <a:defRPr/>
            </a:pPr>
            <a:endParaRPr lang="en-US" sz="1400" b="1" dirty="0">
              <a:effectLst/>
            </a:endParaRPr>
          </a:p>
          <a:p>
            <a:pPr marL="0" indent="0">
              <a:buFont typeface="Wingdings" pitchFamily="2" charset="2"/>
              <a:buNone/>
              <a:defRPr/>
            </a:pPr>
            <a:r>
              <a:rPr lang="en-US" sz="1400" b="1" dirty="0" smtClean="0">
                <a:effectLst/>
              </a:rPr>
              <a:t>           	% </a:t>
            </a:r>
            <a:r>
              <a:rPr lang="en-US" sz="1400" b="1" dirty="0">
                <a:effectLst/>
              </a:rPr>
              <a:t>Discontinued Use		</a:t>
            </a:r>
            <a:r>
              <a:rPr lang="en-US" sz="1400" b="1" dirty="0" smtClean="0">
                <a:effectLst/>
              </a:rPr>
              <a:t>	</a:t>
            </a:r>
            <a:r>
              <a:rPr lang="en-US" sz="1400" b="1" dirty="0" smtClean="0">
                <a:effectLst/>
              </a:rPr>
              <a:t>54</a:t>
            </a:r>
            <a:r>
              <a:rPr lang="en-US" sz="1400" b="1" dirty="0">
                <a:effectLst/>
              </a:rPr>
              <a:t>	</a:t>
            </a:r>
            <a:r>
              <a:rPr lang="en-US" sz="1400" b="1" dirty="0" smtClean="0">
                <a:effectLst/>
              </a:rPr>
              <a:t>			25</a:t>
            </a:r>
            <a:endParaRPr lang="en-US" sz="1400" b="1" dirty="0">
              <a:effectLst/>
            </a:endParaRPr>
          </a:p>
          <a:p>
            <a:pPr marL="0" indent="0">
              <a:buFont typeface="Wingdings" pitchFamily="2" charset="2"/>
              <a:buNone/>
              <a:defRPr/>
            </a:pPr>
            <a:r>
              <a:rPr lang="en-US" sz="1400" b="1" dirty="0">
                <a:effectLst/>
              </a:rPr>
              <a:t>  </a:t>
            </a:r>
          </a:p>
          <a:p>
            <a:pPr marL="0" indent="0">
              <a:buFont typeface="Wingdings" pitchFamily="2" charset="2"/>
              <a:buNone/>
              <a:defRPr/>
            </a:pPr>
            <a:r>
              <a:rPr lang="en-US" sz="1400" b="1" dirty="0" smtClean="0">
                <a:effectLst/>
              </a:rPr>
              <a:t>	1 </a:t>
            </a:r>
            <a:r>
              <a:rPr lang="en-US" sz="1400" b="1" dirty="0">
                <a:effectLst/>
              </a:rPr>
              <a:t>Month Retention Rate		</a:t>
            </a:r>
            <a:r>
              <a:rPr lang="en-US" sz="1400" b="1" dirty="0" smtClean="0">
                <a:effectLst/>
              </a:rPr>
              <a:t>77</a:t>
            </a:r>
            <a:r>
              <a:rPr lang="en-US" sz="1400" b="1" dirty="0">
                <a:effectLst/>
              </a:rPr>
              <a:t>				75</a:t>
            </a:r>
          </a:p>
          <a:p>
            <a:pPr marL="0" indent="0">
              <a:buFont typeface="Wingdings" pitchFamily="2" charset="2"/>
              <a:buNone/>
              <a:defRPr/>
            </a:pPr>
            <a:r>
              <a:rPr lang="en-US" sz="1400" b="1" dirty="0">
                <a:effectLst/>
              </a:rPr>
              <a:t> </a:t>
            </a:r>
          </a:p>
          <a:p>
            <a:pPr marL="0" indent="0">
              <a:buFont typeface="Wingdings" pitchFamily="2" charset="2"/>
              <a:buNone/>
              <a:defRPr/>
            </a:pPr>
            <a:r>
              <a:rPr lang="en-US" sz="1400" b="1" dirty="0" smtClean="0">
                <a:effectLst/>
              </a:rPr>
              <a:t>	3 </a:t>
            </a:r>
            <a:r>
              <a:rPr lang="en-US" sz="1400" b="1" dirty="0">
                <a:effectLst/>
              </a:rPr>
              <a:t>Month Retention Rate		</a:t>
            </a:r>
            <a:r>
              <a:rPr lang="en-US" sz="1400" b="1" dirty="0" smtClean="0">
                <a:effectLst/>
              </a:rPr>
              <a:t>68</a:t>
            </a:r>
            <a:r>
              <a:rPr lang="en-US" sz="1400" b="1" dirty="0">
                <a:effectLst/>
              </a:rPr>
              <a:t>				65</a:t>
            </a:r>
          </a:p>
          <a:p>
            <a:pPr marL="0" indent="0">
              <a:buFont typeface="Wingdings" pitchFamily="2" charset="2"/>
              <a:buNone/>
              <a:defRPr/>
            </a:pPr>
            <a:r>
              <a:rPr lang="en-US" sz="1400" b="1" dirty="0">
                <a:effectLst/>
              </a:rPr>
              <a:t> </a:t>
            </a:r>
          </a:p>
          <a:p>
            <a:pPr marL="0" indent="0">
              <a:buFont typeface="Wingdings" pitchFamily="2" charset="2"/>
              <a:buNone/>
              <a:defRPr/>
            </a:pPr>
            <a:r>
              <a:rPr lang="en-US" sz="1400" b="1" dirty="0" smtClean="0">
                <a:effectLst/>
              </a:rPr>
              <a:t>	6 </a:t>
            </a:r>
            <a:r>
              <a:rPr lang="en-US" sz="1400" b="1" dirty="0">
                <a:effectLst/>
              </a:rPr>
              <a:t>Month Retention Rate		</a:t>
            </a:r>
            <a:r>
              <a:rPr lang="en-US" sz="1400" b="1" dirty="0" smtClean="0">
                <a:effectLst/>
              </a:rPr>
              <a:t>54</a:t>
            </a:r>
            <a:r>
              <a:rPr lang="en-US" sz="1400" b="1" dirty="0">
                <a:effectLst/>
              </a:rPr>
              <a:t>				40</a:t>
            </a:r>
          </a:p>
          <a:p>
            <a:pPr marL="0" indent="0">
              <a:buFont typeface="Wingdings" pitchFamily="2" charset="2"/>
              <a:buNone/>
              <a:defRPr/>
            </a:pPr>
            <a:r>
              <a:rPr lang="en-US" sz="1400" b="1" dirty="0">
                <a:effectLst/>
              </a:rPr>
              <a:t> </a:t>
            </a:r>
          </a:p>
          <a:p>
            <a:pPr marL="0" indent="0">
              <a:buFont typeface="Wingdings" pitchFamily="2" charset="2"/>
              <a:buNone/>
              <a:defRPr/>
            </a:pPr>
            <a:r>
              <a:rPr lang="en-US" sz="1400" b="1" dirty="0" smtClean="0">
                <a:effectLst/>
              </a:rPr>
              <a:t>	% </a:t>
            </a:r>
            <a:r>
              <a:rPr lang="en-US" sz="1400" b="1" dirty="0">
                <a:effectLst/>
              </a:rPr>
              <a:t>Completing Program or Referred	</a:t>
            </a:r>
            <a:r>
              <a:rPr lang="en-US" sz="1400" b="1" dirty="0" smtClean="0">
                <a:effectLst/>
              </a:rPr>
              <a:t>33</a:t>
            </a:r>
            <a:r>
              <a:rPr lang="en-US" sz="1400" b="1" dirty="0">
                <a:effectLst/>
              </a:rPr>
              <a:t>				</a:t>
            </a:r>
            <a:r>
              <a:rPr lang="en-US" sz="1400" b="1" dirty="0" smtClean="0">
                <a:effectLst/>
              </a:rPr>
              <a:t>35</a:t>
            </a:r>
            <a:endParaRPr lang="en-US" sz="1400" b="1" dirty="0">
              <a:effectLst/>
            </a:endParaRPr>
          </a:p>
          <a:p>
            <a:pPr marL="0" indent="0">
              <a:buFont typeface="Wingdings" pitchFamily="2" charset="2"/>
              <a:buNone/>
              <a:defRPr/>
            </a:pPr>
            <a:r>
              <a:rPr lang="en-US" sz="1400" b="1" dirty="0">
                <a:effectLst/>
              </a:rPr>
              <a:t> </a:t>
            </a:r>
          </a:p>
          <a:p>
            <a:pPr marL="0" indent="0">
              <a:buFont typeface="Wingdings" pitchFamily="2" charset="2"/>
              <a:buNone/>
              <a:defRPr/>
            </a:pPr>
            <a:r>
              <a:rPr lang="en-US" sz="1400" b="1" dirty="0" smtClean="0">
                <a:effectLst/>
              </a:rPr>
              <a:t>	Patient </a:t>
            </a:r>
            <a:r>
              <a:rPr lang="en-US" sz="1400" b="1" dirty="0">
                <a:effectLst/>
              </a:rPr>
              <a:t>to Primary Counselor Ratio	</a:t>
            </a:r>
            <a:r>
              <a:rPr lang="en-US" sz="1400" b="1" dirty="0" smtClean="0">
                <a:effectLst/>
              </a:rPr>
              <a:t>3</a:t>
            </a:r>
            <a:r>
              <a:rPr lang="en-US" sz="1400" b="1" dirty="0">
                <a:effectLst/>
              </a:rPr>
              <a:t>4</a:t>
            </a:r>
            <a:r>
              <a:rPr lang="en-US" sz="1400" b="1" dirty="0">
                <a:effectLst/>
              </a:rPr>
              <a:t>				</a:t>
            </a:r>
            <a:r>
              <a:rPr lang="en-US" sz="1400" b="1" dirty="0" smtClean="0">
                <a:effectLst/>
              </a:rPr>
              <a:t>25</a:t>
            </a:r>
            <a:endParaRPr 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lumMod val="51000"/>
              </a:srgbClr>
            </a:gs>
            <a:gs pos="100000">
              <a:schemeClr val="bg1"/>
            </a:gs>
          </a:gsLst>
          <a:lin ang="2700000" scaled="1"/>
        </a:gradFill>
        <a:effectLst/>
      </p:bgPr>
    </p:bg>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276122960"/>
              </p:ext>
            </p:extLst>
          </p:nvPr>
        </p:nvGraphicFramePr>
        <p:xfrm>
          <a:off x="728663" y="1295400"/>
          <a:ext cx="7881937"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40963" name="TextBox 2"/>
          <p:cNvSpPr txBox="1">
            <a:spLocks noChangeArrowheads="1"/>
          </p:cNvSpPr>
          <p:nvPr/>
        </p:nvSpPr>
        <p:spPr bwMode="auto">
          <a:xfrm>
            <a:off x="1828800" y="76200"/>
            <a:ext cx="533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dirty="0">
              <a:latin typeface="Times New Roman" panose="02020603050405020304" pitchFamily="18" charset="0"/>
              <a:ea typeface="SimSun" panose="02010600030101010101" pitchFamily="2" charset="-122"/>
              <a:cs typeface="Times New Roman" panose="02020603050405020304" pitchFamily="18" charset="0"/>
            </a:endParaRPr>
          </a:p>
          <a:p>
            <a:pPr algn="ctr" eaLnBrk="1" hangingPunct="1"/>
            <a:r>
              <a:rPr lang="en-US" altLang="en-US" b="1" dirty="0">
                <a:latin typeface="Times New Roman" panose="02020603050405020304" pitchFamily="18" charset="0"/>
                <a:ea typeface="SimSun" panose="02010600030101010101" pitchFamily="2" charset="-122"/>
                <a:cs typeface="Times New Roman" panose="02020603050405020304" pitchFamily="18" charset="0"/>
              </a:rPr>
              <a:t>Senior Hope Counseling Inc. </a:t>
            </a:r>
            <a:endParaRPr lang="en-US" altLang="en-US" sz="1400" dirty="0">
              <a:ea typeface="SimSun" panose="02010600030101010101" pitchFamily="2" charset="-122"/>
              <a:cs typeface="Times New Roman" panose="02020603050405020304" pitchFamily="18" charset="0"/>
            </a:endParaRPr>
          </a:p>
          <a:p>
            <a:pPr algn="ctr" eaLnBrk="1" hangingPunct="1"/>
            <a:r>
              <a:rPr lang="en-US" altLang="en-US" b="1" dirty="0">
                <a:latin typeface="Times New Roman" panose="02020603050405020304" pitchFamily="18" charset="0"/>
                <a:ea typeface="SimSun" panose="02010600030101010101" pitchFamily="2" charset="-122"/>
                <a:cs typeface="Times New Roman" panose="02020603050405020304" pitchFamily="18" charset="0"/>
              </a:rPr>
              <a:t>Monthly Units of Service from </a:t>
            </a:r>
            <a:r>
              <a:rPr lang="en-US" altLang="en-US" b="1" dirty="0" smtClean="0">
                <a:latin typeface="Times New Roman" panose="02020603050405020304" pitchFamily="18" charset="0"/>
                <a:ea typeface="SimSun" panose="02010600030101010101" pitchFamily="2" charset="-122"/>
                <a:cs typeface="Times New Roman" panose="02020603050405020304" pitchFamily="18" charset="0"/>
              </a:rPr>
              <a:t>2002-2015</a:t>
            </a:r>
            <a:endParaRPr lang="en-US" altLang="en-US" sz="1400" dirty="0">
              <a:ea typeface="SimSun" panose="02010600030101010101" pitchFamily="2" charset="-122"/>
              <a:cs typeface="Times New Roman" panose="02020603050405020304" pitchFamily="18" charset="0"/>
            </a:endParaRPr>
          </a:p>
        </p:txBody>
      </p:sp>
      <p:sp>
        <p:nvSpPr>
          <p:cNvPr id="40964" name="TextBox 4"/>
          <p:cNvSpPr txBox="1">
            <a:spLocks noChangeArrowheads="1"/>
          </p:cNvSpPr>
          <p:nvPr/>
        </p:nvSpPr>
        <p:spPr bwMode="auto">
          <a:xfrm rot="5400000" flipV="1">
            <a:off x="-1370012" y="2749550"/>
            <a:ext cx="3581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dirty="0">
                <a:latin typeface="Times New Roman" panose="02020603050405020304" pitchFamily="18" charset="0"/>
                <a:ea typeface="SimSun" panose="02010600030101010101" pitchFamily="2" charset="-122"/>
                <a:cs typeface="Times New Roman" panose="02020603050405020304" pitchFamily="18" charset="0"/>
              </a:rPr>
              <a:t> </a:t>
            </a:r>
            <a:r>
              <a:rPr lang="en-US" altLang="en-US" b="1" dirty="0">
                <a:latin typeface="Times New Roman" panose="02020603050405020304" pitchFamily="18" charset="0"/>
                <a:ea typeface="SimSun" panose="02010600030101010101" pitchFamily="2" charset="-122"/>
                <a:cs typeface="Times New Roman" panose="02020603050405020304" pitchFamily="18" charset="0"/>
              </a:rPr>
              <a:t>Units of Service Per Month</a:t>
            </a:r>
            <a:endParaRPr lang="en-US" altLang="en-US" dirty="0">
              <a:ea typeface="SimSun" panose="02010600030101010101" pitchFamily="2" charset="-122"/>
            </a:endParaRPr>
          </a:p>
        </p:txBody>
      </p:sp>
      <p:sp>
        <p:nvSpPr>
          <p:cNvPr id="40965" name="TextBox 5"/>
          <p:cNvSpPr txBox="1">
            <a:spLocks noChangeArrowheads="1"/>
          </p:cNvSpPr>
          <p:nvPr/>
        </p:nvSpPr>
        <p:spPr bwMode="auto">
          <a:xfrm rot="10800000" flipV="1">
            <a:off x="2590800" y="5334000"/>
            <a:ext cx="3657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dirty="0">
                <a:latin typeface="Times New Roman" panose="02020603050405020304" pitchFamily="18" charset="0"/>
                <a:ea typeface="SimSun" panose="02010600030101010101" pitchFamily="2" charset="-122"/>
                <a:cs typeface="Times New Roman" panose="02020603050405020304" pitchFamily="18" charset="0"/>
              </a:rPr>
              <a:t>           </a:t>
            </a:r>
            <a:r>
              <a:rPr lang="en-US" altLang="en-US" sz="1400" dirty="0" smtClean="0">
                <a:latin typeface="Times New Roman" panose="02020603050405020304" pitchFamily="18" charset="0"/>
                <a:ea typeface="SimSun" panose="02010600030101010101" pitchFamily="2" charset="-122"/>
                <a:cs typeface="Times New Roman" panose="02020603050405020304" pitchFamily="18" charset="0"/>
              </a:rPr>
              <a:t>              </a:t>
            </a:r>
            <a:r>
              <a:rPr lang="en-US" altLang="en-US" b="1" dirty="0" smtClean="0">
                <a:latin typeface="Times New Roman" panose="02020603050405020304" pitchFamily="18" charset="0"/>
                <a:ea typeface="SimSun" panose="02010600030101010101" pitchFamily="2" charset="-122"/>
                <a:cs typeface="Times New Roman" panose="02020603050405020304" pitchFamily="18" charset="0"/>
              </a:rPr>
              <a:t>Years </a:t>
            </a:r>
            <a:r>
              <a:rPr lang="en-US" altLang="en-US" b="1" dirty="0">
                <a:latin typeface="Times New Roman" panose="02020603050405020304" pitchFamily="18" charset="0"/>
                <a:ea typeface="SimSun" panose="02010600030101010101" pitchFamily="2" charset="-122"/>
                <a:cs typeface="Times New Roman" panose="02020603050405020304" pitchFamily="18" charset="0"/>
              </a:rPr>
              <a:t>of </a:t>
            </a:r>
            <a:r>
              <a:rPr lang="en-US" altLang="en-US" b="1" dirty="0" smtClean="0">
                <a:latin typeface="Times New Roman" panose="02020603050405020304" pitchFamily="18" charset="0"/>
                <a:ea typeface="SimSun" panose="02010600030101010101" pitchFamily="2" charset="-122"/>
                <a:cs typeface="Times New Roman" panose="02020603050405020304" pitchFamily="18" charset="0"/>
              </a:rPr>
              <a:t>Operation </a:t>
            </a:r>
            <a:endParaRPr lang="en-US" altLang="en-US" dirty="0">
              <a:ea typeface="SimSun" panose="02010600030101010101" pitchFamily="2" charset="-122"/>
            </a:endParaRPr>
          </a:p>
        </p:txBody>
      </p:sp>
    </p:spTree>
    <p:extLst>
      <p:ext uri="{BB962C8B-B14F-4D97-AF65-F5344CB8AC3E}">
        <p14:creationId xmlns:p14="http://schemas.microsoft.com/office/powerpoint/2010/main" val="182308079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pPr>
              <a:buNone/>
            </a:pPr>
            <a:endParaRPr lang="en-US" dirty="0" smtClean="0"/>
          </a:p>
          <a:p>
            <a:pPr algn="ctr">
              <a:buNone/>
            </a:pPr>
            <a:r>
              <a:rPr lang="en-US" sz="4000" b="1" dirty="0" smtClean="0">
                <a:solidFill>
                  <a:srgbClr val="FFC000"/>
                </a:solidFill>
                <a:effectLst/>
                <a:latin typeface="Times New Roman" pitchFamily="18" charset="0"/>
                <a:cs typeface="Times New Roman" pitchFamily="18" charset="0"/>
              </a:rPr>
              <a:t>Screening and Evaluation Tools</a:t>
            </a:r>
            <a:endParaRPr lang="en-US" sz="4000" b="1" dirty="0">
              <a:solidFill>
                <a:srgbClr val="FFC000"/>
              </a:solidFill>
              <a:latin typeface="Times New Roman" pitchFamily="18" charset="0"/>
              <a:cs typeface="Times New Roman" pitchFamily="18" charset="0"/>
            </a:endParaRPr>
          </a:p>
        </p:txBody>
      </p:sp>
    </p:spTree>
    <p:extLst>
      <p:ext uri="{BB962C8B-B14F-4D97-AF65-F5344CB8AC3E}">
        <p14:creationId xmlns:p14="http://schemas.microsoft.com/office/powerpoint/2010/main" val="233153294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277813"/>
            <a:ext cx="9144000" cy="1322387"/>
          </a:xfrm>
          <a:noFill/>
        </p:spPr>
        <p:txBody>
          <a:bodyPr/>
          <a:lstStyle/>
          <a:p>
            <a:r>
              <a:rPr lang="en-US" sz="4000" b="1" dirty="0" smtClean="0">
                <a:solidFill>
                  <a:srgbClr val="FFC000"/>
                </a:solidFill>
                <a:effectLst/>
                <a:latin typeface="Times New Roman" pitchFamily="18" charset="0"/>
                <a:cs typeface="Times New Roman" pitchFamily="18" charset="0"/>
              </a:rPr>
              <a:t>Projection of Substance Use Disorders Among Seniors in the U.S.</a:t>
            </a:r>
          </a:p>
        </p:txBody>
      </p:sp>
      <p:sp>
        <p:nvSpPr>
          <p:cNvPr id="20483" name="Rectangle 3"/>
          <p:cNvSpPr>
            <a:spLocks noGrp="1" noChangeArrowheads="1"/>
          </p:cNvSpPr>
          <p:nvPr>
            <p:ph type="body" idx="1"/>
          </p:nvPr>
        </p:nvSpPr>
        <p:spPr>
          <a:xfrm>
            <a:off x="152400" y="1905000"/>
            <a:ext cx="8763000" cy="4225925"/>
          </a:xfrm>
          <a:noFill/>
        </p:spPr>
        <p:txBody>
          <a:bodyPr/>
          <a:lstStyle/>
          <a:p>
            <a:r>
              <a:rPr lang="en-US" dirty="0" smtClean="0">
                <a:effectLst/>
                <a:latin typeface="Times New Roman" pitchFamily="18" charset="0"/>
                <a:cs typeface="Times New Roman" pitchFamily="18" charset="0"/>
              </a:rPr>
              <a:t>Increased concern for those ‘baby boomers’ born between 1946-1964 (Han, Gfroerer &amp; Colliver, 2009).</a:t>
            </a:r>
          </a:p>
          <a:p>
            <a:pPr>
              <a:buFont typeface="Wingdings" pitchFamily="2" charset="2"/>
              <a:buNone/>
            </a:pPr>
            <a:endParaRPr lang="en-US" dirty="0" smtClean="0">
              <a:effectLst/>
              <a:latin typeface="+mj-lt"/>
            </a:endParaRPr>
          </a:p>
          <a:p>
            <a:r>
              <a:rPr lang="en-US" dirty="0" smtClean="0">
                <a:effectLst/>
                <a:latin typeface="Times New Roman" pitchFamily="18" charset="0"/>
                <a:cs typeface="Times New Roman" pitchFamily="18" charset="0"/>
              </a:rPr>
              <a:t>Office of Applied Studies Data Review (2009) rate for SUDs in 2020 for age 50-59 in U.S. is projected to reach 5.7 million (Han, Gfroerer &amp; Colliver, 2009)</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zh-CN" b="1" dirty="0" smtClean="0">
                <a:solidFill>
                  <a:srgbClr val="FFC000"/>
                </a:solidFill>
                <a:effectLst/>
                <a:latin typeface="Times New Roman" pitchFamily="18" charset="0"/>
                <a:ea typeface="SimSun" pitchFamily="2" charset="-122"/>
              </a:rPr>
              <a:t>CAGE</a:t>
            </a:r>
            <a:endParaRPr lang="en-US" altLang="en-US" b="1" dirty="0" smtClean="0">
              <a:solidFill>
                <a:srgbClr val="FFC000"/>
              </a:solidFill>
              <a:effectLst/>
              <a:latin typeface="Times New Roman" pitchFamily="18" charset="0"/>
              <a:ea typeface="SimSun" pitchFamily="2" charset="-122"/>
            </a:endParaRPr>
          </a:p>
        </p:txBody>
      </p:sp>
      <p:sp>
        <p:nvSpPr>
          <p:cNvPr id="186371" name="Rectangle 3"/>
          <p:cNvSpPr>
            <a:spLocks noGrp="1" noChangeArrowheads="1"/>
          </p:cNvSpPr>
          <p:nvPr>
            <p:ph type="body" idx="1"/>
          </p:nvPr>
        </p:nvSpPr>
        <p:spPr>
          <a:xfrm>
            <a:off x="457200" y="1600200"/>
            <a:ext cx="8686800" cy="4530725"/>
          </a:xfrm>
        </p:spPr>
        <p:txBody>
          <a:bodyPr/>
          <a:lstStyle/>
          <a:p>
            <a:pPr eaLnBrk="1" hangingPunct="1">
              <a:defRPr/>
            </a:pPr>
            <a:r>
              <a:rPr lang="en-US" altLang="zh-CN" sz="2400" b="1" dirty="0" smtClean="0">
                <a:effectLst/>
                <a:latin typeface="Times New Roman" pitchFamily="18" charset="0"/>
                <a:ea typeface="宋体" pitchFamily="2" charset="-122"/>
                <a:cs typeface="Times New Roman" pitchFamily="18" charset="0"/>
              </a:rPr>
              <a:t>C</a:t>
            </a:r>
            <a:r>
              <a:rPr lang="en-US" altLang="zh-CN" sz="2400" dirty="0" smtClean="0">
                <a:effectLst/>
                <a:latin typeface="Times New Roman" pitchFamily="18" charset="0"/>
                <a:ea typeface="宋体" pitchFamily="2" charset="-122"/>
                <a:cs typeface="Times New Roman" pitchFamily="18" charset="0"/>
              </a:rPr>
              <a:t> Have you ever felt you should </a:t>
            </a:r>
            <a:r>
              <a:rPr lang="en-US" altLang="zh-CN" sz="2400" i="1" dirty="0" smtClean="0">
                <a:effectLst/>
                <a:latin typeface="Times New Roman" pitchFamily="18" charset="0"/>
                <a:ea typeface="宋体" pitchFamily="2" charset="-122"/>
                <a:cs typeface="Times New Roman" pitchFamily="18" charset="0"/>
              </a:rPr>
              <a:t>cut down</a:t>
            </a:r>
            <a:r>
              <a:rPr lang="en-US" altLang="zh-CN" sz="2400" dirty="0" smtClean="0">
                <a:effectLst/>
                <a:latin typeface="Times New Roman" pitchFamily="18" charset="0"/>
                <a:ea typeface="宋体" pitchFamily="2" charset="-122"/>
                <a:cs typeface="Times New Roman" pitchFamily="18" charset="0"/>
              </a:rPr>
              <a:t> on your drinking?</a:t>
            </a:r>
          </a:p>
          <a:p>
            <a:pPr eaLnBrk="1" hangingPunct="1">
              <a:defRPr/>
            </a:pPr>
            <a:r>
              <a:rPr lang="en-US" altLang="zh-CN" sz="2400" b="1" dirty="0" smtClean="0">
                <a:effectLst/>
                <a:latin typeface="Times New Roman" pitchFamily="18" charset="0"/>
                <a:ea typeface="宋体" pitchFamily="2" charset="-122"/>
                <a:cs typeface="Times New Roman" pitchFamily="18" charset="0"/>
              </a:rPr>
              <a:t>A</a:t>
            </a:r>
            <a:r>
              <a:rPr lang="en-US" altLang="zh-CN" sz="2400" dirty="0" smtClean="0">
                <a:effectLst/>
                <a:latin typeface="Times New Roman" pitchFamily="18" charset="0"/>
                <a:ea typeface="宋体" pitchFamily="2" charset="-122"/>
                <a:cs typeface="Times New Roman" pitchFamily="18" charset="0"/>
              </a:rPr>
              <a:t> Have people </a:t>
            </a:r>
            <a:r>
              <a:rPr lang="en-US" altLang="zh-CN" sz="2400" i="1" dirty="0" smtClean="0">
                <a:effectLst/>
                <a:latin typeface="Times New Roman" pitchFamily="18" charset="0"/>
                <a:ea typeface="宋体" pitchFamily="2" charset="-122"/>
                <a:cs typeface="Times New Roman" pitchFamily="18" charset="0"/>
              </a:rPr>
              <a:t>annoyed</a:t>
            </a:r>
            <a:r>
              <a:rPr lang="en-US" altLang="zh-CN" sz="2400" dirty="0" smtClean="0">
                <a:effectLst/>
                <a:latin typeface="Times New Roman" pitchFamily="18" charset="0"/>
                <a:ea typeface="宋体" pitchFamily="2" charset="-122"/>
                <a:cs typeface="Times New Roman" pitchFamily="18" charset="0"/>
              </a:rPr>
              <a:t> you by criticizing your drinking?</a:t>
            </a:r>
          </a:p>
          <a:p>
            <a:pPr eaLnBrk="1" hangingPunct="1">
              <a:defRPr/>
            </a:pPr>
            <a:r>
              <a:rPr lang="en-US" altLang="zh-CN" sz="2400" b="1" dirty="0" smtClean="0">
                <a:effectLst/>
                <a:latin typeface="Times New Roman" pitchFamily="18" charset="0"/>
                <a:ea typeface="宋体" pitchFamily="2" charset="-122"/>
                <a:cs typeface="Times New Roman" pitchFamily="18" charset="0"/>
              </a:rPr>
              <a:t>G</a:t>
            </a:r>
            <a:r>
              <a:rPr lang="en-US" altLang="zh-CN" sz="2400" dirty="0" smtClean="0">
                <a:effectLst/>
                <a:latin typeface="Times New Roman" pitchFamily="18" charset="0"/>
                <a:ea typeface="宋体" pitchFamily="2" charset="-122"/>
                <a:cs typeface="Times New Roman" pitchFamily="18" charset="0"/>
              </a:rPr>
              <a:t> Have you ever felt bad or </a:t>
            </a:r>
            <a:r>
              <a:rPr lang="en-US" altLang="zh-CN" sz="2400" i="1" dirty="0" smtClean="0">
                <a:effectLst/>
                <a:latin typeface="Times New Roman" pitchFamily="18" charset="0"/>
                <a:ea typeface="宋体" pitchFamily="2" charset="-122"/>
                <a:cs typeface="Times New Roman" pitchFamily="18" charset="0"/>
              </a:rPr>
              <a:t>guilty</a:t>
            </a:r>
            <a:r>
              <a:rPr lang="en-US" altLang="zh-CN" sz="2400" dirty="0" smtClean="0">
                <a:effectLst/>
                <a:latin typeface="Times New Roman" pitchFamily="18" charset="0"/>
                <a:ea typeface="宋体" pitchFamily="2" charset="-122"/>
                <a:cs typeface="Times New Roman" pitchFamily="18" charset="0"/>
              </a:rPr>
              <a:t> about your drinking?</a:t>
            </a:r>
          </a:p>
          <a:p>
            <a:pPr eaLnBrk="1" hangingPunct="1">
              <a:defRPr/>
            </a:pPr>
            <a:r>
              <a:rPr lang="en-US" altLang="zh-CN" sz="2400" b="1" dirty="0" smtClean="0">
                <a:effectLst/>
                <a:latin typeface="Times New Roman" pitchFamily="18" charset="0"/>
                <a:ea typeface="宋体" pitchFamily="2" charset="-122"/>
                <a:cs typeface="Times New Roman" pitchFamily="18" charset="0"/>
              </a:rPr>
              <a:t>E</a:t>
            </a:r>
            <a:r>
              <a:rPr lang="en-US" altLang="zh-CN" sz="2400" dirty="0" smtClean="0">
                <a:effectLst/>
                <a:latin typeface="Times New Roman" pitchFamily="18" charset="0"/>
                <a:ea typeface="宋体" pitchFamily="2" charset="-122"/>
                <a:cs typeface="Times New Roman" pitchFamily="18" charset="0"/>
              </a:rPr>
              <a:t> </a:t>
            </a:r>
            <a:r>
              <a:rPr lang="en-US" altLang="zh-CN" sz="2400" i="1" dirty="0" smtClean="0">
                <a:effectLst/>
                <a:latin typeface="Times New Roman" pitchFamily="18" charset="0"/>
                <a:ea typeface="宋体" pitchFamily="2" charset="-122"/>
                <a:cs typeface="Times New Roman" pitchFamily="18" charset="0"/>
              </a:rPr>
              <a:t>Eye opener:</a:t>
            </a:r>
            <a:r>
              <a:rPr lang="en-US" altLang="zh-CN" sz="2400" dirty="0" smtClean="0">
                <a:effectLst/>
                <a:latin typeface="Times New Roman" pitchFamily="18" charset="0"/>
                <a:ea typeface="宋体" pitchFamily="2" charset="-122"/>
                <a:cs typeface="Times New Roman" pitchFamily="18" charset="0"/>
              </a:rPr>
              <a:t> Have you ever had a drink first thing in the morning to steady your nerves or to get rid of a hangover? </a:t>
            </a:r>
          </a:p>
          <a:p>
            <a:pPr eaLnBrk="1" hangingPunct="1">
              <a:buFont typeface="Wingdings" pitchFamily="2" charset="2"/>
              <a:buNone/>
              <a:defRPr/>
            </a:pPr>
            <a:r>
              <a:rPr lang="en-US" altLang="zh-CN" sz="2400" dirty="0" smtClean="0">
                <a:effectLst/>
                <a:latin typeface="Times New Roman" pitchFamily="18" charset="0"/>
                <a:ea typeface="宋体" pitchFamily="2" charset="-122"/>
                <a:cs typeface="Times New Roman" pitchFamily="18" charset="0"/>
              </a:rPr>
              <a:t>	An answer of 2 or more indicates high likelihood of a substance abuse problem. An answer Yes to one question indicates the need for a referral for a full evaluation. </a:t>
            </a:r>
          </a:p>
          <a:p>
            <a:pPr eaLnBrk="1" hangingPunct="1">
              <a:buFont typeface="Wingdings" pitchFamily="2" charset="2"/>
              <a:buNone/>
              <a:defRPr/>
            </a:pPr>
            <a:r>
              <a:rPr lang="en-US" altLang="zh-CN" dirty="0" smtClean="0">
                <a:latin typeface="Times New Roman" pitchFamily="18" charset="0"/>
                <a:ea typeface="宋体" pitchFamily="2" charset="-122"/>
              </a:rPr>
              <a:t>    </a:t>
            </a:r>
            <a:r>
              <a:rPr lang="en-US" altLang="zh-CN" sz="1800" b="1" dirty="0" smtClean="0">
                <a:effectLst/>
                <a:latin typeface="Times New Roman" pitchFamily="18" charset="0"/>
                <a:ea typeface="宋体" pitchFamily="2" charset="-122"/>
                <a:cs typeface="Times New Roman" pitchFamily="18" charset="0"/>
              </a:rPr>
              <a:t>Mayfield D., McLeod G., et al. 1974, “The CAGE Questionnaire: Validation of a New Alcoholism Instrument. “ American Journal Psychiatry 131 (10): 1121-1123. </a:t>
            </a:r>
            <a:endParaRPr lang="en-US" sz="1800" b="1" dirty="0" smtClean="0">
              <a:effectLst/>
              <a:latin typeface="Times New Roman" pitchFamily="18" charset="0"/>
              <a:cs typeface="Times New Roman" pitchFamily="18" charset="0"/>
            </a:endParaRPr>
          </a:p>
          <a:p>
            <a:pPr eaLnBrk="1" hangingPunct="1">
              <a:defRPr/>
            </a:pPr>
            <a:endParaRPr lang="en-US" sz="2800" b="1" dirty="0" smtClean="0">
              <a:effectLst/>
              <a:latin typeface="Times New Roman" pitchFamily="18" charset="0"/>
              <a:cs typeface="Times New Roman" pitchFamily="18" charset="0"/>
            </a:endParaRPr>
          </a:p>
        </p:txBody>
      </p:sp>
    </p:spTree>
    <p:extLst>
      <p:ext uri="{BB962C8B-B14F-4D97-AF65-F5344CB8AC3E}">
        <p14:creationId xmlns:p14="http://schemas.microsoft.com/office/powerpoint/2010/main" val="2517715858"/>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eaLnBrk="1" hangingPunct="1">
              <a:defRPr/>
            </a:pPr>
            <a:r>
              <a:rPr lang="en-US" altLang="zh-CN" sz="2400" b="1" dirty="0" smtClean="0">
                <a:solidFill>
                  <a:srgbClr val="FFC000"/>
                </a:solidFill>
                <a:effectLst/>
                <a:latin typeface="Times New Roman" pitchFamily="18" charset="0"/>
                <a:ea typeface="宋体" pitchFamily="2" charset="-122"/>
                <a:cs typeface="Times New Roman" pitchFamily="18" charset="0"/>
              </a:rPr>
              <a:t>Table 3: Short Michigan Alcoholism Screening Test :Geriatric Version </a:t>
            </a:r>
            <a:r>
              <a:rPr lang="en-US" altLang="zh-CN" sz="2400" b="1" dirty="0" smtClean="0">
                <a:latin typeface="Times New Roman" pitchFamily="18" charset="0"/>
                <a:ea typeface="宋体" pitchFamily="2" charset="-122"/>
                <a:cs typeface="Times New Roman" pitchFamily="18" charset="0"/>
              </a:rPr>
              <a:t/>
            </a:r>
            <a:br>
              <a:rPr lang="en-US" altLang="zh-CN" sz="2400" b="1" dirty="0" smtClean="0">
                <a:latin typeface="Times New Roman" pitchFamily="18" charset="0"/>
                <a:ea typeface="宋体" pitchFamily="2" charset="-122"/>
                <a:cs typeface="Times New Roman" pitchFamily="18" charset="0"/>
              </a:rPr>
            </a:br>
            <a:r>
              <a:rPr lang="en-US" altLang="zh-CN" sz="2000" b="1" dirty="0" smtClean="0">
                <a:effectLst/>
                <a:latin typeface="Times New Roman" pitchFamily="18" charset="0"/>
                <a:ea typeface="宋体" pitchFamily="2" charset="-122"/>
                <a:cs typeface="Times New Roman" pitchFamily="18" charset="0"/>
              </a:rPr>
              <a:t>(S-MAST-G) The Regents of the University of Michigan, 1991.</a:t>
            </a:r>
            <a:r>
              <a:rPr lang="en-US" altLang="zh-CN" sz="2000" dirty="0" smtClean="0">
                <a:latin typeface="Times New Roman" pitchFamily="18" charset="0"/>
                <a:ea typeface="宋体" pitchFamily="2" charset="-122"/>
                <a:cs typeface="Times New Roman" pitchFamily="18" charset="0"/>
              </a:rPr>
              <a:t> </a:t>
            </a:r>
            <a:br>
              <a:rPr lang="en-US" altLang="zh-CN" sz="2000" dirty="0" smtClean="0">
                <a:latin typeface="Times New Roman" pitchFamily="18" charset="0"/>
                <a:ea typeface="宋体" pitchFamily="2" charset="-122"/>
                <a:cs typeface="Times New Roman" pitchFamily="18" charset="0"/>
              </a:rPr>
            </a:br>
            <a:endParaRPr lang="en-US" sz="2000" dirty="0" smtClean="0">
              <a:latin typeface="Times New Roman" pitchFamily="18" charset="0"/>
              <a:ea typeface="宋体" pitchFamily="2" charset="-122"/>
              <a:cs typeface="Times New Roman" pitchFamily="18" charset="0"/>
            </a:endParaRPr>
          </a:p>
        </p:txBody>
      </p:sp>
      <p:sp>
        <p:nvSpPr>
          <p:cNvPr id="187395" name="Rectangle 3"/>
          <p:cNvSpPr>
            <a:spLocks noGrp="1" noChangeArrowheads="1"/>
          </p:cNvSpPr>
          <p:nvPr>
            <p:ph type="body" idx="1"/>
          </p:nvPr>
        </p:nvSpPr>
        <p:spPr/>
        <p:txBody>
          <a:bodyPr/>
          <a:lstStyle/>
          <a:p>
            <a:pPr eaLnBrk="1" hangingPunct="1">
              <a:lnSpc>
                <a:spcPct val="90000"/>
              </a:lnSpc>
              <a:defRPr/>
            </a:pPr>
            <a:r>
              <a:rPr lang="en-US" altLang="zh-CN" sz="1600" b="1" dirty="0" smtClean="0">
                <a:effectLst/>
                <a:latin typeface="Times New Roman" pitchFamily="18" charset="0"/>
                <a:ea typeface="宋体" pitchFamily="2" charset="-122"/>
                <a:cs typeface="Times New Roman" pitchFamily="18" charset="0"/>
              </a:rPr>
              <a:t>1.   When talking with others, do you ever underestimate how much you actually drink?</a:t>
            </a:r>
          </a:p>
          <a:p>
            <a:pPr eaLnBrk="1" hangingPunct="1">
              <a:lnSpc>
                <a:spcPct val="90000"/>
              </a:lnSpc>
              <a:defRPr/>
            </a:pPr>
            <a:r>
              <a:rPr lang="en-US" altLang="zh-CN" sz="1600" b="1" dirty="0" smtClean="0">
                <a:effectLst/>
                <a:latin typeface="Times New Roman" pitchFamily="18" charset="0"/>
                <a:ea typeface="宋体" pitchFamily="2" charset="-122"/>
                <a:cs typeface="Times New Roman" pitchFamily="18" charset="0"/>
              </a:rPr>
              <a:t>2.   After a few drinks, have you sometimes not eaten or been able to skip a meal because</a:t>
            </a:r>
          </a:p>
          <a:p>
            <a:pPr eaLnBrk="1" hangingPunct="1">
              <a:lnSpc>
                <a:spcPct val="90000"/>
              </a:lnSpc>
              <a:defRPr/>
            </a:pPr>
            <a:r>
              <a:rPr lang="en-US" altLang="zh-CN" sz="1600" b="1" dirty="0" smtClean="0">
                <a:effectLst/>
                <a:latin typeface="Times New Roman" pitchFamily="18" charset="0"/>
                <a:ea typeface="宋体" pitchFamily="2" charset="-122"/>
                <a:cs typeface="Times New Roman" pitchFamily="18" charset="0"/>
              </a:rPr>
              <a:t>       you didn't feel hungry?</a:t>
            </a:r>
          </a:p>
          <a:p>
            <a:pPr eaLnBrk="1" hangingPunct="1">
              <a:lnSpc>
                <a:spcPct val="90000"/>
              </a:lnSpc>
              <a:defRPr/>
            </a:pPr>
            <a:r>
              <a:rPr lang="en-US" altLang="zh-CN" sz="1600" b="1" dirty="0" smtClean="0">
                <a:effectLst/>
                <a:latin typeface="Times New Roman" pitchFamily="18" charset="0"/>
                <a:ea typeface="宋体" pitchFamily="2" charset="-122"/>
                <a:cs typeface="Times New Roman" pitchFamily="18" charset="0"/>
              </a:rPr>
              <a:t>3.   Does having a few drinks help decrease your shakiness or tremors? </a:t>
            </a:r>
          </a:p>
          <a:p>
            <a:pPr eaLnBrk="1" hangingPunct="1">
              <a:lnSpc>
                <a:spcPct val="90000"/>
              </a:lnSpc>
              <a:defRPr/>
            </a:pPr>
            <a:r>
              <a:rPr lang="en-US" altLang="zh-CN" sz="1600" b="1" dirty="0" smtClean="0">
                <a:effectLst/>
                <a:latin typeface="Times New Roman" pitchFamily="18" charset="0"/>
                <a:ea typeface="宋体" pitchFamily="2" charset="-122"/>
                <a:cs typeface="Times New Roman" pitchFamily="18" charset="0"/>
              </a:rPr>
              <a:t>4.   Does alcohol sometimes make it hard for you to remember parts of the day or night?</a:t>
            </a:r>
          </a:p>
          <a:p>
            <a:pPr eaLnBrk="1" hangingPunct="1">
              <a:lnSpc>
                <a:spcPct val="90000"/>
              </a:lnSpc>
              <a:defRPr/>
            </a:pPr>
            <a:r>
              <a:rPr lang="en-US" altLang="zh-CN" sz="1600" b="1" dirty="0" smtClean="0">
                <a:effectLst/>
                <a:latin typeface="Times New Roman" pitchFamily="18" charset="0"/>
                <a:ea typeface="宋体" pitchFamily="2" charset="-122"/>
                <a:cs typeface="Times New Roman" pitchFamily="18" charset="0"/>
              </a:rPr>
              <a:t>5.   Do you usually take a drink to relax or calm your nerves? </a:t>
            </a:r>
          </a:p>
          <a:p>
            <a:pPr eaLnBrk="1" hangingPunct="1">
              <a:lnSpc>
                <a:spcPct val="90000"/>
              </a:lnSpc>
              <a:defRPr/>
            </a:pPr>
            <a:r>
              <a:rPr lang="en-US" altLang="zh-CN" sz="1600" b="1" dirty="0" smtClean="0">
                <a:effectLst/>
                <a:latin typeface="Times New Roman" pitchFamily="18" charset="0"/>
                <a:ea typeface="宋体" pitchFamily="2" charset="-122"/>
                <a:cs typeface="Times New Roman" pitchFamily="18" charset="0"/>
              </a:rPr>
              <a:t>6.   Do you drink to take your mind off your problems?  </a:t>
            </a:r>
          </a:p>
          <a:p>
            <a:pPr eaLnBrk="1" hangingPunct="1">
              <a:lnSpc>
                <a:spcPct val="90000"/>
              </a:lnSpc>
              <a:defRPr/>
            </a:pPr>
            <a:r>
              <a:rPr lang="en-US" altLang="zh-CN" sz="1600" b="1" dirty="0" smtClean="0">
                <a:effectLst/>
                <a:latin typeface="Times New Roman" pitchFamily="18" charset="0"/>
                <a:ea typeface="宋体" pitchFamily="2" charset="-122"/>
                <a:cs typeface="Times New Roman" pitchFamily="18" charset="0"/>
              </a:rPr>
              <a:t>7.   Have you ever increased your drinking after experiencing a loss in your life?</a:t>
            </a:r>
          </a:p>
          <a:p>
            <a:pPr eaLnBrk="1" hangingPunct="1">
              <a:lnSpc>
                <a:spcPct val="90000"/>
              </a:lnSpc>
              <a:defRPr/>
            </a:pPr>
            <a:r>
              <a:rPr lang="en-US" altLang="zh-CN" sz="1600" b="1" dirty="0" smtClean="0">
                <a:effectLst/>
                <a:latin typeface="Times New Roman" pitchFamily="18" charset="0"/>
                <a:ea typeface="宋体" pitchFamily="2" charset="-122"/>
                <a:cs typeface="Times New Roman" pitchFamily="18" charset="0"/>
              </a:rPr>
              <a:t>8.   Has a doctor or nurse ever said they were worried or concerned about your drinking?</a:t>
            </a:r>
          </a:p>
          <a:p>
            <a:pPr eaLnBrk="1" hangingPunct="1">
              <a:lnSpc>
                <a:spcPct val="90000"/>
              </a:lnSpc>
              <a:defRPr/>
            </a:pPr>
            <a:r>
              <a:rPr lang="en-US" altLang="zh-CN" sz="1600" b="1" dirty="0" smtClean="0">
                <a:effectLst/>
                <a:latin typeface="Times New Roman" pitchFamily="18" charset="0"/>
                <a:ea typeface="宋体" pitchFamily="2" charset="-122"/>
                <a:cs typeface="Times New Roman" pitchFamily="18" charset="0"/>
              </a:rPr>
              <a:t>9.   Have you ever made rules to manage your drinking? </a:t>
            </a:r>
          </a:p>
          <a:p>
            <a:pPr eaLnBrk="1" hangingPunct="1">
              <a:lnSpc>
                <a:spcPct val="90000"/>
              </a:lnSpc>
              <a:defRPr/>
            </a:pPr>
            <a:r>
              <a:rPr lang="en-US" altLang="zh-CN" sz="1600" b="1" dirty="0" smtClean="0">
                <a:effectLst/>
                <a:latin typeface="Times New Roman" pitchFamily="18" charset="0"/>
                <a:ea typeface="宋体" pitchFamily="2" charset="-122"/>
                <a:cs typeface="Times New Roman" pitchFamily="18" charset="0"/>
              </a:rPr>
              <a:t>10. When you feel lonely, does having a drink help? </a:t>
            </a:r>
          </a:p>
          <a:p>
            <a:pPr eaLnBrk="1" hangingPunct="1">
              <a:lnSpc>
                <a:spcPct val="90000"/>
              </a:lnSpc>
              <a:buFont typeface="Wingdings" pitchFamily="2" charset="2"/>
              <a:buNone/>
              <a:defRPr/>
            </a:pPr>
            <a:r>
              <a:rPr lang="en-US" altLang="zh-CN" sz="1600" b="1" dirty="0" smtClean="0">
                <a:effectLst/>
                <a:latin typeface="Times New Roman" pitchFamily="18" charset="0"/>
                <a:ea typeface="宋体" pitchFamily="2" charset="-122"/>
                <a:cs typeface="Times New Roman" pitchFamily="18" charset="0"/>
              </a:rPr>
              <a:t>                                            TOTAL S-MAST-G SCORE (0-10)</a:t>
            </a:r>
          </a:p>
          <a:p>
            <a:pPr eaLnBrk="1" hangingPunct="1">
              <a:lnSpc>
                <a:spcPct val="90000"/>
              </a:lnSpc>
              <a:defRPr/>
            </a:pPr>
            <a:r>
              <a:rPr lang="en-US" altLang="zh-CN" sz="1600" b="1" dirty="0" smtClean="0">
                <a:effectLst/>
                <a:latin typeface="Times New Roman" pitchFamily="18" charset="0"/>
                <a:ea typeface="宋体" pitchFamily="2" charset="-122"/>
                <a:cs typeface="Times New Roman" pitchFamily="18" charset="0"/>
              </a:rPr>
              <a:t>Scoring: 2 or more "yes" responses are indicative of an alcohol problem. </a:t>
            </a:r>
          </a:p>
          <a:p>
            <a:pPr eaLnBrk="1" hangingPunct="1">
              <a:lnSpc>
                <a:spcPct val="90000"/>
              </a:lnSpc>
              <a:defRPr/>
            </a:pPr>
            <a:r>
              <a:rPr lang="en-US" altLang="zh-CN" sz="1600" b="1" dirty="0" smtClean="0">
                <a:effectLst/>
                <a:latin typeface="Times New Roman" pitchFamily="18" charset="0"/>
                <a:ea typeface="宋体" pitchFamily="2" charset="-122"/>
                <a:cs typeface="Times New Roman" pitchFamily="18" charset="0"/>
              </a:rPr>
              <a:t>Contact source: Frederic C. Blow, Ph.D., University of Michigan Alcohol Research</a:t>
            </a:r>
            <a:br>
              <a:rPr lang="en-US" altLang="zh-CN" sz="1600" b="1" dirty="0" smtClean="0">
                <a:effectLst/>
                <a:latin typeface="Times New Roman" pitchFamily="18" charset="0"/>
                <a:ea typeface="宋体" pitchFamily="2" charset="-122"/>
                <a:cs typeface="Times New Roman" pitchFamily="18" charset="0"/>
              </a:rPr>
            </a:br>
            <a:r>
              <a:rPr lang="en-US" altLang="zh-CN" sz="1600" b="1" dirty="0" smtClean="0">
                <a:effectLst/>
                <a:latin typeface="Times New Roman" pitchFamily="18" charset="0"/>
                <a:ea typeface="宋体" pitchFamily="2" charset="-122"/>
                <a:cs typeface="Times New Roman" pitchFamily="18" charset="0"/>
              </a:rPr>
              <a:t>Center, 400 E. Eisenhower Parkway, Suite A., Ann Arbor, MI 48104, 734-998-7952</a:t>
            </a:r>
          </a:p>
          <a:p>
            <a:pPr eaLnBrk="1" hangingPunct="1">
              <a:lnSpc>
                <a:spcPct val="90000"/>
              </a:lnSpc>
              <a:buFont typeface="Wingdings" pitchFamily="2" charset="2"/>
              <a:buNone/>
              <a:defRPr/>
            </a:pPr>
            <a:endParaRPr lang="en-US" altLang="zh-CN" sz="1600" b="1" dirty="0" smtClean="0">
              <a:effectLst/>
              <a:latin typeface="Times New Roman" pitchFamily="18" charset="0"/>
              <a:ea typeface="宋体" pitchFamily="2" charset="-122"/>
              <a:cs typeface="Times New Roman" pitchFamily="18" charset="0"/>
            </a:endParaRPr>
          </a:p>
          <a:p>
            <a:pPr eaLnBrk="1" hangingPunct="1">
              <a:lnSpc>
                <a:spcPct val="90000"/>
              </a:lnSpc>
              <a:buFont typeface="Wingdings" pitchFamily="2" charset="2"/>
              <a:buNone/>
              <a:defRPr/>
            </a:pPr>
            <a:r>
              <a:rPr lang="en-US" altLang="zh-CN" sz="1800" b="1" dirty="0" smtClean="0">
                <a:effectLst/>
                <a:latin typeface="Times New Roman" pitchFamily="18" charset="0"/>
                <a:ea typeface="宋体" pitchFamily="2" charset="-122"/>
                <a:cs typeface="Times New Roman" pitchFamily="18" charset="0"/>
              </a:rPr>
              <a:t>                             Adapted from the NIAAA Social Work Module 10C </a:t>
            </a:r>
          </a:p>
          <a:p>
            <a:pPr eaLnBrk="1" hangingPunct="1">
              <a:lnSpc>
                <a:spcPct val="90000"/>
              </a:lnSpc>
              <a:buFont typeface="Wingdings" pitchFamily="2" charset="2"/>
              <a:buNone/>
              <a:defRPr/>
            </a:pPr>
            <a:endParaRPr lang="en-US" sz="2800" dirty="0" smtClean="0"/>
          </a:p>
        </p:txBody>
      </p:sp>
    </p:spTree>
    <p:extLst>
      <p:ext uri="{BB962C8B-B14F-4D97-AF65-F5344CB8AC3E}">
        <p14:creationId xmlns:p14="http://schemas.microsoft.com/office/powerpoint/2010/main" val="3150103547"/>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pPr>
              <a:buNone/>
            </a:pPr>
            <a:endParaRPr lang="en-US" dirty="0" smtClean="0"/>
          </a:p>
          <a:p>
            <a:pPr algn="ctr">
              <a:buNone/>
            </a:pPr>
            <a:r>
              <a:rPr lang="en-US" sz="3600" b="1" dirty="0" smtClean="0">
                <a:solidFill>
                  <a:srgbClr val="FFC000"/>
                </a:solidFill>
                <a:effectLst/>
                <a:latin typeface="Times New Roman" pitchFamily="18" charset="0"/>
                <a:cs typeface="Times New Roman" pitchFamily="18" charset="0"/>
              </a:rPr>
              <a:t>Overview of Presenter’s Research</a:t>
            </a:r>
            <a:endParaRPr lang="en-US" sz="3600" b="1" dirty="0">
              <a:solidFill>
                <a:srgbClr val="FFC000"/>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523999"/>
          </a:xfrm>
        </p:spPr>
        <p:txBody>
          <a:bodyPr/>
          <a:lstStyle/>
          <a:p>
            <a:r>
              <a:rPr lang="en-US"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r>
            <a:br>
              <a:rPr lang="en-US"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r>
              <a:rPr lang="en-US"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r>
            <a:br>
              <a:rPr lang="en-US"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r>
              <a:rPr lang="en-US" b="1" dirty="0" smtClean="0">
                <a:solidFill>
                  <a:srgbClr val="FFC000"/>
                </a:solidFill>
                <a:effectLst/>
                <a:latin typeface="Times New Roman" pitchFamily="18" charset="0"/>
                <a:cs typeface="Times New Roman" pitchFamily="18" charset="0"/>
              </a:rPr>
              <a:t>Methodology</a:t>
            </a:r>
            <a:r>
              <a:rPr lang="en-US" dirty="0" smtClean="0">
                <a:solidFill>
                  <a:srgbClr val="FFC000"/>
                </a:solidFill>
                <a:effectLst/>
                <a:latin typeface="Times New Roman" pitchFamily="18" charset="0"/>
                <a:cs typeface="Times New Roman" pitchFamily="18" charset="0"/>
              </a:rPr>
              <a:t> </a:t>
            </a:r>
            <a:br>
              <a:rPr lang="en-US" dirty="0" smtClean="0">
                <a:solidFill>
                  <a:srgbClr val="FFC000"/>
                </a:solidFill>
                <a:effectLst/>
                <a:latin typeface="Times New Roman" pitchFamily="18" charset="0"/>
                <a:cs typeface="Times New Roman" pitchFamily="18" charset="0"/>
              </a:rPr>
            </a:br>
            <a:endParaRPr lang="en-US" dirty="0">
              <a:effectLst/>
            </a:endParaRPr>
          </a:p>
        </p:txBody>
      </p:sp>
      <p:sp>
        <p:nvSpPr>
          <p:cNvPr id="3" name="Content Placeholder 2"/>
          <p:cNvSpPr>
            <a:spLocks noGrp="1"/>
          </p:cNvSpPr>
          <p:nvPr>
            <p:ph idx="1"/>
          </p:nvPr>
        </p:nvSpPr>
        <p:spPr>
          <a:xfrm>
            <a:off x="228600" y="2590800"/>
            <a:ext cx="8686800" cy="3886200"/>
          </a:xfrm>
        </p:spPr>
        <p:txBody>
          <a:bodyPr/>
          <a:lstStyle/>
          <a:p>
            <a:pPr>
              <a:buNone/>
            </a:pPr>
            <a:r>
              <a:rPr lang="en-US" sz="2400" dirty="0" smtClean="0"/>
              <a:t>	</a:t>
            </a:r>
            <a:r>
              <a:rPr lang="en-US" dirty="0" smtClean="0">
                <a:effectLst/>
                <a:latin typeface="Times New Roman" pitchFamily="18" charset="0"/>
                <a:cs typeface="Times New Roman" pitchFamily="18" charset="0"/>
              </a:rPr>
              <a:t>An ex post facto examination of secondary data exploring the effectiveness of geriatric addictions treatment in community-based outpatient clinics across NYS. </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dirty="0" smtClean="0">
                <a:effectLst>
                  <a:outerShdw blurRad="38100" dist="38100" dir="2700000" algn="tl">
                    <a:srgbClr val="000000">
                      <a:alpha val="43137"/>
                    </a:srgbClr>
                  </a:outerShdw>
                </a:effectLst>
                <a:latin typeface="Times New Roman" pitchFamily="18" charset="0"/>
                <a:cs typeface="Times New Roman" pitchFamily="18" charset="0"/>
              </a:rPr>
            </a:br>
            <a:r>
              <a:rPr lang="en-US"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dirty="0" smtClean="0">
                <a:effectLst>
                  <a:outerShdw blurRad="38100" dist="38100" dir="2700000" algn="tl">
                    <a:srgbClr val="000000">
                      <a:alpha val="43137"/>
                    </a:srgbClr>
                  </a:outerShdw>
                </a:effectLst>
                <a:latin typeface="Times New Roman" pitchFamily="18" charset="0"/>
                <a:cs typeface="Times New Roman" pitchFamily="18" charset="0"/>
              </a:rPr>
            </a:br>
            <a:r>
              <a:rPr lang="en-US" b="1" dirty="0" smtClean="0">
                <a:solidFill>
                  <a:srgbClr val="FFC000"/>
                </a:solidFill>
                <a:effectLst/>
                <a:latin typeface="Times New Roman" pitchFamily="18" charset="0"/>
                <a:cs typeface="Times New Roman" pitchFamily="18" charset="0"/>
              </a:rPr>
              <a:t>Data Sources </a:t>
            </a:r>
            <a:r>
              <a:rPr lang="en-US" dirty="0" smtClean="0">
                <a:solidFill>
                  <a:srgbClr val="FFC000"/>
                </a:solidFill>
                <a:effectLst/>
                <a:latin typeface="Times New Roman" pitchFamily="18" charset="0"/>
                <a:cs typeface="Times New Roman" pitchFamily="18" charset="0"/>
              </a:rPr>
              <a:t/>
            </a:r>
            <a:br>
              <a:rPr lang="en-US" dirty="0" smtClean="0">
                <a:solidFill>
                  <a:srgbClr val="FFC000"/>
                </a:solidFill>
                <a:effectLst/>
                <a:latin typeface="Times New Roman" pitchFamily="18" charset="0"/>
                <a:cs typeface="Times New Roman" pitchFamily="18" charset="0"/>
              </a:rPr>
            </a:br>
            <a:r>
              <a:rPr lang="en-US" sz="36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r>
            <a:br>
              <a:rPr lang="en-US" sz="36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endParaRPr lang="en-US" dirty="0">
              <a:solidFill>
                <a:srgbClr val="FFC000"/>
              </a:solidFill>
            </a:endParaRPr>
          </a:p>
        </p:txBody>
      </p:sp>
      <p:sp>
        <p:nvSpPr>
          <p:cNvPr id="3" name="Content Placeholder 2"/>
          <p:cNvSpPr>
            <a:spLocks noGrp="1"/>
          </p:cNvSpPr>
          <p:nvPr>
            <p:ph idx="1"/>
          </p:nvPr>
        </p:nvSpPr>
        <p:spPr>
          <a:xfrm>
            <a:off x="457200" y="1981200"/>
            <a:ext cx="8229600" cy="4149725"/>
          </a:xfrm>
        </p:spPr>
        <p:txBody>
          <a:bodyPr/>
          <a:lstStyle/>
          <a:p>
            <a:r>
              <a:rPr lang="en-US" dirty="0" smtClean="0">
                <a:effectLst/>
                <a:latin typeface="Times New Roman" pitchFamily="18" charset="0"/>
                <a:cs typeface="Times New Roman" pitchFamily="18" charset="0"/>
              </a:rPr>
              <a:t>Survey of Providers</a:t>
            </a:r>
          </a:p>
          <a:p>
            <a:pPr lvl="1"/>
            <a:r>
              <a:rPr lang="en-US" dirty="0" smtClean="0">
                <a:effectLst/>
                <a:latin typeface="Times New Roman" pitchFamily="18" charset="0"/>
                <a:cs typeface="Times New Roman" pitchFamily="18" charset="0"/>
              </a:rPr>
              <a:t>Enabled the PI to identify what patients received</a:t>
            </a:r>
          </a:p>
          <a:p>
            <a:pPr lvl="1">
              <a:buNone/>
            </a:pPr>
            <a:endParaRPr lang="en-US" dirty="0" smtClean="0">
              <a:latin typeface="Times New Roman" pitchFamily="18" charset="0"/>
              <a:cs typeface="Times New Roman" pitchFamily="18" charset="0"/>
            </a:endParaRPr>
          </a:p>
          <a:p>
            <a:pPr lvl="1">
              <a:buNone/>
            </a:pPr>
            <a:endParaRPr lang="en-US" dirty="0" smtClean="0">
              <a:latin typeface="Times New Roman" pitchFamily="18" charset="0"/>
              <a:cs typeface="Times New Roman" pitchFamily="18" charset="0"/>
            </a:endParaRPr>
          </a:p>
          <a:p>
            <a:r>
              <a:rPr lang="en-US" dirty="0" smtClean="0">
                <a:effectLst/>
                <a:latin typeface="Times New Roman" pitchFamily="18" charset="0"/>
                <a:cs typeface="Times New Roman" pitchFamily="18" charset="0"/>
              </a:rPr>
              <a:t>New York State Client Data System</a:t>
            </a:r>
          </a:p>
          <a:p>
            <a:pPr lvl="1"/>
            <a:r>
              <a:rPr lang="en-US" dirty="0" smtClean="0">
                <a:effectLst/>
                <a:latin typeface="Times New Roman" pitchFamily="18" charset="0"/>
                <a:cs typeface="Times New Roman" pitchFamily="18" charset="0"/>
              </a:rPr>
              <a:t>Admission Data </a:t>
            </a:r>
          </a:p>
          <a:p>
            <a:pPr lvl="1"/>
            <a:r>
              <a:rPr lang="en-US" dirty="0" smtClean="0">
                <a:effectLst/>
                <a:latin typeface="Times New Roman" pitchFamily="18" charset="0"/>
                <a:cs typeface="Times New Roman" pitchFamily="18" charset="0"/>
              </a:rPr>
              <a:t>Discharge Data </a:t>
            </a:r>
          </a:p>
          <a:p>
            <a:pPr lvl="1">
              <a:buNone/>
            </a:pPr>
            <a:endParaRPr lang="en-US" dirty="0" smtClean="0">
              <a:latin typeface="Times New Roman" pitchFamily="18" charset="0"/>
              <a:cs typeface="Times New Roman" pitchFamily="18" charset="0"/>
            </a:endParaRPr>
          </a:p>
          <a:p>
            <a:endParaRPr lang="en-US" dirty="0" smtClean="0"/>
          </a:p>
          <a:p>
            <a:pPr>
              <a:buNone/>
            </a:pPr>
            <a:endParaRPr lang="en-US"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r>
            <a:br>
              <a:rPr lang="en-US"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r>
              <a:rPr lang="en-US" b="1" dirty="0" smtClean="0">
                <a:solidFill>
                  <a:srgbClr val="FFC000"/>
                </a:solidFill>
                <a:effectLst/>
                <a:latin typeface="Times New Roman" pitchFamily="18" charset="0"/>
                <a:cs typeface="Times New Roman" pitchFamily="18" charset="0"/>
              </a:rPr>
              <a:t>Sample</a:t>
            </a:r>
            <a:r>
              <a:rPr lang="en-US" dirty="0" smtClean="0">
                <a:solidFill>
                  <a:srgbClr val="FFC000"/>
                </a:solidFill>
                <a:effectLst/>
                <a:latin typeface="Times New Roman" pitchFamily="18" charset="0"/>
                <a:cs typeface="Times New Roman" pitchFamily="18" charset="0"/>
              </a:rPr>
              <a:t> </a:t>
            </a:r>
            <a:br>
              <a:rPr lang="en-US" dirty="0" smtClean="0">
                <a:solidFill>
                  <a:srgbClr val="FFC000"/>
                </a:solidFill>
                <a:effectLst/>
                <a:latin typeface="Times New Roman" pitchFamily="18" charset="0"/>
                <a:cs typeface="Times New Roman" pitchFamily="18" charset="0"/>
              </a:rPr>
            </a:br>
            <a:endParaRPr lang="en-US" dirty="0">
              <a:effectLst/>
            </a:endParaRPr>
          </a:p>
        </p:txBody>
      </p:sp>
      <p:sp>
        <p:nvSpPr>
          <p:cNvPr id="3" name="Content Placeholder 2"/>
          <p:cNvSpPr>
            <a:spLocks noGrp="1"/>
          </p:cNvSpPr>
          <p:nvPr>
            <p:ph idx="1"/>
          </p:nvPr>
        </p:nvSpPr>
        <p:spPr>
          <a:xfrm>
            <a:off x="457200" y="1676400"/>
            <a:ext cx="8229600" cy="4876800"/>
          </a:xfrm>
        </p:spPr>
        <p:txBody>
          <a:bodyPr/>
          <a:lstStyle/>
          <a:p>
            <a:r>
              <a:rPr lang="en-US" sz="2800" dirty="0" smtClean="0">
                <a:effectLst/>
                <a:latin typeface="Times New Roman" pitchFamily="18" charset="0"/>
                <a:cs typeface="Times New Roman" pitchFamily="18" charset="0"/>
              </a:rPr>
              <a:t>Purposive, non-probability sample.</a:t>
            </a:r>
          </a:p>
          <a:p>
            <a:r>
              <a:rPr lang="en-US" sz="2800" dirty="0" smtClean="0">
                <a:effectLst/>
                <a:latin typeface="Times New Roman" pitchFamily="18" charset="0"/>
                <a:cs typeface="Times New Roman" pitchFamily="18" charset="0"/>
              </a:rPr>
              <a:t>Sample Size: 1,456 patients </a:t>
            </a:r>
          </a:p>
          <a:p>
            <a:pPr lvl="1"/>
            <a:r>
              <a:rPr lang="en-US" dirty="0" smtClean="0">
                <a:effectLst/>
                <a:latin typeface="Times New Roman" pitchFamily="18" charset="0"/>
                <a:cs typeface="Times New Roman" pitchFamily="18" charset="0"/>
              </a:rPr>
              <a:t>Discharged from 22 outpatient chemical dependency programs across New York State during the following time period: 1/1/2008-12/31/2008. </a:t>
            </a:r>
          </a:p>
          <a:p>
            <a:r>
              <a:rPr lang="en-US" sz="2800" dirty="0" smtClean="0">
                <a:effectLst/>
                <a:latin typeface="Times New Roman" pitchFamily="18" charset="0"/>
                <a:cs typeface="Times New Roman" pitchFamily="18" charset="0"/>
              </a:rPr>
              <a:t>All patients ages 50 and older who had a length of stay of 30 or more days and 4 or more treatment visits were included. </a:t>
            </a:r>
            <a:endParaRPr lang="en-US" sz="2800" dirty="0">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effectLst/>
                <a:latin typeface="Times New Roman" pitchFamily="18" charset="0"/>
                <a:cs typeface="Times New Roman" pitchFamily="18" charset="0"/>
              </a:rPr>
              <a:t>Statistical Analyses</a:t>
            </a:r>
            <a:endParaRPr lang="en-US" b="1" dirty="0">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2133600"/>
            <a:ext cx="8229600" cy="4343400"/>
          </a:xfrm>
        </p:spPr>
        <p:txBody>
          <a:bodyPr/>
          <a:lstStyle/>
          <a:p>
            <a:r>
              <a:rPr lang="en-US" dirty="0" smtClean="0">
                <a:effectLst/>
                <a:latin typeface="Times New Roman" pitchFamily="18" charset="0"/>
                <a:cs typeface="Times New Roman" pitchFamily="18" charset="0"/>
              </a:rPr>
              <a:t>Program survey data (from the pilot study) and client level data (OASAS) were combined.</a:t>
            </a:r>
          </a:p>
          <a:p>
            <a:pPr>
              <a:buNone/>
            </a:pPr>
            <a:endParaRPr lang="en-US" dirty="0" smtClean="0"/>
          </a:p>
          <a:p>
            <a:r>
              <a:rPr lang="en-US" dirty="0" smtClean="0">
                <a:effectLst/>
                <a:latin typeface="Times New Roman" pitchFamily="18" charset="0"/>
                <a:cs typeface="Times New Roman" pitchFamily="18" charset="0"/>
              </a:rPr>
              <a:t>Binary logistic regression analyses (exploring changes in odds ratios) were conducted that included the pertinent control and interaction variables. </a:t>
            </a:r>
          </a:p>
          <a:p>
            <a:pPr>
              <a:buNone/>
            </a:pPr>
            <a:endParaRPr 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865187"/>
          </a:xfrm>
        </p:spPr>
        <p:txBody>
          <a:bodyPr/>
          <a:lstStyle/>
          <a:p>
            <a:r>
              <a:rPr lang="en-US" sz="3600" b="1" dirty="0" smtClean="0">
                <a:solidFill>
                  <a:srgbClr val="FFC000"/>
                </a:solidFill>
                <a:effectLst/>
                <a:latin typeface="Times New Roman" pitchFamily="18" charset="0"/>
                <a:cs typeface="Times New Roman" pitchFamily="18" charset="0"/>
              </a:rPr>
              <a:t>Final Variables and Predicted Findings</a:t>
            </a:r>
            <a:endParaRPr lang="en-US" sz="3600" b="1" dirty="0">
              <a:solidFill>
                <a:srgbClr val="FFC000"/>
              </a:solidFill>
              <a:effectLst/>
              <a:latin typeface="Times New Roman" pitchFamily="18" charset="0"/>
              <a:cs typeface="Times New Roman" pitchFamily="18" charset="0"/>
            </a:endParaRPr>
          </a:p>
        </p:txBody>
      </p:sp>
      <p:sp>
        <p:nvSpPr>
          <p:cNvPr id="911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911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1139" name="Object 3"/>
          <p:cNvGraphicFramePr>
            <a:graphicFrameLocks noChangeAspect="1"/>
          </p:cNvGraphicFramePr>
          <p:nvPr/>
        </p:nvGraphicFramePr>
        <p:xfrm>
          <a:off x="685800" y="1524000"/>
          <a:ext cx="7772400" cy="5025010"/>
        </p:xfrm>
        <a:graphic>
          <a:graphicData uri="http://schemas.openxmlformats.org/presentationml/2006/ole">
            <mc:AlternateContent xmlns:mc="http://schemas.openxmlformats.org/markup-compatibility/2006">
              <mc:Choice xmlns:v="urn:schemas-microsoft-com:vml" Requires="v">
                <p:oleObj spid="_x0000_s91188" name="Slide" r:id="rId3" imgW="3486851" imgH="2615211" progId="PowerPoint.Slide.12">
                  <p:embed/>
                </p:oleObj>
              </mc:Choice>
              <mc:Fallback>
                <p:oleObj name="Slide" r:id="rId3" imgW="3486851" imgH="2615211" progId="PowerPoint.Slide.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524000"/>
                        <a:ext cx="7772400" cy="50250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effectLst/>
                <a:latin typeface="Times New Roman" pitchFamily="18" charset="0"/>
                <a:cs typeface="Times New Roman" pitchFamily="18" charset="0"/>
              </a:rPr>
              <a:t>Findings</a:t>
            </a:r>
            <a:endParaRPr lang="en-US" b="1" dirty="0">
              <a:solidFill>
                <a:srgbClr val="FFC000"/>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5334000"/>
          </a:xfrm>
        </p:spPr>
        <p:txBody>
          <a:bodyPr/>
          <a:lstStyle/>
          <a:p>
            <a:r>
              <a:rPr lang="en-US" sz="2800" dirty="0" smtClean="0">
                <a:effectLst/>
                <a:latin typeface="Times New Roman" pitchFamily="18" charset="0"/>
                <a:cs typeface="Times New Roman" pitchFamily="18" charset="0"/>
              </a:rPr>
              <a:t>Females were more likely to have co-occurring illness (80%, p&lt;.001 versus 52% for males), lower drug use severity (19% versus 25% for males, p&lt;.05) and less likely to have criminal justice history (10.3% , p&lt;.001 versus 30% for males). </a:t>
            </a:r>
          </a:p>
          <a:p>
            <a:r>
              <a:rPr lang="en-US" sz="2800" dirty="0" smtClean="0">
                <a:effectLst/>
                <a:latin typeface="Times New Roman" pitchFamily="18" charset="0"/>
                <a:cs typeface="Times New Roman" pitchFamily="18" charset="0"/>
              </a:rPr>
              <a:t>Those 65 and older compared to those 50-64 years old were less likely to have high severity of SUDs (11% versus 26%, p&lt;.001), more likely to have co-occurring mental illness (77% versus 57%, p&lt;.001) and less likely to have a criminal justice history 11% versus 27%, p&lt;.001) and more likely to be unemployed (94 % versus 58%, p&lt;.001).</a:t>
            </a:r>
          </a:p>
          <a:p>
            <a:pPr lvl="1">
              <a:buNone/>
            </a:pPr>
            <a:endParaRPr lang="en-U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effectLst/>
                <a:latin typeface="Times New Roman" pitchFamily="18" charset="0"/>
                <a:cs typeface="Times New Roman" pitchFamily="18" charset="0"/>
              </a:rPr>
              <a:t>Findings</a:t>
            </a:r>
            <a:endParaRPr lang="en-US" b="1" dirty="0">
              <a:solidFill>
                <a:srgbClr val="FFC000"/>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5334000"/>
          </a:xfrm>
        </p:spPr>
        <p:txBody>
          <a:bodyPr/>
          <a:lstStyle/>
          <a:p>
            <a:r>
              <a:rPr lang="en-US" sz="2800" dirty="0" smtClean="0">
                <a:effectLst/>
                <a:latin typeface="Times New Roman" pitchFamily="18" charset="0"/>
                <a:cs typeface="Times New Roman" pitchFamily="18" charset="0"/>
              </a:rPr>
              <a:t>Blacks when compared to all others were significantly more likely to have severe drug use (29%, p&lt;.01), criminal justice history (30%, p&lt;.001) and alcohol/drug addicted parents 44%, p&lt;.001).  Latinos when compared to all others were significantly more likely to have criminal justice history (35%, p&lt;.001) and severe alcohol/drug use (28%, p&lt;.05).</a:t>
            </a:r>
          </a:p>
          <a:p>
            <a:r>
              <a:rPr lang="en-US" sz="2800" dirty="0" smtClean="0">
                <a:effectLst/>
                <a:latin typeface="Times New Roman" pitchFamily="18" charset="0"/>
                <a:cs typeface="Times New Roman" pitchFamily="18" charset="0"/>
              </a:rPr>
              <a:t>Whites were significantly less likely to have high severity of SUDs (19%, p&lt;.001), criminal justice history (17%, p&lt;.001), and unemployment (38%, p&lt;.05). </a:t>
            </a:r>
          </a:p>
          <a:p>
            <a:endParaRPr lang="en-US" sz="2800" dirty="0" smtClean="0">
              <a:effectLst/>
              <a:latin typeface="Times New Roman" pitchFamily="18" charset="0"/>
              <a:cs typeface="Times New Roman" pitchFamily="18" charset="0"/>
            </a:endParaRPr>
          </a:p>
          <a:p>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Chart 1"/>
          <p:cNvGraphicFramePr>
            <a:graphicFrameLocks/>
          </p:cNvGraphicFramePr>
          <p:nvPr>
            <p:extLst>
              <p:ext uri="{D42A27DB-BD31-4B8C-83A1-F6EECF244321}">
                <p14:modId xmlns:p14="http://schemas.microsoft.com/office/powerpoint/2010/main" val="1259970734"/>
              </p:ext>
            </p:extLst>
          </p:nvPr>
        </p:nvGraphicFramePr>
        <p:xfrm>
          <a:off x="533400" y="1371599"/>
          <a:ext cx="8181975" cy="5029201"/>
        </p:xfrm>
        <a:graphic>
          <a:graphicData uri="http://schemas.openxmlformats.org/presentationml/2006/ole">
            <mc:AlternateContent xmlns:mc="http://schemas.openxmlformats.org/markup-compatibility/2006">
              <mc:Choice xmlns:v="urn:schemas-microsoft-com:vml" Requires="v">
                <p:oleObj spid="_x0000_s90164" name="Worksheet" r:id="rId4" imgW="6797040" imgH="4503420" progId="Excel.Sheet.8">
                  <p:embed/>
                </p:oleObj>
              </mc:Choice>
              <mc:Fallback>
                <p:oleObj name="Worksheet" r:id="rId4" imgW="6797040" imgH="4503420" progId="Excel.Sheet.8">
                  <p:embed/>
                  <p:pic>
                    <p:nvPicPr>
                      <p:cNvPr id="0" name="Chart 1"/>
                      <p:cNvPicPr>
                        <a:picLocks noChangeArrowheads="1"/>
                      </p:cNvPicPr>
                      <p:nvPr/>
                    </p:nvPicPr>
                    <p:blipFill>
                      <a:blip r:embed="rId5"/>
                      <a:srcRect/>
                      <a:stretch>
                        <a:fillRect/>
                      </a:stretch>
                    </p:blipFill>
                    <p:spPr bwMode="auto">
                      <a:xfrm>
                        <a:off x="533400" y="1371599"/>
                        <a:ext cx="8181975" cy="5029201"/>
                      </a:xfrm>
                      <a:prstGeom prst="rect">
                        <a:avLst/>
                      </a:prstGeom>
                      <a:noFill/>
                      <a:extLst/>
                    </p:spPr>
                  </p:pic>
                </p:oleObj>
              </mc:Fallback>
            </mc:AlternateContent>
          </a:graphicData>
        </a:graphic>
      </p:graphicFrame>
      <p:sp>
        <p:nvSpPr>
          <p:cNvPr id="7171" name="TextBox 2"/>
          <p:cNvSpPr txBox="1">
            <a:spLocks noChangeArrowheads="1"/>
          </p:cNvSpPr>
          <p:nvPr/>
        </p:nvSpPr>
        <p:spPr bwMode="auto">
          <a:xfrm>
            <a:off x="76200" y="1"/>
            <a:ext cx="9067800" cy="1107996"/>
          </a:xfrm>
          <a:prstGeom prst="rect">
            <a:avLst/>
          </a:prstGeom>
          <a:noFill/>
          <a:ln w="9525">
            <a:noFill/>
            <a:miter lim="800000"/>
            <a:headEnd/>
            <a:tailEnd/>
          </a:ln>
        </p:spPr>
        <p:txBody>
          <a:bodyPr wrap="square">
            <a:spAutoFit/>
          </a:bodyPr>
          <a:lstStyle/>
          <a:p>
            <a:pPr algn="ctr"/>
            <a:endParaRPr lang="en-US" sz="1000" b="1" dirty="0">
              <a:solidFill>
                <a:srgbClr val="FFC000"/>
              </a:solidFill>
              <a:latin typeface="TimesNewRoman"/>
            </a:endParaRPr>
          </a:p>
          <a:p>
            <a:pPr algn="ctr"/>
            <a:r>
              <a:rPr lang="en-US" sz="2800" b="1" dirty="0" smtClean="0">
                <a:solidFill>
                  <a:srgbClr val="FFC000"/>
                </a:solidFill>
                <a:latin typeface="TimesNewRoman"/>
              </a:rPr>
              <a:t>2015 OASAS Older </a:t>
            </a:r>
            <a:r>
              <a:rPr lang="en-US" sz="2800" b="1" dirty="0">
                <a:solidFill>
                  <a:srgbClr val="FFC000"/>
                </a:solidFill>
                <a:latin typeface="TimesNewRoman"/>
              </a:rPr>
              <a:t>Adult </a:t>
            </a:r>
            <a:r>
              <a:rPr lang="en-US" sz="2800" b="1" dirty="0" smtClean="0">
                <a:solidFill>
                  <a:srgbClr val="FFC000"/>
                </a:solidFill>
                <a:latin typeface="TimesNewRoman"/>
              </a:rPr>
              <a:t>Admissions (55 and Older)</a:t>
            </a:r>
            <a:endParaRPr lang="en-US" sz="2800" b="1" dirty="0">
              <a:solidFill>
                <a:srgbClr val="FFC000"/>
              </a:solidFill>
              <a:latin typeface="TimesNewRoman"/>
            </a:endParaRPr>
          </a:p>
          <a:p>
            <a:pPr algn="ctr"/>
            <a:r>
              <a:rPr lang="en-US" sz="2800" b="1" dirty="0" smtClean="0">
                <a:solidFill>
                  <a:srgbClr val="FFC000"/>
                </a:solidFill>
                <a:latin typeface="TimesNewRoman"/>
              </a:rPr>
              <a:t>   by Program Category </a:t>
            </a:r>
            <a:endParaRPr lang="en-US" sz="2800" b="1" dirty="0">
              <a:solidFill>
                <a:srgbClr val="FFC000"/>
              </a:solidFill>
              <a:latin typeface="TimesNewRoman"/>
            </a:endParaRPr>
          </a:p>
        </p:txBody>
      </p:sp>
      <p:sp>
        <p:nvSpPr>
          <p:cNvPr id="2" name="TextBox 1"/>
          <p:cNvSpPr txBox="1"/>
          <p:nvPr/>
        </p:nvSpPr>
        <p:spPr>
          <a:xfrm>
            <a:off x="76200" y="6400800"/>
            <a:ext cx="2286000" cy="369332"/>
          </a:xfrm>
          <a:prstGeom prst="rect">
            <a:avLst/>
          </a:prstGeom>
          <a:noFill/>
        </p:spPr>
        <p:txBody>
          <a:bodyPr wrap="square" rtlCol="0">
            <a:spAutoFit/>
          </a:bodyPr>
          <a:lstStyle/>
          <a:p>
            <a:r>
              <a:rPr lang="en-US" dirty="0" smtClean="0">
                <a:solidFill>
                  <a:srgbClr val="FFC000"/>
                </a:solidFill>
              </a:rPr>
              <a:t>OASAS 2016</a:t>
            </a:r>
            <a:endParaRPr lang="en-US" dirty="0">
              <a:solidFill>
                <a:srgbClr val="FFC000"/>
              </a:solidFill>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865187"/>
          </a:xfrm>
        </p:spPr>
        <p:txBody>
          <a:bodyPr/>
          <a:lstStyle/>
          <a:p>
            <a:r>
              <a:rPr lang="en-US" b="1" dirty="0" smtClean="0">
                <a:solidFill>
                  <a:srgbClr val="FFC000"/>
                </a:solidFill>
                <a:effectLst/>
                <a:latin typeface="Times New Roman" pitchFamily="18" charset="0"/>
                <a:cs typeface="Times New Roman" pitchFamily="18" charset="0"/>
              </a:rPr>
              <a:t>Findings</a:t>
            </a:r>
            <a:endParaRPr lang="en-US" b="1" dirty="0">
              <a:solidFill>
                <a:srgbClr val="FFC000"/>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5562600"/>
          </a:xfrm>
        </p:spPr>
        <p:txBody>
          <a:bodyPr/>
          <a:lstStyle/>
          <a:p>
            <a:r>
              <a:rPr lang="en-US" sz="2800" dirty="0" smtClean="0">
                <a:effectLst/>
                <a:latin typeface="Times New Roman" pitchFamily="18" charset="0"/>
                <a:cs typeface="Times New Roman" pitchFamily="18" charset="0"/>
              </a:rPr>
              <a:t>The condition of having employment (OR=1.47, p&lt;.001) was associated with better odds of overall goal achievement. </a:t>
            </a:r>
          </a:p>
          <a:p>
            <a:r>
              <a:rPr lang="en-US" sz="2800" dirty="0" smtClean="0">
                <a:effectLst/>
                <a:latin typeface="Times New Roman" pitchFamily="18" charset="0"/>
                <a:cs typeface="Times New Roman" pitchFamily="18" charset="0"/>
              </a:rPr>
              <a:t>Older age (OR=2.65, p&lt;.001) was associated with better odds of overall goal achievement. </a:t>
            </a:r>
          </a:p>
          <a:p>
            <a:r>
              <a:rPr lang="en-US" sz="2800" dirty="0" smtClean="0">
                <a:effectLst/>
                <a:latin typeface="Times New Roman" pitchFamily="18" charset="0"/>
                <a:cs typeface="Times New Roman" pitchFamily="18" charset="0"/>
              </a:rPr>
              <a:t>The condition of  having parents who were themselves substance addicted (OR=.759, p&lt;.05) was associated with lower odds of overall goal achievement. </a:t>
            </a:r>
          </a:p>
          <a:p>
            <a:r>
              <a:rPr lang="en-US" sz="2800" dirty="0" smtClean="0">
                <a:effectLst/>
                <a:latin typeface="Times New Roman" pitchFamily="18" charset="0"/>
                <a:cs typeface="Times New Roman" pitchFamily="18" charset="0"/>
              </a:rPr>
              <a:t>The condition of having co-occurring mental illness (OR=.645, p&lt;.01) was associated with overall lower odds of overall goal achievement. </a:t>
            </a:r>
            <a:endParaRPr lang="en-US" sz="2800" dirty="0">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effectLst/>
                <a:latin typeface="Times New Roman" pitchFamily="18" charset="0"/>
                <a:cs typeface="Times New Roman" pitchFamily="18" charset="0"/>
              </a:rPr>
              <a:t>Findings</a:t>
            </a:r>
            <a:r>
              <a:rPr lang="en-US" dirty="0" smtClean="0">
                <a:solidFill>
                  <a:srgbClr val="FFC000"/>
                </a:solidFill>
                <a:effectLst/>
                <a:latin typeface="Times New Roman" pitchFamily="18" charset="0"/>
                <a:cs typeface="Times New Roman" pitchFamily="18" charset="0"/>
              </a:rPr>
              <a:t/>
            </a:r>
            <a:br>
              <a:rPr lang="en-US" dirty="0" smtClean="0">
                <a:solidFill>
                  <a:srgbClr val="FFC000"/>
                </a:solidFill>
                <a:effectLst/>
                <a:latin typeface="Times New Roman" pitchFamily="18" charset="0"/>
                <a:cs typeface="Times New Roman" pitchFamily="18" charset="0"/>
              </a:rPr>
            </a:br>
            <a:endParaRPr lang="en-US" dirty="0">
              <a:solidFill>
                <a:srgbClr val="FFC000"/>
              </a:solidFill>
              <a:effectLs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effectLst/>
                <a:latin typeface="Times New Roman" pitchFamily="18" charset="0"/>
                <a:cs typeface="Times New Roman" pitchFamily="18" charset="0"/>
              </a:rPr>
              <a:t>The main finding was that programs that provided age-tailored services (SAT) for older addicted adults had better odds of </a:t>
            </a:r>
            <a:r>
              <a:rPr lang="en-US" dirty="0" smtClean="0">
                <a:solidFill>
                  <a:srgbClr val="FFC000"/>
                </a:solidFill>
                <a:effectLst/>
                <a:latin typeface="Times New Roman" pitchFamily="18" charset="0"/>
                <a:cs typeface="Times New Roman" pitchFamily="18" charset="0"/>
              </a:rPr>
              <a:t>overall goal achievement </a:t>
            </a:r>
            <a:r>
              <a:rPr lang="en-US" dirty="0" smtClean="0">
                <a:effectLst/>
                <a:latin typeface="Times New Roman" pitchFamily="18" charset="0"/>
                <a:cs typeface="Times New Roman" pitchFamily="18" charset="0"/>
              </a:rPr>
              <a:t>by a factor of 2.25 (p&lt;.01)</a:t>
            </a:r>
          </a:p>
          <a:p>
            <a:r>
              <a:rPr lang="en-US" dirty="0" smtClean="0">
                <a:effectLst/>
                <a:latin typeface="Times New Roman" pitchFamily="18" charset="0"/>
                <a:cs typeface="Times New Roman" pitchFamily="18" charset="0"/>
              </a:rPr>
              <a:t>For each increase in the number of age-tailored services (SCS) provided, programs improved their odds of </a:t>
            </a:r>
            <a:r>
              <a:rPr lang="en-US" dirty="0" smtClean="0">
                <a:solidFill>
                  <a:srgbClr val="FFC000"/>
                </a:solidFill>
                <a:effectLst/>
                <a:latin typeface="Times New Roman" pitchFamily="18" charset="0"/>
                <a:cs typeface="Times New Roman" pitchFamily="18" charset="0"/>
              </a:rPr>
              <a:t>overall goal attainment</a:t>
            </a:r>
            <a:r>
              <a:rPr lang="en-US" dirty="0" smtClean="0">
                <a:effectLst/>
                <a:latin typeface="Times New Roman" pitchFamily="18" charset="0"/>
                <a:cs typeface="Times New Roman" pitchFamily="18" charset="0"/>
              </a:rPr>
              <a:t> by 21.6% (p&lt;.001). </a:t>
            </a:r>
            <a:endParaRPr lang="en-US" dirty="0">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effectLst/>
                <a:latin typeface="Times New Roman" pitchFamily="18" charset="0"/>
                <a:cs typeface="Times New Roman" pitchFamily="18" charset="0"/>
              </a:rPr>
              <a:t>Findings</a:t>
            </a:r>
            <a:r>
              <a:rPr lang="en-US" dirty="0" smtClean="0">
                <a:solidFill>
                  <a:srgbClr val="FFC000"/>
                </a:solidFill>
                <a:effectLst/>
                <a:latin typeface="Times New Roman" pitchFamily="18" charset="0"/>
                <a:cs typeface="Times New Roman" pitchFamily="18" charset="0"/>
              </a:rPr>
              <a:t/>
            </a:r>
            <a:br>
              <a:rPr lang="en-US" dirty="0" smtClean="0">
                <a:solidFill>
                  <a:srgbClr val="FFC000"/>
                </a:solidFill>
                <a:effectLst/>
                <a:latin typeface="Times New Roman" pitchFamily="18" charset="0"/>
                <a:cs typeface="Times New Roman" pitchFamily="18" charset="0"/>
              </a:rPr>
            </a:br>
            <a:endParaRPr lang="en-US" dirty="0">
              <a:solidFill>
                <a:srgbClr val="FFC000"/>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828800"/>
            <a:ext cx="8229600" cy="4302125"/>
          </a:xfrm>
        </p:spPr>
        <p:txBody>
          <a:bodyPr/>
          <a:lstStyle/>
          <a:p>
            <a:r>
              <a:rPr lang="en-US" dirty="0" smtClean="0">
                <a:effectLst/>
                <a:latin typeface="Times New Roman" pitchFamily="18" charset="0"/>
                <a:cs typeface="Times New Roman" pitchFamily="18" charset="0"/>
              </a:rPr>
              <a:t>Strong age-tailored services were associated with 2.3 times greater odds (p&lt;.01) of </a:t>
            </a:r>
            <a:r>
              <a:rPr lang="en-US" dirty="0" smtClean="0">
                <a:solidFill>
                  <a:srgbClr val="FFC000"/>
                </a:solidFill>
                <a:effectLst/>
                <a:latin typeface="Times New Roman" pitchFamily="18" charset="0"/>
                <a:cs typeface="Times New Roman" pitchFamily="18" charset="0"/>
              </a:rPr>
              <a:t>social functioning goal achievement</a:t>
            </a:r>
            <a:r>
              <a:rPr lang="en-US" dirty="0" smtClean="0">
                <a:effectLst/>
                <a:latin typeface="Times New Roman" pitchFamily="18" charset="0"/>
                <a:cs typeface="Times New Roman" pitchFamily="18" charset="0"/>
              </a:rPr>
              <a:t>.</a:t>
            </a:r>
          </a:p>
          <a:p>
            <a:r>
              <a:rPr lang="en-US" dirty="0" smtClean="0">
                <a:effectLst/>
                <a:latin typeface="Times New Roman" pitchFamily="18" charset="0"/>
                <a:cs typeface="Times New Roman" pitchFamily="18" charset="0"/>
              </a:rPr>
              <a:t>Each increase in the number of age-tailored services led to 16.7 percent improved odds (p&lt;.001) of </a:t>
            </a:r>
            <a:r>
              <a:rPr lang="en-US" dirty="0" smtClean="0">
                <a:solidFill>
                  <a:srgbClr val="FFC000"/>
                </a:solidFill>
                <a:effectLst/>
                <a:latin typeface="Times New Roman" pitchFamily="18" charset="0"/>
                <a:cs typeface="Times New Roman" pitchFamily="18" charset="0"/>
              </a:rPr>
              <a:t>social functioning goal achievement</a:t>
            </a:r>
            <a:r>
              <a:rPr lang="en-US" dirty="0" smtClean="0">
                <a:effectLst/>
                <a:latin typeface="Times New Roman" pitchFamily="18" charset="0"/>
                <a:cs typeface="Times New Roman" pitchFamily="18" charset="0"/>
              </a:rPr>
              <a:t>. 	</a:t>
            </a:r>
            <a:endParaRPr lang="en-US" dirty="0">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effectLst/>
                <a:latin typeface="Times New Roman" pitchFamily="18" charset="0"/>
                <a:cs typeface="Times New Roman" pitchFamily="18" charset="0"/>
              </a:rPr>
              <a:t>Findings</a:t>
            </a:r>
          </a:p>
        </p:txBody>
      </p:sp>
      <p:sp>
        <p:nvSpPr>
          <p:cNvPr id="3" name="Content Placeholder 2"/>
          <p:cNvSpPr>
            <a:spLocks noGrp="1"/>
          </p:cNvSpPr>
          <p:nvPr>
            <p:ph idx="1"/>
          </p:nvPr>
        </p:nvSpPr>
        <p:spPr>
          <a:xfrm>
            <a:off x="609600" y="1828800"/>
            <a:ext cx="8077200" cy="5029200"/>
          </a:xfrm>
        </p:spPr>
        <p:txBody>
          <a:bodyPr/>
          <a:lstStyle/>
          <a:p>
            <a:r>
              <a:rPr lang="en-US" dirty="0" smtClean="0">
                <a:effectLst/>
                <a:latin typeface="Times New Roman" pitchFamily="18" charset="0"/>
                <a:cs typeface="Times New Roman" pitchFamily="18" charset="0"/>
              </a:rPr>
              <a:t>Programs that provided strong community integration (SCI) for older addicted adults had better odds </a:t>
            </a:r>
            <a:r>
              <a:rPr lang="en-US" dirty="0" smtClean="0">
                <a:solidFill>
                  <a:srgbClr val="FFC000"/>
                </a:solidFill>
                <a:effectLst/>
                <a:latin typeface="Times New Roman" pitchFamily="18" charset="0"/>
                <a:cs typeface="Times New Roman" pitchFamily="18" charset="0"/>
              </a:rPr>
              <a:t>of overall goal achievement</a:t>
            </a:r>
            <a:r>
              <a:rPr lang="en-US" dirty="0" smtClean="0">
                <a:effectLst/>
                <a:latin typeface="Times New Roman" pitchFamily="18" charset="0"/>
                <a:cs typeface="Times New Roman" pitchFamily="18" charset="0"/>
              </a:rPr>
              <a:t> by a factor of 1.7 (p&lt;.01).</a:t>
            </a:r>
          </a:p>
          <a:p>
            <a:r>
              <a:rPr lang="en-US" dirty="0" smtClean="0">
                <a:effectLst/>
                <a:latin typeface="Times New Roman" pitchFamily="18" charset="0"/>
                <a:cs typeface="Times New Roman" pitchFamily="18" charset="0"/>
              </a:rPr>
              <a:t>Programs that provided strong community integration (SCI) for older addicted adults had better odds of </a:t>
            </a:r>
            <a:r>
              <a:rPr lang="en-US" dirty="0" smtClean="0">
                <a:solidFill>
                  <a:srgbClr val="FFC000"/>
                </a:solidFill>
                <a:effectLst/>
                <a:latin typeface="Times New Roman" pitchFamily="18" charset="0"/>
                <a:cs typeface="Times New Roman" pitchFamily="18" charset="0"/>
              </a:rPr>
              <a:t>social goal functioning </a:t>
            </a:r>
            <a:r>
              <a:rPr lang="en-US" dirty="0" smtClean="0">
                <a:effectLst/>
                <a:latin typeface="Times New Roman" pitchFamily="18" charset="0"/>
                <a:cs typeface="Times New Roman" pitchFamily="18" charset="0"/>
              </a:rPr>
              <a:t>by a factor of 1.9 (p&lt;.01).</a:t>
            </a:r>
          </a:p>
          <a:p>
            <a:endParaRPr lang="en-US" dirty="0" smtClean="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effectLst/>
                <a:latin typeface="Times New Roman" pitchFamily="18" charset="0"/>
                <a:cs typeface="Times New Roman" pitchFamily="18" charset="0"/>
              </a:rPr>
              <a:t>Findings</a:t>
            </a:r>
            <a:endParaRPr lang="en-US" b="1" dirty="0">
              <a:solidFill>
                <a:srgbClr val="FFC000"/>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905000"/>
            <a:ext cx="8229600" cy="4225925"/>
          </a:xfrm>
        </p:spPr>
        <p:txBody>
          <a:bodyPr/>
          <a:lstStyle/>
          <a:p>
            <a:pPr>
              <a:buNone/>
            </a:pPr>
            <a:r>
              <a:rPr lang="en-US" dirty="0" smtClean="0"/>
              <a:t>	</a:t>
            </a:r>
            <a:r>
              <a:rPr lang="en-US" dirty="0" smtClean="0">
                <a:effectLst/>
                <a:latin typeface="Times New Roman" pitchFamily="18" charset="0"/>
                <a:cs typeface="Times New Roman" pitchFamily="18" charset="0"/>
              </a:rPr>
              <a:t>There was some support for the promising approaches identified in the literature review (including case management combined with CBT and age-tailored groups), however this did not reach the p&lt;.05 (p=.103) level of significance.</a:t>
            </a:r>
            <a:endParaRPr lang="en-US" dirty="0">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pPr>
              <a:buNone/>
            </a:pPr>
            <a:endParaRPr lang="en-US" dirty="0" smtClean="0"/>
          </a:p>
          <a:p>
            <a:pPr algn="ctr">
              <a:buNone/>
            </a:pPr>
            <a:r>
              <a:rPr lang="en-US" sz="4000" b="1" dirty="0" smtClean="0">
                <a:solidFill>
                  <a:srgbClr val="FFC000"/>
                </a:solidFill>
                <a:effectLst/>
                <a:latin typeface="Times New Roman" pitchFamily="18" charset="0"/>
                <a:cs typeface="Times New Roman" pitchFamily="18" charset="0"/>
              </a:rPr>
              <a:t>Recommendations</a:t>
            </a:r>
            <a:endParaRPr lang="en-US" sz="4000" b="1" dirty="0">
              <a:solidFill>
                <a:srgbClr val="FFC000"/>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066800"/>
          </a:xfrm>
        </p:spPr>
        <p:txBody>
          <a:bodyPr/>
          <a:lstStyle/>
          <a:p>
            <a:r>
              <a:rPr lang="en-US" b="1" dirty="0" smtClean="0">
                <a:solidFill>
                  <a:srgbClr val="FFC000"/>
                </a:solidFill>
                <a:effectLst/>
                <a:latin typeface="Times New Roman" pitchFamily="18" charset="0"/>
                <a:cs typeface="Times New Roman" pitchFamily="18" charset="0"/>
              </a:rPr>
              <a:t>Recommendations</a:t>
            </a:r>
            <a:endParaRPr lang="en-US" b="1" dirty="0">
              <a:solidFill>
                <a:srgbClr val="FFC000"/>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2667000"/>
          </a:xfrm>
        </p:spPr>
        <p:txBody>
          <a:bodyPr/>
          <a:lstStyle/>
          <a:p>
            <a:r>
              <a:rPr lang="en-US" sz="2400" dirty="0" smtClean="0">
                <a:effectLst/>
                <a:latin typeface="Times New Roman" pitchFamily="18" charset="0"/>
                <a:cs typeface="Times New Roman" pitchFamily="18" charset="0"/>
              </a:rPr>
              <a:t>MAIN FINDING</a:t>
            </a:r>
          </a:p>
          <a:p>
            <a:pPr lvl="1"/>
            <a:r>
              <a:rPr lang="en-US" sz="2400" dirty="0" smtClean="0">
                <a:effectLst/>
                <a:latin typeface="Times New Roman" pitchFamily="18" charset="0"/>
                <a:cs typeface="Times New Roman" pitchFamily="18" charset="0"/>
              </a:rPr>
              <a:t>Mixed vs. Same-Age</a:t>
            </a:r>
          </a:p>
          <a:p>
            <a:pPr lvl="1"/>
            <a:r>
              <a:rPr lang="en-US" sz="2400" dirty="0" smtClean="0">
                <a:effectLst/>
                <a:latin typeface="Times New Roman" pitchFamily="18" charset="0"/>
                <a:cs typeface="Times New Roman" pitchFamily="18" charset="0"/>
              </a:rPr>
              <a:t>Age-Tailored Services</a:t>
            </a:r>
          </a:p>
          <a:p>
            <a:pPr lvl="2"/>
            <a:r>
              <a:rPr lang="en-US" dirty="0" smtClean="0">
                <a:effectLst/>
                <a:latin typeface="Times New Roman" pitchFamily="18" charset="0"/>
                <a:cs typeface="Times New Roman" pitchFamily="18" charset="0"/>
              </a:rPr>
              <a:t>Grief and Loss, Psycho-Education, Health &amp; Nutrition, Transportation, Psychiatric Services, Case Management &amp; Family Services. </a:t>
            </a:r>
          </a:p>
          <a:p>
            <a:pPr lvl="2"/>
            <a:endParaRPr lang="en-US" dirty="0" smtClean="0"/>
          </a:p>
          <a:p>
            <a:r>
              <a:rPr lang="en-US" sz="2400" dirty="0" smtClean="0">
                <a:effectLst/>
                <a:latin typeface="Times New Roman" pitchFamily="18" charset="0"/>
                <a:cs typeface="Times New Roman" pitchFamily="18" charset="0"/>
              </a:rPr>
              <a:t>Strong Community Integration</a:t>
            </a:r>
          </a:p>
          <a:p>
            <a:pPr lvl="1"/>
            <a:r>
              <a:rPr lang="en-US" sz="2400" dirty="0" smtClean="0">
                <a:effectLst/>
                <a:latin typeface="Times New Roman" pitchFamily="18" charset="0"/>
                <a:cs typeface="Times New Roman" pitchFamily="18" charset="0"/>
              </a:rPr>
              <a:t>Avoid “silos”</a:t>
            </a:r>
          </a:p>
          <a:p>
            <a:pPr lvl="1"/>
            <a:r>
              <a:rPr lang="en-US" sz="2400" dirty="0" smtClean="0">
                <a:effectLst/>
                <a:latin typeface="Times New Roman" pitchFamily="18" charset="0"/>
                <a:cs typeface="Times New Roman" pitchFamily="18" charset="0"/>
              </a:rPr>
              <a:t>Locate programs that treat seniors in communities rich with senior services.</a:t>
            </a:r>
          </a:p>
          <a:p>
            <a:pPr lvl="1">
              <a:buNone/>
            </a:pPr>
            <a:endParaRPr lang="en-US" dirty="0" smtClean="0"/>
          </a:p>
          <a:p>
            <a:pPr lvl="2">
              <a:buNone/>
            </a:pPr>
            <a:endParaRPr lang="en-US" dirty="0" smtClean="0"/>
          </a:p>
          <a:p>
            <a:pPr lvl="2">
              <a:buNone/>
            </a:pPr>
            <a:endParaRPr lang="en-US" dirty="0" smtClean="0"/>
          </a:p>
          <a:p>
            <a:pPr lvl="2">
              <a:buNone/>
            </a:pPr>
            <a:endParaRPr lang="en-US" dirty="0" smtClean="0">
              <a:latin typeface="TimesNewRoman"/>
            </a:endParaRPr>
          </a:p>
          <a:p>
            <a:pPr lvl="1"/>
            <a:endParaRPr lang="en-US" dirty="0" smtClean="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effectLst/>
                <a:latin typeface="Times New Roman" pitchFamily="18" charset="0"/>
                <a:cs typeface="Times New Roman" pitchFamily="18" charset="0"/>
              </a:rPr>
              <a:t>Recommendations</a:t>
            </a:r>
            <a:endParaRPr lang="en-US" b="1" dirty="0">
              <a:solidFill>
                <a:srgbClr val="FFC000"/>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5029200"/>
          </a:xfrm>
        </p:spPr>
        <p:txBody>
          <a:bodyPr/>
          <a:lstStyle/>
          <a:p>
            <a:r>
              <a:rPr lang="en-US" dirty="0" smtClean="0">
                <a:effectLst/>
                <a:latin typeface="Times New Roman" pitchFamily="18" charset="0"/>
                <a:cs typeface="Times New Roman" pitchFamily="18" charset="0"/>
              </a:rPr>
              <a:t>Harm Reduction</a:t>
            </a:r>
          </a:p>
          <a:p>
            <a:pPr lvl="1"/>
            <a:endParaRPr lang="en-US" dirty="0" smtClean="0">
              <a:effectLst/>
              <a:latin typeface="Times New Roman" pitchFamily="18" charset="0"/>
              <a:cs typeface="Times New Roman" pitchFamily="18" charset="0"/>
            </a:endParaRPr>
          </a:p>
          <a:p>
            <a:r>
              <a:rPr lang="en-US" dirty="0" smtClean="0">
                <a:effectLst/>
                <a:latin typeface="Times New Roman" pitchFamily="18" charset="0"/>
                <a:cs typeface="Times New Roman" pitchFamily="18" charset="0"/>
              </a:rPr>
              <a:t>Strong Health Focus</a:t>
            </a:r>
          </a:p>
          <a:p>
            <a:pPr lvl="1"/>
            <a:endParaRPr lang="en-US" dirty="0" smtClean="0">
              <a:effectLst/>
              <a:latin typeface="Times New Roman" pitchFamily="18" charset="0"/>
              <a:cs typeface="Times New Roman" pitchFamily="18" charset="0"/>
            </a:endParaRPr>
          </a:p>
          <a:p>
            <a:r>
              <a:rPr lang="en-US" dirty="0" smtClean="0">
                <a:effectLst/>
                <a:latin typeface="Times New Roman" pitchFamily="18" charset="0"/>
                <a:cs typeface="Times New Roman" pitchFamily="18" charset="0"/>
              </a:rPr>
              <a:t>Strong Promising Approaches</a:t>
            </a:r>
          </a:p>
          <a:p>
            <a:pPr lvl="1"/>
            <a:r>
              <a:rPr lang="en-US" dirty="0" smtClean="0">
                <a:effectLst/>
                <a:latin typeface="Times New Roman" pitchFamily="18" charset="0"/>
                <a:cs typeface="Times New Roman" pitchFamily="18" charset="0"/>
              </a:rPr>
              <a:t>CBT (Schonfeld &amp; Dupree, 1995; Rice et al., 1993), age-specific services (Blow et al., 2000; Cummings et al., 2006), and case management services (D’Agostino et al., 2006).</a:t>
            </a:r>
          </a:p>
          <a:p>
            <a:pPr lvl="1"/>
            <a:endParaRPr lang="en-US" dirty="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219200"/>
          </a:xfrm>
        </p:spPr>
        <p:txBody>
          <a:bodyPr/>
          <a:lstStyle/>
          <a:p>
            <a:r>
              <a:rPr lang="en-US" b="1" dirty="0" smtClean="0">
                <a:solidFill>
                  <a:srgbClr val="FFC000"/>
                </a:solidFill>
                <a:effectLst/>
                <a:latin typeface="Times New Roman" pitchFamily="18" charset="0"/>
                <a:cs typeface="Times New Roman" pitchFamily="18" charset="0"/>
              </a:rPr>
              <a:t>Recommendations</a:t>
            </a:r>
            <a:endParaRPr lang="en-US" b="1" dirty="0">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2133600"/>
            <a:ext cx="8229600" cy="3997325"/>
          </a:xfrm>
        </p:spPr>
        <p:txBody>
          <a:bodyPr/>
          <a:lstStyle/>
          <a:p>
            <a:r>
              <a:rPr lang="en-US" dirty="0" smtClean="0">
                <a:effectLst/>
                <a:latin typeface="Times New Roman" pitchFamily="18" charset="0"/>
                <a:cs typeface="Times New Roman" pitchFamily="18" charset="0"/>
              </a:rPr>
              <a:t>EMPLOYMENT</a:t>
            </a:r>
          </a:p>
          <a:p>
            <a:pPr lvl="1"/>
            <a:r>
              <a:rPr lang="en-US" dirty="0" smtClean="0">
                <a:effectLst/>
                <a:latin typeface="Times New Roman" pitchFamily="18" charset="0"/>
                <a:cs typeface="Times New Roman" pitchFamily="18" charset="0"/>
              </a:rPr>
              <a:t>Meaning and Purpose</a:t>
            </a:r>
          </a:p>
          <a:p>
            <a:pPr lvl="1"/>
            <a:r>
              <a:rPr lang="en-US" dirty="0" smtClean="0">
                <a:effectLst/>
                <a:latin typeface="Times New Roman" pitchFamily="18" charset="0"/>
                <a:cs typeface="Times New Roman" pitchFamily="18" charset="0"/>
              </a:rPr>
              <a:t>Unstructured Time</a:t>
            </a:r>
          </a:p>
          <a:p>
            <a:pPr lvl="1">
              <a:buNone/>
            </a:pPr>
            <a:endParaRPr lang="en-US" dirty="0" smtClean="0">
              <a:effectLst/>
              <a:latin typeface="Times New Roman" pitchFamily="18" charset="0"/>
              <a:cs typeface="Times New Roman" pitchFamily="18" charset="0"/>
            </a:endParaRPr>
          </a:p>
          <a:p>
            <a:r>
              <a:rPr lang="en-US" dirty="0" smtClean="0">
                <a:effectLst/>
                <a:latin typeface="Times New Roman" pitchFamily="18" charset="0"/>
                <a:cs typeface="Times New Roman" pitchFamily="18" charset="0"/>
              </a:rPr>
              <a:t>OLDER AGE</a:t>
            </a:r>
          </a:p>
          <a:p>
            <a:pPr lvl="1"/>
            <a:r>
              <a:rPr lang="en-US" dirty="0" smtClean="0">
                <a:effectLst/>
                <a:latin typeface="Times New Roman" pitchFamily="18" charset="0"/>
                <a:cs typeface="Times New Roman" pitchFamily="18" charset="0"/>
              </a:rPr>
              <a:t>Physiological changes</a:t>
            </a:r>
          </a:p>
          <a:p>
            <a:pPr lvl="1"/>
            <a:r>
              <a:rPr lang="en-US" dirty="0" smtClean="0">
                <a:effectLst/>
                <a:latin typeface="Times New Roman" pitchFamily="18" charset="0"/>
                <a:cs typeface="Times New Roman" pitchFamily="18" charset="0"/>
              </a:rPr>
              <a:t>Multiple medications</a:t>
            </a:r>
          </a:p>
          <a:p>
            <a:pPr lvl="1"/>
            <a:r>
              <a:rPr lang="en-US" dirty="0" smtClean="0">
                <a:effectLst/>
                <a:latin typeface="Times New Roman" pitchFamily="18" charset="0"/>
                <a:cs typeface="Times New Roman" pitchFamily="18" charset="0"/>
              </a:rPr>
              <a:t>Co-Occurring MH &amp; Medical</a:t>
            </a:r>
          </a:p>
          <a:p>
            <a:pPr lvl="1">
              <a:buNone/>
            </a:pPr>
            <a:endParaRPr lang="en-US" dirty="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8229600" cy="1295400"/>
          </a:xfrm>
        </p:spPr>
        <p:txBody>
          <a:bodyPr/>
          <a:lstStyle/>
          <a:p>
            <a:r>
              <a:rPr lang="en-US" b="1" dirty="0" smtClean="0">
                <a:solidFill>
                  <a:srgbClr val="FFC000"/>
                </a:solidFill>
                <a:effectLst/>
                <a:latin typeface="Times New Roman" pitchFamily="18" charset="0"/>
                <a:cs typeface="Times New Roman" pitchFamily="18" charset="0"/>
              </a:rPr>
              <a:t>Recommendations</a:t>
            </a:r>
            <a:endParaRPr lang="en-US" b="1" dirty="0">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905000"/>
            <a:ext cx="8458200" cy="4225925"/>
          </a:xfrm>
        </p:spPr>
        <p:txBody>
          <a:bodyPr/>
          <a:lstStyle/>
          <a:p>
            <a:r>
              <a:rPr lang="en-US" dirty="0" smtClean="0">
                <a:effectLst/>
                <a:latin typeface="Times New Roman" pitchFamily="18" charset="0"/>
                <a:cs typeface="Times New Roman" pitchFamily="18" charset="0"/>
              </a:rPr>
              <a:t>ACOA/ACOSA </a:t>
            </a:r>
            <a:r>
              <a:rPr lang="en-US" sz="2400" dirty="0" smtClean="0">
                <a:effectLst/>
                <a:latin typeface="Times New Roman" pitchFamily="18" charset="0"/>
                <a:cs typeface="Times New Roman" pitchFamily="18" charset="0"/>
              </a:rPr>
              <a:t>(Have Parents who were addicted)</a:t>
            </a:r>
          </a:p>
          <a:p>
            <a:pPr lvl="1"/>
            <a:r>
              <a:rPr lang="en-US" dirty="0" smtClean="0">
                <a:effectLst/>
                <a:latin typeface="Times New Roman" pitchFamily="18" charset="0"/>
                <a:cs typeface="Times New Roman" pitchFamily="18" charset="0"/>
              </a:rPr>
              <a:t>ACEs</a:t>
            </a:r>
          </a:p>
          <a:p>
            <a:pPr lvl="1"/>
            <a:endParaRPr lang="en-US" dirty="0" smtClean="0">
              <a:effectLst/>
              <a:latin typeface="Times New Roman" pitchFamily="18" charset="0"/>
              <a:cs typeface="Times New Roman" pitchFamily="18" charset="0"/>
            </a:endParaRPr>
          </a:p>
          <a:p>
            <a:r>
              <a:rPr lang="en-US" dirty="0" smtClean="0">
                <a:effectLst/>
                <a:latin typeface="Times New Roman" pitchFamily="18" charset="0"/>
                <a:cs typeface="Times New Roman" pitchFamily="18" charset="0"/>
              </a:rPr>
              <a:t>MENTAL ILLNESS</a:t>
            </a:r>
          </a:p>
          <a:p>
            <a:pPr lvl="1"/>
            <a:r>
              <a:rPr lang="en-US" dirty="0" smtClean="0">
                <a:effectLst/>
                <a:latin typeface="Times New Roman" pitchFamily="18" charset="0"/>
                <a:cs typeface="Times New Roman" pitchFamily="18" charset="0"/>
              </a:rPr>
              <a:t>Rates of Mental Illness</a:t>
            </a:r>
          </a:p>
          <a:p>
            <a:pPr lvl="1"/>
            <a:r>
              <a:rPr lang="en-US" dirty="0" smtClean="0">
                <a:effectLst/>
                <a:latin typeface="Times New Roman" pitchFamily="18" charset="0"/>
                <a:cs typeface="Times New Roman" pitchFamily="18" charset="0"/>
              </a:rPr>
              <a:t>Implications for Programming</a:t>
            </a:r>
          </a:p>
          <a:p>
            <a:pPr lvl="1"/>
            <a:r>
              <a:rPr lang="en-US" dirty="0" smtClean="0">
                <a:effectLst/>
                <a:latin typeface="Times New Roman" pitchFamily="18" charset="0"/>
                <a:cs typeface="Times New Roman" pitchFamily="18" charset="0"/>
              </a:rPr>
              <a:t>Insurance Reimbursement Implications</a:t>
            </a:r>
          </a:p>
          <a:p>
            <a:pPr lvl="1">
              <a:buNone/>
            </a:pPr>
            <a:endParaRPr lang="en-US" dirty="0" smtClean="0">
              <a:latin typeface="TimesNewRoman"/>
            </a:endParaRPr>
          </a:p>
          <a:p>
            <a:pPr lvl="1"/>
            <a:endParaRPr lang="en-US" dirty="0" smtClean="0">
              <a:latin typeface="TimesNewRoman"/>
            </a:endParaRPr>
          </a:p>
          <a:p>
            <a:pPr lvl="1">
              <a:buNone/>
            </a:pPr>
            <a:endParaRPr lang="en-US" dirty="0" smtClean="0">
              <a:latin typeface="TimesNewRoman"/>
            </a:endParaRPr>
          </a:p>
          <a:p>
            <a:pPr lvl="1">
              <a:buNone/>
            </a:pPr>
            <a:endParaRPr lang="en-US" dirty="0" smtClean="0"/>
          </a:p>
          <a:p>
            <a:pPr>
              <a:buNone/>
            </a:pP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544513"/>
            <a:ext cx="8229600" cy="609600"/>
          </a:xfrm>
        </p:spPr>
        <p:txBody>
          <a:bodyPr/>
          <a:lstStyle/>
          <a:p>
            <a:pPr eaLnBrk="1" hangingPunct="1"/>
            <a:r>
              <a:rPr lang="en-US" altLang="en-US" b="1" dirty="0" smtClean="0">
                <a:solidFill>
                  <a:srgbClr val="FFC000"/>
                </a:solidFill>
                <a:effectLst/>
                <a:latin typeface="Times New Roman" pitchFamily="18" charset="0"/>
                <a:cs typeface="Times New Roman" pitchFamily="18" charset="0"/>
              </a:rPr>
              <a:t>Drinking Guidelines</a:t>
            </a:r>
          </a:p>
        </p:txBody>
      </p:sp>
      <p:sp>
        <p:nvSpPr>
          <p:cNvPr id="242691" name="Rectangle 3"/>
          <p:cNvSpPr>
            <a:spLocks noGrp="1" noChangeArrowheads="1"/>
          </p:cNvSpPr>
          <p:nvPr>
            <p:ph type="body" idx="1"/>
          </p:nvPr>
        </p:nvSpPr>
        <p:spPr>
          <a:xfrm>
            <a:off x="381000" y="2057400"/>
            <a:ext cx="8574088" cy="4648200"/>
          </a:xfrm>
        </p:spPr>
        <p:txBody>
          <a:bodyPr/>
          <a:lstStyle/>
          <a:p>
            <a:pPr eaLnBrk="1" hangingPunct="1">
              <a:lnSpc>
                <a:spcPct val="90000"/>
              </a:lnSpc>
              <a:defRPr/>
            </a:pPr>
            <a:r>
              <a:rPr lang="en-US" sz="2200" b="1" dirty="0" smtClean="0">
                <a:effectLst/>
                <a:latin typeface="Times New Roman" pitchFamily="18" charset="0"/>
                <a:cs typeface="Times New Roman" pitchFamily="18" charset="0"/>
              </a:rPr>
              <a:t>Recommended Drinking Limits for Older Adults:</a:t>
            </a:r>
          </a:p>
          <a:p>
            <a:pPr eaLnBrk="1" hangingPunct="1">
              <a:lnSpc>
                <a:spcPct val="90000"/>
              </a:lnSpc>
              <a:buFont typeface="Wingdings" pitchFamily="2" charset="2"/>
              <a:buNone/>
              <a:defRPr/>
            </a:pPr>
            <a:endParaRPr lang="en-US" sz="2200" b="1" dirty="0" smtClean="0">
              <a:effectLst/>
              <a:latin typeface="Times New Roman" pitchFamily="18" charset="0"/>
              <a:cs typeface="Times New Roman" pitchFamily="18" charset="0"/>
            </a:endParaRPr>
          </a:p>
          <a:p>
            <a:pPr lvl="1" eaLnBrk="1" hangingPunct="1">
              <a:lnSpc>
                <a:spcPct val="90000"/>
              </a:lnSpc>
              <a:buClr>
                <a:srgbClr val="FF0000"/>
              </a:buClr>
              <a:buFont typeface="Wingdings" pitchFamily="2" charset="2"/>
              <a:buChar char="Ø"/>
              <a:defRPr/>
            </a:pPr>
            <a:r>
              <a:rPr lang="en-US" sz="2000" b="1" dirty="0" smtClean="0">
                <a:solidFill>
                  <a:srgbClr val="FF66CC"/>
                </a:solidFill>
                <a:effectLst/>
                <a:latin typeface="Times New Roman" pitchFamily="18" charset="0"/>
                <a:cs typeface="Times New Roman" pitchFamily="18" charset="0"/>
              </a:rPr>
              <a:t>No more than 1 standard drink per day. </a:t>
            </a:r>
          </a:p>
          <a:p>
            <a:pPr lvl="1" eaLnBrk="1" hangingPunct="1">
              <a:lnSpc>
                <a:spcPct val="90000"/>
              </a:lnSpc>
              <a:buClr>
                <a:srgbClr val="FF0000"/>
              </a:buClr>
              <a:buFont typeface="Wingdings" pitchFamily="2" charset="2"/>
              <a:buChar char="Ø"/>
              <a:defRPr/>
            </a:pPr>
            <a:r>
              <a:rPr lang="en-US" sz="2000" b="1" dirty="0" smtClean="0">
                <a:solidFill>
                  <a:srgbClr val="FF66CC"/>
                </a:solidFill>
                <a:effectLst/>
                <a:latin typeface="Times New Roman" pitchFamily="18" charset="0"/>
                <a:cs typeface="Times New Roman" pitchFamily="18" charset="0"/>
              </a:rPr>
              <a:t>No more than 2 drinks on any drinking day </a:t>
            </a:r>
          </a:p>
          <a:p>
            <a:pPr lvl="1" eaLnBrk="1" hangingPunct="1">
              <a:lnSpc>
                <a:spcPct val="90000"/>
              </a:lnSpc>
              <a:buClr>
                <a:srgbClr val="FF0000"/>
              </a:buClr>
              <a:buFont typeface="Wingdings" pitchFamily="2" charset="2"/>
              <a:buChar char="Ø"/>
              <a:defRPr/>
            </a:pPr>
            <a:r>
              <a:rPr lang="en-US" sz="2000" b="1" dirty="0" smtClean="0">
                <a:solidFill>
                  <a:srgbClr val="FF66CC"/>
                </a:solidFill>
                <a:effectLst/>
                <a:latin typeface="Times New Roman" pitchFamily="18" charset="0"/>
                <a:cs typeface="Times New Roman" pitchFamily="18" charset="0"/>
              </a:rPr>
              <a:t>Limits for older women should be somewhat less then for </a:t>
            </a:r>
          </a:p>
          <a:p>
            <a:pPr lvl="1" eaLnBrk="1" hangingPunct="1">
              <a:lnSpc>
                <a:spcPct val="90000"/>
              </a:lnSpc>
              <a:buClr>
                <a:srgbClr val="FF0000"/>
              </a:buClr>
              <a:buFont typeface="Wingdings" pitchFamily="2" charset="2"/>
              <a:buNone/>
              <a:defRPr/>
            </a:pPr>
            <a:r>
              <a:rPr lang="en-US" sz="2000" b="1" dirty="0" smtClean="0">
                <a:solidFill>
                  <a:srgbClr val="FF66CC"/>
                </a:solidFill>
                <a:effectLst/>
                <a:latin typeface="Times New Roman" pitchFamily="18" charset="0"/>
                <a:cs typeface="Times New Roman" pitchFamily="18" charset="0"/>
              </a:rPr>
              <a:t>	older men (Merrick, E. et al., 2008).</a:t>
            </a:r>
          </a:p>
          <a:p>
            <a:pPr lvl="1" eaLnBrk="1" hangingPunct="1">
              <a:lnSpc>
                <a:spcPct val="90000"/>
              </a:lnSpc>
              <a:buClr>
                <a:srgbClr val="FF0000"/>
              </a:buClr>
              <a:buFont typeface="Wingdings" pitchFamily="2" charset="2"/>
              <a:buChar char="Ø"/>
              <a:defRPr/>
            </a:pPr>
            <a:r>
              <a:rPr lang="en-US" sz="2000" b="1" dirty="0" smtClean="0">
                <a:effectLst/>
                <a:latin typeface="Times New Roman" pitchFamily="18" charset="0"/>
                <a:cs typeface="Times New Roman" pitchFamily="18" charset="0"/>
              </a:rPr>
              <a:t>Lower limits for older adults because: </a:t>
            </a:r>
          </a:p>
          <a:p>
            <a:pPr lvl="2" eaLnBrk="1" hangingPunct="1">
              <a:lnSpc>
                <a:spcPct val="90000"/>
              </a:lnSpc>
              <a:buClr>
                <a:srgbClr val="FF0000"/>
              </a:buClr>
              <a:buFont typeface="Wingdings" pitchFamily="2" charset="2"/>
              <a:buNone/>
              <a:defRPr/>
            </a:pPr>
            <a:r>
              <a:rPr lang="en-US" sz="2000" b="1" dirty="0" smtClean="0">
                <a:effectLst/>
                <a:latin typeface="Times New Roman" pitchFamily="18" charset="0"/>
                <a:cs typeface="Times New Roman" pitchFamily="18" charset="0"/>
              </a:rPr>
              <a:t>-	Greater use of contraindicated medications</a:t>
            </a:r>
          </a:p>
          <a:p>
            <a:pPr lvl="2" eaLnBrk="1" hangingPunct="1">
              <a:lnSpc>
                <a:spcPct val="90000"/>
              </a:lnSpc>
              <a:buClr>
                <a:srgbClr val="FF0000"/>
              </a:buClr>
              <a:buFont typeface="Wingdings" pitchFamily="2" charset="2"/>
              <a:buNone/>
              <a:defRPr/>
            </a:pPr>
            <a:r>
              <a:rPr lang="en-US" sz="2000" b="1" dirty="0" smtClean="0">
                <a:effectLst/>
                <a:latin typeface="Times New Roman" pitchFamily="18" charset="0"/>
                <a:cs typeface="Times New Roman" pitchFamily="18" charset="0"/>
              </a:rPr>
              <a:t>-	Less efficient liver metabolism</a:t>
            </a:r>
          </a:p>
          <a:p>
            <a:pPr lvl="2" eaLnBrk="1" hangingPunct="1">
              <a:lnSpc>
                <a:spcPct val="90000"/>
              </a:lnSpc>
              <a:buClr>
                <a:srgbClr val="FF0000"/>
              </a:buClr>
              <a:buFont typeface="Wingdings" pitchFamily="2" charset="2"/>
              <a:buNone/>
              <a:defRPr/>
            </a:pPr>
            <a:r>
              <a:rPr lang="en-US" sz="2000" b="1" dirty="0" smtClean="0">
                <a:effectLst/>
                <a:latin typeface="Times New Roman" pitchFamily="18" charset="0"/>
                <a:cs typeface="Times New Roman" pitchFamily="18" charset="0"/>
              </a:rPr>
              <a:t>-	Increased alcohol sensitivity with age</a:t>
            </a:r>
          </a:p>
          <a:p>
            <a:pPr lvl="2" eaLnBrk="1" hangingPunct="1">
              <a:lnSpc>
                <a:spcPct val="90000"/>
              </a:lnSpc>
              <a:buClr>
                <a:srgbClr val="FF0000"/>
              </a:buClr>
              <a:buFont typeface="Wingdings" pitchFamily="2" charset="2"/>
              <a:buNone/>
              <a:defRPr/>
            </a:pPr>
            <a:r>
              <a:rPr lang="en-US" sz="2000" b="1" dirty="0" smtClean="0">
                <a:effectLst/>
                <a:latin typeface="Times New Roman" pitchFamily="18" charset="0"/>
                <a:cs typeface="Times New Roman" pitchFamily="18" charset="0"/>
              </a:rPr>
              <a:t>-	Less body mass/fat increases circulating levels</a:t>
            </a:r>
          </a:p>
          <a:p>
            <a:pPr lvl="1" eaLnBrk="1" hangingPunct="1">
              <a:lnSpc>
                <a:spcPct val="90000"/>
              </a:lnSpc>
              <a:buClr>
                <a:srgbClr val="FF0000"/>
              </a:buClr>
              <a:buSzPct val="75000"/>
              <a:buFontTx/>
              <a:buNone/>
              <a:defRPr/>
            </a:pPr>
            <a:r>
              <a:rPr lang="en-US" sz="2500" b="1" dirty="0" smtClean="0">
                <a:effectLst/>
                <a:latin typeface="Times New Roman" pitchFamily="18" charset="0"/>
                <a:cs typeface="Times New Roman" pitchFamily="18" charset="0"/>
              </a:rPr>
              <a:t>          </a:t>
            </a:r>
            <a:r>
              <a:rPr lang="en-US" sz="2500" dirty="0" smtClean="0">
                <a:latin typeface="Footlight MT Light" pitchFamily="18" charset="0"/>
              </a:rPr>
              <a:t>   </a:t>
            </a:r>
          </a:p>
          <a:p>
            <a:pPr lvl="1" eaLnBrk="1" hangingPunct="1">
              <a:lnSpc>
                <a:spcPct val="90000"/>
              </a:lnSpc>
              <a:buClr>
                <a:srgbClr val="FF0000"/>
              </a:buClr>
              <a:buSzPct val="75000"/>
              <a:buFont typeface="Wingdings" pitchFamily="2" charset="2"/>
              <a:buNone/>
              <a:defRPr/>
            </a:pPr>
            <a:r>
              <a:rPr lang="en-US" sz="1000" dirty="0" smtClean="0">
                <a:latin typeface="Footlight MT Light" pitchFamily="18" charset="0"/>
              </a:rPr>
              <a:t> (Source: NIAAA, 3/04;  Dufour &amp; Fuller, 1995)</a:t>
            </a:r>
          </a:p>
          <a:p>
            <a:pPr eaLnBrk="1" hangingPunct="1">
              <a:lnSpc>
                <a:spcPct val="90000"/>
              </a:lnSpc>
              <a:buFont typeface="Wingdings" pitchFamily="2" charset="2"/>
              <a:buNone/>
              <a:defRPr/>
            </a:pPr>
            <a:endParaRPr lang="en-US" sz="2400" dirty="0" smtClean="0">
              <a:latin typeface="Footlight MT Light" pitchFamily="18"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sz="4800" dirty="0" smtClean="0">
              <a:solidFill>
                <a:srgbClr val="FFC000"/>
              </a:solidFill>
              <a:effectLst/>
              <a:latin typeface="Times New Roman" pitchFamily="18" charset="0"/>
              <a:cs typeface="Times New Roman" pitchFamily="18" charset="0"/>
            </a:endParaRPr>
          </a:p>
          <a:p>
            <a:pPr algn="ctr">
              <a:buNone/>
            </a:pPr>
            <a:r>
              <a:rPr lang="en-US" sz="4800" dirty="0" smtClean="0">
                <a:solidFill>
                  <a:srgbClr val="FFC000"/>
                </a:solidFill>
                <a:effectLst/>
                <a:latin typeface="Times New Roman" pitchFamily="18" charset="0"/>
                <a:cs typeface="Times New Roman" pitchFamily="18" charset="0"/>
              </a:rPr>
              <a:t>Questions </a:t>
            </a:r>
            <a:endParaRPr lang="en-US" sz="4800" dirty="0">
              <a:solidFill>
                <a:srgbClr val="FFC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649137352"/>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b="1" dirty="0" smtClean="0">
                <a:solidFill>
                  <a:srgbClr val="FFC000"/>
                </a:solidFill>
                <a:effectLst/>
                <a:latin typeface="Times New Roman" pitchFamily="18" charset="0"/>
                <a:cs typeface="Times New Roman" pitchFamily="18" charset="0"/>
              </a:rPr>
              <a:t>Contact Information</a:t>
            </a:r>
          </a:p>
        </p:txBody>
      </p:sp>
      <p:sp>
        <p:nvSpPr>
          <p:cNvPr id="45059" name="Rectangle 3"/>
          <p:cNvSpPr>
            <a:spLocks noGrp="1" noChangeArrowheads="1"/>
          </p:cNvSpPr>
          <p:nvPr>
            <p:ph idx="1"/>
          </p:nvPr>
        </p:nvSpPr>
        <p:spPr>
          <a:xfrm>
            <a:off x="152400" y="2133600"/>
            <a:ext cx="8839200" cy="4343400"/>
          </a:xfrm>
        </p:spPr>
        <p:txBody>
          <a:bodyPr/>
          <a:lstStyle/>
          <a:p>
            <a:pPr eaLnBrk="1" hangingPunct="1">
              <a:buFont typeface="Wingdings" pitchFamily="2" charset="2"/>
              <a:buNone/>
            </a:pPr>
            <a:r>
              <a:rPr lang="en-US" altLang="en-US" dirty="0" smtClean="0">
                <a:effectLst/>
              </a:rPr>
              <a:t>	</a:t>
            </a:r>
            <a:r>
              <a:rPr lang="en-US" altLang="en-US" b="1" dirty="0" smtClean="0">
                <a:solidFill>
                  <a:srgbClr val="FFC000"/>
                </a:solidFill>
                <a:effectLst/>
                <a:latin typeface="Times New Roman" pitchFamily="18" charset="0"/>
                <a:cs typeface="Times New Roman" pitchFamily="18" charset="0"/>
              </a:rPr>
              <a:t>Nicole MacFarland, PhD, LCSW-R, CASAC</a:t>
            </a:r>
          </a:p>
          <a:p>
            <a:pPr eaLnBrk="1" hangingPunct="1">
              <a:buFont typeface="Wingdings" pitchFamily="2" charset="2"/>
              <a:buNone/>
            </a:pPr>
            <a:r>
              <a:rPr lang="en-US" altLang="en-US" dirty="0" smtClean="0">
                <a:effectLst/>
                <a:latin typeface="Times New Roman" pitchFamily="18" charset="0"/>
                <a:cs typeface="Times New Roman" pitchFamily="18" charset="0"/>
              </a:rPr>
              <a:t>	Executive Director, Senior Hope Counseling, Inc.</a:t>
            </a:r>
          </a:p>
          <a:p>
            <a:pPr eaLnBrk="1" hangingPunct="1">
              <a:buFont typeface="Wingdings" pitchFamily="2" charset="2"/>
              <a:buNone/>
            </a:pPr>
            <a:r>
              <a:rPr lang="en-US" altLang="en-US" dirty="0" smtClean="0">
                <a:effectLst/>
                <a:latin typeface="Times New Roman" pitchFamily="18" charset="0"/>
                <a:cs typeface="Times New Roman" pitchFamily="18" charset="0"/>
              </a:rPr>
              <a:t>	Phone (518) 489-7777  Fax (518) 489-7771</a:t>
            </a:r>
          </a:p>
          <a:p>
            <a:pPr eaLnBrk="1" hangingPunct="1">
              <a:buFont typeface="Wingdings" pitchFamily="2" charset="2"/>
              <a:buNone/>
            </a:pPr>
            <a:r>
              <a:rPr lang="en-US" altLang="en-US" dirty="0" smtClean="0">
                <a:effectLst/>
                <a:latin typeface="Times New Roman" pitchFamily="18" charset="0"/>
                <a:cs typeface="Times New Roman" pitchFamily="18" charset="0"/>
              </a:rPr>
              <a:t>	Email: </a:t>
            </a:r>
            <a:r>
              <a:rPr lang="en-US" altLang="en-US" dirty="0" smtClean="0">
                <a:effectLst/>
                <a:latin typeface="Times New Roman" pitchFamily="18" charset="0"/>
                <a:cs typeface="Times New Roman" pitchFamily="18" charset="0"/>
                <a:hlinkClick r:id="rId3"/>
              </a:rPr>
              <a:t>N.MacFarland@Seniorhope.org</a:t>
            </a:r>
            <a:endParaRPr lang="en-US" altLang="en-US" dirty="0" smtClean="0">
              <a:effectLst/>
              <a:latin typeface="Times New Roman" pitchFamily="18" charset="0"/>
              <a:cs typeface="Times New Roman" pitchFamily="18" charset="0"/>
            </a:endParaRPr>
          </a:p>
          <a:p>
            <a:pPr eaLnBrk="1" hangingPunct="1">
              <a:buFont typeface="Wingdings" pitchFamily="2" charset="2"/>
              <a:buNone/>
            </a:pPr>
            <a:r>
              <a:rPr lang="en-US" altLang="en-US" dirty="0" smtClean="0">
                <a:effectLst/>
                <a:latin typeface="Times New Roman" pitchFamily="18" charset="0"/>
                <a:cs typeface="Times New Roman" pitchFamily="18" charset="0"/>
              </a:rPr>
              <a:t>   Website: </a:t>
            </a:r>
            <a:r>
              <a:rPr lang="en-US" altLang="en-US" dirty="0" smtClean="0">
                <a:effectLst/>
                <a:latin typeface="Times New Roman" pitchFamily="18" charset="0"/>
                <a:cs typeface="Times New Roman" pitchFamily="18" charset="0"/>
                <a:hlinkClick r:id="rId4"/>
              </a:rPr>
              <a:t>www.seniorhope.org</a:t>
            </a:r>
            <a:endParaRPr lang="en-US" altLang="en-US" dirty="0" smtClean="0">
              <a:effectLst/>
              <a:latin typeface="Times New Roman" pitchFamily="18" charset="0"/>
              <a:cs typeface="Times New Roman" pitchFamily="18" charset="0"/>
            </a:endParaRPr>
          </a:p>
          <a:p>
            <a:pPr eaLnBrk="1" hangingPunct="1">
              <a:buNone/>
            </a:pPr>
            <a:r>
              <a:rPr lang="en-US" altLang="en-US" dirty="0">
                <a:effectLst/>
                <a:latin typeface="Times New Roman" pitchFamily="18" charset="0"/>
                <a:cs typeface="Times New Roman" pitchFamily="18" charset="0"/>
              </a:rPr>
              <a:t> </a:t>
            </a:r>
            <a:r>
              <a:rPr lang="en-US" altLang="en-US" dirty="0" smtClean="0">
                <a:effectLst/>
                <a:latin typeface="Times New Roman" pitchFamily="18" charset="0"/>
                <a:cs typeface="Times New Roman" pitchFamily="18" charset="0"/>
              </a:rPr>
              <a:t>   Facebook:  </a:t>
            </a:r>
            <a:r>
              <a:rPr lang="en-US" sz="2400" u="sng" dirty="0">
                <a:effectLst/>
                <a:hlinkClick r:id="rId5"/>
              </a:rPr>
              <a:t>https://</a:t>
            </a:r>
            <a:r>
              <a:rPr lang="en-US" sz="2400" u="sng" dirty="0" smtClean="0">
                <a:effectLst/>
                <a:hlinkClick r:id="rId5"/>
              </a:rPr>
              <a:t>www.facebook.com/Senior-Hope195059470831009</a:t>
            </a:r>
            <a:r>
              <a:rPr lang="en-US" sz="2400" u="sng" dirty="0">
                <a:effectLst/>
                <a:hlinkClick r:id="rId5"/>
              </a:rPr>
              <a:t>/?ref=aymt_homepage_panel</a:t>
            </a:r>
            <a:endParaRPr lang="en-US" altLang="en-US" sz="2400" dirty="0" smtClean="0">
              <a:effectLst/>
              <a:latin typeface="Times New Roman" pitchFamily="18" charset="0"/>
              <a:cs typeface="Times New Roman" pitchFamily="18" charset="0"/>
            </a:endParaRPr>
          </a:p>
          <a:p>
            <a:pPr eaLnBrk="1" hangingPunct="1">
              <a:buFont typeface="Wingdings" pitchFamily="2" charset="2"/>
              <a:buNone/>
            </a:pPr>
            <a:r>
              <a:rPr lang="en-US" altLang="en-US" dirty="0" smtClean="0">
                <a:effectLst/>
              </a:rPr>
              <a:t>   </a:t>
            </a:r>
          </a:p>
          <a:p>
            <a:pPr eaLnBrk="1" hangingPunct="1">
              <a:buFont typeface="Wingdings" pitchFamily="2" charset="2"/>
              <a:buNone/>
            </a:pPr>
            <a:r>
              <a:rPr lang="en-US" altLang="en-US" dirty="0" smtClean="0">
                <a:effectLst/>
              </a:rPr>
              <a:t>	</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fontScale="90000"/>
          </a:bodyPr>
          <a:lstStyle/>
          <a:p>
            <a:pPr eaLnBrk="1" hangingPunct="1">
              <a:defRPr/>
            </a:pPr>
            <a:r>
              <a:rPr lang="en-US" b="1" dirty="0" smtClean="0">
                <a:solidFill>
                  <a:srgbClr val="FFC000"/>
                </a:solidFill>
                <a:effectLst/>
                <a:latin typeface="Times New Roman" pitchFamily="18" charset="0"/>
                <a:cs typeface="Times New Roman" pitchFamily="18" charset="0"/>
              </a:rPr>
              <a:t/>
            </a:r>
            <a:br>
              <a:rPr lang="en-US" b="1" dirty="0" smtClean="0">
                <a:solidFill>
                  <a:srgbClr val="FFC000"/>
                </a:solidFill>
                <a:effectLst/>
                <a:latin typeface="Times New Roman" pitchFamily="18" charset="0"/>
                <a:cs typeface="Times New Roman" pitchFamily="18" charset="0"/>
              </a:rPr>
            </a:br>
            <a:r>
              <a:rPr lang="en-US" b="1" dirty="0" smtClean="0">
                <a:solidFill>
                  <a:srgbClr val="FFC000"/>
                </a:solidFill>
                <a:effectLst/>
                <a:latin typeface="Times New Roman" pitchFamily="18" charset="0"/>
                <a:cs typeface="Times New Roman" pitchFamily="18" charset="0"/>
              </a:rPr>
              <a:t>Websites &amp; Resources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p:txBody>
      </p:sp>
      <p:sp>
        <p:nvSpPr>
          <p:cNvPr id="110595" name="Rectangle 3"/>
          <p:cNvSpPr>
            <a:spLocks noGrp="1" noChangeArrowheads="1"/>
          </p:cNvSpPr>
          <p:nvPr>
            <p:ph type="body" idx="1"/>
          </p:nvPr>
        </p:nvSpPr>
        <p:spPr>
          <a:xfrm>
            <a:off x="0" y="1600200"/>
            <a:ext cx="9144000" cy="5029200"/>
          </a:xfrm>
        </p:spPr>
        <p:txBody>
          <a:bodyPr/>
          <a:lstStyle/>
          <a:p>
            <a:pPr marL="0" indent="0" eaLnBrk="1" hangingPunct="1">
              <a:buFont typeface="Wingdings" pitchFamily="2" charset="2"/>
              <a:buNone/>
              <a:defRPr/>
            </a:pPr>
            <a:endParaRPr lang="en-US" dirty="0" smtClean="0"/>
          </a:p>
          <a:p>
            <a:pPr eaLnBrk="1" hangingPunct="1">
              <a:defRPr/>
            </a:pPr>
            <a:r>
              <a:rPr lang="en-US" sz="2800" dirty="0" smtClean="0">
                <a:effectLst/>
                <a:latin typeface="Times New Roman" pitchFamily="18" charset="0"/>
                <a:cs typeface="Times New Roman" pitchFamily="18" charset="0"/>
                <a:hlinkClick r:id=""/>
              </a:rPr>
              <a:t>WWW.Nami.Org</a:t>
            </a:r>
            <a:endParaRPr lang="en-US" sz="2800" dirty="0" smtClean="0">
              <a:effectLst/>
              <a:latin typeface="Times New Roman" pitchFamily="18" charset="0"/>
              <a:cs typeface="Times New Roman" pitchFamily="18" charset="0"/>
            </a:endParaRPr>
          </a:p>
          <a:p>
            <a:pPr eaLnBrk="1" hangingPunct="1">
              <a:defRPr/>
            </a:pPr>
            <a:r>
              <a:rPr lang="en-US" sz="2800" dirty="0" smtClean="0">
                <a:effectLst/>
                <a:latin typeface="Times New Roman" pitchFamily="18" charset="0"/>
                <a:cs typeface="Times New Roman" pitchFamily="18" charset="0"/>
                <a:hlinkClick r:id=""/>
              </a:rPr>
              <a:t>www.geron.org/Hartford/docfellows.htm</a:t>
            </a:r>
            <a:endParaRPr lang="en-US" sz="2800" dirty="0" smtClean="0">
              <a:effectLst/>
              <a:latin typeface="Times New Roman" pitchFamily="18" charset="0"/>
              <a:cs typeface="Times New Roman" pitchFamily="18" charset="0"/>
            </a:endParaRPr>
          </a:p>
          <a:p>
            <a:pPr eaLnBrk="1" hangingPunct="1">
              <a:defRPr/>
            </a:pPr>
            <a:r>
              <a:rPr lang="en-US" sz="2800" dirty="0" smtClean="0">
                <a:effectLst/>
                <a:latin typeface="Times New Roman" pitchFamily="18" charset="0"/>
                <a:cs typeface="Times New Roman" pitchFamily="18" charset="0"/>
                <a:hlinkClick r:id="rId3"/>
              </a:rPr>
              <a:t>http://www.niaaa.nih.gov/</a:t>
            </a:r>
            <a:r>
              <a:rPr lang="en-US" sz="2800" dirty="0" smtClean="0">
                <a:effectLst/>
                <a:latin typeface="Times New Roman" pitchFamily="18" charset="0"/>
                <a:cs typeface="Times New Roman" pitchFamily="18" charset="0"/>
              </a:rPr>
              <a:t> </a:t>
            </a:r>
          </a:p>
          <a:p>
            <a:pPr eaLnBrk="1" hangingPunct="1">
              <a:defRPr/>
            </a:pPr>
            <a:r>
              <a:rPr lang="en-US" sz="2800" dirty="0" smtClean="0">
                <a:effectLst/>
                <a:latin typeface="Times New Roman" pitchFamily="18" charset="0"/>
                <a:cs typeface="Times New Roman" pitchFamily="18" charset="0"/>
                <a:hlinkClick r:id="rId3"/>
              </a:rPr>
              <a:t>http://www.drugabuse.gov/OtherResources.html</a:t>
            </a:r>
            <a:endParaRPr lang="en-US" sz="2800" dirty="0" smtClean="0">
              <a:effectLst/>
              <a:latin typeface="Times New Roman" pitchFamily="18" charset="0"/>
              <a:cs typeface="Times New Roman" pitchFamily="18" charset="0"/>
            </a:endParaRPr>
          </a:p>
          <a:p>
            <a:pPr eaLnBrk="1" hangingPunct="1">
              <a:defRPr/>
            </a:pPr>
            <a:r>
              <a:rPr lang="en-US" sz="2800" dirty="0" smtClean="0">
                <a:effectLst/>
                <a:latin typeface="Times New Roman" pitchFamily="18" charset="0"/>
                <a:cs typeface="Times New Roman" pitchFamily="18" charset="0"/>
                <a:hlinkClick r:id="rId4"/>
              </a:rPr>
              <a:t>http://csat.samhsa.gov/</a:t>
            </a:r>
            <a:endParaRPr lang="en-US" sz="2800" dirty="0" smtClean="0">
              <a:effectLst/>
              <a:latin typeface="Times New Roman" pitchFamily="18" charset="0"/>
              <a:cs typeface="Times New Roman" pitchFamily="18" charset="0"/>
            </a:endParaRPr>
          </a:p>
          <a:p>
            <a:pPr eaLnBrk="1" hangingPunct="1">
              <a:defRPr/>
            </a:pPr>
            <a:r>
              <a:rPr lang="en-US" sz="2800" dirty="0" smtClean="0">
                <a:effectLst/>
                <a:latin typeface="Times New Roman" pitchFamily="18" charset="0"/>
                <a:cs typeface="Times New Roman" pitchFamily="18" charset="0"/>
                <a:hlinkClick r:id=""/>
              </a:rPr>
              <a:t>www.ncadi.samhsa.gov</a:t>
            </a:r>
            <a:endParaRPr lang="en-US" sz="2800" dirty="0" smtClean="0">
              <a:effectLst/>
              <a:latin typeface="Times New Roman" pitchFamily="18" charset="0"/>
              <a:cs typeface="Times New Roman" pitchFamily="18" charset="0"/>
            </a:endParaRPr>
          </a:p>
          <a:p>
            <a:pPr eaLnBrk="1" hangingPunct="1">
              <a:defRPr/>
            </a:pPr>
            <a:r>
              <a:rPr lang="en-US" sz="2800" dirty="0" smtClean="0">
                <a:effectLst/>
                <a:latin typeface="Times New Roman" pitchFamily="18" charset="0"/>
                <a:cs typeface="Times New Roman" pitchFamily="18" charset="0"/>
                <a:hlinkClick r:id=""/>
              </a:rPr>
              <a:t>http://users.erols.com/ksciacca/</a:t>
            </a:r>
            <a:endParaRPr lang="en-US" altLang="zh-CN" sz="2800" dirty="0" smtClean="0">
              <a:effectLst/>
              <a:latin typeface="Times New Roman" pitchFamily="18" charset="0"/>
              <a:ea typeface="SimSun" pitchFamily="2" charset="-122"/>
              <a:cs typeface="Times New Roman" pitchFamily="18" charset="0"/>
            </a:endParaRPr>
          </a:p>
          <a:p>
            <a:pPr algn="just" eaLnBrk="1" hangingPunct="1">
              <a:buFont typeface="Wingdings" pitchFamily="2" charset="2"/>
              <a:buNone/>
              <a:defRPr/>
            </a:pPr>
            <a:endParaRPr lang="en-US" altLang="zh-CN" sz="2800" dirty="0" smtClean="0">
              <a:ea typeface="SimSun" pitchFamily="2" charset="-122"/>
            </a:endParaRPr>
          </a:p>
          <a:p>
            <a:pPr eaLnBrk="1" hangingPunct="1">
              <a:buFont typeface="Wingdings" pitchFamily="2" charset="2"/>
              <a:buNone/>
              <a:defRPr/>
            </a:pPr>
            <a:endParaRPr lang="en-US" dirty="0" smtClean="0"/>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Object 37"/>
          <p:cNvGraphicFramePr>
            <a:graphicFrameLocks noGrp="1" noChangeAspect="1"/>
          </p:cNvGraphicFramePr>
          <p:nvPr>
            <p:ph type="title"/>
          </p:nvPr>
        </p:nvGraphicFramePr>
        <p:xfrm>
          <a:off x="458788" y="344488"/>
          <a:ext cx="8683625" cy="6513512"/>
        </p:xfrm>
        <a:graphic>
          <a:graphicData uri="http://schemas.openxmlformats.org/presentationml/2006/ole">
            <mc:AlternateContent xmlns:mc="http://schemas.openxmlformats.org/markup-compatibility/2006">
              <mc:Choice xmlns:v="urn:schemas-microsoft-com:vml" Requires="v">
                <p:oleObj spid="_x0000_s92181" name="Slide" r:id="rId3" imgW="3564721" imgH="2673238" progId="PowerPoint.Slide.8">
                  <p:embed/>
                </p:oleObj>
              </mc:Choice>
              <mc:Fallback>
                <p:oleObj name="Slide" r:id="rId3" imgW="3564721" imgH="2673238" progId="PowerPoint.Slide.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788" y="344488"/>
                        <a:ext cx="8683625" cy="651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47982041"/>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277813"/>
            <a:ext cx="8229600" cy="2312987"/>
          </a:xfrm>
        </p:spPr>
        <p:txBody>
          <a:bodyPr/>
          <a:lstStyle/>
          <a:p>
            <a:r>
              <a:rPr lang="en-US" altLang="en-US" b="1" dirty="0" smtClean="0">
                <a:solidFill>
                  <a:srgbClr val="FFC000"/>
                </a:solidFill>
                <a:effectLst/>
                <a:latin typeface="Times New Roman" panose="02020603050405020304" pitchFamily="18" charset="0"/>
                <a:cs typeface="Times New Roman" panose="02020603050405020304" pitchFamily="18" charset="0"/>
              </a:rPr>
              <a:t/>
            </a:r>
            <a:br>
              <a:rPr lang="en-US" altLang="en-US" b="1" dirty="0" smtClean="0">
                <a:solidFill>
                  <a:srgbClr val="FFC000"/>
                </a:solidFill>
                <a:effectLst/>
                <a:latin typeface="Times New Roman" panose="02020603050405020304" pitchFamily="18" charset="0"/>
                <a:cs typeface="Times New Roman" panose="02020603050405020304" pitchFamily="18" charset="0"/>
              </a:rPr>
            </a:br>
            <a:r>
              <a:rPr lang="en-US" altLang="en-US" b="1" dirty="0" smtClean="0">
                <a:solidFill>
                  <a:srgbClr val="FFC000"/>
                </a:solidFill>
                <a:effectLst/>
                <a:latin typeface="Times New Roman" panose="02020603050405020304" pitchFamily="18" charset="0"/>
                <a:cs typeface="Times New Roman" panose="02020603050405020304" pitchFamily="18" charset="0"/>
              </a:rPr>
              <a:t>Published Article </a:t>
            </a:r>
            <a:br>
              <a:rPr lang="en-US" altLang="en-US" b="1" dirty="0" smtClean="0">
                <a:solidFill>
                  <a:srgbClr val="FFC000"/>
                </a:solidFill>
                <a:effectLst/>
                <a:latin typeface="Times New Roman" panose="02020603050405020304" pitchFamily="18" charset="0"/>
                <a:cs typeface="Times New Roman" panose="02020603050405020304" pitchFamily="18" charset="0"/>
              </a:rPr>
            </a:br>
            <a:r>
              <a:rPr lang="en-US" altLang="en-US" sz="4000" i="1" dirty="0" smtClean="0">
                <a:effectLst/>
                <a:latin typeface="Times New Roman" panose="02020603050405020304" pitchFamily="18" charset="0"/>
                <a:cs typeface="Times New Roman" panose="02020603050405020304" pitchFamily="18" charset="0"/>
              </a:rPr>
              <a:t>International Journal of Aging and Human Development</a:t>
            </a:r>
            <a:endParaRPr lang="en-US" altLang="en-US" sz="4000" b="1" i="1" dirty="0" smtClean="0">
              <a:solidFill>
                <a:srgbClr val="FFC000"/>
              </a:solidFill>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2514600"/>
            <a:ext cx="8610600" cy="3616325"/>
          </a:xfrm>
        </p:spPr>
        <p:txBody>
          <a:bodyPr/>
          <a:lstStyle/>
          <a:p>
            <a:pPr>
              <a:buFont typeface="Wingdings" panose="05000000000000000000" pitchFamily="2" charset="2"/>
              <a:buNone/>
              <a:defRPr/>
            </a:pPr>
            <a:r>
              <a:rPr lang="en-US" dirty="0" smtClean="0"/>
              <a:t>	</a:t>
            </a:r>
          </a:p>
          <a:p>
            <a:pPr>
              <a:buFont typeface="Wingdings" panose="05000000000000000000" pitchFamily="2" charset="2"/>
              <a:buNone/>
              <a:defRPr/>
            </a:pPr>
            <a:r>
              <a:rPr lang="en-US" dirty="0" smtClean="0">
                <a:latin typeface="Times New Roman" pitchFamily="18" charset="0"/>
                <a:cs typeface="Times New Roman" pitchFamily="18" charset="0"/>
              </a:rPr>
              <a:t>	</a:t>
            </a:r>
          </a:p>
          <a:p>
            <a:pPr>
              <a:buFont typeface="Wingdings" panose="05000000000000000000" pitchFamily="2" charset="2"/>
              <a:buNone/>
              <a:defRPr/>
            </a:pPr>
            <a:endParaRPr lang="en-US" dirty="0" smtClean="0">
              <a:latin typeface="Times New Roman" pitchFamily="18" charset="0"/>
              <a:cs typeface="Times New Roman" pitchFamily="18" charset="0"/>
            </a:endParaRPr>
          </a:p>
          <a:p>
            <a:pPr>
              <a:buFont typeface="Wingdings" panose="05000000000000000000" pitchFamily="2" charset="2"/>
              <a:buNone/>
              <a:defRPr/>
            </a:pPr>
            <a:r>
              <a:rPr lang="en-US" sz="2800" b="1" dirty="0" smtClean="0">
                <a:effectLst/>
                <a:latin typeface="Times New Roman" pitchFamily="18" charset="0"/>
                <a:cs typeface="Times New Roman" pitchFamily="18" charset="0"/>
              </a:rPr>
              <a:t>	“Restorative Integral Support (RIS) for  Older Adults Experiencing Co-Occurring Disorders” Larkin, H. &amp; MacFarland, N.S. </a:t>
            </a:r>
            <a:endParaRPr lang="en-US" sz="2800" dirty="0" smtClean="0"/>
          </a:p>
          <a:p>
            <a:pPr>
              <a:buFont typeface="Wingdings" panose="05000000000000000000" pitchFamily="2" charset="2"/>
              <a:buNone/>
              <a:defRPr/>
            </a:pPr>
            <a:endParaRPr lang="en-US" sz="2800" b="1" dirty="0" smtClean="0">
              <a:effectLst/>
              <a:latin typeface="Times New Roman" pitchFamily="18" charset="0"/>
              <a:cs typeface="Times New Roman" pitchFamily="18" charset="0"/>
            </a:endParaRPr>
          </a:p>
          <a:p>
            <a:pPr>
              <a:buFont typeface="Wingdings" panose="05000000000000000000" pitchFamily="2" charset="2"/>
              <a:buNone/>
              <a:defRPr/>
            </a:pPr>
            <a:r>
              <a:rPr lang="en-US" sz="2800" dirty="0" smtClean="0"/>
              <a:t/>
            </a:r>
            <a:br>
              <a:rPr lang="en-US" sz="2800" dirty="0" smtClean="0"/>
            </a:br>
            <a:endParaRPr lang="en-US" sz="2800" b="1" dirty="0" smtClean="0">
              <a:effectLst/>
              <a:latin typeface="Times New Roman" pitchFamily="18" charset="0"/>
              <a:cs typeface="Times New Roman" pitchFamily="18" charset="0"/>
            </a:endParaRPr>
          </a:p>
          <a:p>
            <a:pPr>
              <a:buFont typeface="Wingdings" panose="05000000000000000000" pitchFamily="2" charset="2"/>
              <a:buNone/>
              <a:defRPr/>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225110458"/>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C000"/>
                </a:solidFill>
                <a:effectLst/>
                <a:latin typeface="Times New Roman" panose="02020603050405020304" pitchFamily="18" charset="0"/>
                <a:cs typeface="Times New Roman" panose="02020603050405020304" pitchFamily="18" charset="0"/>
              </a:rPr>
              <a:t>Book Chapter: Schonfeld &amp; MacFarland</a:t>
            </a:r>
            <a:endParaRPr lang="en-US" sz="3600" dirty="0">
              <a:solidFill>
                <a:srgbClr val="FFC000"/>
              </a:solidFill>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Schonfeld, L. &amp; MacFarland, N.S. (2015) Treatment of substance abuse disorders in older adults. In P.A. Arean (Ed.) </a:t>
            </a:r>
            <a:r>
              <a:rPr lang="en-US" i="1" dirty="0" smtClean="0">
                <a:effectLst/>
              </a:rPr>
              <a:t>Treatment of late-life depression, anxiety and substance abuse</a:t>
            </a:r>
            <a:r>
              <a:rPr lang="en-US" dirty="0"/>
              <a:t>.</a:t>
            </a:r>
            <a:r>
              <a:rPr lang="en-US" dirty="0" smtClean="0"/>
              <a:t> Washington, DC: American Psychological Association. </a:t>
            </a:r>
            <a:endParaRPr lang="en-US" dirty="0"/>
          </a:p>
        </p:txBody>
      </p:sp>
    </p:spTree>
    <p:extLst>
      <p:ext uri="{BB962C8B-B14F-4D97-AF65-F5344CB8AC3E}">
        <p14:creationId xmlns:p14="http://schemas.microsoft.com/office/powerpoint/2010/main" val="2170493106"/>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1026"/>
          <p:cNvSpPr>
            <a:spLocks noGrp="1" noChangeArrowheads="1"/>
          </p:cNvSpPr>
          <p:nvPr>
            <p:ph type="title"/>
          </p:nvPr>
        </p:nvSpPr>
        <p:spPr>
          <a:xfrm>
            <a:off x="457200" y="277813"/>
            <a:ext cx="8229600" cy="331787"/>
          </a:xfrm>
        </p:spPr>
        <p:txBody>
          <a:bodyPr>
            <a:normAutofit fontScale="90000"/>
          </a:bodyPr>
          <a:lstStyle/>
          <a:p>
            <a:pPr eaLnBrk="1" hangingPunct="1">
              <a:defRPr/>
            </a:pPr>
            <a:r>
              <a:rPr lang="en-US" sz="2800" b="1" dirty="0" smtClean="0">
                <a:solidFill>
                  <a:srgbClr val="FFC000"/>
                </a:solidFill>
                <a:effectLst/>
                <a:latin typeface="Times New Roman" pitchFamily="18" charset="0"/>
                <a:cs typeface="Times New Roman" pitchFamily="18" charset="0"/>
              </a:rPr>
              <a:t>Chapter 28: A Social Work Perspective On Geriatric Addictions By Nicole S. MacFarland</a:t>
            </a:r>
          </a:p>
        </p:txBody>
      </p:sp>
      <p:graphicFrame>
        <p:nvGraphicFramePr>
          <p:cNvPr id="59395" name="Object 37"/>
          <p:cNvGraphicFramePr>
            <a:graphicFrameLocks noGrp="1" noChangeAspect="1"/>
          </p:cNvGraphicFramePr>
          <p:nvPr>
            <p:ph type="body" idx="1"/>
          </p:nvPr>
        </p:nvGraphicFramePr>
        <p:xfrm>
          <a:off x="2133600" y="990600"/>
          <a:ext cx="4495800" cy="5562600"/>
        </p:xfrm>
        <a:graphic>
          <a:graphicData uri="http://schemas.openxmlformats.org/presentationml/2006/ole">
            <mc:AlternateContent xmlns:mc="http://schemas.openxmlformats.org/markup-compatibility/2006">
              <mc:Choice xmlns:v="urn:schemas-microsoft-com:vml" Requires="v">
                <p:oleObj spid="_x0000_s93205" name="Acrobat Document" r:id="rId3" imgW="5830114" imgH="7542857" progId="AcroExch.Document.DC">
                  <p:embed/>
                </p:oleObj>
              </mc:Choice>
              <mc:Fallback>
                <p:oleObj name="Acrobat Document" r:id="rId3" imgW="5830114" imgH="7542857" progId="AcroExch.Document.DC">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990600"/>
                        <a:ext cx="44958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85210937"/>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z="4800" b="1" dirty="0" smtClean="0">
                <a:solidFill>
                  <a:srgbClr val="FFC000"/>
                </a:solidFill>
                <a:effectLst/>
                <a:latin typeface="Times New Roman" panose="02020603050405020304" pitchFamily="18" charset="0"/>
                <a:cs typeface="Times New Roman" panose="02020603050405020304" pitchFamily="18" charset="0"/>
              </a:rPr>
              <a:t>Thank You</a:t>
            </a:r>
            <a:r>
              <a:rPr lang="en-US" altLang="en-US" b="1" dirty="0" smtClean="0">
                <a:solidFill>
                  <a:srgbClr val="FFC000"/>
                </a:solidFill>
                <a:effectLst/>
                <a:latin typeface="Times New Roman" panose="02020603050405020304" pitchFamily="18" charset="0"/>
                <a:cs typeface="Times New Roman" panose="02020603050405020304" pitchFamily="18" charset="0"/>
              </a:rPr>
              <a:t> </a:t>
            </a:r>
          </a:p>
        </p:txBody>
      </p:sp>
      <p:sp>
        <p:nvSpPr>
          <p:cNvPr id="208899" name="Rectangle 3"/>
          <p:cNvSpPr>
            <a:spLocks noGrp="1" noChangeArrowheads="1"/>
          </p:cNvSpPr>
          <p:nvPr>
            <p:ph type="body" idx="1"/>
          </p:nvPr>
        </p:nvSpPr>
        <p:spPr>
          <a:xfrm>
            <a:off x="457200" y="1371600"/>
            <a:ext cx="8229600" cy="4759325"/>
          </a:xfrm>
        </p:spPr>
        <p:txBody>
          <a:bodyPr/>
          <a:lstStyle/>
          <a:p>
            <a:pPr eaLnBrk="1" hangingPunct="1">
              <a:buFont typeface="Wingdings" panose="05000000000000000000" pitchFamily="2" charset="2"/>
              <a:buNone/>
              <a:defRPr/>
            </a:pPr>
            <a:endParaRPr lang="en-US" dirty="0" smtClean="0"/>
          </a:p>
          <a:p>
            <a:pPr eaLnBrk="1" hangingPunct="1">
              <a:buFont typeface="Wingdings" panose="05000000000000000000" pitchFamily="2" charset="2"/>
              <a:buNone/>
              <a:defRPr/>
            </a:pPr>
            <a:endParaRPr lang="en-US" dirty="0" smtClean="0"/>
          </a:p>
        </p:txBody>
      </p:sp>
      <p:pic>
        <p:nvPicPr>
          <p:cNvPr id="44036" name="Picture 4" descr="image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524000"/>
            <a:ext cx="42672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503948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b="1" dirty="0" smtClean="0">
                <a:solidFill>
                  <a:srgbClr val="FFC000"/>
                </a:solidFill>
                <a:effectLst/>
                <a:latin typeface="Times New Roman" pitchFamily="18" charset="0"/>
                <a:cs typeface="Times New Roman" pitchFamily="18" charset="0"/>
              </a:rPr>
              <a:t>Early Onset vs. Late Onset</a:t>
            </a:r>
          </a:p>
        </p:txBody>
      </p:sp>
      <p:sp>
        <p:nvSpPr>
          <p:cNvPr id="181251" name="Rectangle 3"/>
          <p:cNvSpPr>
            <a:spLocks noGrp="1" noChangeArrowheads="1"/>
          </p:cNvSpPr>
          <p:nvPr>
            <p:ph type="body" idx="1"/>
          </p:nvPr>
        </p:nvSpPr>
        <p:spPr/>
        <p:txBody>
          <a:bodyPr/>
          <a:lstStyle/>
          <a:p>
            <a:pPr eaLnBrk="1" hangingPunct="1">
              <a:lnSpc>
                <a:spcPct val="90000"/>
              </a:lnSpc>
              <a:defRPr/>
            </a:pPr>
            <a:r>
              <a:rPr lang="en-US" b="1" dirty="0" smtClean="0">
                <a:effectLst/>
                <a:latin typeface="Times New Roman" pitchFamily="18" charset="0"/>
                <a:cs typeface="Times New Roman" pitchFamily="18" charset="0"/>
              </a:rPr>
              <a:t>Early Onset: </a:t>
            </a:r>
          </a:p>
          <a:p>
            <a:pPr lvl="4" eaLnBrk="1" hangingPunct="1">
              <a:lnSpc>
                <a:spcPct val="90000"/>
              </a:lnSpc>
              <a:defRPr/>
            </a:pPr>
            <a:r>
              <a:rPr lang="en-US" sz="2400" b="1" dirty="0" smtClean="0">
                <a:effectLst/>
                <a:latin typeface="Times New Roman" pitchFamily="18" charset="0"/>
                <a:cs typeface="Times New Roman" pitchFamily="18" charset="0"/>
              </a:rPr>
              <a:t>use began &lt;40 yrs</a:t>
            </a:r>
          </a:p>
          <a:p>
            <a:pPr lvl="4" eaLnBrk="1" hangingPunct="1">
              <a:lnSpc>
                <a:spcPct val="90000"/>
              </a:lnSpc>
              <a:defRPr/>
            </a:pPr>
            <a:r>
              <a:rPr lang="en-US" sz="2400" b="1" dirty="0" smtClean="0">
                <a:effectLst/>
                <a:latin typeface="Times New Roman" pitchFamily="18" charset="0"/>
                <a:cs typeface="Times New Roman" pitchFamily="18" charset="0"/>
              </a:rPr>
              <a:t>have used services for years</a:t>
            </a:r>
          </a:p>
          <a:p>
            <a:pPr lvl="4" eaLnBrk="1" hangingPunct="1">
              <a:lnSpc>
                <a:spcPct val="90000"/>
              </a:lnSpc>
              <a:defRPr/>
            </a:pPr>
            <a:r>
              <a:rPr lang="en-US" sz="2400" b="1" dirty="0" smtClean="0">
                <a:effectLst/>
                <a:latin typeface="Times New Roman" pitchFamily="18" charset="0"/>
                <a:cs typeface="Times New Roman" pitchFamily="18" charset="0"/>
              </a:rPr>
              <a:t>have basic understanding </a:t>
            </a:r>
          </a:p>
          <a:p>
            <a:pPr eaLnBrk="1" hangingPunct="1">
              <a:lnSpc>
                <a:spcPct val="90000"/>
              </a:lnSpc>
              <a:defRPr/>
            </a:pPr>
            <a:r>
              <a:rPr lang="en-US" b="1" dirty="0" smtClean="0">
                <a:effectLst/>
                <a:latin typeface="Times New Roman" pitchFamily="18" charset="0"/>
                <a:cs typeface="Times New Roman" pitchFamily="18" charset="0"/>
              </a:rPr>
              <a:t>Late Onset:</a:t>
            </a:r>
            <a:r>
              <a:rPr lang="en-US" sz="2400" b="1" dirty="0" smtClean="0">
                <a:effectLst/>
                <a:latin typeface="Times New Roman" pitchFamily="18" charset="0"/>
                <a:cs typeface="Times New Roman" pitchFamily="18" charset="0"/>
              </a:rPr>
              <a:t> </a:t>
            </a:r>
          </a:p>
          <a:p>
            <a:pPr lvl="4" eaLnBrk="1" hangingPunct="1">
              <a:lnSpc>
                <a:spcPct val="90000"/>
              </a:lnSpc>
              <a:defRPr/>
            </a:pPr>
            <a:r>
              <a:rPr lang="en-US" sz="2400" b="1" dirty="0" smtClean="0">
                <a:effectLst/>
                <a:latin typeface="Times New Roman" pitchFamily="18" charset="0"/>
                <a:cs typeface="Times New Roman" pitchFamily="18" charset="0"/>
              </a:rPr>
              <a:t>Use began &gt;40 yrs</a:t>
            </a:r>
          </a:p>
          <a:p>
            <a:pPr lvl="4" eaLnBrk="1" hangingPunct="1">
              <a:lnSpc>
                <a:spcPct val="90000"/>
              </a:lnSpc>
              <a:defRPr/>
            </a:pPr>
            <a:r>
              <a:rPr lang="en-US" sz="2400" b="1" dirty="0" smtClean="0">
                <a:effectLst/>
                <a:latin typeface="Times New Roman" pitchFamily="18" charset="0"/>
                <a:cs typeface="Times New Roman" pitchFamily="18" charset="0"/>
              </a:rPr>
              <a:t>Usually healthier mentally and physically</a:t>
            </a:r>
          </a:p>
          <a:p>
            <a:pPr lvl="4" eaLnBrk="1" hangingPunct="1">
              <a:lnSpc>
                <a:spcPct val="90000"/>
              </a:lnSpc>
              <a:defRPr/>
            </a:pPr>
            <a:r>
              <a:rPr lang="en-US" sz="2400" b="1" dirty="0" smtClean="0">
                <a:effectLst/>
                <a:latin typeface="Times New Roman" pitchFamily="18" charset="0"/>
                <a:cs typeface="Times New Roman" pitchFamily="18" charset="0"/>
              </a:rPr>
              <a:t>have begun using services later in life</a:t>
            </a:r>
          </a:p>
          <a:p>
            <a:pPr eaLnBrk="1" hangingPunct="1">
              <a:lnSpc>
                <a:spcPct val="90000"/>
              </a:lnSpc>
              <a:buFont typeface="Wingdings" pitchFamily="2" charset="2"/>
              <a:buNone/>
              <a:defRPr/>
            </a:pPr>
            <a:endParaRPr lang="en-US" sz="2400" b="1" dirty="0" smtClean="0">
              <a:effectLst/>
              <a:latin typeface="Times New Roman" pitchFamily="18" charset="0"/>
              <a:cs typeface="Times New Roman" pitchFamily="18" charset="0"/>
            </a:endParaRPr>
          </a:p>
          <a:p>
            <a:pPr eaLnBrk="1" hangingPunct="1">
              <a:lnSpc>
                <a:spcPct val="90000"/>
              </a:lnSpc>
              <a:buFont typeface="Wingdings" pitchFamily="2" charset="2"/>
              <a:buNone/>
              <a:defRPr/>
            </a:pPr>
            <a:r>
              <a:rPr lang="en-US" sz="2400" b="1" dirty="0" smtClean="0">
                <a:effectLst/>
                <a:latin typeface="Times New Roman" pitchFamily="18" charset="0"/>
                <a:cs typeface="Times New Roman" pitchFamily="18" charset="0"/>
              </a:rPr>
              <a:t>(Blow, Tip, 1998)</a:t>
            </a:r>
          </a:p>
          <a:p>
            <a:pPr eaLnBrk="1" hangingPunct="1">
              <a:lnSpc>
                <a:spcPct val="90000"/>
              </a:lnSpc>
              <a:buFont typeface="Wingdings" pitchFamily="2" charset="2"/>
              <a:buNone/>
              <a:defRPr/>
            </a:pPr>
            <a:endParaRPr lang="en-US"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b="1" dirty="0" smtClean="0">
                <a:solidFill>
                  <a:srgbClr val="FFC000"/>
                </a:solidFill>
                <a:effectLst/>
                <a:latin typeface="Times New Roman" pitchFamily="18" charset="0"/>
                <a:cs typeface="Times New Roman" pitchFamily="18" charset="0"/>
              </a:rPr>
              <a:t>Older Adults and Alcohol Use</a:t>
            </a:r>
          </a:p>
        </p:txBody>
      </p:sp>
      <p:sp>
        <p:nvSpPr>
          <p:cNvPr id="12291" name="Rectangle 3"/>
          <p:cNvSpPr>
            <a:spLocks noGrp="1" noChangeArrowheads="1"/>
          </p:cNvSpPr>
          <p:nvPr>
            <p:ph type="body" idx="1"/>
          </p:nvPr>
        </p:nvSpPr>
        <p:spPr>
          <a:xfrm>
            <a:off x="304800" y="1600200"/>
            <a:ext cx="8462963" cy="5257800"/>
          </a:xfrm>
        </p:spPr>
        <p:txBody>
          <a:bodyPr/>
          <a:lstStyle/>
          <a:p>
            <a:pPr eaLnBrk="1" hangingPunct="1">
              <a:buFont typeface="Wingdings" pitchFamily="2" charset="2"/>
              <a:buNone/>
            </a:pPr>
            <a:r>
              <a:rPr lang="en-US" altLang="en-US" dirty="0" smtClean="0">
                <a:solidFill>
                  <a:srgbClr val="FFC000"/>
                </a:solidFill>
                <a:effectLst/>
                <a:latin typeface="Times New Roman" pitchFamily="18" charset="0"/>
                <a:cs typeface="Times New Roman" pitchFamily="18" charset="0"/>
              </a:rPr>
              <a:t> </a:t>
            </a:r>
            <a:r>
              <a:rPr lang="en-US" altLang="en-US" b="1" dirty="0" smtClean="0">
                <a:solidFill>
                  <a:srgbClr val="FFC000"/>
                </a:solidFill>
                <a:effectLst/>
                <a:latin typeface="Times New Roman" pitchFamily="18" charset="0"/>
                <a:cs typeface="Times New Roman" pitchFamily="18" charset="0"/>
              </a:rPr>
              <a:t>Increased risk of:</a:t>
            </a:r>
          </a:p>
        </p:txBody>
      </p:sp>
      <p:sp>
        <p:nvSpPr>
          <p:cNvPr id="12292" name="Text Box 5"/>
          <p:cNvSpPr txBox="1">
            <a:spLocks noChangeArrowheads="1"/>
          </p:cNvSpPr>
          <p:nvPr/>
        </p:nvSpPr>
        <p:spPr bwMode="auto">
          <a:xfrm>
            <a:off x="0" y="2590800"/>
            <a:ext cx="6477000" cy="4783138"/>
          </a:xfrm>
          <a:prstGeom prst="rect">
            <a:avLst/>
          </a:prstGeom>
          <a:noFill/>
          <a:ln w="9525">
            <a:noFill/>
            <a:miter lim="800000"/>
            <a:headEnd/>
            <a:tailEnd/>
          </a:ln>
        </p:spPr>
        <p:txBody>
          <a:bodyPr>
            <a:spAutoFit/>
          </a:bodyPr>
          <a:lstStyle/>
          <a:p>
            <a:pPr lvl="1">
              <a:lnSpc>
                <a:spcPct val="90000"/>
              </a:lnSpc>
              <a:spcBef>
                <a:spcPct val="20000"/>
              </a:spcBef>
              <a:buClr>
                <a:schemeClr val="hlink"/>
              </a:buClr>
              <a:buSzPct val="55000"/>
              <a:buFont typeface="Wingdings" pitchFamily="2" charset="2"/>
              <a:buBlip>
                <a:blip r:embed="rId2"/>
              </a:buBlip>
            </a:pPr>
            <a:r>
              <a:rPr lang="en-US" altLang="en-US" sz="2800" b="1" dirty="0">
                <a:latin typeface="Times New Roman" pitchFamily="18" charset="0"/>
                <a:cs typeface="Times New Roman" pitchFamily="18" charset="0"/>
              </a:rPr>
              <a:t>Stroke (with overuse)</a:t>
            </a:r>
          </a:p>
          <a:p>
            <a:pPr lvl="1">
              <a:lnSpc>
                <a:spcPct val="90000"/>
              </a:lnSpc>
              <a:spcBef>
                <a:spcPct val="20000"/>
              </a:spcBef>
              <a:buClr>
                <a:schemeClr val="hlink"/>
              </a:buClr>
              <a:buSzPct val="55000"/>
              <a:buFont typeface="Wingdings" pitchFamily="2" charset="2"/>
              <a:buBlip>
                <a:blip r:embed="rId2"/>
              </a:buBlip>
            </a:pPr>
            <a:r>
              <a:rPr lang="en-US" altLang="en-US" sz="2800" b="1" dirty="0">
                <a:latin typeface="Times New Roman" pitchFamily="18" charset="0"/>
                <a:cs typeface="Times New Roman" pitchFamily="18" charset="0"/>
              </a:rPr>
              <a:t>Impaired motor skills (e.g., driving)</a:t>
            </a:r>
          </a:p>
          <a:p>
            <a:pPr lvl="1">
              <a:lnSpc>
                <a:spcPct val="90000"/>
              </a:lnSpc>
              <a:spcBef>
                <a:spcPct val="20000"/>
              </a:spcBef>
              <a:buClr>
                <a:schemeClr val="hlink"/>
              </a:buClr>
              <a:buSzPct val="55000"/>
            </a:pPr>
            <a:r>
              <a:rPr lang="en-US" altLang="en-US" sz="2800" b="1" dirty="0">
                <a:latin typeface="Times New Roman" pitchFamily="18" charset="0"/>
                <a:cs typeface="Times New Roman" pitchFamily="18" charset="0"/>
              </a:rPr>
              <a:t>  at low level use</a:t>
            </a:r>
          </a:p>
          <a:p>
            <a:pPr lvl="1">
              <a:lnSpc>
                <a:spcPct val="90000"/>
              </a:lnSpc>
              <a:spcBef>
                <a:spcPct val="20000"/>
              </a:spcBef>
              <a:buClr>
                <a:schemeClr val="hlink"/>
              </a:buClr>
              <a:buSzPct val="55000"/>
              <a:buFont typeface="Wingdings" pitchFamily="2" charset="2"/>
              <a:buBlip>
                <a:blip r:embed="rId2"/>
              </a:buBlip>
            </a:pPr>
            <a:r>
              <a:rPr lang="en-US" altLang="en-US" sz="2800" b="1" dirty="0">
                <a:latin typeface="Times New Roman" pitchFamily="18" charset="0"/>
                <a:cs typeface="Times New Roman" pitchFamily="18" charset="0"/>
              </a:rPr>
              <a:t>Injury (falls, accidents)</a:t>
            </a:r>
          </a:p>
          <a:p>
            <a:pPr lvl="1">
              <a:lnSpc>
                <a:spcPct val="90000"/>
              </a:lnSpc>
              <a:spcBef>
                <a:spcPct val="20000"/>
              </a:spcBef>
              <a:buClr>
                <a:schemeClr val="hlink"/>
              </a:buClr>
              <a:buSzPct val="55000"/>
              <a:buFont typeface="Wingdings" pitchFamily="2" charset="2"/>
              <a:buBlip>
                <a:blip r:embed="rId2"/>
              </a:buBlip>
            </a:pPr>
            <a:r>
              <a:rPr lang="en-US" altLang="en-US" sz="2800" b="1" dirty="0">
                <a:latin typeface="Times New Roman" pitchFamily="18" charset="0"/>
                <a:cs typeface="Times New Roman" pitchFamily="18" charset="0"/>
              </a:rPr>
              <a:t>Sleep disorders</a:t>
            </a:r>
          </a:p>
          <a:p>
            <a:pPr lvl="1">
              <a:lnSpc>
                <a:spcPct val="90000"/>
              </a:lnSpc>
              <a:spcBef>
                <a:spcPct val="20000"/>
              </a:spcBef>
              <a:buClr>
                <a:schemeClr val="hlink"/>
              </a:buClr>
              <a:buSzPct val="55000"/>
              <a:buFont typeface="Wingdings" pitchFamily="2" charset="2"/>
              <a:buBlip>
                <a:blip r:embed="rId2"/>
              </a:buBlip>
            </a:pPr>
            <a:r>
              <a:rPr lang="en-US" altLang="en-US" sz="2800" b="1" dirty="0">
                <a:latin typeface="Times New Roman" pitchFamily="18" charset="0"/>
                <a:cs typeface="Times New Roman" pitchFamily="18" charset="0"/>
              </a:rPr>
              <a:t>Suicide</a:t>
            </a:r>
          </a:p>
          <a:p>
            <a:pPr lvl="1">
              <a:lnSpc>
                <a:spcPct val="90000"/>
              </a:lnSpc>
              <a:spcBef>
                <a:spcPct val="20000"/>
              </a:spcBef>
              <a:buClr>
                <a:schemeClr val="hlink"/>
              </a:buClr>
              <a:buSzPct val="55000"/>
              <a:buFont typeface="Wingdings" pitchFamily="2" charset="2"/>
              <a:buBlip>
                <a:blip r:embed="rId2"/>
              </a:buBlip>
            </a:pPr>
            <a:r>
              <a:rPr lang="en-US" altLang="en-US" sz="2800" b="1" dirty="0">
                <a:latin typeface="Times New Roman" pitchFamily="18" charset="0"/>
                <a:cs typeface="Times New Roman" pitchFamily="18" charset="0"/>
              </a:rPr>
              <a:t>Interaction with dementia symptoms</a:t>
            </a:r>
          </a:p>
          <a:p>
            <a:pPr lvl="1">
              <a:lnSpc>
                <a:spcPct val="90000"/>
              </a:lnSpc>
              <a:spcBef>
                <a:spcPct val="20000"/>
              </a:spcBef>
              <a:buClr>
                <a:schemeClr val="hlink"/>
              </a:buClr>
              <a:buSzPct val="55000"/>
            </a:pPr>
            <a:r>
              <a:rPr lang="en-US" altLang="en-US" sz="1000" b="1" dirty="0">
                <a:latin typeface="Times New Roman" pitchFamily="18" charset="0"/>
                <a:cs typeface="Times New Roman" pitchFamily="18" charset="0"/>
              </a:rPr>
              <a:t>       (NIAAA, 3/04) </a:t>
            </a:r>
          </a:p>
          <a:p>
            <a:pPr lvl="1">
              <a:lnSpc>
                <a:spcPct val="90000"/>
              </a:lnSpc>
              <a:spcBef>
                <a:spcPct val="20000"/>
              </a:spcBef>
              <a:buClr>
                <a:schemeClr val="hlink"/>
              </a:buClr>
              <a:buSzPct val="55000"/>
            </a:pPr>
            <a:endParaRPr lang="en-US" altLang="en-US" sz="1000" b="1" dirty="0">
              <a:latin typeface="Times New Roman" pitchFamily="18" charset="0"/>
              <a:cs typeface="Times New Roman" pitchFamily="18" charset="0"/>
            </a:endParaRPr>
          </a:p>
          <a:p>
            <a:pPr lvl="1">
              <a:lnSpc>
                <a:spcPct val="90000"/>
              </a:lnSpc>
              <a:spcBef>
                <a:spcPct val="20000"/>
              </a:spcBef>
              <a:buClr>
                <a:schemeClr val="hlink"/>
              </a:buClr>
              <a:buSzPct val="55000"/>
            </a:pPr>
            <a:endParaRPr lang="en-US" altLang="en-US" sz="2800" b="1" dirty="0">
              <a:latin typeface="Times New Roman" pitchFamily="18" charset="0"/>
              <a:cs typeface="Times New Roman" pitchFamily="18" charset="0"/>
            </a:endParaRPr>
          </a:p>
          <a:p>
            <a:pPr>
              <a:spcBef>
                <a:spcPct val="50000"/>
              </a:spcBef>
            </a:pPr>
            <a:endParaRPr lang="en-US" altLang="en-US" sz="2800" dirty="0">
              <a:latin typeface="Footlight MT Light" pitchFamily="18" charset="0"/>
            </a:endParaRPr>
          </a:p>
        </p:txBody>
      </p:sp>
      <p:sp>
        <p:nvSpPr>
          <p:cNvPr id="12293" name="Text Box 6"/>
          <p:cNvSpPr txBox="1">
            <a:spLocks noChangeArrowheads="1"/>
          </p:cNvSpPr>
          <p:nvPr/>
        </p:nvSpPr>
        <p:spPr bwMode="auto">
          <a:xfrm>
            <a:off x="5334000" y="2895600"/>
            <a:ext cx="3429000" cy="457200"/>
          </a:xfrm>
          <a:prstGeom prst="rect">
            <a:avLst/>
          </a:prstGeom>
          <a:noFill/>
          <a:ln w="9525">
            <a:noFill/>
            <a:miter lim="800000"/>
            <a:headEnd/>
            <a:tailEnd/>
          </a:ln>
        </p:spPr>
        <p:txBody>
          <a:bodyPr>
            <a:spAutoFit/>
          </a:bodyPr>
          <a:lstStyle/>
          <a:p>
            <a:pPr>
              <a:spcBef>
                <a:spcPct val="50000"/>
              </a:spcBef>
            </a:pPr>
            <a:endParaRPr lang="en-US" altLang="en-US" sz="2400" dirty="0">
              <a:latin typeface="Tahoma" pitchFamily="34" charset="0"/>
            </a:endParaRPr>
          </a:p>
        </p:txBody>
      </p:sp>
      <p:pic>
        <p:nvPicPr>
          <p:cNvPr id="12294" name="Picture 7" descr="bd07308_"/>
          <p:cNvPicPr>
            <a:picLocks noChangeAspect="1" noChangeArrowheads="1"/>
          </p:cNvPicPr>
          <p:nvPr/>
        </p:nvPicPr>
        <p:blipFill>
          <a:blip r:embed="rId3" cstate="print"/>
          <a:srcRect/>
          <a:stretch>
            <a:fillRect/>
          </a:stretch>
        </p:blipFill>
        <p:spPr bwMode="auto">
          <a:xfrm>
            <a:off x="5334000" y="3505200"/>
            <a:ext cx="3581400" cy="1719263"/>
          </a:xfrm>
          <a:prstGeom prst="rect">
            <a:avLst/>
          </a:prstGeom>
          <a:noFill/>
          <a:ln w="9525">
            <a:noFill/>
            <a:miter lim="800000"/>
            <a:headEnd/>
            <a:tailEnd/>
          </a:ln>
        </p:spPr>
      </p:pic>
      <p:sp>
        <p:nvSpPr>
          <p:cNvPr id="12295" name="Text Box 8"/>
          <p:cNvSpPr txBox="1">
            <a:spLocks noChangeArrowheads="1"/>
          </p:cNvSpPr>
          <p:nvPr/>
        </p:nvSpPr>
        <p:spPr bwMode="auto">
          <a:xfrm>
            <a:off x="7086600" y="5562600"/>
            <a:ext cx="2057400" cy="1200150"/>
          </a:xfrm>
          <a:prstGeom prst="rect">
            <a:avLst/>
          </a:prstGeom>
          <a:noFill/>
          <a:ln w="9525">
            <a:noFill/>
            <a:miter lim="800000"/>
            <a:headEnd/>
            <a:tailEnd/>
          </a:ln>
        </p:spPr>
        <p:txBody>
          <a:bodyPr>
            <a:spAutoFit/>
          </a:bodyPr>
          <a:lstStyle/>
          <a:p>
            <a:r>
              <a:rPr lang="en-US" altLang="en-US" dirty="0">
                <a:latin typeface="Times New Roman" pitchFamily="18" charset="0"/>
              </a:rPr>
              <a:t>©2002 Microsoft Corporation</a:t>
            </a:r>
          </a:p>
          <a:p>
            <a:pPr>
              <a:spcBef>
                <a:spcPct val="50000"/>
              </a:spcBef>
            </a:pPr>
            <a:endParaRPr lang="en-US" altLang="en-US" sz="2400" dirty="0">
              <a:latin typeface="Tahoma"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eam">
  <a:themeElements>
    <a:clrScheme name="">
      <a:dk1>
        <a:srgbClr val="000080"/>
      </a:dk1>
      <a:lt1>
        <a:srgbClr val="FFFFFF"/>
      </a:lt1>
      <a:dk2>
        <a:srgbClr val="000099"/>
      </a:dk2>
      <a:lt2>
        <a:srgbClr val="FFFFFF"/>
      </a:lt2>
      <a:accent1>
        <a:srgbClr val="333399"/>
      </a:accent1>
      <a:accent2>
        <a:srgbClr val="7B46D0"/>
      </a:accent2>
      <a:accent3>
        <a:srgbClr val="AAAACA"/>
      </a:accent3>
      <a:accent4>
        <a:srgbClr val="DADADA"/>
      </a:accent4>
      <a:accent5>
        <a:srgbClr val="ADADCA"/>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29715</TotalTime>
  <Words>4042</Words>
  <Application>Microsoft Office PowerPoint</Application>
  <PresentationFormat>On-screen Show (4:3)</PresentationFormat>
  <Paragraphs>598</Paragraphs>
  <Slides>77</Slides>
  <Notes>32</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3</vt:i4>
      </vt:variant>
      <vt:variant>
        <vt:lpstr>Slide Titles</vt:lpstr>
      </vt:variant>
      <vt:variant>
        <vt:i4>77</vt:i4>
      </vt:variant>
    </vt:vector>
  </HeadingPairs>
  <TitlesOfParts>
    <vt:vector size="92" baseType="lpstr">
      <vt:lpstr>DotumChe</vt:lpstr>
      <vt:lpstr>SimSun</vt:lpstr>
      <vt:lpstr>SimSun</vt:lpstr>
      <vt:lpstr>Arial</vt:lpstr>
      <vt:lpstr>Book Antiqua</vt:lpstr>
      <vt:lpstr>Footlight MT Light</vt:lpstr>
      <vt:lpstr>Tahoma</vt:lpstr>
      <vt:lpstr>Times New Roman</vt:lpstr>
      <vt:lpstr>TimesNewRoman</vt:lpstr>
      <vt:lpstr>Tms Rmn</vt:lpstr>
      <vt:lpstr>Wingdings</vt:lpstr>
      <vt:lpstr>Beam</vt:lpstr>
      <vt:lpstr>Worksheet</vt:lpstr>
      <vt:lpstr>Slide</vt:lpstr>
      <vt:lpstr>Acrobat Document</vt:lpstr>
      <vt:lpstr>        Age-Specific Approaches: Ensuring Competent Care April 12th, 2016           </vt:lpstr>
      <vt:lpstr>Objectives</vt:lpstr>
      <vt:lpstr>Overview</vt:lpstr>
      <vt:lpstr>PowerPoint Presentation</vt:lpstr>
      <vt:lpstr>Projection of Substance Use Disorders Among Seniors in the U.S.</vt:lpstr>
      <vt:lpstr>PowerPoint Presentation</vt:lpstr>
      <vt:lpstr>Drinking Guidelines</vt:lpstr>
      <vt:lpstr>Early Onset vs. Late Onset</vt:lpstr>
      <vt:lpstr>Older Adults and Alcohol Use</vt:lpstr>
      <vt:lpstr>Older Adults and Use (continued)</vt:lpstr>
      <vt:lpstr>Older Adults and Prescriptive Drug Abuse</vt:lpstr>
      <vt:lpstr>Signs of Potential Alcohol Problems</vt:lpstr>
      <vt:lpstr>Co-morbid Conditions</vt:lpstr>
      <vt:lpstr>Co-Occurring Disorders Among  Older Adults</vt:lpstr>
      <vt:lpstr>PowerPoint Presentation</vt:lpstr>
      <vt:lpstr>Theoretical Frameworks  &amp; Approaches</vt:lpstr>
      <vt:lpstr>Cognitive Behavioral</vt:lpstr>
      <vt:lpstr> Productive Aging Perspective </vt:lpstr>
      <vt:lpstr> Motivational Interviewing </vt:lpstr>
      <vt:lpstr>Harm Reduction</vt:lpstr>
      <vt:lpstr>PowerPoint Presentation</vt:lpstr>
      <vt:lpstr>2008 Survey of NYS Programs</vt:lpstr>
      <vt:lpstr>2008 Survey of NYS Programs</vt:lpstr>
      <vt:lpstr> Treatment Approaches </vt:lpstr>
      <vt:lpstr>Treatment Approaches</vt:lpstr>
      <vt:lpstr>PowerPoint Presentation</vt:lpstr>
      <vt:lpstr>Senior Hope Counseling Inc. </vt:lpstr>
      <vt:lpstr>Services Offered: Senior Hope</vt:lpstr>
      <vt:lpstr>Referral Agencies</vt:lpstr>
      <vt:lpstr>Concerns of Financial Exploitation  Among Elders</vt:lpstr>
      <vt:lpstr>Intervention</vt:lpstr>
      <vt:lpstr> Senior Hope Counseling Inc.</vt:lpstr>
      <vt:lpstr>PowerPoint Presentation</vt:lpstr>
      <vt:lpstr>ACEs: MARC Project</vt:lpstr>
      <vt:lpstr>Group Offerings: Senior Hope 11 Age-Specific Groups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Statistical Overview of Senior Hope   01/01/2010- 01/01/2016  (N=761)   OASAS</vt:lpstr>
      <vt:lpstr>Statistical Overview of Senior Hope   01/01/2010- 01/01/2016  (N=761)   OASAS</vt:lpstr>
      <vt:lpstr>Changes In Primary Substance at Admission:  Senior Hope Counseling, Inc.</vt:lpstr>
      <vt:lpstr>Changes In Substance Use</vt:lpstr>
      <vt:lpstr>OASAS Program Performance Report (calendar Year) 2015</vt:lpstr>
      <vt:lpstr>PowerPoint Presentation</vt:lpstr>
      <vt:lpstr>PowerPoint Presentation</vt:lpstr>
      <vt:lpstr>CAGE</vt:lpstr>
      <vt:lpstr>Table 3: Short Michigan Alcoholism Screening Test :Geriatric Version  (S-MAST-G) The Regents of the University of Michigan, 1991.  </vt:lpstr>
      <vt:lpstr>PowerPoint Presentation</vt:lpstr>
      <vt:lpstr>  Methodology  </vt:lpstr>
      <vt:lpstr>  Data Sources   </vt:lpstr>
      <vt:lpstr> Sample  </vt:lpstr>
      <vt:lpstr>Statistical Analyses</vt:lpstr>
      <vt:lpstr>Final Variables and Predicted Findings</vt:lpstr>
      <vt:lpstr>Findings</vt:lpstr>
      <vt:lpstr>Findings</vt:lpstr>
      <vt:lpstr>Findings</vt:lpstr>
      <vt:lpstr>Findings </vt:lpstr>
      <vt:lpstr>Findings </vt:lpstr>
      <vt:lpstr>Findings</vt:lpstr>
      <vt:lpstr>Findings</vt:lpstr>
      <vt:lpstr>PowerPoint Presentation</vt:lpstr>
      <vt:lpstr>Recommendations</vt:lpstr>
      <vt:lpstr>Recommendations</vt:lpstr>
      <vt:lpstr>Recommendations</vt:lpstr>
      <vt:lpstr>Recommendations</vt:lpstr>
      <vt:lpstr>PowerPoint Presentation</vt:lpstr>
      <vt:lpstr>Contact Information</vt:lpstr>
      <vt:lpstr> Websites &amp; Resources </vt:lpstr>
      <vt:lpstr>PowerPoint Presentation</vt:lpstr>
      <vt:lpstr> Published Article  International Journal of Aging and Human Development</vt:lpstr>
      <vt:lpstr>Book Chapter: Schonfeld &amp; MacFarland</vt:lpstr>
      <vt:lpstr>Chapter 28: A Social Work Perspective On Geriatric Addictions By Nicole S. MacFarland</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Addictions and Mental Illness Among Older Adults: A Social Work  Approach to Treatment March 28, 2008 NASW-NYS Conference</dc:title>
  <dc:creator>Nicole MacFarland</dc:creator>
  <cp:lastModifiedBy>Nicole Macfarland</cp:lastModifiedBy>
  <cp:revision>267</cp:revision>
  <dcterms:modified xsi:type="dcterms:W3CDTF">2016-04-06T22:23:52Z</dcterms:modified>
</cp:coreProperties>
</file>