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63" r:id="rId5"/>
    <p:sldId id="258" r:id="rId6"/>
    <p:sldId id="259" r:id="rId7"/>
    <p:sldId id="261" r:id="rId8"/>
    <p:sldId id="260" r:id="rId9"/>
    <p:sldId id="262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PRIMARY</a:t>
            </a:r>
            <a:r>
              <a:rPr lang="en-US" baseline="0" dirty="0" smtClean="0"/>
              <a:t> SUBSTANCE OF CHOICE AT ADMISSION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3018331692913388E-2"/>
          <c:y val="0.10446093107400768"/>
          <c:w val="0.92510666830708665"/>
          <c:h val="0.774474607869426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Geriatric Population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Alcohol</c:v>
                </c:pt>
                <c:pt idx="1">
                  <c:v>Heroin</c:v>
                </c:pt>
                <c:pt idx="2">
                  <c:v>Cocaine</c:v>
                </c:pt>
                <c:pt idx="3">
                  <c:v>Marijuana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0.44</c:v>
                </c:pt>
                <c:pt idx="1">
                  <c:v>0.28999999999999998</c:v>
                </c:pt>
                <c:pt idx="2">
                  <c:v>0.21</c:v>
                </c:pt>
                <c:pt idx="3">
                  <c:v>0.03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Entire Populatoin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Alcohol</c:v>
                </c:pt>
                <c:pt idx="1">
                  <c:v>Heroin</c:v>
                </c:pt>
                <c:pt idx="2">
                  <c:v>Cocaine</c:v>
                </c:pt>
                <c:pt idx="3">
                  <c:v>Marijuana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</c:v>
                </c:pt>
                <c:pt idx="1">
                  <c:v>0.16</c:v>
                </c:pt>
                <c:pt idx="2">
                  <c:v>0.1</c:v>
                </c:pt>
                <c:pt idx="3">
                  <c:v>0.55000000000000004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4335824"/>
        <c:axId val="344336216"/>
      </c:barChart>
      <c:catAx>
        <c:axId val="344335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4336216"/>
        <c:crosses val="autoZero"/>
        <c:auto val="1"/>
        <c:lblAlgn val="ctr"/>
        <c:lblOffset val="100"/>
        <c:noMultiLvlLbl val="0"/>
      </c:catAx>
      <c:valAx>
        <c:axId val="344336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4335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MENTAL</a:t>
            </a:r>
            <a:r>
              <a:rPr lang="en-US" baseline="0" dirty="0" smtClean="0"/>
              <a:t> HEALTH DISORDER INFORMATION AT ADMISSION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Geriatric Populatoin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Ever Treated for MI</c:v>
                </c:pt>
                <c:pt idx="1">
                  <c:v>Current MI</c:v>
                </c:pt>
                <c:pt idx="2">
                  <c:v>Hospitalized for MI</c:v>
                </c:pt>
                <c:pt idx="3">
                  <c:v>Hospitalized &gt; 30 Days for MI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</c:v>
                </c:pt>
                <c:pt idx="1">
                  <c:v>0.17</c:v>
                </c:pt>
                <c:pt idx="2">
                  <c:v>0.05</c:v>
                </c:pt>
                <c:pt idx="3" formatCode="0.00%">
                  <c:v>1.4999999999999999E-2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Population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Ever Treated for MI</c:v>
                </c:pt>
                <c:pt idx="1">
                  <c:v>Current MI</c:v>
                </c:pt>
                <c:pt idx="2">
                  <c:v>Hospitalized for MI</c:v>
                </c:pt>
                <c:pt idx="3">
                  <c:v>Hospitalized &gt; 30 Days for MI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0.15</c:v>
                </c:pt>
                <c:pt idx="1">
                  <c:v>0.12</c:v>
                </c:pt>
                <c:pt idx="2">
                  <c:v>0.03</c:v>
                </c:pt>
                <c:pt idx="3" formatCode="0.00%">
                  <c:v>3.3000000000000002E-2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0495520"/>
        <c:axId val="467740856"/>
      </c:barChart>
      <c:catAx>
        <c:axId val="35049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740856"/>
        <c:crosses val="autoZero"/>
        <c:auto val="1"/>
        <c:lblAlgn val="ctr"/>
        <c:lblOffset val="100"/>
        <c:noMultiLvlLbl val="0"/>
      </c:catAx>
      <c:valAx>
        <c:axId val="46774085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495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781789913097912"/>
          <c:y val="0.93962278914722019"/>
          <c:w val="0.47077853519574231"/>
          <c:h val="4.63147117178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MEDICAL INFORMATION AT ADMISSIONS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0920359186878127E-2"/>
          <c:y val="8.9708898029184525E-2"/>
          <c:w val="0.9438509465957089"/>
          <c:h val="0.780881332046372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Geriatric Population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Mobility Impairment</c:v>
                </c:pt>
                <c:pt idx="1">
                  <c:v>ER Visit in Past Year</c:v>
                </c:pt>
                <c:pt idx="2">
                  <c:v>Other Medical Condition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0.09</c:v>
                </c:pt>
                <c:pt idx="1">
                  <c:v>0.2</c:v>
                </c:pt>
                <c:pt idx="2">
                  <c:v>0.09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Populatoni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Mobility Impairment</c:v>
                </c:pt>
                <c:pt idx="1">
                  <c:v>ER Visit in Past Year</c:v>
                </c:pt>
                <c:pt idx="2">
                  <c:v>Other Medical Condition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 formatCode="0.00%">
                  <c:v>5.0000000000000001E-3</c:v>
                </c:pt>
                <c:pt idx="1">
                  <c:v>0.08</c:v>
                </c:pt>
                <c:pt idx="2" formatCode="0.00%">
                  <c:v>2.5000000000000001E-2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466480048"/>
        <c:axId val="466478088"/>
      </c:barChart>
      <c:catAx>
        <c:axId val="466480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6478088"/>
        <c:crosses val="autoZero"/>
        <c:auto val="1"/>
        <c:lblAlgn val="ctr"/>
        <c:lblOffset val="100"/>
        <c:noMultiLvlLbl val="0"/>
      </c:catAx>
      <c:valAx>
        <c:axId val="466478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648004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Treating Co-Occurring Disorders in Geriatric Populations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Jeremy King, LMSW, CASAC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27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Treatment Model for Geriatric Substance Abusers: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98255"/>
          </a:xfrm>
        </p:spPr>
        <p:txBody>
          <a:bodyPr>
            <a:normAutofit/>
          </a:bodyPr>
          <a:lstStyle/>
          <a:p>
            <a:r>
              <a:rPr lang="en-US" dirty="0" smtClean="0"/>
              <a:t>Comprehensive evaluation includes battery of mental health inventories and a comprehensive physical exam:</a:t>
            </a:r>
          </a:p>
          <a:p>
            <a:pPr lvl="1"/>
            <a:r>
              <a:rPr lang="en-US" dirty="0" smtClean="0"/>
              <a:t>Beck Depression Scale</a:t>
            </a:r>
          </a:p>
          <a:p>
            <a:pPr lvl="1"/>
            <a:r>
              <a:rPr lang="en-US" dirty="0" smtClean="0"/>
              <a:t>Patient Health Questionnaire (PHQ-9)</a:t>
            </a:r>
          </a:p>
          <a:p>
            <a:pPr lvl="1"/>
            <a:r>
              <a:rPr lang="en-US" dirty="0" smtClean="0"/>
              <a:t>General Anxiety Disorder 7 Question Scale (GAD-7)</a:t>
            </a:r>
          </a:p>
          <a:p>
            <a:pPr lvl="1"/>
            <a:r>
              <a:rPr lang="en-US" dirty="0" smtClean="0"/>
              <a:t>Self Evaluation Questionnaire (Anxiety)</a:t>
            </a:r>
          </a:p>
          <a:p>
            <a:pPr lvl="1"/>
            <a:r>
              <a:rPr lang="en-US" dirty="0" smtClean="0"/>
              <a:t>Modified Mini Screen (Psychotic, anxiety, depression, bipolar, PTSD-symptoms)</a:t>
            </a:r>
          </a:p>
          <a:p>
            <a:pPr lvl="1"/>
            <a:r>
              <a:rPr lang="en-US" dirty="0" smtClean="0"/>
              <a:t>History and Physical with bloodwork </a:t>
            </a:r>
          </a:p>
          <a:p>
            <a:pPr marL="457200" lvl="1" indent="0">
              <a:buNone/>
            </a:pPr>
            <a:r>
              <a:rPr lang="en-US" dirty="0" smtClean="0"/>
              <a:t>(Collect collateral information from previous medical and psychiatric providers if possible; may become easier with EMR interoperability, RHIO’s, DSRIP Reforms, etc.)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03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388533"/>
          </a:xfrm>
        </p:spPr>
        <p:txBody>
          <a:bodyPr>
            <a:normAutofit fontScale="90000"/>
          </a:bodyPr>
          <a:lstStyle/>
          <a:p>
            <a:r>
              <a:rPr lang="en-US" dirty="0"/>
              <a:t>A Treatment Model for Geriatric Substance </a:t>
            </a:r>
            <a:r>
              <a:rPr lang="en-US" dirty="0" smtClean="0"/>
              <a:t>Abusers With Co-Occurring Disorders: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8138" lvl="1" indent="-338138"/>
            <a:r>
              <a:rPr lang="en-US" sz="1800" dirty="0"/>
              <a:t>Diagnosis: </a:t>
            </a:r>
          </a:p>
          <a:p>
            <a:pPr marL="738188" lvl="2" indent="-338138"/>
            <a:r>
              <a:rPr lang="en-US" sz="1600" dirty="0"/>
              <a:t>Important to note that not all DSM-V criteria for substance use disorders are perfect fits for geriatric substance users:</a:t>
            </a:r>
          </a:p>
          <a:p>
            <a:pPr marL="1195388" lvl="3" indent="-338138"/>
            <a:r>
              <a:rPr lang="en-US" sz="1400" dirty="0"/>
              <a:t>Failure to fulfill role obligations (may already be reduced as nature part of life cycle changes)</a:t>
            </a:r>
          </a:p>
          <a:p>
            <a:pPr marL="1195388" lvl="3" indent="-338138"/>
            <a:r>
              <a:rPr lang="en-US" sz="1400" dirty="0"/>
              <a:t>Recurrent use in situation that are physically hazardous (may no longer drive or travel independently)</a:t>
            </a:r>
          </a:p>
          <a:p>
            <a:pPr marL="1195388" lvl="3" indent="-338138"/>
            <a:r>
              <a:rPr lang="en-US" sz="1400" dirty="0"/>
              <a:t>Social, occupational, recreational activities given up or reduced (See above)</a:t>
            </a:r>
          </a:p>
          <a:p>
            <a:pPr marL="744538" lvl="3" indent="-349250"/>
            <a:r>
              <a:rPr lang="en-US" sz="1600" dirty="0"/>
              <a:t>Other Factors can impact accurate diagnosis</a:t>
            </a:r>
            <a:r>
              <a:rPr lang="en-US" sz="1600" dirty="0" smtClean="0"/>
              <a:t>:</a:t>
            </a:r>
          </a:p>
          <a:p>
            <a:pPr marL="1201738" lvl="4" indent="-349250"/>
            <a:r>
              <a:rPr lang="en-US" sz="1400" dirty="0" smtClean="0"/>
              <a:t>Geriatric client’s inability to remember details of substance use</a:t>
            </a:r>
          </a:p>
          <a:p>
            <a:pPr marL="1201738" lvl="4" indent="-349250"/>
            <a:r>
              <a:rPr lang="en-US" sz="1400" dirty="0" smtClean="0"/>
              <a:t>Unwillingness to disclose information related to mental health disorder because of fear of stigma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64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38138" lvl="1" indent="-338138"/>
            <a:r>
              <a:rPr lang="en-US" sz="1400" dirty="0"/>
              <a:t/>
            </a:r>
            <a:br>
              <a:rPr lang="en-US" sz="1400" dirty="0"/>
            </a:br>
            <a:r>
              <a:rPr lang="en-US" sz="3200" dirty="0">
                <a:solidFill>
                  <a:srgbClr val="FF0000"/>
                </a:solidFill>
              </a:rPr>
              <a:t>A 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Treatment</a:t>
            </a:r>
            <a:r>
              <a:rPr lang="en-US" sz="3200" dirty="0">
                <a:solidFill>
                  <a:srgbClr val="FF0000"/>
                </a:solidFill>
              </a:rPr>
              <a:t> Model for Geriatric Substance Abusers With Co-Occurring Disorders: </a:t>
            </a:r>
            <a:r>
              <a:rPr lang="en-US" sz="3200" dirty="0" smtClean="0">
                <a:solidFill>
                  <a:srgbClr val="FF0000"/>
                </a:solidFill>
              </a:rPr>
              <a:t>Treatment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Cohort Older Adult Substance Users</a:t>
            </a:r>
          </a:p>
          <a:p>
            <a:r>
              <a:rPr lang="en-US" dirty="0" smtClean="0"/>
              <a:t>Take into consideration health problems and physical limitations </a:t>
            </a:r>
          </a:p>
          <a:p>
            <a:r>
              <a:rPr lang="en-US" dirty="0" smtClean="0"/>
              <a:t>Respect is extremely important</a:t>
            </a:r>
          </a:p>
          <a:p>
            <a:r>
              <a:rPr lang="en-US" dirty="0" smtClean="0"/>
              <a:t>Confrontational approaches are contra-indicated with geriatric populations and individuals with co-occurring disorders</a:t>
            </a:r>
          </a:p>
          <a:p>
            <a:r>
              <a:rPr lang="en-US" dirty="0" smtClean="0"/>
              <a:t>Provide safe, quiet, well-lit, and easily accessible environment for geriatric clients with co-occurring disorders</a:t>
            </a:r>
          </a:p>
          <a:p>
            <a:r>
              <a:rPr lang="en-US" dirty="0" smtClean="0"/>
              <a:t>Consider shorter treatment services including groups and individual counseling sessions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789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019822" cy="13208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A Treatment Model for Geriatric Substance Abusers With Co-Occurring Disorders: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460088" cy="4161189"/>
          </a:xfrm>
        </p:spPr>
        <p:txBody>
          <a:bodyPr/>
          <a:lstStyle/>
          <a:p>
            <a:r>
              <a:rPr lang="en-US" dirty="0" smtClean="0"/>
              <a:t>Provide services that address various psychiatric and medical conditions</a:t>
            </a:r>
          </a:p>
          <a:p>
            <a:pPr lvl="1"/>
            <a:r>
              <a:rPr lang="en-US" dirty="0" smtClean="0"/>
              <a:t>Seeking Safety-PTSD</a:t>
            </a:r>
          </a:p>
          <a:p>
            <a:pPr lvl="1"/>
            <a:r>
              <a:rPr lang="en-US" dirty="0" smtClean="0"/>
              <a:t>Cognitive Behavioral Therapy-Depression, Anxiety, Insomnia, Substance Use</a:t>
            </a:r>
          </a:p>
          <a:p>
            <a:pPr lvl="1"/>
            <a:r>
              <a:rPr lang="en-US" dirty="0" smtClean="0"/>
              <a:t>Wellness Self Management Plus-Substance Use and Mental Health Disorders</a:t>
            </a:r>
          </a:p>
          <a:p>
            <a:pPr lvl="1"/>
            <a:r>
              <a:rPr lang="en-US" dirty="0" smtClean="0"/>
              <a:t>Psychiatric Social Work-Complex Case Management</a:t>
            </a:r>
          </a:p>
        </p:txBody>
      </p:sp>
    </p:spTree>
    <p:extLst>
      <p:ext uri="{BB962C8B-B14F-4D97-AF65-F5344CB8AC3E}">
        <p14:creationId xmlns:p14="http://schemas.microsoft.com/office/powerpoint/2010/main" val="2855510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Medication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72223"/>
          </a:xfrm>
          <a:solidFill>
            <a:srgbClr val="FFFFFF"/>
          </a:solidFill>
        </p:spPr>
        <p:txBody>
          <a:bodyPr/>
          <a:lstStyle/>
          <a:p>
            <a:r>
              <a:rPr lang="en-US" dirty="0" smtClean="0"/>
              <a:t>Medication management is an important issue for all geriatric individuals.</a:t>
            </a:r>
          </a:p>
          <a:p>
            <a:r>
              <a:rPr lang="en-US" dirty="0" smtClean="0"/>
              <a:t>Provide opportunities to teach and educate:</a:t>
            </a:r>
          </a:p>
          <a:p>
            <a:pPr lvl="1"/>
            <a:r>
              <a:rPr lang="en-US" dirty="0" smtClean="0"/>
              <a:t>While providing medication</a:t>
            </a:r>
          </a:p>
          <a:p>
            <a:pPr lvl="1"/>
            <a:r>
              <a:rPr lang="en-US" dirty="0" smtClean="0"/>
              <a:t>Brief treatment from RN</a:t>
            </a:r>
          </a:p>
          <a:p>
            <a:pPr lvl="1"/>
            <a:r>
              <a:rPr lang="en-US" dirty="0" smtClean="0"/>
              <a:t>Psycho-educational seminars</a:t>
            </a:r>
          </a:p>
          <a:p>
            <a:pPr lvl="1"/>
            <a:r>
              <a:rPr lang="en-US" dirty="0" smtClean="0"/>
              <a:t>Doctor’s Visits</a:t>
            </a:r>
          </a:p>
          <a:p>
            <a:pPr lvl="1"/>
            <a:r>
              <a:rPr lang="en-US" dirty="0" smtClean="0"/>
              <a:t>Counseling Sessions with clinician</a:t>
            </a:r>
          </a:p>
          <a:p>
            <a:pPr marL="338138" lvl="1" indent="-338138"/>
            <a:r>
              <a:rPr lang="en-US" dirty="0" smtClean="0"/>
              <a:t>Medication Independence Protocol (Being developed, implemented later this year).</a:t>
            </a:r>
          </a:p>
          <a:p>
            <a:pPr marL="338138" lvl="1" indent="-338138"/>
            <a:r>
              <a:rPr lang="en-US" dirty="0" smtClean="0"/>
              <a:t>All non-compliance should be discussed in case conference and documented in clinical chart.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473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Recreational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low intensity activities (walking, modified yoga)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989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Discharge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client placement in:</a:t>
            </a:r>
          </a:p>
          <a:p>
            <a:pPr lvl="1"/>
            <a:r>
              <a:rPr lang="en-US" dirty="0" smtClean="0"/>
              <a:t>Long Term/Short Term Nursing Facility</a:t>
            </a:r>
          </a:p>
          <a:p>
            <a:pPr marL="457200" lvl="1" indent="0">
              <a:buNone/>
            </a:pPr>
            <a:r>
              <a:rPr lang="en-US" dirty="0" smtClean="0"/>
              <a:t>(At least one member of your nursing staff should be trained in administering the PRI)</a:t>
            </a:r>
          </a:p>
          <a:p>
            <a:pPr lvl="1"/>
            <a:r>
              <a:rPr lang="en-US" dirty="0" smtClean="0"/>
              <a:t>Skilled Nursing Facility/Assisted Living Facility</a:t>
            </a:r>
          </a:p>
          <a:p>
            <a:pPr lvl="1"/>
            <a:r>
              <a:rPr lang="en-US" dirty="0" smtClean="0"/>
              <a:t>Congregate Care/Transitional/Scattered Site Mental Health Housing Programs</a:t>
            </a:r>
          </a:p>
          <a:p>
            <a:pPr marL="457200" lvl="1" indent="0">
              <a:buNone/>
            </a:pPr>
            <a:r>
              <a:rPr lang="en-US" dirty="0" smtClean="0"/>
              <a:t>(Have one staff member </a:t>
            </a:r>
          </a:p>
          <a:p>
            <a:pPr lvl="1"/>
            <a:r>
              <a:rPr lang="en-US" dirty="0" smtClean="0"/>
              <a:t>A31 OP Mental Health Treatment Program</a:t>
            </a:r>
          </a:p>
          <a:p>
            <a:pPr lvl="1"/>
            <a:r>
              <a:rPr lang="en-US" dirty="0" smtClean="0"/>
              <a:t>Consider family members as appropriate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174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Discharge Planning and Recovery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client belong to health home?</a:t>
            </a:r>
          </a:p>
          <a:p>
            <a:r>
              <a:rPr lang="en-US" dirty="0" smtClean="0"/>
              <a:t>Does client qualify for HCBS services?</a:t>
            </a:r>
          </a:p>
          <a:p>
            <a:r>
              <a:rPr lang="en-US" dirty="0" smtClean="0"/>
              <a:t>Does client have a PCP in the community?</a:t>
            </a:r>
          </a:p>
          <a:p>
            <a:r>
              <a:rPr lang="en-US" dirty="0" smtClean="0"/>
              <a:t>Does the client have a psychiatric provider in the community?</a:t>
            </a:r>
          </a:p>
          <a:p>
            <a:r>
              <a:rPr lang="en-US" dirty="0" smtClean="0"/>
              <a:t>Does 822 referral provide geriatric specific services?</a:t>
            </a:r>
          </a:p>
          <a:p>
            <a:r>
              <a:rPr lang="en-US" dirty="0" smtClean="0"/>
              <a:t>Does recovery support provider provide geriatric specific services?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925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co-occurring disorders and discuss how medical conditions should be included in this definition when discussing geriatric substance users</a:t>
            </a:r>
          </a:p>
          <a:p>
            <a:r>
              <a:rPr lang="en-US" dirty="0" smtClean="0"/>
              <a:t>Identifying risk factors for geriatric substance use disorders, mental health disorders and medical conditions</a:t>
            </a:r>
          </a:p>
          <a:p>
            <a:r>
              <a:rPr lang="en-US" dirty="0" smtClean="0"/>
              <a:t>Compare/Contrast rates of substance use, mental illness and medical comorbidities between geriatric and other populations</a:t>
            </a:r>
          </a:p>
          <a:p>
            <a:r>
              <a:rPr lang="en-US" dirty="0" smtClean="0"/>
              <a:t>Identify best practices for the treatment of geriatric consumers with co-occurring disorders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946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Group Brainstorm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some of the risk factors for geriatric substance use and mental illness.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438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Co-Occurring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dirty="0" smtClean="0"/>
              <a:t>Co-Occurring Disorders: The co-existence of both a mental health and a substance use disorder-SAMHSA, 2014</a:t>
            </a:r>
            <a:endParaRPr lang="en-US" dirty="0"/>
          </a:p>
          <a:p>
            <a:r>
              <a:rPr lang="en-US" dirty="0" smtClean="0"/>
              <a:t>If a medical condition and a mental health disorder occur at the same time, are these considered co-occurring disorders?</a:t>
            </a:r>
          </a:p>
          <a:p>
            <a:r>
              <a:rPr lang="en-US" dirty="0" smtClean="0"/>
              <a:t>What about a medical condition and a substance use disorder?</a:t>
            </a:r>
          </a:p>
          <a:p>
            <a:endParaRPr lang="en-US" dirty="0" smtClean="0"/>
          </a:p>
          <a:p>
            <a:r>
              <a:rPr lang="en-US" dirty="0" smtClean="0"/>
              <a:t>What is co-morbidity?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495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853" y="83434"/>
            <a:ext cx="8596668" cy="1320800"/>
          </a:xfrm>
        </p:spPr>
        <p:txBody>
          <a:bodyPr/>
          <a:lstStyle/>
          <a:p>
            <a:r>
              <a:rPr lang="en-US" dirty="0" smtClean="0"/>
              <a:t>Common Substances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55438" y="1404234"/>
            <a:ext cx="3188785" cy="4240211"/>
          </a:xfrm>
        </p:spPr>
        <p:txBody>
          <a:bodyPr/>
          <a:lstStyle/>
          <a:p>
            <a:pPr marL="738188" lvl="2" indent="-338138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4052189027"/>
              </p:ext>
            </p:extLst>
          </p:nvPr>
        </p:nvGraphicFramePr>
        <p:xfrm>
          <a:off x="648388" y="999120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7189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18533"/>
            <a:ext cx="8596668" cy="1320800"/>
          </a:xfrm>
        </p:spPr>
        <p:txBody>
          <a:bodyPr/>
          <a:lstStyle/>
          <a:p>
            <a:r>
              <a:rPr lang="en-US" dirty="0" smtClean="0"/>
              <a:t>Frequency of Co-Occurring Disorders (Mental Health Disorders)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919724117"/>
              </p:ext>
            </p:extLst>
          </p:nvPr>
        </p:nvGraphicFramePr>
        <p:xfrm>
          <a:off x="1281373" y="1439333"/>
          <a:ext cx="881797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9434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Common Co-Occurring Mental Health Disorders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Program Population:</a:t>
            </a:r>
          </a:p>
          <a:p>
            <a:r>
              <a:rPr lang="en-US" dirty="0" smtClean="0"/>
              <a:t>Major Depression</a:t>
            </a:r>
          </a:p>
          <a:p>
            <a:r>
              <a:rPr lang="en-US" dirty="0" smtClean="0"/>
              <a:t>Mild Neurocognitive Disorder</a:t>
            </a:r>
          </a:p>
          <a:p>
            <a:r>
              <a:rPr lang="en-US" dirty="0" smtClean="0"/>
              <a:t>Anxiety Disorders</a:t>
            </a:r>
          </a:p>
          <a:p>
            <a:r>
              <a:rPr lang="en-US" dirty="0" smtClean="0"/>
              <a:t>Post Acute Withdrawal Associated Insomnia (not a diagnosis)</a:t>
            </a:r>
          </a:p>
          <a:p>
            <a:r>
              <a:rPr lang="en-US" dirty="0" smtClean="0"/>
              <a:t>Bi-Polar Type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640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9224"/>
            <a:ext cx="8780565" cy="1000836"/>
          </a:xfrm>
        </p:spPr>
        <p:txBody>
          <a:bodyPr>
            <a:normAutofit fontScale="90000"/>
          </a:bodyPr>
          <a:lstStyle/>
          <a:p>
            <a:r>
              <a:rPr lang="en-US" dirty="0"/>
              <a:t>Frequency of Co-Occurring Disorders </a:t>
            </a:r>
            <a:r>
              <a:rPr lang="en-US" dirty="0" smtClean="0"/>
              <a:t>(Medical Conditions)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181346814"/>
              </p:ext>
            </p:extLst>
          </p:nvPr>
        </p:nvGraphicFramePr>
        <p:xfrm>
          <a:off x="677334" y="1255595"/>
          <a:ext cx="9408362" cy="5486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6695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Common Co-Occurring Medical </a:t>
            </a:r>
            <a:br>
              <a:rPr lang="en-US" dirty="0" smtClean="0"/>
            </a:br>
            <a:r>
              <a:rPr lang="en-US" dirty="0" smtClean="0"/>
              <a:t>Conditions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90336"/>
          </a:xfrm>
        </p:spPr>
        <p:txBody>
          <a:bodyPr>
            <a:normAutofit/>
          </a:bodyPr>
          <a:lstStyle/>
          <a:p>
            <a:r>
              <a:rPr lang="en-US" dirty="0" smtClean="0"/>
              <a:t>Current Program Population:</a:t>
            </a:r>
          </a:p>
          <a:p>
            <a:r>
              <a:rPr lang="en-US" dirty="0" smtClean="0"/>
              <a:t>Hypertension</a:t>
            </a:r>
          </a:p>
          <a:p>
            <a:r>
              <a:rPr lang="en-US" dirty="0" smtClean="0"/>
              <a:t>Diabetes</a:t>
            </a:r>
          </a:p>
          <a:p>
            <a:r>
              <a:rPr lang="en-US" dirty="0" smtClean="0"/>
              <a:t>Hyperlipidemia (Elevated Cholesterol)</a:t>
            </a:r>
          </a:p>
          <a:p>
            <a:r>
              <a:rPr lang="en-US" dirty="0" smtClean="0"/>
              <a:t>Benign Prosthetic Hyperplasia (Enlarged Prostate)</a:t>
            </a:r>
          </a:p>
          <a:p>
            <a:r>
              <a:rPr lang="en-US" dirty="0" smtClean="0"/>
              <a:t>Osteoarthritis </a:t>
            </a:r>
          </a:p>
          <a:p>
            <a:r>
              <a:rPr lang="en-US" dirty="0" smtClean="0"/>
              <a:t> COPD/Asthma</a:t>
            </a:r>
          </a:p>
          <a:p>
            <a:r>
              <a:rPr lang="en-US" dirty="0" smtClean="0"/>
              <a:t>Cardiovascular Disease</a:t>
            </a:r>
          </a:p>
          <a:p>
            <a:r>
              <a:rPr lang="en-US" dirty="0" smtClean="0"/>
              <a:t>Renal Disease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635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1985</TotalTime>
  <Words>739</Words>
  <Application>Microsoft Office PowerPoint</Application>
  <PresentationFormat>Widescreen</PresentationFormat>
  <Paragraphs>97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Facet</vt:lpstr>
      <vt:lpstr>Treating Co-Occurring Disorders in Geriatric Populations</vt:lpstr>
      <vt:lpstr>Objectives</vt:lpstr>
      <vt:lpstr>Large Group Brainstorm </vt:lpstr>
      <vt:lpstr>Definition of Co-Occurring Disorders</vt:lpstr>
      <vt:lpstr>Common Substances Used</vt:lpstr>
      <vt:lpstr>Frequency of Co-Occurring Disorders (Mental Health Disorders)</vt:lpstr>
      <vt:lpstr>Most Common Co-Occurring Mental Health Disorders </vt:lpstr>
      <vt:lpstr>Frequency of Co-Occurring Disorders (Medical Conditions)</vt:lpstr>
      <vt:lpstr>Most Common Co-Occurring Medical  Conditions </vt:lpstr>
      <vt:lpstr>A Treatment Model for Geriatric Substance Abusers: Assessment</vt:lpstr>
      <vt:lpstr>A Treatment Model for Geriatric Substance Abusers With Co-Occurring Disorders: Diagnosis</vt:lpstr>
      <vt:lpstr> A Treatment Model for Geriatric Substance Abusers With Co-Occurring Disorders: Treatment </vt:lpstr>
      <vt:lpstr>A Treatment Model for Geriatric Substance Abusers With Co-Occurring Disorders: Treatment</vt:lpstr>
      <vt:lpstr>Medication Management</vt:lpstr>
      <vt:lpstr>Recreational Services</vt:lpstr>
      <vt:lpstr>Discharge Planning</vt:lpstr>
      <vt:lpstr>Discharge Planning and Recovery Support</vt:lpstr>
    </vt:vector>
  </TitlesOfParts>
  <Company>Odyssey House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Treating Co-Occurring Disorders in Geriatric Populations</dc:title>
  <dc:creator>King, Jeremy</dc:creator>
  <cp:lastModifiedBy>King, Jeremy</cp:lastModifiedBy>
  <cp:revision>4</cp:revision>
  <dcterms:created xsi:type="dcterms:W3CDTF">2016-04-06T12:44:25Z</dcterms:created>
  <dcterms:modified xsi:type="dcterms:W3CDTF">2016-04-07T21:50:10Z</dcterms:modified>
</cp:coreProperties>
</file>