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Default Extension="xlsx" ContentType="application/vnd.openxmlformats-officedocument.spreadsheetml.sheet"/>
  <Override PartName="/ppt/notesSlides/notesSlide10.xml" ContentType="application/vnd.openxmlformats-officedocument.presentationml.notesSlide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57" r:id="rId3"/>
    <p:sldId id="263" r:id="rId4"/>
    <p:sldId id="258" r:id="rId5"/>
    <p:sldId id="259" r:id="rId6"/>
    <p:sldId id="262" r:id="rId7"/>
    <p:sldId id="266" r:id="rId8"/>
    <p:sldId id="260" r:id="rId9"/>
    <p:sldId id="267" r:id="rId10"/>
    <p:sldId id="261" r:id="rId11"/>
    <p:sldId id="268" r:id="rId12"/>
    <p:sldId id="265" r:id="rId13"/>
    <p:sldId id="269" r:id="rId14"/>
    <p:sldId id="264" r:id="rId15"/>
    <p:sldId id="270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0A928"/>
    <a:srgbClr val="472F05"/>
    <a:srgbClr val="FEFCF4"/>
    <a:srgbClr val="238525"/>
    <a:srgbClr val="CBC97D"/>
    <a:srgbClr val="FFFF00"/>
    <a:srgbClr val="FFFF66"/>
    <a:srgbClr val="FFCC00"/>
    <a:srgbClr val="2B8E1A"/>
    <a:srgbClr val="010321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8" autoAdjust="0"/>
    <p:restoredTop sz="82246" autoAdjust="0"/>
  </p:normalViewPr>
  <p:slideViewPr>
    <p:cSldViewPr>
      <p:cViewPr varScale="1">
        <p:scale>
          <a:sx n="72" d="100"/>
          <a:sy n="72" d="100"/>
        </p:scale>
        <p:origin x="-1733" y="-8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14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3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4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5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plotArea>
      <c:layout/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Strongly Disagree</c:v>
                </c:pt>
              </c:strCache>
            </c:strRef>
          </c:tx>
          <c:cat>
            <c:strRef>
              <c:f>Sheet1!$A$2:$A$6</c:f>
              <c:strCache>
                <c:ptCount val="5"/>
                <c:pt idx="0">
                  <c:v>Q#1</c:v>
                </c:pt>
                <c:pt idx="1">
                  <c:v>Q#2</c:v>
                </c:pt>
                <c:pt idx="2">
                  <c:v>Q#3</c:v>
                </c:pt>
                <c:pt idx="3">
                  <c:v>Q#4</c:v>
                </c:pt>
                <c:pt idx="4">
                  <c:v>Q#5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Disagree</c:v>
                </c:pt>
              </c:strCache>
            </c:strRef>
          </c:tx>
          <c:cat>
            <c:strRef>
              <c:f>Sheet1!$A$2:$A$6</c:f>
              <c:strCache>
                <c:ptCount val="5"/>
                <c:pt idx="0">
                  <c:v>Q#1</c:v>
                </c:pt>
                <c:pt idx="1">
                  <c:v>Q#2</c:v>
                </c:pt>
                <c:pt idx="2">
                  <c:v>Q#3</c:v>
                </c:pt>
                <c:pt idx="3">
                  <c:v>Q#4</c:v>
                </c:pt>
                <c:pt idx="4">
                  <c:v>Q#5</c:v>
                </c:pt>
              </c:strCache>
            </c:strRef>
          </c:cat>
          <c:val>
            <c:numRef>
              <c:f>Sheet1!$C$2:$C$6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Neutral</c:v>
                </c:pt>
              </c:strCache>
            </c:strRef>
          </c:tx>
          <c:cat>
            <c:strRef>
              <c:f>Sheet1!$A$2:$A$6</c:f>
              <c:strCache>
                <c:ptCount val="5"/>
                <c:pt idx="0">
                  <c:v>Q#1</c:v>
                </c:pt>
                <c:pt idx="1">
                  <c:v>Q#2</c:v>
                </c:pt>
                <c:pt idx="2">
                  <c:v>Q#3</c:v>
                </c:pt>
                <c:pt idx="3">
                  <c:v>Q#4</c:v>
                </c:pt>
                <c:pt idx="4">
                  <c:v>Q#5</c:v>
                </c:pt>
              </c:strCache>
            </c:strRef>
          </c:cat>
          <c:val>
            <c:numRef>
              <c:f>Sheet1!$D$2:$D$6</c:f>
              <c:numCache>
                <c:formatCode>General</c:formatCode>
                <c:ptCount val="5"/>
                <c:pt idx="0">
                  <c:v>1</c:v>
                </c:pt>
                <c:pt idx="1">
                  <c:v>0</c:v>
                </c:pt>
                <c:pt idx="2">
                  <c:v>0</c:v>
                </c:pt>
                <c:pt idx="3">
                  <c:v>2</c:v>
                </c:pt>
                <c:pt idx="4">
                  <c:v>2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Agree</c:v>
                </c:pt>
              </c:strCache>
            </c:strRef>
          </c:tx>
          <c:cat>
            <c:strRef>
              <c:f>Sheet1!$A$2:$A$6</c:f>
              <c:strCache>
                <c:ptCount val="5"/>
                <c:pt idx="0">
                  <c:v>Q#1</c:v>
                </c:pt>
                <c:pt idx="1">
                  <c:v>Q#2</c:v>
                </c:pt>
                <c:pt idx="2">
                  <c:v>Q#3</c:v>
                </c:pt>
                <c:pt idx="3">
                  <c:v>Q#4</c:v>
                </c:pt>
                <c:pt idx="4">
                  <c:v>Q#5</c:v>
                </c:pt>
              </c:strCache>
            </c:strRef>
          </c:cat>
          <c:val>
            <c:numRef>
              <c:f>Sheet1!$E$2:$E$6</c:f>
              <c:numCache>
                <c:formatCode>General</c:formatCode>
                <c:ptCount val="5"/>
                <c:pt idx="0">
                  <c:v>3</c:v>
                </c:pt>
                <c:pt idx="1">
                  <c:v>3</c:v>
                </c:pt>
                <c:pt idx="2">
                  <c:v>2</c:v>
                </c:pt>
                <c:pt idx="3">
                  <c:v>1</c:v>
                </c:pt>
                <c:pt idx="4">
                  <c:v>3</c:v>
                </c:pt>
              </c:numCache>
            </c:numRef>
          </c:val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Strongly Agree</c:v>
                </c:pt>
              </c:strCache>
            </c:strRef>
          </c:tx>
          <c:cat>
            <c:strRef>
              <c:f>Sheet1!$A$2:$A$6</c:f>
              <c:strCache>
                <c:ptCount val="5"/>
                <c:pt idx="0">
                  <c:v>Q#1</c:v>
                </c:pt>
                <c:pt idx="1">
                  <c:v>Q#2</c:v>
                </c:pt>
                <c:pt idx="2">
                  <c:v>Q#3</c:v>
                </c:pt>
                <c:pt idx="3">
                  <c:v>Q#4</c:v>
                </c:pt>
                <c:pt idx="4">
                  <c:v>Q#5</c:v>
                </c:pt>
              </c:strCache>
            </c:strRef>
          </c:cat>
          <c:val>
            <c:numRef>
              <c:f>Sheet1!$F$2:$F$6</c:f>
              <c:numCache>
                <c:formatCode>General</c:formatCode>
                <c:ptCount val="5"/>
                <c:pt idx="0">
                  <c:v>4</c:v>
                </c:pt>
                <c:pt idx="1">
                  <c:v>5</c:v>
                </c:pt>
                <c:pt idx="2">
                  <c:v>6</c:v>
                </c:pt>
                <c:pt idx="3">
                  <c:v>5</c:v>
                </c:pt>
                <c:pt idx="4">
                  <c:v>3</c:v>
                </c:pt>
              </c:numCache>
            </c:numRef>
          </c:val>
        </c:ser>
        <c:axId val="50521984"/>
        <c:axId val="50523520"/>
      </c:barChart>
      <c:catAx>
        <c:axId val="50521984"/>
        <c:scaling>
          <c:orientation val="minMax"/>
        </c:scaling>
        <c:axPos val="b"/>
        <c:tickLblPos val="nextTo"/>
        <c:crossAx val="50523520"/>
        <c:crosses val="autoZero"/>
        <c:auto val="1"/>
        <c:lblAlgn val="ctr"/>
        <c:lblOffset val="100"/>
      </c:catAx>
      <c:valAx>
        <c:axId val="50523520"/>
        <c:scaling>
          <c:orientation val="minMax"/>
        </c:scaling>
        <c:axPos val="l"/>
        <c:majorGridlines/>
        <c:numFmt formatCode="General" sourceLinked="1"/>
        <c:tickLblPos val="nextTo"/>
        <c:crossAx val="50521984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plotArea>
      <c:layout/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Strongly Disagree</c:v>
                </c:pt>
              </c:strCache>
            </c:strRef>
          </c:tx>
          <c:cat>
            <c:strRef>
              <c:f>Sheet1!$A$2:$A$6</c:f>
              <c:strCache>
                <c:ptCount val="5"/>
                <c:pt idx="0">
                  <c:v>Q#6</c:v>
                </c:pt>
                <c:pt idx="1">
                  <c:v>Q#7</c:v>
                </c:pt>
                <c:pt idx="2">
                  <c:v>Q#8</c:v>
                </c:pt>
                <c:pt idx="3">
                  <c:v>Q#9</c:v>
                </c:pt>
                <c:pt idx="4">
                  <c:v>Q#10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Disagree</c:v>
                </c:pt>
              </c:strCache>
            </c:strRef>
          </c:tx>
          <c:cat>
            <c:strRef>
              <c:f>Sheet1!$A$2:$A$6</c:f>
              <c:strCache>
                <c:ptCount val="5"/>
                <c:pt idx="0">
                  <c:v>Q#6</c:v>
                </c:pt>
                <c:pt idx="1">
                  <c:v>Q#7</c:v>
                </c:pt>
                <c:pt idx="2">
                  <c:v>Q#8</c:v>
                </c:pt>
                <c:pt idx="3">
                  <c:v>Q#9</c:v>
                </c:pt>
                <c:pt idx="4">
                  <c:v>Q#10</c:v>
                </c:pt>
              </c:strCache>
            </c:strRef>
          </c:cat>
          <c:val>
            <c:numRef>
              <c:f>Sheet1!$C$2:$C$6</c:f>
              <c:numCache>
                <c:formatCode>General</c:formatCode>
                <c:ptCount val="5"/>
                <c:pt idx="0">
                  <c:v>0</c:v>
                </c:pt>
                <c:pt idx="1">
                  <c:v>1</c:v>
                </c:pt>
                <c:pt idx="2">
                  <c:v>1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Neutral</c:v>
                </c:pt>
              </c:strCache>
            </c:strRef>
          </c:tx>
          <c:cat>
            <c:strRef>
              <c:f>Sheet1!$A$2:$A$6</c:f>
              <c:strCache>
                <c:ptCount val="5"/>
                <c:pt idx="0">
                  <c:v>Q#6</c:v>
                </c:pt>
                <c:pt idx="1">
                  <c:v>Q#7</c:v>
                </c:pt>
                <c:pt idx="2">
                  <c:v>Q#8</c:v>
                </c:pt>
                <c:pt idx="3">
                  <c:v>Q#9</c:v>
                </c:pt>
                <c:pt idx="4">
                  <c:v>Q#10</c:v>
                </c:pt>
              </c:strCache>
            </c:strRef>
          </c:cat>
          <c:val>
            <c:numRef>
              <c:f>Sheet1!$D$2:$D$6</c:f>
              <c:numCache>
                <c:formatCode>General</c:formatCode>
                <c:ptCount val="5"/>
                <c:pt idx="0">
                  <c:v>0</c:v>
                </c:pt>
                <c:pt idx="1">
                  <c:v>1</c:v>
                </c:pt>
                <c:pt idx="2">
                  <c:v>3</c:v>
                </c:pt>
                <c:pt idx="3">
                  <c:v>1</c:v>
                </c:pt>
                <c:pt idx="4">
                  <c:v>0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Agree</c:v>
                </c:pt>
              </c:strCache>
            </c:strRef>
          </c:tx>
          <c:cat>
            <c:strRef>
              <c:f>Sheet1!$A$2:$A$6</c:f>
              <c:strCache>
                <c:ptCount val="5"/>
                <c:pt idx="0">
                  <c:v>Q#6</c:v>
                </c:pt>
                <c:pt idx="1">
                  <c:v>Q#7</c:v>
                </c:pt>
                <c:pt idx="2">
                  <c:v>Q#8</c:v>
                </c:pt>
                <c:pt idx="3">
                  <c:v>Q#9</c:v>
                </c:pt>
                <c:pt idx="4">
                  <c:v>Q#10</c:v>
                </c:pt>
              </c:strCache>
            </c:strRef>
          </c:cat>
          <c:val>
            <c:numRef>
              <c:f>Sheet1!$E$2:$E$6</c:f>
              <c:numCache>
                <c:formatCode>General</c:formatCode>
                <c:ptCount val="5"/>
                <c:pt idx="0">
                  <c:v>5</c:v>
                </c:pt>
                <c:pt idx="1">
                  <c:v>3</c:v>
                </c:pt>
                <c:pt idx="2">
                  <c:v>2</c:v>
                </c:pt>
                <c:pt idx="3">
                  <c:v>4</c:v>
                </c:pt>
                <c:pt idx="4">
                  <c:v>5</c:v>
                </c:pt>
              </c:numCache>
            </c:numRef>
          </c:val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Strongly Agree</c:v>
                </c:pt>
              </c:strCache>
            </c:strRef>
          </c:tx>
          <c:cat>
            <c:strRef>
              <c:f>Sheet1!$A$2:$A$6</c:f>
              <c:strCache>
                <c:ptCount val="5"/>
                <c:pt idx="0">
                  <c:v>Q#6</c:v>
                </c:pt>
                <c:pt idx="1">
                  <c:v>Q#7</c:v>
                </c:pt>
                <c:pt idx="2">
                  <c:v>Q#8</c:v>
                </c:pt>
                <c:pt idx="3">
                  <c:v>Q#9</c:v>
                </c:pt>
                <c:pt idx="4">
                  <c:v>Q#10</c:v>
                </c:pt>
              </c:strCache>
            </c:strRef>
          </c:cat>
          <c:val>
            <c:numRef>
              <c:f>Sheet1!$F$2:$F$6</c:f>
              <c:numCache>
                <c:formatCode>General</c:formatCode>
                <c:ptCount val="5"/>
                <c:pt idx="0">
                  <c:v>3</c:v>
                </c:pt>
                <c:pt idx="1">
                  <c:v>3</c:v>
                </c:pt>
                <c:pt idx="2">
                  <c:v>2</c:v>
                </c:pt>
                <c:pt idx="3">
                  <c:v>3</c:v>
                </c:pt>
                <c:pt idx="4">
                  <c:v>3</c:v>
                </c:pt>
              </c:numCache>
            </c:numRef>
          </c:val>
        </c:ser>
        <c:axId val="162752000"/>
        <c:axId val="162753536"/>
      </c:barChart>
      <c:catAx>
        <c:axId val="162752000"/>
        <c:scaling>
          <c:orientation val="minMax"/>
        </c:scaling>
        <c:axPos val="b"/>
        <c:tickLblPos val="nextTo"/>
        <c:crossAx val="162753536"/>
        <c:crosses val="autoZero"/>
        <c:auto val="1"/>
        <c:lblAlgn val="ctr"/>
        <c:lblOffset val="100"/>
      </c:catAx>
      <c:valAx>
        <c:axId val="162753536"/>
        <c:scaling>
          <c:orientation val="minMax"/>
        </c:scaling>
        <c:axPos val="l"/>
        <c:majorGridlines/>
        <c:numFmt formatCode="General" sourceLinked="1"/>
        <c:tickLblPos val="nextTo"/>
        <c:crossAx val="162752000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chart>
    <c:plotArea>
      <c:layout/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Strongly Disagree</c:v>
                </c:pt>
              </c:strCache>
            </c:strRef>
          </c:tx>
          <c:cat>
            <c:strRef>
              <c:f>Sheet1!$A$2:$A$5</c:f>
              <c:strCache>
                <c:ptCount val="4"/>
                <c:pt idx="0">
                  <c:v>Q#11</c:v>
                </c:pt>
                <c:pt idx="1">
                  <c:v>Q#12</c:v>
                </c:pt>
                <c:pt idx="2">
                  <c:v>Q#13</c:v>
                </c:pt>
                <c:pt idx="3">
                  <c:v>Q#14</c:v>
                </c:pt>
              </c:strCache>
            </c:strRef>
          </c:cat>
          <c:val>
            <c:numRef>
              <c:f>Sheet1!$B$2:$B$5</c:f>
              <c:numCache>
                <c:formatCode>General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Disagree</c:v>
                </c:pt>
              </c:strCache>
            </c:strRef>
          </c:tx>
          <c:cat>
            <c:strRef>
              <c:f>Sheet1!$A$2:$A$5</c:f>
              <c:strCache>
                <c:ptCount val="4"/>
                <c:pt idx="0">
                  <c:v>Q#11</c:v>
                </c:pt>
                <c:pt idx="1">
                  <c:v>Q#12</c:v>
                </c:pt>
                <c:pt idx="2">
                  <c:v>Q#13</c:v>
                </c:pt>
                <c:pt idx="3">
                  <c:v>Q#14</c:v>
                </c:pt>
              </c:strCache>
            </c:strRef>
          </c:cat>
          <c:val>
            <c:numRef>
              <c:f>Sheet1!$C$2:$C$5</c:f>
              <c:numCache>
                <c:formatCode>General</c:formatCode>
                <c:ptCount val="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Neutral</c:v>
                </c:pt>
              </c:strCache>
            </c:strRef>
          </c:tx>
          <c:cat>
            <c:strRef>
              <c:f>Sheet1!$A$2:$A$5</c:f>
              <c:strCache>
                <c:ptCount val="4"/>
                <c:pt idx="0">
                  <c:v>Q#11</c:v>
                </c:pt>
                <c:pt idx="1">
                  <c:v>Q#12</c:v>
                </c:pt>
                <c:pt idx="2">
                  <c:v>Q#13</c:v>
                </c:pt>
                <c:pt idx="3">
                  <c:v>Q#14</c:v>
                </c:pt>
              </c:strCache>
            </c:strRef>
          </c:cat>
          <c:val>
            <c:numRef>
              <c:f>Sheet1!$D$2:$D$5</c:f>
              <c:numCache>
                <c:formatCode>General</c:formatCode>
                <c:ptCount val="4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Agree</c:v>
                </c:pt>
              </c:strCache>
            </c:strRef>
          </c:tx>
          <c:cat>
            <c:strRef>
              <c:f>Sheet1!$A$2:$A$5</c:f>
              <c:strCache>
                <c:ptCount val="4"/>
                <c:pt idx="0">
                  <c:v>Q#11</c:v>
                </c:pt>
                <c:pt idx="1">
                  <c:v>Q#12</c:v>
                </c:pt>
                <c:pt idx="2">
                  <c:v>Q#13</c:v>
                </c:pt>
                <c:pt idx="3">
                  <c:v>Q#14</c:v>
                </c:pt>
              </c:strCache>
            </c:strRef>
          </c:cat>
          <c:val>
            <c:numRef>
              <c:f>Sheet1!$E$2:$E$5</c:f>
              <c:numCache>
                <c:formatCode>General</c:formatCode>
                <c:ptCount val="4"/>
                <c:pt idx="0">
                  <c:v>4</c:v>
                </c:pt>
                <c:pt idx="1">
                  <c:v>6</c:v>
                </c:pt>
                <c:pt idx="2">
                  <c:v>4</c:v>
                </c:pt>
                <c:pt idx="3">
                  <c:v>3</c:v>
                </c:pt>
              </c:numCache>
            </c:numRef>
          </c:val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Strongly Agree</c:v>
                </c:pt>
              </c:strCache>
            </c:strRef>
          </c:tx>
          <c:cat>
            <c:strRef>
              <c:f>Sheet1!$A$2:$A$5</c:f>
              <c:strCache>
                <c:ptCount val="4"/>
                <c:pt idx="0">
                  <c:v>Q#11</c:v>
                </c:pt>
                <c:pt idx="1">
                  <c:v>Q#12</c:v>
                </c:pt>
                <c:pt idx="2">
                  <c:v>Q#13</c:v>
                </c:pt>
                <c:pt idx="3">
                  <c:v>Q#14</c:v>
                </c:pt>
              </c:strCache>
            </c:strRef>
          </c:cat>
          <c:val>
            <c:numRef>
              <c:f>Sheet1!$F$2:$F$5</c:f>
              <c:numCache>
                <c:formatCode>General</c:formatCode>
                <c:ptCount val="4"/>
                <c:pt idx="0">
                  <c:v>3</c:v>
                </c:pt>
                <c:pt idx="1">
                  <c:v>1</c:v>
                </c:pt>
                <c:pt idx="2">
                  <c:v>3</c:v>
                </c:pt>
                <c:pt idx="3">
                  <c:v>4</c:v>
                </c:pt>
              </c:numCache>
            </c:numRef>
          </c:val>
        </c:ser>
        <c:axId val="162880128"/>
        <c:axId val="162881920"/>
      </c:barChart>
      <c:catAx>
        <c:axId val="162880128"/>
        <c:scaling>
          <c:orientation val="minMax"/>
        </c:scaling>
        <c:axPos val="b"/>
        <c:tickLblPos val="nextTo"/>
        <c:crossAx val="162881920"/>
        <c:crosses val="autoZero"/>
        <c:auto val="1"/>
        <c:lblAlgn val="ctr"/>
        <c:lblOffset val="100"/>
      </c:catAx>
      <c:valAx>
        <c:axId val="162881920"/>
        <c:scaling>
          <c:orientation val="minMax"/>
        </c:scaling>
        <c:axPos val="l"/>
        <c:majorGridlines/>
        <c:numFmt formatCode="General" sourceLinked="1"/>
        <c:tickLblPos val="nextTo"/>
        <c:crossAx val="162880128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plotArea>
      <c:layout/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Strongly Disagree</c:v>
                </c:pt>
              </c:strCache>
            </c:strRef>
          </c:tx>
          <c:cat>
            <c:strRef>
              <c:f>Sheet1!$A$2:$A$6</c:f>
              <c:strCache>
                <c:ptCount val="5"/>
                <c:pt idx="0">
                  <c:v>Q#15</c:v>
                </c:pt>
                <c:pt idx="1">
                  <c:v>Q#16</c:v>
                </c:pt>
                <c:pt idx="2">
                  <c:v>Q#17</c:v>
                </c:pt>
                <c:pt idx="3">
                  <c:v>Q#18</c:v>
                </c:pt>
                <c:pt idx="4">
                  <c:v>Q#19</c:v>
                </c:pt>
              </c:strCache>
            </c:strRef>
          </c:cat>
          <c:val>
            <c:numRef>
              <c:f>Sheet1!$B$2:$B$6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Disagree</c:v>
                </c:pt>
              </c:strCache>
            </c:strRef>
          </c:tx>
          <c:cat>
            <c:strRef>
              <c:f>Sheet1!$A$2:$A$6</c:f>
              <c:strCache>
                <c:ptCount val="5"/>
                <c:pt idx="0">
                  <c:v>Q#15</c:v>
                </c:pt>
                <c:pt idx="1">
                  <c:v>Q#16</c:v>
                </c:pt>
                <c:pt idx="2">
                  <c:v>Q#17</c:v>
                </c:pt>
                <c:pt idx="3">
                  <c:v>Q#18</c:v>
                </c:pt>
                <c:pt idx="4">
                  <c:v>Q#19</c:v>
                </c:pt>
              </c:strCache>
            </c:strRef>
          </c:cat>
          <c:val>
            <c:numRef>
              <c:f>Sheet1!$C$2:$C$6</c:f>
              <c:numCache>
                <c:formatCode>General</c:formatCode>
                <c:ptCount val="5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Neutral</c:v>
                </c:pt>
              </c:strCache>
            </c:strRef>
          </c:tx>
          <c:cat>
            <c:strRef>
              <c:f>Sheet1!$A$2:$A$6</c:f>
              <c:strCache>
                <c:ptCount val="5"/>
                <c:pt idx="0">
                  <c:v>Q#15</c:v>
                </c:pt>
                <c:pt idx="1">
                  <c:v>Q#16</c:v>
                </c:pt>
                <c:pt idx="2">
                  <c:v>Q#17</c:v>
                </c:pt>
                <c:pt idx="3">
                  <c:v>Q#18</c:v>
                </c:pt>
                <c:pt idx="4">
                  <c:v>Q#19</c:v>
                </c:pt>
              </c:strCache>
            </c:strRef>
          </c:cat>
          <c:val>
            <c:numRef>
              <c:f>Sheet1!$D$2:$D$6</c:f>
              <c:numCache>
                <c:formatCode>General</c:formatCode>
                <c:ptCount val="5"/>
                <c:pt idx="0">
                  <c:v>4</c:v>
                </c:pt>
                <c:pt idx="1">
                  <c:v>3</c:v>
                </c:pt>
                <c:pt idx="2">
                  <c:v>2</c:v>
                </c:pt>
                <c:pt idx="3">
                  <c:v>2</c:v>
                </c:pt>
                <c:pt idx="4">
                  <c:v>1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Agree</c:v>
                </c:pt>
              </c:strCache>
            </c:strRef>
          </c:tx>
          <c:cat>
            <c:strRef>
              <c:f>Sheet1!$A$2:$A$6</c:f>
              <c:strCache>
                <c:ptCount val="5"/>
                <c:pt idx="0">
                  <c:v>Q#15</c:v>
                </c:pt>
                <c:pt idx="1">
                  <c:v>Q#16</c:v>
                </c:pt>
                <c:pt idx="2">
                  <c:v>Q#17</c:v>
                </c:pt>
                <c:pt idx="3">
                  <c:v>Q#18</c:v>
                </c:pt>
                <c:pt idx="4">
                  <c:v>Q#19</c:v>
                </c:pt>
              </c:strCache>
            </c:strRef>
          </c:cat>
          <c:val>
            <c:numRef>
              <c:f>Sheet1!$E$2:$E$6</c:f>
              <c:numCache>
                <c:formatCode>General</c:formatCode>
                <c:ptCount val="5"/>
                <c:pt idx="0">
                  <c:v>4</c:v>
                </c:pt>
                <c:pt idx="1">
                  <c:v>3</c:v>
                </c:pt>
                <c:pt idx="2">
                  <c:v>2</c:v>
                </c:pt>
                <c:pt idx="3">
                  <c:v>4</c:v>
                </c:pt>
                <c:pt idx="4">
                  <c:v>5</c:v>
                </c:pt>
              </c:numCache>
            </c:numRef>
          </c:val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Strongly Agree</c:v>
                </c:pt>
              </c:strCache>
            </c:strRef>
          </c:tx>
          <c:cat>
            <c:strRef>
              <c:f>Sheet1!$A$2:$A$6</c:f>
              <c:strCache>
                <c:ptCount val="5"/>
                <c:pt idx="0">
                  <c:v>Q#15</c:v>
                </c:pt>
                <c:pt idx="1">
                  <c:v>Q#16</c:v>
                </c:pt>
                <c:pt idx="2">
                  <c:v>Q#17</c:v>
                </c:pt>
                <c:pt idx="3">
                  <c:v>Q#18</c:v>
                </c:pt>
                <c:pt idx="4">
                  <c:v>Q#19</c:v>
                </c:pt>
              </c:strCache>
            </c:strRef>
          </c:cat>
          <c:val>
            <c:numRef>
              <c:f>Sheet1!$F$2:$F$6</c:f>
              <c:numCache>
                <c:formatCode>General</c:formatCode>
                <c:ptCount val="5"/>
                <c:pt idx="0">
                  <c:v>0</c:v>
                </c:pt>
                <c:pt idx="1">
                  <c:v>2</c:v>
                </c:pt>
                <c:pt idx="2">
                  <c:v>4</c:v>
                </c:pt>
                <c:pt idx="3">
                  <c:v>2</c:v>
                </c:pt>
                <c:pt idx="4">
                  <c:v>2</c:v>
                </c:pt>
              </c:numCache>
            </c:numRef>
          </c:val>
        </c:ser>
        <c:axId val="189870848"/>
        <c:axId val="189873152"/>
      </c:barChart>
      <c:catAx>
        <c:axId val="189870848"/>
        <c:scaling>
          <c:orientation val="minMax"/>
        </c:scaling>
        <c:axPos val="b"/>
        <c:tickLblPos val="nextTo"/>
        <c:crossAx val="189873152"/>
        <c:crosses val="autoZero"/>
        <c:auto val="1"/>
        <c:lblAlgn val="ctr"/>
        <c:lblOffset val="100"/>
      </c:catAx>
      <c:valAx>
        <c:axId val="189873152"/>
        <c:scaling>
          <c:orientation val="minMax"/>
        </c:scaling>
        <c:axPos val="l"/>
        <c:majorGridlines/>
        <c:numFmt formatCode="General" sourceLinked="1"/>
        <c:tickLblPos val="nextTo"/>
        <c:crossAx val="189870848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en-US"/>
  <c:chart>
    <c:plotArea>
      <c:layout/>
      <c:barChart>
        <c:barDir val="col"/>
        <c:grouping val="clustered"/>
        <c:ser>
          <c:idx val="0"/>
          <c:order val="0"/>
          <c:tx>
            <c:strRef>
              <c:f>Sheet1!$B$1</c:f>
              <c:strCache>
                <c:ptCount val="1"/>
                <c:pt idx="0">
                  <c:v>Strongly Disagree</c:v>
                </c:pt>
              </c:strCache>
            </c:strRef>
          </c:tx>
          <c:cat>
            <c:strRef>
              <c:f>Sheet1!$A$2:$A$7</c:f>
              <c:strCache>
                <c:ptCount val="6"/>
                <c:pt idx="0">
                  <c:v>Q#20</c:v>
                </c:pt>
                <c:pt idx="1">
                  <c:v>Q#21</c:v>
                </c:pt>
                <c:pt idx="2">
                  <c:v>Q#22</c:v>
                </c:pt>
                <c:pt idx="3">
                  <c:v>Q#23</c:v>
                </c:pt>
                <c:pt idx="4">
                  <c:v>Q#24</c:v>
                </c:pt>
                <c:pt idx="5">
                  <c:v>Q#25</c:v>
                </c:pt>
              </c:strCache>
            </c:strRef>
          </c:cat>
          <c:val>
            <c:numRef>
              <c:f>Sheet1!$B$2:$B$7</c:f>
              <c:numCache>
                <c:formatCode>General</c:formatCode>
                <c:ptCount val="6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Disagree</c:v>
                </c:pt>
              </c:strCache>
            </c:strRef>
          </c:tx>
          <c:cat>
            <c:strRef>
              <c:f>Sheet1!$A$2:$A$7</c:f>
              <c:strCache>
                <c:ptCount val="6"/>
                <c:pt idx="0">
                  <c:v>Q#20</c:v>
                </c:pt>
                <c:pt idx="1">
                  <c:v>Q#21</c:v>
                </c:pt>
                <c:pt idx="2">
                  <c:v>Q#22</c:v>
                </c:pt>
                <c:pt idx="3">
                  <c:v>Q#23</c:v>
                </c:pt>
                <c:pt idx="4">
                  <c:v>Q#24</c:v>
                </c:pt>
                <c:pt idx="5">
                  <c:v>Q#25</c:v>
                </c:pt>
              </c:strCache>
            </c:strRef>
          </c:cat>
          <c:val>
            <c:numRef>
              <c:f>Sheet1!$C$2:$C$7</c:f>
              <c:numCache>
                <c:formatCode>General</c:formatCode>
                <c:ptCount val="6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Neutral</c:v>
                </c:pt>
              </c:strCache>
            </c:strRef>
          </c:tx>
          <c:cat>
            <c:strRef>
              <c:f>Sheet1!$A$2:$A$7</c:f>
              <c:strCache>
                <c:ptCount val="6"/>
                <c:pt idx="0">
                  <c:v>Q#20</c:v>
                </c:pt>
                <c:pt idx="1">
                  <c:v>Q#21</c:v>
                </c:pt>
                <c:pt idx="2">
                  <c:v>Q#22</c:v>
                </c:pt>
                <c:pt idx="3">
                  <c:v>Q#23</c:v>
                </c:pt>
                <c:pt idx="4">
                  <c:v>Q#24</c:v>
                </c:pt>
                <c:pt idx="5">
                  <c:v>Q#25</c:v>
                </c:pt>
              </c:strCache>
            </c:strRef>
          </c:cat>
          <c:val>
            <c:numRef>
              <c:f>Sheet1!$D$2:$D$7</c:f>
              <c:numCache>
                <c:formatCode>General</c:formatCode>
                <c:ptCount val="6"/>
                <c:pt idx="0">
                  <c:v>1</c:v>
                </c:pt>
                <c:pt idx="1">
                  <c:v>2</c:v>
                </c:pt>
                <c:pt idx="2">
                  <c:v>4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Agree</c:v>
                </c:pt>
              </c:strCache>
            </c:strRef>
          </c:tx>
          <c:cat>
            <c:strRef>
              <c:f>Sheet1!$A$2:$A$7</c:f>
              <c:strCache>
                <c:ptCount val="6"/>
                <c:pt idx="0">
                  <c:v>Q#20</c:v>
                </c:pt>
                <c:pt idx="1">
                  <c:v>Q#21</c:v>
                </c:pt>
                <c:pt idx="2">
                  <c:v>Q#22</c:v>
                </c:pt>
                <c:pt idx="3">
                  <c:v>Q#23</c:v>
                </c:pt>
                <c:pt idx="4">
                  <c:v>Q#24</c:v>
                </c:pt>
                <c:pt idx="5">
                  <c:v>Q#25</c:v>
                </c:pt>
              </c:strCache>
            </c:strRef>
          </c:cat>
          <c:val>
            <c:numRef>
              <c:f>Sheet1!$E$2:$E$7</c:f>
              <c:numCache>
                <c:formatCode>General</c:formatCode>
                <c:ptCount val="6"/>
                <c:pt idx="0">
                  <c:v>3</c:v>
                </c:pt>
                <c:pt idx="1">
                  <c:v>4</c:v>
                </c:pt>
                <c:pt idx="2">
                  <c:v>2</c:v>
                </c:pt>
                <c:pt idx="3">
                  <c:v>5</c:v>
                </c:pt>
                <c:pt idx="4">
                  <c:v>3</c:v>
                </c:pt>
                <c:pt idx="5">
                  <c:v>4</c:v>
                </c:pt>
              </c:numCache>
            </c:numRef>
          </c:val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Strongly Agree</c:v>
                </c:pt>
              </c:strCache>
            </c:strRef>
          </c:tx>
          <c:cat>
            <c:strRef>
              <c:f>Sheet1!$A$2:$A$7</c:f>
              <c:strCache>
                <c:ptCount val="6"/>
                <c:pt idx="0">
                  <c:v>Q#20</c:v>
                </c:pt>
                <c:pt idx="1">
                  <c:v>Q#21</c:v>
                </c:pt>
                <c:pt idx="2">
                  <c:v>Q#22</c:v>
                </c:pt>
                <c:pt idx="3">
                  <c:v>Q#23</c:v>
                </c:pt>
                <c:pt idx="4">
                  <c:v>Q#24</c:v>
                </c:pt>
                <c:pt idx="5">
                  <c:v>Q#25</c:v>
                </c:pt>
              </c:strCache>
            </c:strRef>
          </c:cat>
          <c:val>
            <c:numRef>
              <c:f>Sheet1!$F$2:$F$7</c:f>
              <c:numCache>
                <c:formatCode>General</c:formatCode>
                <c:ptCount val="6"/>
                <c:pt idx="0">
                  <c:v>4</c:v>
                </c:pt>
                <c:pt idx="1">
                  <c:v>2</c:v>
                </c:pt>
                <c:pt idx="2">
                  <c:v>2</c:v>
                </c:pt>
                <c:pt idx="3">
                  <c:v>3</c:v>
                </c:pt>
                <c:pt idx="4">
                  <c:v>5</c:v>
                </c:pt>
                <c:pt idx="5">
                  <c:v>4</c:v>
                </c:pt>
              </c:numCache>
            </c:numRef>
          </c:val>
        </c:ser>
        <c:axId val="61801600"/>
        <c:axId val="61803136"/>
      </c:barChart>
      <c:catAx>
        <c:axId val="61801600"/>
        <c:scaling>
          <c:orientation val="minMax"/>
        </c:scaling>
        <c:axPos val="b"/>
        <c:tickLblPos val="nextTo"/>
        <c:crossAx val="61803136"/>
        <c:crosses val="autoZero"/>
        <c:auto val="1"/>
        <c:lblAlgn val="ctr"/>
        <c:lblOffset val="100"/>
      </c:catAx>
      <c:valAx>
        <c:axId val="61803136"/>
        <c:scaling>
          <c:orientation val="minMax"/>
        </c:scaling>
        <c:axPos val="l"/>
        <c:majorGridlines/>
        <c:numFmt formatCode="General" sourceLinked="1"/>
        <c:tickLblPos val="nextTo"/>
        <c:crossAx val="61801600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4EE893-985E-4E42-9944-E4402E52F576}" type="datetimeFigureOut">
              <a:rPr lang="en-US" smtClean="0"/>
              <a:pPr/>
              <a:t>6/9/2016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AAF40A-143E-473F-860A-28C16CEBDA2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Note to all providers: Find yourself</a:t>
            </a:r>
            <a:r>
              <a:rPr lang="en-US" baseline="0" dirty="0" smtClean="0"/>
              <a:t> importance as providers</a:t>
            </a:r>
          </a:p>
          <a:p>
            <a:pPr>
              <a:buFontTx/>
              <a:buChar char="-"/>
            </a:pPr>
            <a:r>
              <a:rPr lang="en-US" baseline="0" dirty="0" smtClean="0"/>
              <a:t>mission, vision, theme, elements of treatment that directly relate to theme</a:t>
            </a:r>
          </a:p>
          <a:p>
            <a:pPr>
              <a:buFontTx/>
              <a:buChar char="-"/>
            </a:pPr>
            <a:r>
              <a:rPr lang="en-US" baseline="0" dirty="0" smtClean="0"/>
              <a:t>Policy, procedure is almost universal, methodology should be unique to you, what you do and who you are as an agency (trauma-informed, etc.)</a:t>
            </a:r>
          </a:p>
          <a:p>
            <a:pPr>
              <a:buFontTx/>
              <a:buChar char="-"/>
            </a:pPr>
            <a:r>
              <a:rPr lang="en-US" baseline="0" dirty="0" smtClean="0"/>
              <a:t>Provides comfort to staff, universal goal and direction for services that act as filter for treatment</a:t>
            </a:r>
          </a:p>
          <a:p>
            <a:pPr>
              <a:buFontTx/>
              <a:buChar char="-"/>
            </a:pPr>
            <a:r>
              <a:rPr lang="en-US" baseline="0" dirty="0" smtClean="0"/>
              <a:t>Allows for better staff communication, common language, and purpose finding for recipients is easier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AAF40A-143E-473F-860A-28C16CEBDA20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Carl Rogers and then Albert Ellis Unconditional</a:t>
            </a:r>
            <a:r>
              <a:rPr lang="en-US" baseline="0" dirty="0" smtClean="0"/>
              <a:t> other and self acceptance</a:t>
            </a:r>
          </a:p>
          <a:p>
            <a:pPr>
              <a:buFontTx/>
              <a:buChar char="-"/>
            </a:pPr>
            <a:r>
              <a:rPr lang="en-US" baseline="0" dirty="0" smtClean="0"/>
              <a:t>Establish worth</a:t>
            </a:r>
          </a:p>
          <a:p>
            <a:pPr>
              <a:buFontTx/>
              <a:buChar char="-"/>
            </a:pPr>
            <a:r>
              <a:rPr lang="en-US" baseline="0" dirty="0" smtClean="0"/>
              <a:t>Empowerment of individual, group and family</a:t>
            </a:r>
          </a:p>
          <a:p>
            <a:pPr>
              <a:buFontTx/>
              <a:buChar char="-"/>
            </a:pPr>
            <a:r>
              <a:rPr lang="en-US" baseline="0" dirty="0" smtClean="0"/>
              <a:t> identification of strengths, needs, abilities and preferences</a:t>
            </a:r>
          </a:p>
          <a:p>
            <a:pPr>
              <a:buFontTx/>
              <a:buChar char="-"/>
            </a:pPr>
            <a:r>
              <a:rPr lang="en-US" baseline="0" dirty="0" smtClean="0"/>
              <a:t>Motivation</a:t>
            </a:r>
          </a:p>
          <a:p>
            <a:pPr>
              <a:buFontTx/>
              <a:buChar char="-"/>
            </a:pPr>
            <a:r>
              <a:rPr lang="en-US" baseline="0" dirty="0" smtClean="0"/>
              <a:t>Identification of values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AAF40A-143E-473F-860A-28C16CEBDA20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Q11: I have identified a greater sense of self-worth during treatment</a:t>
            </a:r>
          </a:p>
          <a:p>
            <a:r>
              <a:rPr lang="en-US" dirty="0" smtClean="0"/>
              <a:t>Q12:</a:t>
            </a:r>
            <a:r>
              <a:rPr lang="en-US" baseline="0" dirty="0" smtClean="0"/>
              <a:t> I have been able to identify my personal value system and learned how to apply it</a:t>
            </a:r>
          </a:p>
          <a:p>
            <a:r>
              <a:rPr lang="en-US" baseline="0" dirty="0" smtClean="0"/>
              <a:t>Q13: I have learned how to empower myself to attain personal goals and advocate for myself</a:t>
            </a:r>
          </a:p>
          <a:p>
            <a:r>
              <a:rPr lang="en-US" baseline="0" dirty="0" smtClean="0"/>
              <a:t>Q14: Compared to prior treatment episodes, I feel a more positive sense of self-worth this time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AAF40A-143E-473F-860A-28C16CEBDA20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Congruence of thoughts, feelings, behaviors </a:t>
            </a:r>
          </a:p>
          <a:p>
            <a:r>
              <a:rPr lang="en-US" dirty="0" smtClean="0"/>
              <a:t>Relationships</a:t>
            </a:r>
          </a:p>
          <a:p>
            <a:r>
              <a:rPr lang="en-US" dirty="0" smtClean="0"/>
              <a:t>Cultural</a:t>
            </a:r>
            <a:r>
              <a:rPr lang="en-US" baseline="0" dirty="0" smtClean="0"/>
              <a:t> sensitivity and integration</a:t>
            </a:r>
          </a:p>
          <a:p>
            <a:r>
              <a:rPr lang="en-US" baseline="0" dirty="0" smtClean="0"/>
              <a:t>Social responsibility</a:t>
            </a:r>
          </a:p>
          <a:p>
            <a:r>
              <a:rPr lang="en-US" baseline="0" dirty="0" smtClean="0"/>
              <a:t>Open communication</a:t>
            </a:r>
          </a:p>
          <a:p>
            <a:r>
              <a:rPr lang="en-US" baseline="0" dirty="0" smtClean="0"/>
              <a:t>Resources</a:t>
            </a:r>
          </a:p>
          <a:p>
            <a:r>
              <a:rPr lang="en-US" baseline="0" dirty="0" smtClean="0"/>
              <a:t>Supports</a:t>
            </a:r>
          </a:p>
          <a:p>
            <a:r>
              <a:rPr lang="en-US" baseline="0" dirty="0" smtClean="0"/>
              <a:t>reintegration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AAF40A-143E-473F-860A-28C16CEBDA20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Q15: I have been able to reconcile with significant relationships or found peace with past relationships</a:t>
            </a:r>
          </a:p>
          <a:p>
            <a:r>
              <a:rPr lang="en-US" dirty="0" smtClean="0"/>
              <a:t>Q16: I have learned how to align my</a:t>
            </a:r>
            <a:r>
              <a:rPr lang="en-US" baseline="0" dirty="0" smtClean="0"/>
              <a:t> thinking with my values and feelings</a:t>
            </a:r>
          </a:p>
          <a:p>
            <a:r>
              <a:rPr lang="en-US" baseline="0" dirty="0" smtClean="0"/>
              <a:t>Q17: I have a sense of social responsibility to those around me</a:t>
            </a:r>
          </a:p>
          <a:p>
            <a:r>
              <a:rPr lang="en-US" baseline="0" dirty="0" smtClean="0"/>
              <a:t>Q18: I have learned new support networks, resources and relational contacts to increase my social network</a:t>
            </a:r>
          </a:p>
          <a:p>
            <a:r>
              <a:rPr lang="en-US" baseline="0" dirty="0" smtClean="0"/>
              <a:t>Q19: Compared to prior treatment episodes, I have been able to create healthier connections at this time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AAF40A-143E-473F-860A-28C16CEBDA20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Exposure</a:t>
            </a:r>
          </a:p>
          <a:p>
            <a:r>
              <a:rPr lang="en-US" dirty="0" smtClean="0"/>
              <a:t>Education</a:t>
            </a:r>
          </a:p>
          <a:p>
            <a:r>
              <a:rPr lang="en-US" dirty="0" smtClean="0"/>
              <a:t>Evidence vs. history</a:t>
            </a:r>
          </a:p>
          <a:p>
            <a:r>
              <a:rPr lang="en-US" dirty="0" smtClean="0"/>
              <a:t>Practice</a:t>
            </a:r>
          </a:p>
          <a:p>
            <a:r>
              <a:rPr lang="en-US" dirty="0" smtClean="0"/>
              <a:t>Social learning</a:t>
            </a:r>
          </a:p>
          <a:p>
            <a:r>
              <a:rPr lang="en-US" dirty="0" smtClean="0"/>
              <a:t>Growth &amp; Change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AAF40A-143E-473F-860A-28C16CEBDA20}" type="slidenum">
              <a:rPr lang="en-US" smtClean="0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Q20: I have been able to expose myself</a:t>
            </a:r>
            <a:r>
              <a:rPr lang="en-US" baseline="0" dirty="0" smtClean="0"/>
              <a:t> to experiences that allow the application of new skills</a:t>
            </a:r>
          </a:p>
          <a:p>
            <a:r>
              <a:rPr lang="en-US" baseline="0" dirty="0" smtClean="0"/>
              <a:t>Q21: I have learned new information to apply to this treatment experience</a:t>
            </a:r>
          </a:p>
          <a:p>
            <a:r>
              <a:rPr lang="en-US" baseline="0" dirty="0" smtClean="0"/>
              <a:t>Q22: I have had new experiences that have helped reframe negative past experiences</a:t>
            </a:r>
          </a:p>
          <a:p>
            <a:r>
              <a:rPr lang="en-US" baseline="0" dirty="0" smtClean="0"/>
              <a:t>Q23: I understand the importance of social learning from staff and my peers</a:t>
            </a:r>
          </a:p>
          <a:p>
            <a:r>
              <a:rPr lang="en-US" baseline="0" dirty="0" smtClean="0"/>
              <a:t>Q24: I am open to growth and change in my life and recovery</a:t>
            </a:r>
          </a:p>
          <a:p>
            <a:r>
              <a:rPr lang="en-US" baseline="0" dirty="0" smtClean="0"/>
              <a:t>Q25: Compared to prior treatment episodes, I have had more </a:t>
            </a:r>
            <a:r>
              <a:rPr lang="en-US" baseline="0" dirty="0" err="1" smtClean="0"/>
              <a:t>beneifical</a:t>
            </a:r>
            <a:r>
              <a:rPr lang="en-US" baseline="0" dirty="0" smtClean="0"/>
              <a:t> experiences focused on recovery </a:t>
            </a:r>
            <a:r>
              <a:rPr lang="en-US" baseline="0" smtClean="0"/>
              <a:t>and reintegration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AAF40A-143E-473F-860A-28C16CEBDA20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Who</a:t>
            </a:r>
            <a:r>
              <a:rPr lang="en-US" baseline="0" dirty="0" smtClean="0"/>
              <a:t> am I? Where did I come from? My time in service experience, my education, my worldview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AAF40A-143E-473F-860A-28C16CEBDA20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Invictus</a:t>
            </a:r>
            <a:r>
              <a:rPr lang="en-US" dirty="0" smtClean="0"/>
              <a:t> – Unconquered</a:t>
            </a:r>
            <a:r>
              <a:rPr lang="en-US" baseline="0" dirty="0" smtClean="0"/>
              <a:t> Soul</a:t>
            </a:r>
            <a:endParaRPr lang="en-US" dirty="0" smtClean="0"/>
          </a:p>
          <a:p>
            <a:r>
              <a:rPr lang="en-US" dirty="0" smtClean="0"/>
              <a:t>Service</a:t>
            </a:r>
            <a:r>
              <a:rPr lang="en-US" baseline="0" dirty="0" smtClean="0"/>
              <a:t> members trained to never give up, never quit, fight on</a:t>
            </a:r>
          </a:p>
          <a:p>
            <a:pPr>
              <a:buFontTx/>
              <a:buChar char="-"/>
            </a:pPr>
            <a:r>
              <a:rPr lang="en-US" baseline="0" dirty="0" smtClean="0"/>
              <a:t>Takes a lot for them to accept concepts like “defeated” “give up” “lost the battle”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AAF40A-143E-473F-860A-28C16CEBDA20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baseline="0" dirty="0" smtClean="0"/>
              <a:t>we say, call a truce, DEFINE TRUCE “</a:t>
            </a:r>
            <a:r>
              <a:rPr lang="en-US" sz="1200" kern="120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an agreement between enemies or opponents to stop fighting or arguing for a certain time”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AAF40A-143E-473F-860A-28C16CEBDA20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It’s the</a:t>
            </a:r>
            <a:r>
              <a:rPr lang="en-US" baseline="0" dirty="0" smtClean="0"/>
              <a:t> elements of a successful treatment experience (theme: Experiencing Recovery):</a:t>
            </a:r>
            <a:endParaRPr lang="en-US" dirty="0" smtClean="0"/>
          </a:p>
          <a:p>
            <a:r>
              <a:rPr lang="en-US" dirty="0" smtClean="0"/>
              <a:t>Time</a:t>
            </a:r>
          </a:p>
          <a:p>
            <a:r>
              <a:rPr lang="en-US" dirty="0" smtClean="0"/>
              <a:t>Respite</a:t>
            </a:r>
          </a:p>
          <a:p>
            <a:r>
              <a:rPr lang="en-US" dirty="0" smtClean="0"/>
              <a:t>Unconditional</a:t>
            </a:r>
            <a:r>
              <a:rPr lang="en-US" baseline="0" dirty="0" smtClean="0"/>
              <a:t> Positive Regard</a:t>
            </a:r>
          </a:p>
          <a:p>
            <a:r>
              <a:rPr lang="en-US" baseline="0" dirty="0" smtClean="0"/>
              <a:t>Connection</a:t>
            </a:r>
          </a:p>
          <a:p>
            <a:r>
              <a:rPr lang="en-US" baseline="0" dirty="0" smtClean="0"/>
              <a:t>Experience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AAF40A-143E-473F-860A-28C16CEBDA20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To tell one’s story (any</a:t>
            </a:r>
            <a:r>
              <a:rPr lang="en-US" baseline="0" dirty="0" smtClean="0"/>
              <a:t> and all histories to be detailed, processed, shared, challenged and reframed to find peace)</a:t>
            </a:r>
          </a:p>
          <a:p>
            <a:r>
              <a:rPr lang="en-US" baseline="0" dirty="0" smtClean="0"/>
              <a:t>Holistic, on-going assessment (BPS is living, always be adding and tweaking and articulating – it helps the resident find a clearer image of self)</a:t>
            </a:r>
          </a:p>
          <a:p>
            <a:r>
              <a:rPr lang="en-US" baseline="0" dirty="0" smtClean="0"/>
              <a:t>Stabilization – of symptoms, gain grounding skills, coping skills, resiliency skills</a:t>
            </a:r>
          </a:p>
          <a:p>
            <a:r>
              <a:rPr lang="en-US" baseline="0" dirty="0" smtClean="0"/>
              <a:t>Time to experience failures and collect successes/positive life experiences suing new skills and beliefs</a:t>
            </a:r>
          </a:p>
          <a:p>
            <a:r>
              <a:rPr lang="en-US" baseline="0" dirty="0" smtClean="0"/>
              <a:t>Time to gain insight into self, purpose, others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AAF40A-143E-473F-860A-28C16CEBDA20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Q1: The length of treatment allows time to address the identified areas of my needs</a:t>
            </a:r>
          </a:p>
          <a:p>
            <a:r>
              <a:rPr lang="en-US" dirty="0" smtClean="0"/>
              <a:t>Q2: This treatment episode has given me the time to feel stabilized physically, mentally, emotionally</a:t>
            </a:r>
          </a:p>
          <a:p>
            <a:r>
              <a:rPr lang="en-US" dirty="0" smtClean="0"/>
              <a:t>Q3: I have had</a:t>
            </a:r>
            <a:r>
              <a:rPr lang="en-US" baseline="0" dirty="0" smtClean="0"/>
              <a:t> the time to experience healthy challenges, failures, and successes throughout the course of treatment</a:t>
            </a:r>
          </a:p>
          <a:p>
            <a:r>
              <a:rPr lang="en-US" baseline="0" dirty="0" smtClean="0"/>
              <a:t>Q4: The amount of time at this program has allowed me to understand myself, my motives and my internal values better</a:t>
            </a:r>
          </a:p>
          <a:p>
            <a:r>
              <a:rPr lang="en-US" baseline="0" dirty="0" smtClean="0"/>
              <a:t>Q5: How does the current length of treatment compare to previous treatment episodes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AAF40A-143E-473F-860A-28C16CEBDA20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Crisis interventions</a:t>
            </a:r>
          </a:p>
          <a:p>
            <a:r>
              <a:rPr lang="en-US" dirty="0" smtClean="0"/>
              <a:t>Safety: physical, mental,</a:t>
            </a:r>
            <a:r>
              <a:rPr lang="en-US" baseline="0" dirty="0" smtClean="0"/>
              <a:t> emotional</a:t>
            </a:r>
          </a:p>
          <a:p>
            <a:r>
              <a:rPr lang="en-US" baseline="0" dirty="0" smtClean="0"/>
              <a:t>Trauma-Informed care</a:t>
            </a:r>
          </a:p>
          <a:p>
            <a:r>
              <a:rPr lang="en-US" baseline="0" dirty="0" smtClean="0"/>
              <a:t>Resiliency and strength-based interventions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AAF40A-143E-473F-860A-28C16CEBDA20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Q6: This program taught me the skills to stay safe in times of personal crisis</a:t>
            </a:r>
          </a:p>
          <a:p>
            <a:r>
              <a:rPr lang="en-US" dirty="0" smtClean="0"/>
              <a:t>Q7: I have learned to use emotional intelligence in order to find a sense of calm personally and in my surroundings</a:t>
            </a:r>
          </a:p>
          <a:p>
            <a:r>
              <a:rPr lang="en-US" dirty="0" smtClean="0"/>
              <a:t>Q8: During my treatment I have learned what being trauma-informed means and how to apply it</a:t>
            </a:r>
          </a:p>
          <a:p>
            <a:r>
              <a:rPr lang="en-US" dirty="0" smtClean="0"/>
              <a:t>Q9: During this treatment episode I have learned what resiliency is and have been able to apply it</a:t>
            </a:r>
            <a:r>
              <a:rPr lang="en-US" baseline="0" dirty="0" smtClean="0"/>
              <a:t> regularly</a:t>
            </a:r>
          </a:p>
          <a:p>
            <a:r>
              <a:rPr lang="en-US" baseline="0" dirty="0" smtClean="0"/>
              <a:t>Q10: Compared to prior treatment episodes, I feel like I have found more rest and inner-peace this time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AAF40A-143E-473F-860A-28C16CEBDA20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6DD2D-1A76-40D8-A510-17C4ADD460E8}" type="datetimeFigureOut">
              <a:rPr lang="en-US" smtClean="0"/>
              <a:pPr/>
              <a:t>6/9/2016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1A2B4-F853-4A4C-A6B3-AAF80F264A5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6DD2D-1A76-40D8-A510-17C4ADD460E8}" type="datetimeFigureOut">
              <a:rPr lang="en-US" smtClean="0"/>
              <a:pPr/>
              <a:t>6/9/2016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1A2B4-F853-4A4C-A6B3-AAF80F264A5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6DD2D-1A76-40D8-A510-17C4ADD460E8}" type="datetimeFigureOut">
              <a:rPr lang="en-US" smtClean="0"/>
              <a:pPr/>
              <a:t>6/9/2016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1A2B4-F853-4A4C-A6B3-AAF80F264A5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6DD2D-1A76-40D8-A510-17C4ADD460E8}" type="datetimeFigureOut">
              <a:rPr lang="en-US" smtClean="0"/>
              <a:pPr/>
              <a:t>6/9/2016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1A2B4-F853-4A4C-A6B3-AAF80F264A5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6DD2D-1A76-40D8-A510-17C4ADD460E8}" type="datetimeFigureOut">
              <a:rPr lang="en-US" smtClean="0"/>
              <a:pPr/>
              <a:t>6/9/2016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1A2B4-F853-4A4C-A6B3-AAF80F264A5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6DD2D-1A76-40D8-A510-17C4ADD460E8}" type="datetimeFigureOut">
              <a:rPr lang="en-US" smtClean="0"/>
              <a:pPr/>
              <a:t>6/9/2016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1A2B4-F853-4A4C-A6B3-AAF80F264A5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6DD2D-1A76-40D8-A510-17C4ADD460E8}" type="datetimeFigureOut">
              <a:rPr lang="en-US" smtClean="0"/>
              <a:pPr/>
              <a:t>6/9/2016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1A2B4-F853-4A4C-A6B3-AAF80F264A5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6DD2D-1A76-40D8-A510-17C4ADD460E8}" type="datetimeFigureOut">
              <a:rPr lang="en-US" smtClean="0"/>
              <a:pPr/>
              <a:t>6/9/2016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1A2B4-F853-4A4C-A6B3-AAF80F264A5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6DD2D-1A76-40D8-A510-17C4ADD460E8}" type="datetimeFigureOut">
              <a:rPr lang="en-US" smtClean="0"/>
              <a:pPr/>
              <a:t>6/9/2016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1A2B4-F853-4A4C-A6B3-AAF80F264A5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6DD2D-1A76-40D8-A510-17C4ADD460E8}" type="datetimeFigureOut">
              <a:rPr lang="en-US" smtClean="0"/>
              <a:pPr/>
              <a:t>6/9/2016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1A2B4-F853-4A4C-A6B3-AAF80F264A5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6DD2D-1A76-40D8-A510-17C4ADD460E8}" type="datetimeFigureOut">
              <a:rPr lang="en-US" smtClean="0"/>
              <a:pPr/>
              <a:t>6/9/2016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71A2B4-F853-4A4C-A6B3-AAF80F264A5A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8B6DD2D-1A76-40D8-A510-17C4ADD460E8}" type="datetimeFigureOut">
              <a:rPr lang="en-US" smtClean="0"/>
              <a:pPr/>
              <a:t>6/9/2016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71A2B4-F853-4A4C-A6B3-AAF80F264A5A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Content Placeholder 19" descr="thY5F8ABZ3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0" y="4953000"/>
            <a:ext cx="9144000" cy="1905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bg2"/>
                </a:solidFill>
                <a:latin typeface="Bookman Old Style" pitchFamily="18" charset="0"/>
              </a:rPr>
              <a:t>T.R.U.C.E.: A Holistic Approach to Treating Veterans and Their Families</a:t>
            </a:r>
            <a:endParaRPr lang="en-US" dirty="0">
              <a:solidFill>
                <a:schemeClr val="bg2"/>
              </a:solidFill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tx2"/>
                </a:solidFill>
                <a:latin typeface="Bookman Old Style" pitchFamily="18" charset="0"/>
              </a:rPr>
              <a:t>Unconditional Positive Regard</a:t>
            </a:r>
            <a:endParaRPr lang="en-US" dirty="0">
              <a:solidFill>
                <a:schemeClr val="tx2"/>
              </a:solidFill>
              <a:latin typeface="Bookman Old Style" pitchFamily="18" charset="0"/>
            </a:endParaRPr>
          </a:p>
        </p:txBody>
      </p:sp>
      <p:pic>
        <p:nvPicPr>
          <p:cNvPr id="4" name="Content Placeholder 3" descr="th6CKGWHCQ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2057400" y="1447800"/>
            <a:ext cx="5105399" cy="510539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Based on Assessment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Bookman Old Style" pitchFamily="18" charset="0"/>
              </a:rPr>
              <a:t>Connection</a:t>
            </a:r>
            <a:endParaRPr lang="en-US" dirty="0">
              <a:latin typeface="Bookman Old Style" pitchFamily="18" charset="0"/>
            </a:endParaRPr>
          </a:p>
        </p:txBody>
      </p:sp>
      <p:pic>
        <p:nvPicPr>
          <p:cNvPr id="12" name="Content Placeholder 11" descr="th4JVTP0J7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1752600" y="1752600"/>
            <a:ext cx="5908229" cy="4351089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Based on Assessment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BC97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Bookman Old Style" pitchFamily="18" charset="0"/>
              </a:rPr>
              <a:t>Experience</a:t>
            </a:r>
            <a:endParaRPr lang="en-US" dirty="0">
              <a:latin typeface="Bookman Old Style" pitchFamily="18" charset="0"/>
            </a:endParaRPr>
          </a:p>
        </p:txBody>
      </p:sp>
      <p:pic>
        <p:nvPicPr>
          <p:cNvPr id="4" name="Content Placeholder 3" descr="thUTVN04M8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381000" y="2362200"/>
            <a:ext cx="8153400" cy="249158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Based on Assessment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FFC000"/>
            </a:gs>
            <a:gs pos="100000">
              <a:schemeClr val="bg2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5897562"/>
          </a:xfrm>
        </p:spPr>
        <p:txBody>
          <a:bodyPr>
            <a:normAutofit/>
          </a:bodyPr>
          <a:lstStyle/>
          <a:p>
            <a:r>
              <a:rPr lang="en-US" sz="2800" dirty="0" smtClean="0">
                <a:latin typeface="Bookman Old Style" pitchFamily="18" charset="0"/>
              </a:rPr>
              <a:t>Zachary Randolph MA, MAC, CASAC, CAMS-1</a:t>
            </a:r>
            <a:br>
              <a:rPr lang="en-US" sz="2800" dirty="0" smtClean="0">
                <a:latin typeface="Bookman Old Style" pitchFamily="18" charset="0"/>
              </a:rPr>
            </a:br>
            <a:r>
              <a:rPr lang="en-US" sz="2800" dirty="0" smtClean="0">
                <a:latin typeface="Bookman Old Style" pitchFamily="18" charset="0"/>
              </a:rPr>
              <a:t/>
            </a:r>
            <a:br>
              <a:rPr lang="en-US" sz="2800" dirty="0" smtClean="0">
                <a:latin typeface="Bookman Old Style" pitchFamily="18" charset="0"/>
              </a:rPr>
            </a:br>
            <a:r>
              <a:rPr lang="en-US" sz="2800" dirty="0" smtClean="0">
                <a:latin typeface="Bookman Old Style" pitchFamily="18" charset="0"/>
              </a:rPr>
              <a:t>St Joseph’s Addiction Treatment &amp; Recovery Centers</a:t>
            </a:r>
            <a:br>
              <a:rPr lang="en-US" sz="2800" dirty="0" smtClean="0">
                <a:latin typeface="Bookman Old Style" pitchFamily="18" charset="0"/>
              </a:rPr>
            </a:br>
            <a:r>
              <a:rPr lang="en-US" sz="2800" dirty="0" smtClean="0">
                <a:latin typeface="Bookman Old Style" pitchFamily="18" charset="0"/>
              </a:rPr>
              <a:t/>
            </a:r>
            <a:br>
              <a:rPr lang="en-US" sz="2800" dirty="0" smtClean="0">
                <a:latin typeface="Bookman Old Style" pitchFamily="18" charset="0"/>
              </a:rPr>
            </a:br>
            <a:r>
              <a:rPr lang="en-US" sz="2800" dirty="0" smtClean="0">
                <a:latin typeface="Bookman Old Style" pitchFamily="18" charset="0"/>
              </a:rPr>
              <a:t>Col. C. David Merkel, M.D. Veteran Residence</a:t>
            </a:r>
            <a:endParaRPr lang="en-US" sz="2800" dirty="0">
              <a:latin typeface="Bookman Old Style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5">
                <a:lumMod val="40000"/>
                <a:lumOff val="60000"/>
              </a:schemeClr>
            </a:gs>
            <a:gs pos="100000">
              <a:schemeClr val="bg2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1417638"/>
          </a:xfrm>
        </p:spPr>
        <p:txBody>
          <a:bodyPr/>
          <a:lstStyle/>
          <a:p>
            <a:r>
              <a:rPr lang="en-US" dirty="0" err="1" smtClean="0">
                <a:latin typeface="Bookman Old Style" pitchFamily="18" charset="0"/>
              </a:rPr>
              <a:t>Invictus</a:t>
            </a:r>
            <a:endParaRPr lang="en-US" dirty="0">
              <a:latin typeface="Bookman Old Style" pitchFamily="18" charset="0"/>
            </a:endParaRPr>
          </a:p>
        </p:txBody>
      </p:sp>
      <p:sp>
        <p:nvSpPr>
          <p:cNvPr id="7" name="Content Placeholder 6"/>
          <p:cNvSpPr>
            <a:spLocks noGrp="1"/>
          </p:cNvSpPr>
          <p:nvPr>
            <p:ph idx="1"/>
          </p:nvPr>
        </p:nvSpPr>
        <p:spPr>
          <a:xfrm>
            <a:off x="0" y="990600"/>
            <a:ext cx="9144000" cy="5867400"/>
          </a:xfrm>
        </p:spPr>
        <p:txBody>
          <a:bodyPr>
            <a:normAutofit fontScale="70000" lnSpcReduction="20000"/>
          </a:bodyPr>
          <a:lstStyle/>
          <a:p>
            <a:pPr algn="ctr">
              <a:buNone/>
            </a:pPr>
            <a:r>
              <a:rPr lang="en-US" dirty="0" smtClean="0">
                <a:latin typeface="Bookman Old Style" pitchFamily="18" charset="0"/>
              </a:rPr>
              <a:t>Out of the night that covers me, </a:t>
            </a:r>
          </a:p>
          <a:p>
            <a:pPr algn="ctr">
              <a:buNone/>
            </a:pPr>
            <a:r>
              <a:rPr lang="en-US" dirty="0" smtClean="0">
                <a:latin typeface="Bookman Old Style" pitchFamily="18" charset="0"/>
              </a:rPr>
              <a:t>Black as the Pit from pole to pole,</a:t>
            </a:r>
          </a:p>
          <a:p>
            <a:pPr algn="ctr">
              <a:buNone/>
            </a:pPr>
            <a:r>
              <a:rPr lang="en-US" dirty="0" smtClean="0">
                <a:latin typeface="Bookman Old Style" pitchFamily="18" charset="0"/>
              </a:rPr>
              <a:t>I thank whatever gods may be</a:t>
            </a:r>
          </a:p>
          <a:p>
            <a:pPr algn="ctr">
              <a:buNone/>
            </a:pPr>
            <a:r>
              <a:rPr lang="en-US" dirty="0" smtClean="0">
                <a:latin typeface="Bookman Old Style" pitchFamily="18" charset="0"/>
              </a:rPr>
              <a:t>For my unconquerable soul.</a:t>
            </a:r>
          </a:p>
          <a:p>
            <a:pPr algn="ctr">
              <a:buNone/>
            </a:pPr>
            <a:r>
              <a:rPr lang="en-US" dirty="0" smtClean="0">
                <a:latin typeface="Bookman Old Style" pitchFamily="18" charset="0"/>
              </a:rPr>
              <a:t>In the fell clutch of circumstance</a:t>
            </a:r>
          </a:p>
          <a:p>
            <a:pPr algn="ctr">
              <a:buNone/>
            </a:pPr>
            <a:r>
              <a:rPr lang="en-US" dirty="0" smtClean="0">
                <a:latin typeface="Bookman Old Style" pitchFamily="18" charset="0"/>
              </a:rPr>
              <a:t>I have not winced nor cried aloud.</a:t>
            </a:r>
          </a:p>
          <a:p>
            <a:pPr algn="ctr">
              <a:buNone/>
            </a:pPr>
            <a:r>
              <a:rPr lang="en-US" dirty="0" smtClean="0">
                <a:latin typeface="Bookman Old Style" pitchFamily="18" charset="0"/>
              </a:rPr>
              <a:t>Under the </a:t>
            </a:r>
            <a:r>
              <a:rPr lang="en-US" dirty="0" err="1" smtClean="0">
                <a:latin typeface="Bookman Old Style" pitchFamily="18" charset="0"/>
              </a:rPr>
              <a:t>bludgeonings</a:t>
            </a:r>
            <a:r>
              <a:rPr lang="en-US" dirty="0" smtClean="0">
                <a:latin typeface="Bookman Old Style" pitchFamily="18" charset="0"/>
              </a:rPr>
              <a:t> of chance</a:t>
            </a:r>
          </a:p>
          <a:p>
            <a:pPr algn="ctr">
              <a:buNone/>
            </a:pPr>
            <a:r>
              <a:rPr lang="en-US" dirty="0" smtClean="0">
                <a:latin typeface="Bookman Old Style" pitchFamily="18" charset="0"/>
              </a:rPr>
              <a:t>My head is bloody, but unbowed.</a:t>
            </a:r>
          </a:p>
          <a:p>
            <a:pPr algn="ctr">
              <a:buNone/>
            </a:pPr>
            <a:r>
              <a:rPr lang="en-US" dirty="0" smtClean="0">
                <a:latin typeface="Bookman Old Style" pitchFamily="18" charset="0"/>
              </a:rPr>
              <a:t>Beyond this place of wrath and tears</a:t>
            </a:r>
          </a:p>
          <a:p>
            <a:pPr algn="ctr">
              <a:buNone/>
            </a:pPr>
            <a:r>
              <a:rPr lang="en-US" dirty="0" smtClean="0">
                <a:latin typeface="Bookman Old Style" pitchFamily="18" charset="0"/>
              </a:rPr>
              <a:t>Looms but the Horror of the shade,</a:t>
            </a:r>
          </a:p>
          <a:p>
            <a:pPr algn="ctr">
              <a:buNone/>
            </a:pPr>
            <a:r>
              <a:rPr lang="en-US" dirty="0" smtClean="0">
                <a:latin typeface="Bookman Old Style" pitchFamily="18" charset="0"/>
              </a:rPr>
              <a:t>And yet the menace of the years</a:t>
            </a:r>
          </a:p>
          <a:p>
            <a:pPr algn="ctr">
              <a:buNone/>
            </a:pPr>
            <a:r>
              <a:rPr lang="en-US" dirty="0" smtClean="0">
                <a:latin typeface="Bookman Old Style" pitchFamily="18" charset="0"/>
              </a:rPr>
              <a:t>Finds, and shall find, me unafraid.</a:t>
            </a:r>
          </a:p>
          <a:p>
            <a:pPr algn="ctr">
              <a:buNone/>
            </a:pPr>
            <a:r>
              <a:rPr lang="en-US" dirty="0" smtClean="0">
                <a:latin typeface="Bookman Old Style" pitchFamily="18" charset="0"/>
              </a:rPr>
              <a:t>It matters not how strait the gate, </a:t>
            </a:r>
          </a:p>
          <a:p>
            <a:pPr algn="ctr">
              <a:buNone/>
            </a:pPr>
            <a:r>
              <a:rPr lang="en-US" dirty="0" smtClean="0">
                <a:latin typeface="Bookman Old Style" pitchFamily="18" charset="0"/>
              </a:rPr>
              <a:t>How charged with punishments the scroll.</a:t>
            </a:r>
          </a:p>
          <a:p>
            <a:pPr algn="ctr">
              <a:buNone/>
            </a:pPr>
            <a:r>
              <a:rPr lang="en-US" dirty="0" smtClean="0">
                <a:latin typeface="Bookman Old Style" pitchFamily="18" charset="0"/>
              </a:rPr>
              <a:t>I am the master of my fate:</a:t>
            </a:r>
          </a:p>
          <a:p>
            <a:pPr algn="ctr">
              <a:buNone/>
            </a:pPr>
            <a:r>
              <a:rPr lang="en-US" dirty="0" smtClean="0">
                <a:latin typeface="Bookman Old Style" pitchFamily="18" charset="0"/>
              </a:rPr>
              <a:t>I am the captain of my soul.</a:t>
            </a:r>
          </a:p>
          <a:p>
            <a:pPr algn="ctr">
              <a:buNone/>
            </a:pPr>
            <a:r>
              <a:rPr lang="en-US" dirty="0" smtClean="0">
                <a:latin typeface="Bookman Old Style" pitchFamily="18" charset="0"/>
              </a:rPr>
              <a:t>- William Ernest Henley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Bookman Old Style" pitchFamily="18" charset="0"/>
              </a:rPr>
              <a:t>Why a Truce?</a:t>
            </a:r>
            <a:endParaRPr lang="en-US" dirty="0">
              <a:latin typeface="Bookman Old Style" pitchFamily="18" charset="0"/>
            </a:endParaRPr>
          </a:p>
        </p:txBody>
      </p:sp>
      <p:pic>
        <p:nvPicPr>
          <p:cNvPr id="4" name="Content Placeholder 3" descr="thUC8VQOV1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1447800" y="1447800"/>
            <a:ext cx="6172200" cy="4725194"/>
          </a:xfrm>
          <a:prstGeom prst="snip2Diag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88900" algn="tl" rotWithShape="0">
              <a:srgbClr val="000000">
                <a:alpha val="4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Bookman Old Style" pitchFamily="18" charset="0"/>
              </a:rPr>
              <a:t>What is T.R.U.C.E.</a:t>
            </a:r>
            <a:endParaRPr lang="en-US" dirty="0">
              <a:latin typeface="Bookman Old Style" pitchFamily="18" charset="0"/>
            </a:endParaRPr>
          </a:p>
        </p:txBody>
      </p:sp>
      <p:pic>
        <p:nvPicPr>
          <p:cNvPr id="4" name="Content Placeholder 3" descr="thPIGFJVAT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914400" y="1371600"/>
            <a:ext cx="7315200" cy="5105400"/>
          </a:xfrm>
          <a:prstGeom prst="rect">
            <a:avLst/>
          </a:prstGeom>
          <a:ln w="2286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7200" dirty="0" smtClean="0">
                <a:solidFill>
                  <a:schemeClr val="bg1"/>
                </a:solidFill>
                <a:latin typeface="Bookman Old Style" pitchFamily="18" charset="0"/>
              </a:rPr>
              <a:t>Time</a:t>
            </a:r>
            <a:endParaRPr lang="en-US" sz="7200" dirty="0">
              <a:solidFill>
                <a:schemeClr val="bg1"/>
              </a:solidFill>
              <a:latin typeface="Bookman Old Style" pitchFamily="18" charset="0"/>
            </a:endParaRPr>
          </a:p>
        </p:txBody>
      </p:sp>
      <p:pic>
        <p:nvPicPr>
          <p:cNvPr id="4" name="Content Placeholder 3" descr="thLJB5WBYP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1219200" y="1600200"/>
            <a:ext cx="6830502" cy="46482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Based on Assessment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23852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73162"/>
          </a:xfrm>
        </p:spPr>
        <p:txBody>
          <a:bodyPr/>
          <a:lstStyle/>
          <a:p>
            <a:r>
              <a:rPr lang="en-US" dirty="0" smtClean="0">
                <a:solidFill>
                  <a:schemeClr val="bg1"/>
                </a:solidFill>
                <a:latin typeface="Bookman Old Style" pitchFamily="18" charset="0"/>
              </a:rPr>
              <a:t>Respite</a:t>
            </a:r>
            <a:endParaRPr lang="en-US" dirty="0">
              <a:solidFill>
                <a:schemeClr val="bg1"/>
              </a:solidFill>
              <a:latin typeface="Bookman Old Style" pitchFamily="18" charset="0"/>
            </a:endParaRPr>
          </a:p>
        </p:txBody>
      </p:sp>
      <p:pic>
        <p:nvPicPr>
          <p:cNvPr id="4" name="Content Placeholder 3" descr="thZ4K3H7NS.jpg"/>
          <p:cNvPicPr>
            <a:picLocks noGrp="1" noChangeAspect="1"/>
          </p:cNvPicPr>
          <p:nvPr>
            <p:ph idx="1"/>
          </p:nvPr>
        </p:nvPicPr>
        <p:blipFill>
          <a:blip r:embed="rId3" cstate="print"/>
          <a:stretch>
            <a:fillRect/>
          </a:stretch>
        </p:blipFill>
        <p:spPr>
          <a:xfrm>
            <a:off x="1295400" y="1752600"/>
            <a:ext cx="6589855" cy="429974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imes New Roman" pitchFamily="18" charset="0"/>
                <a:cs typeface="Times New Roman" pitchFamily="18" charset="0"/>
              </a:rPr>
              <a:t>Based on Assessment</a:t>
            </a:r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5259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Metro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570</TotalTime>
  <Words>975</Words>
  <Application>Microsoft Office PowerPoint</Application>
  <PresentationFormat>On-screen Show (4:3)</PresentationFormat>
  <Paragraphs>117</Paragraphs>
  <Slides>15</Slides>
  <Notes>15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T.R.U.C.E.: A Holistic Approach to Treating Veterans and Their Families</vt:lpstr>
      <vt:lpstr>Zachary Randolph MA, MAC, CASAC, CAMS-1  St Joseph’s Addiction Treatment &amp; Recovery Centers  Col. C. David Merkel, M.D. Veteran Residence</vt:lpstr>
      <vt:lpstr>Invictus</vt:lpstr>
      <vt:lpstr>Why a Truce?</vt:lpstr>
      <vt:lpstr>What is T.R.U.C.E.</vt:lpstr>
      <vt:lpstr>Time</vt:lpstr>
      <vt:lpstr>Based on Assessment</vt:lpstr>
      <vt:lpstr>Respite</vt:lpstr>
      <vt:lpstr>Based on Assessment</vt:lpstr>
      <vt:lpstr>Unconditional Positive Regard</vt:lpstr>
      <vt:lpstr>Based on Assessment</vt:lpstr>
      <vt:lpstr>Connection</vt:lpstr>
      <vt:lpstr>Based on Assessment</vt:lpstr>
      <vt:lpstr>Experience</vt:lpstr>
      <vt:lpstr>Based on Assessment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T.R.U.C.E.: A Holistic Approach to Treating Veterans and Their Families</dc:title>
  <dc:creator>zrandolph</dc:creator>
  <cp:lastModifiedBy>zrandolph</cp:lastModifiedBy>
  <cp:revision>51</cp:revision>
  <dcterms:created xsi:type="dcterms:W3CDTF">2016-05-26T17:43:39Z</dcterms:created>
  <dcterms:modified xsi:type="dcterms:W3CDTF">2016-06-09T13:36:11Z</dcterms:modified>
</cp:coreProperties>
</file>