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2" r:id="rId7"/>
    <p:sldId id="261" r:id="rId8"/>
    <p:sldId id="286" r:id="rId9"/>
    <p:sldId id="264"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3" r:id="rId29"/>
    <p:sldId id="284" r:id="rId30"/>
    <p:sldId id="285" r:id="rId31"/>
    <p:sldId id="282"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292911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183529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295210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44180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1062424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1010088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1802870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508293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231162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150192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64397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122164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7586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96156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19346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365654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2884A8-B9F0-41F4-86BB-199D88402CB6}" type="datetimeFigureOut">
              <a:rPr lang="en-US" smtClean="0"/>
              <a:t>6/7/2016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0651F6-DBCF-475D-BFBD-59CA9C91F8FE}" type="slidenum">
              <a:rPr lang="en-US" smtClean="0"/>
              <a:t>‹#›</a:t>
            </a:fld>
            <a:endParaRPr lang="en-US" dirty="0"/>
          </a:p>
        </p:txBody>
      </p:sp>
    </p:spTree>
    <p:extLst>
      <p:ext uri="{BB962C8B-B14F-4D97-AF65-F5344CB8AC3E}">
        <p14:creationId xmlns:p14="http://schemas.microsoft.com/office/powerpoint/2010/main" val="68051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02884A8-B9F0-41F4-86BB-199D88402CB6}" type="datetimeFigureOut">
              <a:rPr lang="en-US" smtClean="0"/>
              <a:t>6/7/2016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60651F6-DBCF-475D-BFBD-59CA9C91F8FE}" type="slidenum">
              <a:rPr lang="en-US" smtClean="0"/>
              <a:t>‹#›</a:t>
            </a:fld>
            <a:endParaRPr lang="en-US" dirty="0"/>
          </a:p>
        </p:txBody>
      </p:sp>
    </p:spTree>
    <p:extLst>
      <p:ext uri="{BB962C8B-B14F-4D97-AF65-F5344CB8AC3E}">
        <p14:creationId xmlns:p14="http://schemas.microsoft.com/office/powerpoint/2010/main" val="2395782581"/>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An Integrative Approach to Recovery</a:t>
            </a:r>
            <a:endParaRPr lang="en-US" sz="6000" dirty="0"/>
          </a:p>
        </p:txBody>
      </p:sp>
      <p:sp>
        <p:nvSpPr>
          <p:cNvPr id="3" name="Subtitle 2"/>
          <p:cNvSpPr>
            <a:spLocks noGrp="1"/>
          </p:cNvSpPr>
          <p:nvPr>
            <p:ph type="subTitle" idx="1"/>
          </p:nvPr>
        </p:nvSpPr>
        <p:spPr>
          <a:xfrm>
            <a:off x="1154955" y="4777379"/>
            <a:ext cx="8825658" cy="1309521"/>
          </a:xfrm>
        </p:spPr>
        <p:txBody>
          <a:bodyPr/>
          <a:lstStyle/>
          <a:p>
            <a:r>
              <a:rPr lang="en-US" dirty="0" smtClean="0"/>
              <a:t>Potential for Recovery and healing within a veteran’s family</a:t>
            </a:r>
          </a:p>
          <a:p>
            <a:endParaRPr lang="en-US" dirty="0" smtClean="0"/>
          </a:p>
          <a:p>
            <a:r>
              <a:rPr lang="en-US" dirty="0" smtClean="0"/>
              <a:t>Danielle Centofranchi, ma, lcsw</a:t>
            </a:r>
            <a:r>
              <a:rPr lang="en-US" dirty="0"/>
              <a:t> </a:t>
            </a:r>
            <a:r>
              <a:rPr lang="en-US" dirty="0" smtClean="0"/>
              <a:t>                                </a:t>
            </a:r>
            <a:r>
              <a:rPr lang="en-US" i="1" dirty="0" smtClean="0"/>
              <a:t>June 14, 2016</a:t>
            </a:r>
            <a:endParaRPr lang="en-US" dirty="0"/>
          </a:p>
        </p:txBody>
      </p:sp>
    </p:spTree>
    <p:extLst>
      <p:ext uri="{BB962C8B-B14F-4D97-AF65-F5344CB8AC3E}">
        <p14:creationId xmlns:p14="http://schemas.microsoft.com/office/powerpoint/2010/main" val="2266089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User/Dependent</a:t>
            </a:r>
            <a:endParaRPr lang="en-US" dirty="0"/>
          </a:p>
        </p:txBody>
      </p:sp>
      <p:sp>
        <p:nvSpPr>
          <p:cNvPr id="3" name="Content Placeholder 2"/>
          <p:cNvSpPr>
            <a:spLocks noGrp="1"/>
          </p:cNvSpPr>
          <p:nvPr>
            <p:ph idx="1"/>
          </p:nvPr>
        </p:nvSpPr>
        <p:spPr/>
        <p:txBody>
          <a:bodyPr/>
          <a:lstStyle/>
          <a:p>
            <a:r>
              <a:rPr lang="en-US" dirty="0" smtClean="0"/>
              <a:t>Experiencing emotional and/or physical pain, shame, and denial</a:t>
            </a:r>
          </a:p>
          <a:p>
            <a:r>
              <a:rPr lang="en-US" dirty="0" smtClean="0"/>
              <a:t>Loneliness</a:t>
            </a:r>
          </a:p>
          <a:p>
            <a:r>
              <a:rPr lang="en-US" dirty="0" smtClean="0"/>
              <a:t>Uses defenses to hide shame and guilt by acting irrationally angry, charming, rigid, grandiose, perfect, socially withdrawn, hostile or depressed</a:t>
            </a:r>
          </a:p>
          <a:p>
            <a:pPr marL="0" indent="0">
              <a:buNone/>
            </a:pPr>
            <a:endParaRPr lang="en-US" dirty="0" smtClean="0"/>
          </a:p>
          <a:p>
            <a:endParaRPr lang="en-US" dirty="0"/>
          </a:p>
        </p:txBody>
      </p:sp>
    </p:spTree>
    <p:extLst>
      <p:ext uri="{BB962C8B-B14F-4D97-AF65-F5344CB8AC3E}">
        <p14:creationId xmlns:p14="http://schemas.microsoft.com/office/powerpoint/2010/main" val="3815050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Enabler/Co-dependent/Caretaker</a:t>
            </a:r>
            <a:endParaRPr lang="en-US" dirty="0"/>
          </a:p>
        </p:txBody>
      </p:sp>
      <p:sp>
        <p:nvSpPr>
          <p:cNvPr id="3" name="Content Placeholder 2"/>
          <p:cNvSpPr>
            <a:spLocks noGrp="1"/>
          </p:cNvSpPr>
          <p:nvPr>
            <p:ph idx="1"/>
          </p:nvPr>
        </p:nvSpPr>
        <p:spPr>
          <a:xfrm>
            <a:off x="1104293" y="1561599"/>
            <a:ext cx="8946541" cy="4511656"/>
          </a:xfrm>
        </p:spPr>
        <p:txBody>
          <a:bodyPr>
            <a:normAutofit/>
          </a:bodyPr>
          <a:lstStyle/>
          <a:p>
            <a:r>
              <a:rPr lang="en-US" dirty="0" smtClean="0"/>
              <a:t>Usually the spouse or significant other</a:t>
            </a:r>
          </a:p>
          <a:p>
            <a:r>
              <a:rPr lang="en-US" dirty="0" smtClean="0"/>
              <a:t>Will do anything and everything possible to make behaviors stop (except what works)</a:t>
            </a:r>
          </a:p>
          <a:p>
            <a:r>
              <a:rPr lang="en-US" dirty="0" smtClean="0"/>
              <a:t>Rarely will they confront the dependent or leave the relationship</a:t>
            </a:r>
          </a:p>
          <a:p>
            <a:r>
              <a:rPr lang="en-US" dirty="0" smtClean="0"/>
              <a:t>Enabling is anything that protects the dependent from the consequences of their actions, and this becomes habitual</a:t>
            </a:r>
          </a:p>
          <a:p>
            <a:r>
              <a:rPr lang="en-US" dirty="0" smtClean="0"/>
              <a:t>Tends to everyone’s needs in the family</a:t>
            </a:r>
          </a:p>
          <a:p>
            <a:r>
              <a:rPr lang="en-US" dirty="0" smtClean="0"/>
              <a:t>Loses sense of self in tasks of domestic nature</a:t>
            </a:r>
          </a:p>
          <a:p>
            <a:r>
              <a:rPr lang="en-US" dirty="0" smtClean="0"/>
              <a:t>Purpose is to maintain an appropriate appearance to the outside world</a:t>
            </a:r>
          </a:p>
        </p:txBody>
      </p:sp>
    </p:spTree>
    <p:extLst>
      <p:ext uri="{BB962C8B-B14F-4D97-AF65-F5344CB8AC3E}">
        <p14:creationId xmlns:p14="http://schemas.microsoft.com/office/powerpoint/2010/main" val="1127187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Hero</a:t>
            </a:r>
            <a:endParaRPr lang="en-US" dirty="0"/>
          </a:p>
        </p:txBody>
      </p:sp>
      <p:sp>
        <p:nvSpPr>
          <p:cNvPr id="3" name="Content Placeholder 2"/>
          <p:cNvSpPr>
            <a:spLocks noGrp="1"/>
          </p:cNvSpPr>
          <p:nvPr>
            <p:ph idx="1"/>
          </p:nvPr>
        </p:nvSpPr>
        <p:spPr>
          <a:xfrm>
            <a:off x="1104293" y="1507008"/>
            <a:ext cx="8946541" cy="4962031"/>
          </a:xfrm>
        </p:spPr>
        <p:txBody>
          <a:bodyPr>
            <a:normAutofit/>
          </a:bodyPr>
          <a:lstStyle/>
          <a:p>
            <a:r>
              <a:rPr lang="en-US" dirty="0" smtClean="0"/>
              <a:t>This is the person in the family who sees and hears what is happening and takes responsibility for the family by becoming successful and popular</a:t>
            </a:r>
          </a:p>
          <a:p>
            <a:r>
              <a:rPr lang="en-US" dirty="0" smtClean="0"/>
              <a:t>Often the oldest child</a:t>
            </a:r>
          </a:p>
          <a:p>
            <a:r>
              <a:rPr lang="en-US" dirty="0" smtClean="0"/>
              <a:t>Forms alliance with sober members of family </a:t>
            </a:r>
          </a:p>
          <a:p>
            <a:r>
              <a:rPr lang="en-US" dirty="0" smtClean="0"/>
              <a:t>Source of stability and dependability </a:t>
            </a:r>
          </a:p>
          <a:p>
            <a:r>
              <a:rPr lang="en-US" dirty="0" smtClean="0"/>
              <a:t>May compensate for dependent’s behaviors through over achievement</a:t>
            </a:r>
          </a:p>
          <a:p>
            <a:r>
              <a:rPr lang="en-US" dirty="0" smtClean="0"/>
              <a:t>Feeling of responsibility to fix family’s pain</a:t>
            </a:r>
          </a:p>
          <a:p>
            <a:r>
              <a:rPr lang="en-US" dirty="0" smtClean="0"/>
              <a:t>Inner needs are rarely met because only receiving attention for achievements</a:t>
            </a:r>
          </a:p>
          <a:p>
            <a:r>
              <a:rPr lang="en-US" dirty="0" smtClean="0"/>
              <a:t>Purpose is to raise family’s esteem</a:t>
            </a:r>
            <a:endParaRPr lang="en-US" dirty="0"/>
          </a:p>
        </p:txBody>
      </p:sp>
    </p:spTree>
    <p:extLst>
      <p:ext uri="{BB962C8B-B14F-4D97-AF65-F5344CB8AC3E}">
        <p14:creationId xmlns:p14="http://schemas.microsoft.com/office/powerpoint/2010/main" val="1936144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Scapegoat</a:t>
            </a:r>
            <a:endParaRPr lang="en-US" dirty="0"/>
          </a:p>
        </p:txBody>
      </p:sp>
      <p:sp>
        <p:nvSpPr>
          <p:cNvPr id="3" name="Content Placeholder 2"/>
          <p:cNvSpPr>
            <a:spLocks noGrp="1"/>
          </p:cNvSpPr>
          <p:nvPr>
            <p:ph idx="1"/>
          </p:nvPr>
        </p:nvSpPr>
        <p:spPr>
          <a:xfrm>
            <a:off x="1104293" y="1643485"/>
            <a:ext cx="8946541" cy="4195481"/>
          </a:xfrm>
        </p:spPr>
        <p:txBody>
          <a:bodyPr/>
          <a:lstStyle/>
          <a:p>
            <a:r>
              <a:rPr lang="en-US" dirty="0" smtClean="0"/>
              <a:t>Goes against rules, acts out to take focus off dependent </a:t>
            </a:r>
          </a:p>
          <a:p>
            <a:r>
              <a:rPr lang="en-US" dirty="0" smtClean="0"/>
              <a:t>Feels hurt and guilt because of behavior</a:t>
            </a:r>
          </a:p>
          <a:p>
            <a:r>
              <a:rPr lang="en-US" dirty="0" smtClean="0"/>
              <a:t>Direct message is that they are responsible for the family’s chaos</a:t>
            </a:r>
          </a:p>
          <a:p>
            <a:r>
              <a:rPr lang="en-US" dirty="0" smtClean="0"/>
              <a:t>Child has issues with authority figures</a:t>
            </a:r>
          </a:p>
          <a:p>
            <a:r>
              <a:rPr lang="en-US" dirty="0" smtClean="0"/>
              <a:t>May show self-pity, strong identification with peer values, defiance and hostility</a:t>
            </a:r>
          </a:p>
          <a:p>
            <a:r>
              <a:rPr lang="en-US" dirty="0" smtClean="0"/>
              <a:t>Inside they feel lonely, angry, and guilty</a:t>
            </a:r>
          </a:p>
          <a:p>
            <a:r>
              <a:rPr lang="en-US" dirty="0" smtClean="0"/>
              <a:t>Allows other a pretense of control, without it family would dismantle</a:t>
            </a:r>
          </a:p>
          <a:p>
            <a:r>
              <a:rPr lang="en-US" dirty="0" smtClean="0"/>
              <a:t>Purpose is to put the focus off the dependent, thereby allowing them to continue using substances</a:t>
            </a:r>
            <a:endParaRPr lang="en-US" dirty="0"/>
          </a:p>
        </p:txBody>
      </p:sp>
    </p:spTree>
    <p:extLst>
      <p:ext uri="{BB962C8B-B14F-4D97-AF65-F5344CB8AC3E}">
        <p14:creationId xmlns:p14="http://schemas.microsoft.com/office/powerpoint/2010/main" val="4175912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Lost Child</a:t>
            </a:r>
            <a:endParaRPr lang="en-US" dirty="0"/>
          </a:p>
        </p:txBody>
      </p:sp>
      <p:sp>
        <p:nvSpPr>
          <p:cNvPr id="3" name="Content Placeholder 2"/>
          <p:cNvSpPr>
            <a:spLocks noGrp="1"/>
          </p:cNvSpPr>
          <p:nvPr>
            <p:ph idx="1"/>
          </p:nvPr>
        </p:nvSpPr>
        <p:spPr/>
        <p:txBody>
          <a:bodyPr/>
          <a:lstStyle/>
          <a:p>
            <a:r>
              <a:rPr lang="en-US" dirty="0" smtClean="0"/>
              <a:t>No connection to the family, difficulty learning communication and relationship skills</a:t>
            </a:r>
          </a:p>
          <a:p>
            <a:r>
              <a:rPr lang="en-US" dirty="0" smtClean="0"/>
              <a:t>Much in common with scapegoat</a:t>
            </a:r>
          </a:p>
          <a:p>
            <a:r>
              <a:rPr lang="en-US" dirty="0" smtClean="0"/>
              <a:t>Observes more than is said</a:t>
            </a:r>
          </a:p>
          <a:p>
            <a:r>
              <a:rPr lang="en-US" dirty="0" smtClean="0"/>
              <a:t>Does not participate in activity of family</a:t>
            </a:r>
          </a:p>
          <a:p>
            <a:r>
              <a:rPr lang="en-US" dirty="0" smtClean="0"/>
              <a:t>Loners</a:t>
            </a:r>
          </a:p>
          <a:p>
            <a:r>
              <a:rPr lang="en-US" dirty="0" smtClean="0"/>
              <a:t>Isolated physically and psychologically</a:t>
            </a:r>
          </a:p>
          <a:p>
            <a:r>
              <a:rPr lang="en-US" dirty="0" smtClean="0"/>
              <a:t>Purpose is to prevent added demands on the family due to their low maintenance</a:t>
            </a:r>
            <a:endParaRPr lang="en-US" dirty="0"/>
          </a:p>
        </p:txBody>
      </p:sp>
    </p:spTree>
    <p:extLst>
      <p:ext uri="{BB962C8B-B14F-4D97-AF65-F5344CB8AC3E}">
        <p14:creationId xmlns:p14="http://schemas.microsoft.com/office/powerpoint/2010/main" val="3619884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Mascot</a:t>
            </a:r>
            <a:endParaRPr lang="en-US" dirty="0"/>
          </a:p>
        </p:txBody>
      </p:sp>
      <p:sp>
        <p:nvSpPr>
          <p:cNvPr id="3" name="Content Placeholder 2"/>
          <p:cNvSpPr>
            <a:spLocks noGrp="1"/>
          </p:cNvSpPr>
          <p:nvPr>
            <p:ph idx="1"/>
          </p:nvPr>
        </p:nvSpPr>
        <p:spPr/>
        <p:txBody>
          <a:bodyPr/>
          <a:lstStyle/>
          <a:p>
            <a:r>
              <a:rPr lang="en-US" dirty="0" smtClean="0"/>
              <a:t>Usually the youngest in the family</a:t>
            </a:r>
          </a:p>
          <a:p>
            <a:r>
              <a:rPr lang="en-US" dirty="0" smtClean="0"/>
              <a:t>Conversations are usually superficial as deep meaningful conversations can trigger pain and shame</a:t>
            </a:r>
          </a:p>
          <a:p>
            <a:r>
              <a:rPr lang="en-US" dirty="0" smtClean="0"/>
              <a:t>Make light of situation in order to relieve tension and gain parental attention</a:t>
            </a:r>
          </a:p>
          <a:p>
            <a:r>
              <a:rPr lang="en-US" dirty="0" smtClean="0"/>
              <a:t>Immature</a:t>
            </a:r>
          </a:p>
          <a:p>
            <a:r>
              <a:rPr lang="en-US" dirty="0" smtClean="0"/>
              <a:t>Laughter prevents healing rather than produces it</a:t>
            </a:r>
          </a:p>
          <a:p>
            <a:r>
              <a:rPr lang="en-US" dirty="0"/>
              <a:t>Purpose is to provide levity to the family and relieve stress and tension by distracting </a:t>
            </a:r>
            <a:r>
              <a:rPr lang="en-US" dirty="0" smtClean="0"/>
              <a:t>everyone</a:t>
            </a:r>
          </a:p>
          <a:p>
            <a:endParaRPr lang="en-US" dirty="0" smtClean="0"/>
          </a:p>
          <a:p>
            <a:endParaRPr lang="en-US" dirty="0"/>
          </a:p>
        </p:txBody>
      </p:sp>
    </p:spTree>
    <p:extLst>
      <p:ext uri="{BB962C8B-B14F-4D97-AF65-F5344CB8AC3E}">
        <p14:creationId xmlns:p14="http://schemas.microsoft.com/office/powerpoint/2010/main" val="3907182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Difference between Enabling &amp; Supporting</a:t>
            </a:r>
            <a:endParaRPr lang="en-US" sz="4000" dirty="0"/>
          </a:p>
        </p:txBody>
      </p:sp>
      <p:sp>
        <p:nvSpPr>
          <p:cNvPr id="3" name="Content Placeholder 2"/>
          <p:cNvSpPr>
            <a:spLocks noGrp="1"/>
          </p:cNvSpPr>
          <p:nvPr>
            <p:ph idx="1"/>
          </p:nvPr>
        </p:nvSpPr>
        <p:spPr/>
        <p:txBody>
          <a:bodyPr>
            <a:normAutofit/>
          </a:bodyPr>
          <a:lstStyle/>
          <a:p>
            <a:r>
              <a:rPr lang="en-US" sz="2400" b="1" dirty="0" smtClean="0"/>
              <a:t>Enabling</a:t>
            </a:r>
            <a:r>
              <a:rPr lang="en-US" sz="2400" dirty="0" smtClean="0"/>
              <a:t> looks like:</a:t>
            </a:r>
          </a:p>
          <a:p>
            <a:pPr lvl="1"/>
            <a:r>
              <a:rPr lang="en-US" sz="2000" dirty="0" smtClean="0"/>
              <a:t>Putting your own needs aside to care for the substance user</a:t>
            </a:r>
          </a:p>
          <a:p>
            <a:pPr lvl="1"/>
            <a:r>
              <a:rPr lang="en-US" sz="2000" dirty="0" smtClean="0"/>
              <a:t>Feeling resentful for taking on more than your share of responsibilities</a:t>
            </a:r>
          </a:p>
          <a:p>
            <a:pPr lvl="1"/>
            <a:r>
              <a:rPr lang="en-US" sz="2000" dirty="0" smtClean="0"/>
              <a:t>Lying to others, especially yourself, about unacceptable behavior</a:t>
            </a:r>
          </a:p>
          <a:p>
            <a:pPr lvl="1"/>
            <a:r>
              <a:rPr lang="en-US" sz="2000" dirty="0" smtClean="0"/>
              <a:t>Spending a lot of time focusing on fixing the substance user</a:t>
            </a:r>
          </a:p>
          <a:p>
            <a:pPr lvl="1"/>
            <a:r>
              <a:rPr lang="en-US" sz="2000" dirty="0" smtClean="0"/>
              <a:t>Bailing the substance user out of disasters they created </a:t>
            </a:r>
            <a:endParaRPr lang="en-US" sz="2000" dirty="0"/>
          </a:p>
        </p:txBody>
      </p:sp>
    </p:spTree>
    <p:extLst>
      <p:ext uri="{BB962C8B-B14F-4D97-AF65-F5344CB8AC3E}">
        <p14:creationId xmlns:p14="http://schemas.microsoft.com/office/powerpoint/2010/main" val="2723839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Enabling &amp; Supporting </a:t>
            </a:r>
            <a:endParaRPr lang="en-US" dirty="0"/>
          </a:p>
        </p:txBody>
      </p:sp>
      <p:sp>
        <p:nvSpPr>
          <p:cNvPr id="3" name="Content Placeholder 2"/>
          <p:cNvSpPr>
            <a:spLocks noGrp="1"/>
          </p:cNvSpPr>
          <p:nvPr>
            <p:ph idx="1"/>
          </p:nvPr>
        </p:nvSpPr>
        <p:spPr/>
        <p:txBody>
          <a:bodyPr>
            <a:normAutofit/>
          </a:bodyPr>
          <a:lstStyle/>
          <a:p>
            <a:r>
              <a:rPr lang="en-US" sz="2400" b="1" dirty="0" smtClean="0"/>
              <a:t>Supporting</a:t>
            </a:r>
            <a:r>
              <a:rPr lang="en-US" sz="2400" dirty="0" smtClean="0"/>
              <a:t> looks like:</a:t>
            </a:r>
          </a:p>
          <a:p>
            <a:pPr lvl="1"/>
            <a:r>
              <a:rPr lang="en-US" sz="2000" dirty="0" smtClean="0"/>
              <a:t>Establishing clear and consistent boundaries with what behaviors are and are not acceptable from the substance user</a:t>
            </a:r>
          </a:p>
          <a:p>
            <a:pPr lvl="1"/>
            <a:r>
              <a:rPr lang="en-US" sz="2000" dirty="0" smtClean="0"/>
              <a:t>Utilizing appropriate consequences for negative or dangerous behaviors</a:t>
            </a:r>
          </a:p>
          <a:p>
            <a:pPr lvl="1"/>
            <a:r>
              <a:rPr lang="en-US" sz="2000" dirty="0" smtClean="0"/>
              <a:t>Providing and encouraging substance user to obtain services for their substance use</a:t>
            </a:r>
          </a:p>
          <a:p>
            <a:pPr lvl="1"/>
            <a:r>
              <a:rPr lang="en-US" sz="2000" dirty="0" smtClean="0"/>
              <a:t>Exploring options for self-care and self-help, including meetings</a:t>
            </a:r>
          </a:p>
          <a:p>
            <a:pPr lvl="1"/>
            <a:endParaRPr lang="en-US" sz="2000" dirty="0"/>
          </a:p>
        </p:txBody>
      </p:sp>
    </p:spTree>
    <p:extLst>
      <p:ext uri="{BB962C8B-B14F-4D97-AF65-F5344CB8AC3E}">
        <p14:creationId xmlns:p14="http://schemas.microsoft.com/office/powerpoint/2010/main" val="3098677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Evidenced Based Therapies</a:t>
            </a:r>
            <a:endParaRPr lang="en-US" dirty="0"/>
          </a:p>
        </p:txBody>
      </p:sp>
      <p:sp>
        <p:nvSpPr>
          <p:cNvPr id="3" name="Content Placeholder 2"/>
          <p:cNvSpPr>
            <a:spLocks noGrp="1"/>
          </p:cNvSpPr>
          <p:nvPr>
            <p:ph idx="1"/>
          </p:nvPr>
        </p:nvSpPr>
        <p:spPr/>
        <p:txBody>
          <a:bodyPr/>
          <a:lstStyle/>
          <a:p>
            <a:r>
              <a:rPr lang="en-US" dirty="0" smtClean="0"/>
              <a:t>Cognitive Processing Therapy</a:t>
            </a:r>
          </a:p>
          <a:p>
            <a:r>
              <a:rPr lang="en-US" dirty="0" smtClean="0"/>
              <a:t>Cognitive Behavioral Therapy</a:t>
            </a:r>
          </a:p>
          <a:p>
            <a:r>
              <a:rPr lang="en-US" dirty="0" smtClean="0"/>
              <a:t>Prolonged Exposure Therapy</a:t>
            </a:r>
          </a:p>
          <a:p>
            <a:r>
              <a:rPr lang="en-US" dirty="0" smtClean="0"/>
              <a:t>Eye Movement Desensitization and Reprocessing (EMDR)</a:t>
            </a:r>
          </a:p>
          <a:p>
            <a:r>
              <a:rPr lang="en-US" dirty="0" smtClean="0"/>
              <a:t>Motivational Interviewing</a:t>
            </a:r>
          </a:p>
          <a:p>
            <a:r>
              <a:rPr lang="en-US" dirty="0" smtClean="0"/>
              <a:t>Seeking Safety </a:t>
            </a:r>
            <a:endParaRPr lang="en-US" dirty="0"/>
          </a:p>
        </p:txBody>
      </p:sp>
    </p:spTree>
    <p:extLst>
      <p:ext uri="{BB962C8B-B14F-4D97-AF65-F5344CB8AC3E}">
        <p14:creationId xmlns:p14="http://schemas.microsoft.com/office/powerpoint/2010/main" val="623293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Processing Therapy</a:t>
            </a:r>
            <a:endParaRPr lang="en-US" dirty="0"/>
          </a:p>
        </p:txBody>
      </p:sp>
      <p:sp>
        <p:nvSpPr>
          <p:cNvPr id="3" name="Content Placeholder 2"/>
          <p:cNvSpPr>
            <a:spLocks noGrp="1"/>
          </p:cNvSpPr>
          <p:nvPr>
            <p:ph idx="1"/>
          </p:nvPr>
        </p:nvSpPr>
        <p:spPr/>
        <p:txBody>
          <a:bodyPr>
            <a:normAutofit lnSpcReduction="10000"/>
          </a:bodyPr>
          <a:lstStyle/>
          <a:p>
            <a:r>
              <a:rPr lang="en-US" dirty="0" smtClean="0"/>
              <a:t>CPT is a manualized 12-session, specific form of Cognitive Behavioral Therapy (CBT) for PTSD that has a primary focus on cognitive interventions</a:t>
            </a:r>
          </a:p>
          <a:p>
            <a:r>
              <a:rPr lang="en-US" dirty="0" smtClean="0"/>
              <a:t>Initial session of CPT is psychoeducational</a:t>
            </a:r>
          </a:p>
          <a:p>
            <a:r>
              <a:rPr lang="en-US" dirty="0" smtClean="0"/>
              <a:t>Clients are taught to identify the connection between events, thoughts, and feelings and to practice this throughout assigned homework</a:t>
            </a:r>
          </a:p>
          <a:p>
            <a:r>
              <a:rPr lang="en-US" dirty="0" smtClean="0"/>
              <a:t>Includes exposure to traumatic memory through writing and reading accounts, with a focus on feelings, beliefs, and thoughts that emanated from the traumatic event</a:t>
            </a:r>
          </a:p>
          <a:p>
            <a:r>
              <a:rPr lang="en-US" dirty="0" smtClean="0"/>
              <a:t>Overgeneralized beliefs are challenged as they relate to self and others</a:t>
            </a:r>
            <a:endParaRPr lang="en-US" dirty="0"/>
          </a:p>
        </p:txBody>
      </p:sp>
    </p:spTree>
    <p:extLst>
      <p:ext uri="{BB962C8B-B14F-4D97-AF65-F5344CB8AC3E}">
        <p14:creationId xmlns:p14="http://schemas.microsoft.com/office/powerpoint/2010/main" val="150425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p:txBody>
          <a:bodyPr/>
          <a:lstStyle/>
          <a:p>
            <a:r>
              <a:rPr lang="en-US" dirty="0" smtClean="0"/>
              <a:t>1.  Clinicians will be able to identify the five roles family members or loved ones adopt when there are issues of substance abuse in the family &amp; how to identify which type of communication is necessary to address these roles in order to assist clients with restoring balance.</a:t>
            </a:r>
          </a:p>
          <a:p>
            <a:r>
              <a:rPr lang="en-US" dirty="0" smtClean="0"/>
              <a:t>2.  Clinicians will integrate Cognitive Behavioral Therapy, Motivational Interviewing and Seeking Safety to organize the family or client’s difficulty with providing a healthy and supportive environment for the Veteran trying to remain sober and thus, resolve the family dynamic. </a:t>
            </a:r>
            <a:endParaRPr lang="en-US" dirty="0"/>
          </a:p>
        </p:txBody>
      </p:sp>
    </p:spTree>
    <p:extLst>
      <p:ext uri="{BB962C8B-B14F-4D97-AF65-F5344CB8AC3E}">
        <p14:creationId xmlns:p14="http://schemas.microsoft.com/office/powerpoint/2010/main" val="1039321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Behavioral Therapy </a:t>
            </a:r>
            <a:endParaRPr lang="en-US" dirty="0"/>
          </a:p>
        </p:txBody>
      </p:sp>
      <p:sp>
        <p:nvSpPr>
          <p:cNvPr id="3" name="Content Placeholder 2"/>
          <p:cNvSpPr>
            <a:spLocks noGrp="1"/>
          </p:cNvSpPr>
          <p:nvPr>
            <p:ph idx="1"/>
          </p:nvPr>
        </p:nvSpPr>
        <p:spPr/>
        <p:txBody>
          <a:bodyPr/>
          <a:lstStyle/>
          <a:p>
            <a:r>
              <a:rPr lang="en-US" dirty="0" smtClean="0"/>
              <a:t>CBT is goal directed and semi-structured therapy that involves a partnership between the client and the therapist</a:t>
            </a:r>
          </a:p>
          <a:p>
            <a:r>
              <a:rPr lang="en-US" dirty="0" smtClean="0"/>
              <a:t>CBT focuses on exploring relationships among a person’s thoughts, feelings, or behaviors</a:t>
            </a:r>
          </a:p>
          <a:p>
            <a:r>
              <a:rPr lang="en-US" dirty="0" smtClean="0"/>
              <a:t>Therapist works to uncover unhealthy patterns of thought and how they may be causing self-destructive behaviors and beliefs</a:t>
            </a:r>
          </a:p>
          <a:p>
            <a:r>
              <a:rPr lang="en-US" dirty="0" smtClean="0"/>
              <a:t>Therapist works with client to develop constructive ways of thinking that will produce healthier behaviors and beliefs</a:t>
            </a:r>
          </a:p>
          <a:p>
            <a:r>
              <a:rPr lang="en-US" dirty="0" smtClean="0"/>
              <a:t>Core principles are identifying negative or false beliefs and restructuring them through use of homework in between sessions</a:t>
            </a:r>
            <a:endParaRPr lang="en-US" dirty="0"/>
          </a:p>
        </p:txBody>
      </p:sp>
    </p:spTree>
    <p:extLst>
      <p:ext uri="{BB962C8B-B14F-4D97-AF65-F5344CB8AC3E}">
        <p14:creationId xmlns:p14="http://schemas.microsoft.com/office/powerpoint/2010/main" val="408367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Prolonged Exposure Therapy</a:t>
            </a:r>
            <a:endParaRPr lang="en-US" dirty="0"/>
          </a:p>
        </p:txBody>
      </p:sp>
      <p:sp>
        <p:nvSpPr>
          <p:cNvPr id="3" name="Content Placeholder 2"/>
          <p:cNvSpPr>
            <a:spLocks noGrp="1"/>
          </p:cNvSpPr>
          <p:nvPr>
            <p:ph idx="1"/>
          </p:nvPr>
        </p:nvSpPr>
        <p:spPr/>
        <p:txBody>
          <a:bodyPr/>
          <a:lstStyle/>
          <a:p>
            <a:r>
              <a:rPr lang="en-US" dirty="0" smtClean="0"/>
              <a:t>PE is an evidenced based, manualized protocol effective for the treatment of PTSD</a:t>
            </a:r>
          </a:p>
          <a:p>
            <a:r>
              <a:rPr lang="en-US" dirty="0" smtClean="0"/>
              <a:t>PE is based in Emotional Processing Theory, which posits that PTSD symptoms arise as a result of cognitive and behavioral avoidance of trauma-related thoughts, reminders, activities and situations. </a:t>
            </a:r>
          </a:p>
          <a:p>
            <a:r>
              <a:rPr lang="en-US" dirty="0" smtClean="0"/>
              <a:t>PE helps the client interrupt and reverse the process by blocking cognitive and behavioral avoidance, introducing corrective information, and facilitating organization and processing of the trauma memory and associated thoughts and beliefs</a:t>
            </a:r>
            <a:endParaRPr lang="en-US" dirty="0"/>
          </a:p>
        </p:txBody>
      </p:sp>
    </p:spTree>
    <p:extLst>
      <p:ext uri="{BB962C8B-B14F-4D97-AF65-F5344CB8AC3E}">
        <p14:creationId xmlns:p14="http://schemas.microsoft.com/office/powerpoint/2010/main" val="3403145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EMDR</a:t>
            </a:r>
            <a:endParaRPr lang="en-US" dirty="0"/>
          </a:p>
        </p:txBody>
      </p:sp>
      <p:sp>
        <p:nvSpPr>
          <p:cNvPr id="3" name="Content Placeholder 2"/>
          <p:cNvSpPr>
            <a:spLocks noGrp="1"/>
          </p:cNvSpPr>
          <p:nvPr>
            <p:ph idx="1"/>
          </p:nvPr>
        </p:nvSpPr>
        <p:spPr>
          <a:xfrm>
            <a:off x="1103312" y="1651380"/>
            <a:ext cx="8946541" cy="4597020"/>
          </a:xfrm>
        </p:spPr>
        <p:txBody>
          <a:bodyPr>
            <a:normAutofit/>
          </a:bodyPr>
          <a:lstStyle/>
          <a:p>
            <a:r>
              <a:rPr lang="en-US" dirty="0" smtClean="0"/>
              <a:t>Eye Movement Desensitization and Reprocessing (EMDR) is an integrative psychotherapy approach that has been proven effective for the treatment of trauma</a:t>
            </a:r>
          </a:p>
          <a:p>
            <a:r>
              <a:rPr lang="en-US" dirty="0" smtClean="0"/>
              <a:t>Set of standardized protocols that incorporates elements from many different treatment approaches; however, is a non traditional form of therapy</a:t>
            </a:r>
          </a:p>
          <a:p>
            <a:r>
              <a:rPr lang="en-US" dirty="0" smtClean="0"/>
              <a:t>EMDR is an 8 phase treatment</a:t>
            </a:r>
          </a:p>
          <a:p>
            <a:r>
              <a:rPr lang="en-US" dirty="0" smtClean="0"/>
              <a:t>Involves attention to three time periods: past, present, and future</a:t>
            </a:r>
          </a:p>
          <a:p>
            <a:r>
              <a:rPr lang="en-US" dirty="0" smtClean="0"/>
              <a:t>The therapist moves his finger back and forth in front of your face and asks you to follow these motions with your eyes while asking you to recall a disturbing event, then gradually will guide you to shift your thoughts to more pleasant ones</a:t>
            </a:r>
          </a:p>
          <a:p>
            <a:pPr marL="0" indent="0">
              <a:buNone/>
            </a:pPr>
            <a:endParaRPr lang="en-US" dirty="0"/>
          </a:p>
        </p:txBody>
      </p:sp>
    </p:spTree>
    <p:extLst>
      <p:ext uri="{BB962C8B-B14F-4D97-AF65-F5344CB8AC3E}">
        <p14:creationId xmlns:p14="http://schemas.microsoft.com/office/powerpoint/2010/main" val="2055326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Motivational Interviewing</a:t>
            </a:r>
            <a:endParaRPr lang="en-US" dirty="0"/>
          </a:p>
        </p:txBody>
      </p:sp>
      <p:sp>
        <p:nvSpPr>
          <p:cNvPr id="3" name="Content Placeholder 2"/>
          <p:cNvSpPr>
            <a:spLocks noGrp="1"/>
          </p:cNvSpPr>
          <p:nvPr>
            <p:ph idx="1"/>
          </p:nvPr>
        </p:nvSpPr>
        <p:spPr/>
        <p:txBody>
          <a:bodyPr/>
          <a:lstStyle/>
          <a:p>
            <a:r>
              <a:rPr lang="en-US" dirty="0" smtClean="0"/>
              <a:t>MI works on facilitating and engaging intrinsic motivation within the client in order to change negative behavior</a:t>
            </a:r>
          </a:p>
          <a:p>
            <a:r>
              <a:rPr lang="en-US" dirty="0" smtClean="0"/>
              <a:t>Goal oriented and client centered counseling</a:t>
            </a:r>
          </a:p>
          <a:p>
            <a:r>
              <a:rPr lang="en-US" dirty="0" smtClean="0"/>
              <a:t>Non-judgmental, non-confrontational, and non-adversarial </a:t>
            </a:r>
          </a:p>
          <a:p>
            <a:r>
              <a:rPr lang="en-US" dirty="0" smtClean="0"/>
              <a:t>Increases the client’s awareness of the potential problems caused, consequences experienced, and risks faced as a result of the change behavior</a:t>
            </a:r>
          </a:p>
          <a:p>
            <a:r>
              <a:rPr lang="en-US" dirty="0" smtClean="0"/>
              <a:t>Main goals are to engage clients, elicit change talk, and evoke motivation to make positive changes from the client</a:t>
            </a:r>
            <a:endParaRPr lang="en-US" dirty="0"/>
          </a:p>
        </p:txBody>
      </p:sp>
    </p:spTree>
    <p:extLst>
      <p:ext uri="{BB962C8B-B14F-4D97-AF65-F5344CB8AC3E}">
        <p14:creationId xmlns:p14="http://schemas.microsoft.com/office/powerpoint/2010/main" val="37218876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Safety</a:t>
            </a:r>
            <a:endParaRPr lang="en-US" dirty="0"/>
          </a:p>
        </p:txBody>
      </p:sp>
      <p:sp>
        <p:nvSpPr>
          <p:cNvPr id="3" name="Content Placeholder 2"/>
          <p:cNvSpPr>
            <a:spLocks noGrp="1"/>
          </p:cNvSpPr>
          <p:nvPr>
            <p:ph idx="1"/>
          </p:nvPr>
        </p:nvSpPr>
        <p:spPr/>
        <p:txBody>
          <a:bodyPr/>
          <a:lstStyle/>
          <a:p>
            <a:r>
              <a:rPr lang="en-US" dirty="0" smtClean="0"/>
              <a:t>Seeking Safety is evidenced-based, present-focused counseling modeled to help people attain safety from trauma and/or substance abuse</a:t>
            </a:r>
          </a:p>
          <a:p>
            <a:r>
              <a:rPr lang="en-US" dirty="0" smtClean="0"/>
              <a:t>Directly addresses trauma/abuse without requiring clients to delve into the trauma narrative </a:t>
            </a:r>
          </a:p>
          <a:p>
            <a:r>
              <a:rPr lang="en-US" dirty="0" smtClean="0"/>
              <a:t>25-week curriculum therapy, styled similar to Cognitive Behavioral Therapy</a:t>
            </a:r>
          </a:p>
          <a:p>
            <a:r>
              <a:rPr lang="en-US" dirty="0" smtClean="0"/>
              <a:t>Focuses on grounding techniques, coping skills, and inner-self talk/dialogue</a:t>
            </a:r>
          </a:p>
        </p:txBody>
      </p:sp>
    </p:spTree>
    <p:extLst>
      <p:ext uri="{BB962C8B-B14F-4D97-AF65-F5344CB8AC3E}">
        <p14:creationId xmlns:p14="http://schemas.microsoft.com/office/powerpoint/2010/main" val="2009457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Focusing on CBT, MI, and Seeking Safety	</a:t>
            </a:r>
            <a:endParaRPr lang="en-US" dirty="0"/>
          </a:p>
        </p:txBody>
      </p:sp>
      <p:sp>
        <p:nvSpPr>
          <p:cNvPr id="3" name="Content Placeholder 2"/>
          <p:cNvSpPr>
            <a:spLocks noGrp="1"/>
          </p:cNvSpPr>
          <p:nvPr>
            <p:ph idx="1"/>
          </p:nvPr>
        </p:nvSpPr>
        <p:spPr/>
        <p:txBody>
          <a:bodyPr/>
          <a:lstStyle/>
          <a:p>
            <a:r>
              <a:rPr lang="en-US" dirty="0" smtClean="0"/>
              <a:t>Interventions are statistically proven to reduce negative symptoms of PTSD and SUD</a:t>
            </a:r>
          </a:p>
          <a:p>
            <a:r>
              <a:rPr lang="en-US" dirty="0" smtClean="0"/>
              <a:t>Encourage open-lines of communication with family members and peers</a:t>
            </a:r>
          </a:p>
          <a:p>
            <a:r>
              <a:rPr lang="en-US" dirty="0" smtClean="0"/>
              <a:t>Explore use of self-talk and inner dialogue</a:t>
            </a:r>
          </a:p>
          <a:p>
            <a:r>
              <a:rPr lang="en-US" dirty="0" smtClean="0"/>
              <a:t>Promote effective and assertive communication skills</a:t>
            </a:r>
          </a:p>
          <a:p>
            <a:r>
              <a:rPr lang="en-US" dirty="0" smtClean="0"/>
              <a:t>Includes homework, handouts, and psychoeducational material</a:t>
            </a:r>
          </a:p>
          <a:p>
            <a:r>
              <a:rPr lang="en-US" dirty="0" smtClean="0"/>
              <a:t>Limit recount of trauma narrative</a:t>
            </a:r>
          </a:p>
          <a:p>
            <a:r>
              <a:rPr lang="en-US" dirty="0" smtClean="0"/>
              <a:t>Increase coping skills </a:t>
            </a:r>
            <a:endParaRPr lang="en-US" dirty="0"/>
          </a:p>
        </p:txBody>
      </p:sp>
    </p:spTree>
    <p:extLst>
      <p:ext uri="{BB962C8B-B14F-4D97-AF65-F5344CB8AC3E}">
        <p14:creationId xmlns:p14="http://schemas.microsoft.com/office/powerpoint/2010/main" val="34955696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Psychoeducation</a:t>
            </a:r>
            <a:endParaRPr lang="en-US" dirty="0"/>
          </a:p>
        </p:txBody>
      </p:sp>
      <p:sp>
        <p:nvSpPr>
          <p:cNvPr id="3" name="Content Placeholder 2"/>
          <p:cNvSpPr>
            <a:spLocks noGrp="1"/>
          </p:cNvSpPr>
          <p:nvPr>
            <p:ph idx="1"/>
          </p:nvPr>
        </p:nvSpPr>
        <p:spPr/>
        <p:txBody>
          <a:bodyPr/>
          <a:lstStyle/>
          <a:p>
            <a:r>
              <a:rPr lang="en-US" dirty="0" smtClean="0"/>
              <a:t>Psychoeducation is education offered to individuals or families with a mental health condition to help empower them and deal appropriately with their condition, yielding optimal results</a:t>
            </a:r>
          </a:p>
          <a:p>
            <a:r>
              <a:rPr lang="en-US" dirty="0" smtClean="0"/>
              <a:t>Patient training courses, family training courses, and parent training courses are examples of psychoeducation</a:t>
            </a:r>
          </a:p>
          <a:p>
            <a:r>
              <a:rPr lang="en-US" dirty="0" smtClean="0"/>
              <a:t>The goal with psychoeducation is for the consumers to understand the diagnosis and ways to effectively manage the situation</a:t>
            </a:r>
          </a:p>
          <a:p>
            <a:r>
              <a:rPr lang="en-US" dirty="0" smtClean="0"/>
              <a:t>Resources and coping skills are strengthened and used to contribute to the family’s emotional health and well-being, in addition to the client’s</a:t>
            </a:r>
            <a:endParaRPr lang="en-US" dirty="0"/>
          </a:p>
        </p:txBody>
      </p:sp>
    </p:spTree>
    <p:extLst>
      <p:ext uri="{BB962C8B-B14F-4D97-AF65-F5344CB8AC3E}">
        <p14:creationId xmlns:p14="http://schemas.microsoft.com/office/powerpoint/2010/main" val="29319774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of Communication</a:t>
            </a:r>
            <a:endParaRPr lang="en-US" dirty="0"/>
          </a:p>
        </p:txBody>
      </p:sp>
      <p:sp>
        <p:nvSpPr>
          <p:cNvPr id="3" name="Content Placeholder 2"/>
          <p:cNvSpPr>
            <a:spLocks noGrp="1"/>
          </p:cNvSpPr>
          <p:nvPr>
            <p:ph idx="1"/>
          </p:nvPr>
        </p:nvSpPr>
        <p:spPr/>
        <p:txBody>
          <a:bodyPr>
            <a:normAutofit/>
          </a:bodyPr>
          <a:lstStyle/>
          <a:p>
            <a:r>
              <a:rPr lang="en-US" sz="2400" dirty="0" smtClean="0"/>
              <a:t>Passive</a:t>
            </a:r>
          </a:p>
          <a:p>
            <a:r>
              <a:rPr lang="en-US" sz="2400" dirty="0" smtClean="0"/>
              <a:t>Aggressive</a:t>
            </a:r>
          </a:p>
          <a:p>
            <a:r>
              <a:rPr lang="en-US" sz="2400" dirty="0" smtClean="0"/>
              <a:t>Passive-Aggressive</a:t>
            </a:r>
          </a:p>
          <a:p>
            <a:r>
              <a:rPr lang="en-US" sz="2400" dirty="0" smtClean="0"/>
              <a:t>Assertive</a:t>
            </a:r>
            <a:endParaRPr lang="en-US" sz="2400" dirty="0"/>
          </a:p>
        </p:txBody>
      </p:sp>
    </p:spTree>
    <p:extLst>
      <p:ext uri="{BB962C8B-B14F-4D97-AF65-F5344CB8AC3E}">
        <p14:creationId xmlns:p14="http://schemas.microsoft.com/office/powerpoint/2010/main" val="35092173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Communicating Assertively</a:t>
            </a:r>
            <a:endParaRPr lang="en-US" dirty="0"/>
          </a:p>
        </p:txBody>
      </p:sp>
      <p:sp>
        <p:nvSpPr>
          <p:cNvPr id="3" name="Content Placeholder 2"/>
          <p:cNvSpPr>
            <a:spLocks noGrp="1"/>
          </p:cNvSpPr>
          <p:nvPr>
            <p:ph idx="1"/>
          </p:nvPr>
        </p:nvSpPr>
        <p:spPr/>
        <p:txBody>
          <a:bodyPr/>
          <a:lstStyle/>
          <a:p>
            <a:r>
              <a:rPr lang="en-US" dirty="0" smtClean="0"/>
              <a:t>Allows the expression of clearly stated opinions and feelings </a:t>
            </a:r>
          </a:p>
          <a:p>
            <a:r>
              <a:rPr lang="en-US" dirty="0" smtClean="0"/>
              <a:t>Allows the advocacy of their rights and needs without violating the rights of others</a:t>
            </a:r>
          </a:p>
          <a:p>
            <a:r>
              <a:rPr lang="en-US" dirty="0" smtClean="0"/>
              <a:t>Encourages high-self esteem</a:t>
            </a:r>
          </a:p>
          <a:p>
            <a:r>
              <a:rPr lang="en-US" dirty="0" smtClean="0"/>
              <a:t>Stems from emotional intelligence</a:t>
            </a:r>
          </a:p>
          <a:p>
            <a:r>
              <a:rPr lang="en-US" dirty="0" smtClean="0"/>
              <a:t>Promotes healthy boundaries</a:t>
            </a:r>
          </a:p>
          <a:p>
            <a:r>
              <a:rPr lang="en-US" dirty="0" smtClean="0"/>
              <a:t>Fundamental for positive mental health and healthy relationships</a:t>
            </a:r>
            <a:endParaRPr lang="en-US" dirty="0"/>
          </a:p>
        </p:txBody>
      </p:sp>
    </p:spTree>
    <p:extLst>
      <p:ext uri="{BB962C8B-B14F-4D97-AF65-F5344CB8AC3E}">
        <p14:creationId xmlns:p14="http://schemas.microsoft.com/office/powerpoint/2010/main" val="3930895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MI, CBT, and Seeking Safety Reinforce Assertive Communication</a:t>
            </a:r>
            <a:endParaRPr lang="en-US" dirty="0"/>
          </a:p>
        </p:txBody>
      </p:sp>
      <p:sp>
        <p:nvSpPr>
          <p:cNvPr id="3" name="Content Placeholder 2"/>
          <p:cNvSpPr>
            <a:spLocks noGrp="1"/>
          </p:cNvSpPr>
          <p:nvPr>
            <p:ph idx="1"/>
          </p:nvPr>
        </p:nvSpPr>
        <p:spPr/>
        <p:txBody>
          <a:bodyPr/>
          <a:lstStyle/>
          <a:p>
            <a:r>
              <a:rPr lang="en-US" dirty="0" smtClean="0"/>
              <a:t>MI teaches the client to feel comfortable with confrontation, feel safe setting appropriate boundaries and limits, establishes credibility, and encourages the use of appropriate self-disclosure</a:t>
            </a:r>
          </a:p>
          <a:p>
            <a:r>
              <a:rPr lang="en-US" dirty="0" smtClean="0"/>
              <a:t>CBT reinforces positive self-esteem, appropriate self-talk/internal dialogue, and promotes healthy boundaries</a:t>
            </a:r>
          </a:p>
          <a:p>
            <a:r>
              <a:rPr lang="en-US" dirty="0" smtClean="0"/>
              <a:t>Seeking Safety teaches positive coping skills, effective grounding techniques, and closure to traumatic events or experiences while promoting safety</a:t>
            </a:r>
            <a:endParaRPr lang="en-US" dirty="0"/>
          </a:p>
        </p:txBody>
      </p:sp>
    </p:spTree>
    <p:extLst>
      <p:ext uri="{BB962C8B-B14F-4D97-AF65-F5344CB8AC3E}">
        <p14:creationId xmlns:p14="http://schemas.microsoft.com/office/powerpoint/2010/main" val="168796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Physiological &amp; Psychological Effects</a:t>
            </a:r>
            <a:endParaRPr lang="en-US" sz="3600" dirty="0"/>
          </a:p>
        </p:txBody>
      </p:sp>
      <p:sp>
        <p:nvSpPr>
          <p:cNvPr id="3" name="Content Placeholder 2"/>
          <p:cNvSpPr>
            <a:spLocks noGrp="1"/>
          </p:cNvSpPr>
          <p:nvPr>
            <p:ph idx="1"/>
          </p:nvPr>
        </p:nvSpPr>
        <p:spPr>
          <a:xfrm>
            <a:off x="875201" y="1315939"/>
            <a:ext cx="8946541" cy="4989327"/>
          </a:xfrm>
        </p:spPr>
        <p:txBody>
          <a:bodyPr/>
          <a:lstStyle/>
          <a:p>
            <a:r>
              <a:rPr lang="en-US" dirty="0" smtClean="0"/>
              <a:t>All branches are trained to be aware of and pay attention to every single detail causing a state of consistent hypervigilance</a:t>
            </a:r>
          </a:p>
          <a:p>
            <a:r>
              <a:rPr lang="en-US" dirty="0" smtClean="0"/>
              <a:t>Military service is difficult, demanding, and dangerous</a:t>
            </a:r>
          </a:p>
          <a:p>
            <a:r>
              <a:rPr lang="en-US" dirty="0" smtClean="0"/>
              <a:t>The insurgency warfare and guerilla tactics characteristic of post 9/11 war zones are unprecedented and produce significant consequences</a:t>
            </a:r>
          </a:p>
          <a:p>
            <a:r>
              <a:rPr lang="en-US" dirty="0" smtClean="0"/>
              <a:t>Over 75% of post 9/11 injuries are results of explosions from improvised explosive devices (IEDs), car bombs, and suicide bombs</a:t>
            </a:r>
          </a:p>
          <a:p>
            <a:r>
              <a:rPr lang="en-US" dirty="0" smtClean="0"/>
              <a:t>TBI is the most common physical injury</a:t>
            </a:r>
          </a:p>
          <a:p>
            <a:r>
              <a:rPr lang="en-US" dirty="0" smtClean="0"/>
              <a:t>Moral injuries include exposure to traumatic events, multiple deployments, and unpredicted deployment length</a:t>
            </a:r>
          </a:p>
          <a:p>
            <a:r>
              <a:rPr lang="en-US" dirty="0" smtClean="0"/>
              <a:t>Invisible injuries present cognitive, behavioral, and interpersonal challenges</a:t>
            </a:r>
          </a:p>
          <a:p>
            <a:endParaRPr lang="en-US" dirty="0"/>
          </a:p>
        </p:txBody>
      </p:sp>
    </p:spTree>
    <p:extLst>
      <p:ext uri="{BB962C8B-B14F-4D97-AF65-F5344CB8AC3E}">
        <p14:creationId xmlns:p14="http://schemas.microsoft.com/office/powerpoint/2010/main" val="40497707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Include the Family into Treatment?</a:t>
            </a:r>
            <a:endParaRPr lang="en-US" dirty="0"/>
          </a:p>
        </p:txBody>
      </p:sp>
      <p:sp>
        <p:nvSpPr>
          <p:cNvPr id="3" name="Content Placeholder 2"/>
          <p:cNvSpPr>
            <a:spLocks noGrp="1"/>
          </p:cNvSpPr>
          <p:nvPr>
            <p:ph idx="1"/>
          </p:nvPr>
        </p:nvSpPr>
        <p:spPr/>
        <p:txBody>
          <a:bodyPr>
            <a:normAutofit lnSpcReduction="10000"/>
          </a:bodyPr>
          <a:lstStyle/>
          <a:p>
            <a:r>
              <a:rPr lang="en-US" dirty="0" smtClean="0"/>
              <a:t>Post-deployment reintegration strengthens family relationships through a shared sense of purpose</a:t>
            </a:r>
          </a:p>
          <a:p>
            <a:r>
              <a:rPr lang="en-US" dirty="0" smtClean="0"/>
              <a:t>Positive family reintegration is an important determinant of long-term psychological well-being</a:t>
            </a:r>
          </a:p>
          <a:p>
            <a:r>
              <a:rPr lang="en-US" dirty="0" smtClean="0"/>
              <a:t>Physical reunion does not always guarantee emotional reconnection</a:t>
            </a:r>
          </a:p>
          <a:p>
            <a:r>
              <a:rPr lang="en-US" dirty="0" smtClean="0"/>
              <a:t>Gearing sessions to focus on shared meaning, committing to mutual collaboration, and using open expression and assertive communication helps to build resiliency and facilitate positive growth</a:t>
            </a:r>
          </a:p>
          <a:p>
            <a:r>
              <a:rPr lang="en-US" dirty="0" smtClean="0"/>
              <a:t>Clinicians should focus on prevention, psychoeducation, behavioral management and communication style</a:t>
            </a:r>
          </a:p>
          <a:p>
            <a:endParaRPr lang="en-US" dirty="0"/>
          </a:p>
        </p:txBody>
      </p:sp>
    </p:spTree>
    <p:extLst>
      <p:ext uri="{BB962C8B-B14F-4D97-AF65-F5344CB8AC3E}">
        <p14:creationId xmlns:p14="http://schemas.microsoft.com/office/powerpoint/2010/main" val="2895740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Where to go when loved one is using substances? </a:t>
            </a:r>
          </a:p>
          <a:p>
            <a:r>
              <a:rPr lang="en-US" dirty="0" smtClean="0"/>
              <a:t>Where to go when you are using substances?</a:t>
            </a:r>
          </a:p>
          <a:p>
            <a:r>
              <a:rPr lang="en-US" dirty="0" smtClean="0"/>
              <a:t>Importance of appropriately trained staff aware of how to address the military culture</a:t>
            </a:r>
          </a:p>
          <a:p>
            <a:r>
              <a:rPr lang="en-US" dirty="0" smtClean="0"/>
              <a:t>Credible and current provider list</a:t>
            </a:r>
          </a:p>
          <a:p>
            <a:r>
              <a:rPr lang="en-US" dirty="0" smtClean="0"/>
              <a:t>Point of contact at nearest VA Hospital </a:t>
            </a:r>
          </a:p>
        </p:txBody>
      </p:sp>
    </p:spTree>
    <p:extLst>
      <p:ext uri="{BB962C8B-B14F-4D97-AF65-F5344CB8AC3E}">
        <p14:creationId xmlns:p14="http://schemas.microsoft.com/office/powerpoint/2010/main" val="18596946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Contact Information</a:t>
            </a:r>
            <a:endParaRPr lang="en-US" dirty="0"/>
          </a:p>
        </p:txBody>
      </p:sp>
      <p:sp>
        <p:nvSpPr>
          <p:cNvPr id="3" name="Content Placeholder 2"/>
          <p:cNvSpPr>
            <a:spLocks noGrp="1"/>
          </p:cNvSpPr>
          <p:nvPr>
            <p:ph idx="1"/>
          </p:nvPr>
        </p:nvSpPr>
        <p:spPr/>
        <p:txBody>
          <a:bodyPr/>
          <a:lstStyle/>
          <a:p>
            <a:pPr marL="0" indent="0" algn="ctr">
              <a:buNone/>
            </a:pPr>
            <a:r>
              <a:rPr lang="en-US" dirty="0" smtClean="0"/>
              <a:t>Danielle Centofranchi, MA, LCSW</a:t>
            </a:r>
          </a:p>
          <a:p>
            <a:pPr marL="0" indent="0" algn="ctr">
              <a:buNone/>
            </a:pPr>
            <a:r>
              <a:rPr lang="en-US" dirty="0" smtClean="0"/>
              <a:t>daniellecentofranchi@gmail.com</a:t>
            </a:r>
          </a:p>
          <a:p>
            <a:pPr marL="0" indent="0" algn="ctr">
              <a:buNone/>
            </a:pPr>
            <a:r>
              <a:rPr lang="en-US" dirty="0" smtClean="0"/>
              <a:t>Hopeforachange.org</a:t>
            </a:r>
          </a:p>
          <a:p>
            <a:pPr marL="0" indent="0" algn="ctr">
              <a:buNone/>
            </a:pPr>
            <a:r>
              <a:rPr lang="en-US" dirty="0" smtClean="0"/>
              <a:t>(516) 987-7139</a:t>
            </a:r>
          </a:p>
        </p:txBody>
      </p:sp>
    </p:spTree>
    <p:extLst>
      <p:ext uri="{BB962C8B-B14F-4D97-AF65-F5344CB8AC3E}">
        <p14:creationId xmlns:p14="http://schemas.microsoft.com/office/powerpoint/2010/main" val="304708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Deployment</a:t>
            </a:r>
            <a:endParaRPr lang="en-US" dirty="0"/>
          </a:p>
        </p:txBody>
      </p:sp>
      <p:sp>
        <p:nvSpPr>
          <p:cNvPr id="3" name="Content Placeholder 2"/>
          <p:cNvSpPr>
            <a:spLocks noGrp="1"/>
          </p:cNvSpPr>
          <p:nvPr>
            <p:ph idx="1"/>
          </p:nvPr>
        </p:nvSpPr>
        <p:spPr>
          <a:xfrm>
            <a:off x="875201" y="1425121"/>
            <a:ext cx="8946541" cy="4195481"/>
          </a:xfrm>
        </p:spPr>
        <p:txBody>
          <a:bodyPr/>
          <a:lstStyle/>
          <a:p>
            <a:r>
              <a:rPr lang="en-US" dirty="0" smtClean="0"/>
              <a:t>Frequent relocations and an ever-present concern for the service members well-being during deployment</a:t>
            </a:r>
          </a:p>
          <a:p>
            <a:r>
              <a:rPr lang="en-US" dirty="0" smtClean="0"/>
              <a:t>Military families move every 2-3 years, hindering a partner’s ability to maintain a social network and achieve educational or career goals, including any long term plans</a:t>
            </a:r>
          </a:p>
          <a:p>
            <a:r>
              <a:rPr lang="en-US" dirty="0" smtClean="0"/>
              <a:t>Emotional impact on partner and children, who report being lonely, anxious and depressed</a:t>
            </a:r>
          </a:p>
          <a:p>
            <a:r>
              <a:rPr lang="en-US" dirty="0" smtClean="0"/>
              <a:t>78% of OEF/OIF veterans reported at least one family issue</a:t>
            </a:r>
          </a:p>
          <a:p>
            <a:r>
              <a:rPr lang="en-US" dirty="0" smtClean="0"/>
              <a:t>25% report that their children are afraid of them</a:t>
            </a:r>
          </a:p>
          <a:p>
            <a:r>
              <a:rPr lang="en-US" dirty="0" smtClean="0"/>
              <a:t>40% felt like a guest in their own home</a:t>
            </a:r>
          </a:p>
          <a:p>
            <a:endParaRPr lang="en-US" dirty="0" smtClean="0"/>
          </a:p>
        </p:txBody>
      </p:sp>
    </p:spTree>
    <p:extLst>
      <p:ext uri="{BB962C8B-B14F-4D97-AF65-F5344CB8AC3E}">
        <p14:creationId xmlns:p14="http://schemas.microsoft.com/office/powerpoint/2010/main" val="4222737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Deployment on a Family</a:t>
            </a:r>
            <a:endParaRPr lang="en-US" dirty="0"/>
          </a:p>
        </p:txBody>
      </p:sp>
      <p:sp>
        <p:nvSpPr>
          <p:cNvPr id="3" name="Content Placeholder 2"/>
          <p:cNvSpPr>
            <a:spLocks noGrp="1"/>
          </p:cNvSpPr>
          <p:nvPr>
            <p:ph idx="1"/>
          </p:nvPr>
        </p:nvSpPr>
        <p:spPr>
          <a:xfrm>
            <a:off x="1104293" y="1657133"/>
            <a:ext cx="8946541" cy="4195481"/>
          </a:xfrm>
        </p:spPr>
        <p:txBody>
          <a:bodyPr>
            <a:normAutofit lnSpcReduction="10000"/>
          </a:bodyPr>
          <a:lstStyle/>
          <a:p>
            <a:r>
              <a:rPr lang="en-US" dirty="0" smtClean="0"/>
              <a:t>Service member’s children demonstrate more behavioral problems in school and when with peers versus civilian children</a:t>
            </a:r>
          </a:p>
          <a:p>
            <a:r>
              <a:rPr lang="en-US" dirty="0" smtClean="0"/>
              <a:t>Partners experience increased psychological stress and decreased psychological functioning</a:t>
            </a:r>
          </a:p>
          <a:p>
            <a:r>
              <a:rPr lang="en-US" dirty="0" smtClean="0"/>
              <a:t>Increased rates of child abuse, maltreatment, and neglect</a:t>
            </a:r>
          </a:p>
          <a:p>
            <a:r>
              <a:rPr lang="en-US" dirty="0" smtClean="0"/>
              <a:t>Higher divorce rates (statistically observed in the Army)</a:t>
            </a:r>
          </a:p>
          <a:p>
            <a:r>
              <a:rPr lang="en-US" dirty="0" smtClean="0"/>
              <a:t>The reorganization of roles within a family can be ambiguous and anxiety-producing for children</a:t>
            </a:r>
          </a:p>
          <a:p>
            <a:r>
              <a:rPr lang="en-US" dirty="0" smtClean="0"/>
              <a:t>Injuries that cause prolonged hospitalization and rehabilitation limit a parent's ability to effectively interact with his/her child(</a:t>
            </a:r>
            <a:r>
              <a:rPr lang="en-US" dirty="0" err="1" smtClean="0"/>
              <a:t>ren</a:t>
            </a:r>
            <a:r>
              <a:rPr lang="en-US" dirty="0" smtClean="0"/>
              <a:t>)</a:t>
            </a:r>
            <a:endParaRPr lang="en-US" dirty="0"/>
          </a:p>
          <a:p>
            <a:r>
              <a:rPr lang="en-US" dirty="0" smtClean="0"/>
              <a:t>The three most common deployment injuries include: TBI, PTSD, and depression</a:t>
            </a:r>
          </a:p>
        </p:txBody>
      </p:sp>
    </p:spTree>
    <p:extLst>
      <p:ext uri="{BB962C8B-B14F-4D97-AF65-F5344CB8AC3E}">
        <p14:creationId xmlns:p14="http://schemas.microsoft.com/office/powerpoint/2010/main" val="2739910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Homecoming &amp; Reintegration </a:t>
            </a:r>
            <a:endParaRPr lang="en-US" dirty="0"/>
          </a:p>
        </p:txBody>
      </p:sp>
      <p:sp>
        <p:nvSpPr>
          <p:cNvPr id="3" name="Content Placeholder 2"/>
          <p:cNvSpPr>
            <a:spLocks noGrp="1"/>
          </p:cNvSpPr>
          <p:nvPr>
            <p:ph idx="1"/>
          </p:nvPr>
        </p:nvSpPr>
        <p:spPr>
          <a:xfrm>
            <a:off x="1104293" y="1479712"/>
            <a:ext cx="8946541" cy="4948384"/>
          </a:xfrm>
        </p:spPr>
        <p:txBody>
          <a:bodyPr/>
          <a:lstStyle/>
          <a:p>
            <a:r>
              <a:rPr lang="en-US" dirty="0" smtClean="0"/>
              <a:t>Service members must adjust to a drastically different environment, daily schedule, and set of relationships that illicit new or different emotions</a:t>
            </a:r>
          </a:p>
          <a:p>
            <a:r>
              <a:rPr lang="en-US" dirty="0" smtClean="0"/>
              <a:t>Struggle with the positive and negative stress of incorporating the service member back in to the family</a:t>
            </a:r>
          </a:p>
          <a:p>
            <a:r>
              <a:rPr lang="en-US" dirty="0" smtClean="0"/>
              <a:t>Mourning the loss of who the service member was before deployment and acclimating to who the service member is now</a:t>
            </a:r>
          </a:p>
          <a:p>
            <a:r>
              <a:rPr lang="en-US" dirty="0" smtClean="0"/>
              <a:t>If physically injured, can result in impairments in parenting and family function</a:t>
            </a:r>
          </a:p>
          <a:p>
            <a:r>
              <a:rPr lang="en-US" dirty="0" smtClean="0"/>
              <a:t>Exposure to parental irritability, aggression, and hostility can increase poor child adjustment leading to family disequilibrium </a:t>
            </a:r>
          </a:p>
          <a:p>
            <a:r>
              <a:rPr lang="en-US" dirty="0" smtClean="0"/>
              <a:t>Re-conditioning self back to a civilian and civilian way of life</a:t>
            </a:r>
          </a:p>
          <a:p>
            <a:endParaRPr lang="en-US" dirty="0" smtClean="0"/>
          </a:p>
          <a:p>
            <a:endParaRPr lang="en-US" dirty="0"/>
          </a:p>
        </p:txBody>
      </p:sp>
    </p:spTree>
    <p:extLst>
      <p:ext uri="{BB962C8B-B14F-4D97-AF65-F5344CB8AC3E}">
        <p14:creationId xmlns:p14="http://schemas.microsoft.com/office/powerpoint/2010/main" val="866764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Misuse</a:t>
            </a:r>
            <a:endParaRPr lang="en-US" dirty="0"/>
          </a:p>
        </p:txBody>
      </p:sp>
      <p:sp>
        <p:nvSpPr>
          <p:cNvPr id="3" name="Content Placeholder 2"/>
          <p:cNvSpPr>
            <a:spLocks noGrp="1"/>
          </p:cNvSpPr>
          <p:nvPr>
            <p:ph idx="1"/>
          </p:nvPr>
        </p:nvSpPr>
        <p:spPr>
          <a:xfrm>
            <a:off x="1104293" y="1370530"/>
            <a:ext cx="8946541" cy="5289577"/>
          </a:xfrm>
        </p:spPr>
        <p:txBody>
          <a:bodyPr>
            <a:normAutofit lnSpcReduction="10000"/>
          </a:bodyPr>
          <a:lstStyle/>
          <a:p>
            <a:r>
              <a:rPr lang="en-US" dirty="0" smtClean="0"/>
              <a:t>OEF/OIF veterans are facing an estimated co-occurrence rate of between 25 and 50%</a:t>
            </a:r>
          </a:p>
          <a:p>
            <a:r>
              <a:rPr lang="en-US" dirty="0" smtClean="0"/>
              <a:t>In 1980 a study found that 74% of Vietnam Veterans with PTSD had comorbid Substance Abuse Disorder (SUD)</a:t>
            </a:r>
          </a:p>
          <a:p>
            <a:r>
              <a:rPr lang="en-US" dirty="0" smtClean="0"/>
              <a:t>Alcohol misuse, hazardous drinking, binge drinking, and abusing or misusing prescription medications are common among OEF/OIF veterans</a:t>
            </a:r>
          </a:p>
          <a:p>
            <a:r>
              <a:rPr lang="en-US" dirty="0" smtClean="0"/>
              <a:t>Common causes of substance misuse/abuse include using it as a way to self-medicate, to feel numb, to forget about the difficult feelings and to erase the memories related to their experiences</a:t>
            </a:r>
          </a:p>
          <a:p>
            <a:r>
              <a:rPr lang="en-US" dirty="0" smtClean="0"/>
              <a:t>Substances are used as an aid to cope with stressful or traumatic events and to subdue mental health problems (sleep, anxiety, depression)</a:t>
            </a:r>
          </a:p>
          <a:p>
            <a:r>
              <a:rPr lang="en-US" dirty="0" smtClean="0"/>
              <a:t>Reduces pain, lessens fatigue and help to cope with boredom or panic that accompany battle</a:t>
            </a:r>
          </a:p>
          <a:p>
            <a:endParaRPr lang="en-US" dirty="0" smtClean="0"/>
          </a:p>
          <a:p>
            <a:endParaRPr lang="en-US" dirty="0"/>
          </a:p>
        </p:txBody>
      </p:sp>
    </p:spTree>
    <p:extLst>
      <p:ext uri="{BB962C8B-B14F-4D97-AF65-F5344CB8AC3E}">
        <p14:creationId xmlns:p14="http://schemas.microsoft.com/office/powerpoint/2010/main" val="2703346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Support Veteran with SUD</a:t>
            </a:r>
            <a:endParaRPr lang="en-US" dirty="0"/>
          </a:p>
        </p:txBody>
      </p:sp>
      <p:sp>
        <p:nvSpPr>
          <p:cNvPr id="3" name="Content Placeholder 2"/>
          <p:cNvSpPr>
            <a:spLocks noGrp="1"/>
          </p:cNvSpPr>
          <p:nvPr>
            <p:ph idx="1"/>
          </p:nvPr>
        </p:nvSpPr>
        <p:spPr/>
        <p:txBody>
          <a:bodyPr/>
          <a:lstStyle/>
          <a:p>
            <a:r>
              <a:rPr lang="en-US" dirty="0" smtClean="0"/>
              <a:t>Family members should be mindful of behaviors by making nonjudgmental statements, not reacting negatively to situations, and by reducing the capacity for trauma-related triggers</a:t>
            </a:r>
          </a:p>
          <a:p>
            <a:r>
              <a:rPr lang="en-US" dirty="0" smtClean="0"/>
              <a:t>Understanding of psychological flexibility: the ability to fully experience the present moment while engaging in behavior that is consistent with chosen values even when the present moment includes difficult emotions or thoughts</a:t>
            </a:r>
          </a:p>
          <a:p>
            <a:r>
              <a:rPr lang="en-US" dirty="0" smtClean="0"/>
              <a:t>Acceptance has been posited to be particularly appropriate for service members and their partners because of the rigidity and avoidance that typify PTSD</a:t>
            </a:r>
          </a:p>
          <a:p>
            <a:r>
              <a:rPr lang="en-US" dirty="0" smtClean="0"/>
              <a:t>Observe behavioral changes within family roles</a:t>
            </a:r>
            <a:endParaRPr lang="en-US" dirty="0"/>
          </a:p>
        </p:txBody>
      </p:sp>
    </p:spTree>
    <p:extLst>
      <p:ext uri="{BB962C8B-B14F-4D97-AF65-F5344CB8AC3E}">
        <p14:creationId xmlns:p14="http://schemas.microsoft.com/office/powerpoint/2010/main" val="198122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Common Roles in Family with SUD</a:t>
            </a:r>
            <a:endParaRPr lang="en-US" dirty="0"/>
          </a:p>
        </p:txBody>
      </p:sp>
      <p:sp>
        <p:nvSpPr>
          <p:cNvPr id="3" name="Content Placeholder 2"/>
          <p:cNvSpPr>
            <a:spLocks noGrp="1"/>
          </p:cNvSpPr>
          <p:nvPr>
            <p:ph idx="1"/>
          </p:nvPr>
        </p:nvSpPr>
        <p:spPr/>
        <p:txBody>
          <a:bodyPr/>
          <a:lstStyle/>
          <a:p>
            <a:r>
              <a:rPr lang="en-US" dirty="0" smtClean="0"/>
              <a:t>Dependent or the alcoholic, substance user</a:t>
            </a:r>
          </a:p>
          <a:p>
            <a:r>
              <a:rPr lang="en-US" dirty="0" smtClean="0"/>
              <a:t>Enabler</a:t>
            </a:r>
          </a:p>
          <a:p>
            <a:r>
              <a:rPr lang="en-US" dirty="0" smtClean="0"/>
              <a:t>Hero</a:t>
            </a:r>
          </a:p>
          <a:p>
            <a:r>
              <a:rPr lang="en-US" dirty="0" smtClean="0"/>
              <a:t>Scapegoat</a:t>
            </a:r>
          </a:p>
          <a:p>
            <a:r>
              <a:rPr lang="en-US" dirty="0" smtClean="0"/>
              <a:t>Lost Child</a:t>
            </a:r>
          </a:p>
          <a:p>
            <a:r>
              <a:rPr lang="en-US" dirty="0" smtClean="0"/>
              <a:t>Mascot</a:t>
            </a:r>
            <a:endParaRPr lang="en-US" dirty="0"/>
          </a:p>
        </p:txBody>
      </p:sp>
    </p:spTree>
    <p:extLst>
      <p:ext uri="{BB962C8B-B14F-4D97-AF65-F5344CB8AC3E}">
        <p14:creationId xmlns:p14="http://schemas.microsoft.com/office/powerpoint/2010/main" val="3317311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4419</TotalTime>
  <Words>2200</Words>
  <Application>Microsoft Office PowerPoint</Application>
  <PresentationFormat>Widescreen</PresentationFormat>
  <Paragraphs>200</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Century Gothic</vt:lpstr>
      <vt:lpstr>Wingdings 3</vt:lpstr>
      <vt:lpstr>Ion</vt:lpstr>
      <vt:lpstr>An Integrative Approach to Recovery</vt:lpstr>
      <vt:lpstr>Learning Objectives </vt:lpstr>
      <vt:lpstr>Physiological &amp; Psychological Effects</vt:lpstr>
      <vt:lpstr>Consequences of Deployment</vt:lpstr>
      <vt:lpstr>Impact of Deployment on a Family</vt:lpstr>
      <vt:lpstr>Homecoming &amp; Reintegration </vt:lpstr>
      <vt:lpstr>Substance Misuse</vt:lpstr>
      <vt:lpstr>How to Support Veteran with SUD</vt:lpstr>
      <vt:lpstr>6 Common Roles in Family with SUD</vt:lpstr>
      <vt:lpstr>Substance User/Dependent</vt:lpstr>
      <vt:lpstr>Enabler/Co-dependent/Caretaker</vt:lpstr>
      <vt:lpstr>Hero</vt:lpstr>
      <vt:lpstr>Scapegoat</vt:lpstr>
      <vt:lpstr>Lost Child</vt:lpstr>
      <vt:lpstr>Mascot</vt:lpstr>
      <vt:lpstr>Difference between Enabling &amp; Supporting</vt:lpstr>
      <vt:lpstr>Difference between Enabling &amp; Supporting </vt:lpstr>
      <vt:lpstr>Evidenced Based Therapies</vt:lpstr>
      <vt:lpstr>Cognitive Processing Therapy</vt:lpstr>
      <vt:lpstr>Cognitive Behavioral Therapy </vt:lpstr>
      <vt:lpstr>Prolonged Exposure Therapy</vt:lpstr>
      <vt:lpstr>EMDR</vt:lpstr>
      <vt:lpstr>Motivational Interviewing</vt:lpstr>
      <vt:lpstr>Seeking Safety</vt:lpstr>
      <vt:lpstr>Focusing on CBT, MI, and Seeking Safety </vt:lpstr>
      <vt:lpstr>Importance of Psychoeducation</vt:lpstr>
      <vt:lpstr>Different Types of Communication</vt:lpstr>
      <vt:lpstr>Importance of Communicating Assertively</vt:lpstr>
      <vt:lpstr>How MI, CBT, and Seeking Safety Reinforce Assertive Communication</vt:lpstr>
      <vt:lpstr>Why Include the Family into Treatment?</vt:lpstr>
      <vt:lpstr>Resources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Integrative Approach to Recovery</dc:title>
  <dc:creator>Danielle Centofranchi</dc:creator>
  <cp:lastModifiedBy>Danielle Centofranchi</cp:lastModifiedBy>
  <cp:revision>53</cp:revision>
  <dcterms:created xsi:type="dcterms:W3CDTF">2016-06-07T17:00:33Z</dcterms:created>
  <dcterms:modified xsi:type="dcterms:W3CDTF">2016-06-10T18:39:56Z</dcterms:modified>
</cp:coreProperties>
</file>