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3"/>
  </p:notesMasterIdLst>
  <p:sldIdLst>
    <p:sldId id="256" r:id="rId2"/>
    <p:sldId id="268" r:id="rId3"/>
    <p:sldId id="271" r:id="rId4"/>
    <p:sldId id="272" r:id="rId5"/>
    <p:sldId id="270" r:id="rId6"/>
    <p:sldId id="267" r:id="rId7"/>
    <p:sldId id="269" r:id="rId8"/>
    <p:sldId id="257" r:id="rId9"/>
    <p:sldId id="284" r:id="rId10"/>
    <p:sldId id="285" r:id="rId11"/>
    <p:sldId id="260" r:id="rId12"/>
    <p:sldId id="288" r:id="rId13"/>
    <p:sldId id="291" r:id="rId14"/>
    <p:sldId id="292" r:id="rId15"/>
    <p:sldId id="289" r:id="rId16"/>
    <p:sldId id="275" r:id="rId17"/>
    <p:sldId id="277" r:id="rId18"/>
    <p:sldId id="276" r:id="rId19"/>
    <p:sldId id="282" r:id="rId20"/>
    <p:sldId id="281" r:id="rId21"/>
    <p:sldId id="293" r:id="rId2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831" autoAdjust="0"/>
    <p:restoredTop sz="94660"/>
  </p:normalViewPr>
  <p:slideViewPr>
    <p:cSldViewPr>
      <p:cViewPr varScale="1">
        <p:scale>
          <a:sx n="78" d="100"/>
          <a:sy n="78" d="100"/>
        </p:scale>
        <p:origin x="-82" y="-197"/>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3121C83-0E02-44B5-BCB7-808F0582B110}" type="datetimeFigureOut">
              <a:rPr lang="en-US" smtClean="0"/>
              <a:t>6/9/2016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35F78FE-6DCC-45C9-8DCC-D9609CFAB8AE}" type="slidenum">
              <a:rPr lang="en-US" smtClean="0"/>
              <a:t>‹#›</a:t>
            </a:fld>
            <a:endParaRPr lang="en-US"/>
          </a:p>
        </p:txBody>
      </p:sp>
    </p:spTree>
    <p:extLst>
      <p:ext uri="{BB962C8B-B14F-4D97-AF65-F5344CB8AC3E}">
        <p14:creationId xmlns:p14="http://schemas.microsoft.com/office/powerpoint/2010/main" val="159891862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endParaRPr lang="en-US" dirty="0" smtClean="0"/>
          </a:p>
        </p:txBody>
      </p:sp>
      <p:sp>
        <p:nvSpPr>
          <p:cNvPr id="4" name="Slide Number Placeholder 3"/>
          <p:cNvSpPr>
            <a:spLocks noGrp="1"/>
          </p:cNvSpPr>
          <p:nvPr>
            <p:ph type="sldNum" sz="quarter" idx="10"/>
          </p:nvPr>
        </p:nvSpPr>
        <p:spPr/>
        <p:txBody>
          <a:bodyPr/>
          <a:lstStyle/>
          <a:p>
            <a:pPr>
              <a:defRPr/>
            </a:pPr>
            <a:fld id="{D59C4303-EF21-4ACB-A70C-414B918F8F85}" type="slidenum">
              <a:rPr lang="en-US" smtClean="0">
                <a:solidFill>
                  <a:prstClr val="black"/>
                </a:solidFill>
              </a:rPr>
              <a:pPr>
                <a:defRPr/>
              </a:pPr>
              <a:t>15</a:t>
            </a:fld>
            <a:endParaRPr lang="en-US" dirty="0">
              <a:solidFill>
                <a:prstClr val="black"/>
              </a:solidFill>
            </a:endParaRPr>
          </a:p>
        </p:txBody>
      </p:sp>
      <p:sp>
        <p:nvSpPr>
          <p:cNvPr id="5" name="Footer Placeholder 4"/>
          <p:cNvSpPr>
            <a:spLocks noGrp="1"/>
          </p:cNvSpPr>
          <p:nvPr>
            <p:ph type="ftr" sz="quarter" idx="11"/>
          </p:nvPr>
        </p:nvSpPr>
        <p:spPr/>
        <p:txBody>
          <a:bodyPr/>
          <a:lstStyle/>
          <a:p>
            <a:pPr>
              <a:defRPr/>
            </a:pPr>
            <a:endParaRPr lang="en-US" dirty="0">
              <a:solidFill>
                <a:prstClr val="black"/>
              </a:solidFill>
            </a:endParaRPr>
          </a:p>
        </p:txBody>
      </p:sp>
    </p:spTree>
    <p:extLst>
      <p:ext uri="{BB962C8B-B14F-4D97-AF65-F5344CB8AC3E}">
        <p14:creationId xmlns:p14="http://schemas.microsoft.com/office/powerpoint/2010/main" val="162941150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DB969736-7EF5-4987-B463-376D61E0E005}" type="datetimeFigureOut">
              <a:rPr lang="en-US" smtClean="0"/>
              <a:t>6/9/2016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2466D6F-1BCA-4B6D-8849-0CBF326AC263}" type="slidenum">
              <a:rPr lang="en-US" smtClean="0"/>
              <a:t>‹#›</a:t>
            </a:fld>
            <a:endParaRPr lang="en-US"/>
          </a:p>
        </p:txBody>
      </p:sp>
    </p:spTree>
    <p:extLst>
      <p:ext uri="{BB962C8B-B14F-4D97-AF65-F5344CB8AC3E}">
        <p14:creationId xmlns:p14="http://schemas.microsoft.com/office/powerpoint/2010/main" val="348663562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B969736-7EF5-4987-B463-376D61E0E005}" type="datetimeFigureOut">
              <a:rPr lang="en-US" smtClean="0"/>
              <a:t>6/9/2016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2466D6F-1BCA-4B6D-8849-0CBF326AC263}" type="slidenum">
              <a:rPr lang="en-US" smtClean="0"/>
              <a:t>‹#›</a:t>
            </a:fld>
            <a:endParaRPr lang="en-US"/>
          </a:p>
        </p:txBody>
      </p:sp>
    </p:spTree>
    <p:extLst>
      <p:ext uri="{BB962C8B-B14F-4D97-AF65-F5344CB8AC3E}">
        <p14:creationId xmlns:p14="http://schemas.microsoft.com/office/powerpoint/2010/main" val="67050171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B969736-7EF5-4987-B463-376D61E0E005}" type="datetimeFigureOut">
              <a:rPr lang="en-US" smtClean="0"/>
              <a:t>6/9/2016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2466D6F-1BCA-4B6D-8849-0CBF326AC263}" type="slidenum">
              <a:rPr lang="en-US" smtClean="0"/>
              <a:t>‹#›</a:t>
            </a:fld>
            <a:endParaRPr lang="en-US"/>
          </a:p>
        </p:txBody>
      </p:sp>
    </p:spTree>
    <p:extLst>
      <p:ext uri="{BB962C8B-B14F-4D97-AF65-F5344CB8AC3E}">
        <p14:creationId xmlns:p14="http://schemas.microsoft.com/office/powerpoint/2010/main" val="13295594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B969736-7EF5-4987-B463-376D61E0E005}" type="datetimeFigureOut">
              <a:rPr lang="en-US" smtClean="0"/>
              <a:t>6/9/2016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2466D6F-1BCA-4B6D-8849-0CBF326AC263}" type="slidenum">
              <a:rPr lang="en-US" smtClean="0"/>
              <a:t>‹#›</a:t>
            </a:fld>
            <a:endParaRPr lang="en-US"/>
          </a:p>
        </p:txBody>
      </p:sp>
    </p:spTree>
    <p:extLst>
      <p:ext uri="{BB962C8B-B14F-4D97-AF65-F5344CB8AC3E}">
        <p14:creationId xmlns:p14="http://schemas.microsoft.com/office/powerpoint/2010/main" val="201743456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B969736-7EF5-4987-B463-376D61E0E005}" type="datetimeFigureOut">
              <a:rPr lang="en-US" smtClean="0"/>
              <a:t>6/9/2016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2466D6F-1BCA-4B6D-8849-0CBF326AC263}" type="slidenum">
              <a:rPr lang="en-US" smtClean="0"/>
              <a:t>‹#›</a:t>
            </a:fld>
            <a:endParaRPr lang="en-US"/>
          </a:p>
        </p:txBody>
      </p:sp>
    </p:spTree>
    <p:extLst>
      <p:ext uri="{BB962C8B-B14F-4D97-AF65-F5344CB8AC3E}">
        <p14:creationId xmlns:p14="http://schemas.microsoft.com/office/powerpoint/2010/main" val="73081261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DB969736-7EF5-4987-B463-376D61E0E005}" type="datetimeFigureOut">
              <a:rPr lang="en-US" smtClean="0"/>
              <a:t>6/9/2016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2466D6F-1BCA-4B6D-8849-0CBF326AC263}" type="slidenum">
              <a:rPr lang="en-US" smtClean="0"/>
              <a:t>‹#›</a:t>
            </a:fld>
            <a:endParaRPr lang="en-US"/>
          </a:p>
        </p:txBody>
      </p:sp>
    </p:spTree>
    <p:extLst>
      <p:ext uri="{BB962C8B-B14F-4D97-AF65-F5344CB8AC3E}">
        <p14:creationId xmlns:p14="http://schemas.microsoft.com/office/powerpoint/2010/main" val="206469549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DB969736-7EF5-4987-B463-376D61E0E005}" type="datetimeFigureOut">
              <a:rPr lang="en-US" smtClean="0"/>
              <a:t>6/9/2016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2466D6F-1BCA-4B6D-8849-0CBF326AC263}" type="slidenum">
              <a:rPr lang="en-US" smtClean="0"/>
              <a:t>‹#›</a:t>
            </a:fld>
            <a:endParaRPr lang="en-US"/>
          </a:p>
        </p:txBody>
      </p:sp>
    </p:spTree>
    <p:extLst>
      <p:ext uri="{BB962C8B-B14F-4D97-AF65-F5344CB8AC3E}">
        <p14:creationId xmlns:p14="http://schemas.microsoft.com/office/powerpoint/2010/main" val="238972752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DB969736-7EF5-4987-B463-376D61E0E005}" type="datetimeFigureOut">
              <a:rPr lang="en-US" smtClean="0"/>
              <a:t>6/9/2016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2466D6F-1BCA-4B6D-8849-0CBF326AC263}" type="slidenum">
              <a:rPr lang="en-US" smtClean="0"/>
              <a:t>‹#›</a:t>
            </a:fld>
            <a:endParaRPr lang="en-US"/>
          </a:p>
        </p:txBody>
      </p:sp>
    </p:spTree>
    <p:extLst>
      <p:ext uri="{BB962C8B-B14F-4D97-AF65-F5344CB8AC3E}">
        <p14:creationId xmlns:p14="http://schemas.microsoft.com/office/powerpoint/2010/main" val="228488080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B969736-7EF5-4987-B463-376D61E0E005}" type="datetimeFigureOut">
              <a:rPr lang="en-US" smtClean="0"/>
              <a:t>6/9/2016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2466D6F-1BCA-4B6D-8849-0CBF326AC263}" type="slidenum">
              <a:rPr lang="en-US" smtClean="0"/>
              <a:t>‹#›</a:t>
            </a:fld>
            <a:endParaRPr lang="en-US"/>
          </a:p>
        </p:txBody>
      </p:sp>
    </p:spTree>
    <p:extLst>
      <p:ext uri="{BB962C8B-B14F-4D97-AF65-F5344CB8AC3E}">
        <p14:creationId xmlns:p14="http://schemas.microsoft.com/office/powerpoint/2010/main" val="182261827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B969736-7EF5-4987-B463-376D61E0E005}" type="datetimeFigureOut">
              <a:rPr lang="en-US" smtClean="0"/>
              <a:t>6/9/2016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2466D6F-1BCA-4B6D-8849-0CBF326AC263}" type="slidenum">
              <a:rPr lang="en-US" smtClean="0"/>
              <a:t>‹#›</a:t>
            </a:fld>
            <a:endParaRPr lang="en-US"/>
          </a:p>
        </p:txBody>
      </p:sp>
    </p:spTree>
    <p:extLst>
      <p:ext uri="{BB962C8B-B14F-4D97-AF65-F5344CB8AC3E}">
        <p14:creationId xmlns:p14="http://schemas.microsoft.com/office/powerpoint/2010/main" val="43851012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B969736-7EF5-4987-B463-376D61E0E005}" type="datetimeFigureOut">
              <a:rPr lang="en-US" smtClean="0"/>
              <a:t>6/9/2016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2466D6F-1BCA-4B6D-8849-0CBF326AC263}" type="slidenum">
              <a:rPr lang="en-US" smtClean="0"/>
              <a:t>‹#›</a:t>
            </a:fld>
            <a:endParaRPr lang="en-US"/>
          </a:p>
        </p:txBody>
      </p:sp>
    </p:spTree>
    <p:extLst>
      <p:ext uri="{BB962C8B-B14F-4D97-AF65-F5344CB8AC3E}">
        <p14:creationId xmlns:p14="http://schemas.microsoft.com/office/powerpoint/2010/main" val="399714079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B969736-7EF5-4987-B463-376D61E0E005}" type="datetimeFigureOut">
              <a:rPr lang="en-US" smtClean="0"/>
              <a:t>6/9/2016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2466D6F-1BCA-4B6D-8849-0CBF326AC263}" type="slidenum">
              <a:rPr lang="en-US" smtClean="0"/>
              <a:t>‹#›</a:t>
            </a:fld>
            <a:endParaRPr lang="en-US"/>
          </a:p>
        </p:txBody>
      </p:sp>
    </p:spTree>
    <p:extLst>
      <p:ext uri="{BB962C8B-B14F-4D97-AF65-F5344CB8AC3E}">
        <p14:creationId xmlns:p14="http://schemas.microsoft.com/office/powerpoint/2010/main" val="7896590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hyperlink" Target="http://www.healthquality.va.gov/guidelines/MH/sud/" TargetMode="Externa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57200" y="457200"/>
            <a:ext cx="8153400" cy="2057399"/>
          </a:xfrm>
        </p:spPr>
        <p:txBody>
          <a:bodyPr>
            <a:noAutofit/>
          </a:bodyPr>
          <a:lstStyle/>
          <a:p>
            <a:pPr algn="l"/>
            <a:r>
              <a:rPr lang="en-US" sz="2400" b="1" dirty="0" smtClean="0"/>
              <a:t>Freedom &amp; Recovery: Progressions in Treatment Methods to Improve Patient Care Among Veterans</a:t>
            </a:r>
            <a:br>
              <a:rPr lang="en-US" sz="2400" b="1" dirty="0" smtClean="0"/>
            </a:br>
            <a:r>
              <a:rPr lang="en-US" sz="2400" b="1" dirty="0"/>
              <a:t/>
            </a:r>
            <a:br>
              <a:rPr lang="en-US" sz="2400" b="1" dirty="0"/>
            </a:br>
            <a:r>
              <a:rPr lang="en-US" sz="2400" b="1" dirty="0" smtClean="0"/>
              <a:t>An Overview of the Veterans Health Administration's Continuum of Care for Mental Health and Substance Use Disorders</a:t>
            </a:r>
            <a:endParaRPr lang="en-US" sz="2400" b="1" dirty="0"/>
          </a:p>
        </p:txBody>
      </p:sp>
      <p:sp>
        <p:nvSpPr>
          <p:cNvPr id="3" name="Subtitle 2"/>
          <p:cNvSpPr>
            <a:spLocks noGrp="1"/>
          </p:cNvSpPr>
          <p:nvPr>
            <p:ph type="subTitle" idx="1"/>
          </p:nvPr>
        </p:nvSpPr>
        <p:spPr>
          <a:xfrm>
            <a:off x="685800" y="3048000"/>
            <a:ext cx="7848600" cy="3276600"/>
          </a:xfrm>
        </p:spPr>
        <p:txBody>
          <a:bodyPr>
            <a:normAutofit/>
          </a:bodyPr>
          <a:lstStyle/>
          <a:p>
            <a:r>
              <a:rPr lang="en-US" sz="2400" dirty="0" smtClean="0">
                <a:solidFill>
                  <a:schemeClr val="tx1">
                    <a:lumMod val="95000"/>
                    <a:lumOff val="5000"/>
                  </a:schemeClr>
                </a:solidFill>
              </a:rPr>
              <a:t>Bruce F. Nelson, PhD</a:t>
            </a:r>
          </a:p>
          <a:p>
            <a:r>
              <a:rPr lang="en-US" sz="2400" dirty="0" smtClean="0">
                <a:solidFill>
                  <a:schemeClr val="tx1">
                    <a:lumMod val="95000"/>
                    <a:lumOff val="5000"/>
                  </a:schemeClr>
                </a:solidFill>
              </a:rPr>
              <a:t>Behavioral Health Care Line Director</a:t>
            </a:r>
          </a:p>
          <a:p>
            <a:r>
              <a:rPr lang="en-US" sz="2400" dirty="0" smtClean="0">
                <a:solidFill>
                  <a:schemeClr val="tx1">
                    <a:lumMod val="95000"/>
                    <a:lumOff val="5000"/>
                  </a:schemeClr>
                </a:solidFill>
              </a:rPr>
              <a:t>Veterans Integrated Service Network</a:t>
            </a:r>
          </a:p>
          <a:p>
            <a:r>
              <a:rPr lang="en-US" sz="2400" dirty="0" smtClean="0">
                <a:solidFill>
                  <a:schemeClr val="tx1">
                    <a:lumMod val="95000"/>
                    <a:lumOff val="5000"/>
                  </a:schemeClr>
                </a:solidFill>
              </a:rPr>
              <a:t>Upstate New York</a:t>
            </a:r>
          </a:p>
        </p:txBody>
      </p:sp>
    </p:spTree>
    <p:extLst>
      <p:ext uri="{BB962C8B-B14F-4D97-AF65-F5344CB8AC3E}">
        <p14:creationId xmlns:p14="http://schemas.microsoft.com/office/powerpoint/2010/main" val="253557400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l"/>
            <a:r>
              <a:rPr lang="en-US" sz="3600" dirty="0" smtClean="0"/>
              <a:t>Total Number of SUD </a:t>
            </a:r>
            <a:r>
              <a:rPr lang="en-US" sz="3600" dirty="0" smtClean="0"/>
              <a:t>Visits/Encounters </a:t>
            </a:r>
            <a:r>
              <a:rPr lang="en-US" sz="3600" dirty="0" smtClean="0"/>
              <a:t>by Program Type</a:t>
            </a:r>
            <a:endParaRPr lang="en-US" sz="3600" dirty="0"/>
          </a:p>
        </p:txBody>
      </p:sp>
      <p:sp>
        <p:nvSpPr>
          <p:cNvPr id="3" name="Content Placeholder 2"/>
          <p:cNvSpPr>
            <a:spLocks noGrp="1"/>
          </p:cNvSpPr>
          <p:nvPr>
            <p:ph idx="1"/>
          </p:nvPr>
        </p:nvSpPr>
        <p:spPr>
          <a:xfrm>
            <a:off x="457200" y="1600200"/>
            <a:ext cx="8229600" cy="4724400"/>
          </a:xfrm>
        </p:spPr>
        <p:txBody>
          <a:bodyPr>
            <a:normAutofit/>
          </a:bodyPr>
          <a:lstStyle/>
          <a:p>
            <a:pPr marL="0" indent="0">
              <a:buNone/>
            </a:pPr>
            <a:r>
              <a:rPr lang="en-US" sz="2400" dirty="0" smtClean="0"/>
              <a:t>1. SUD </a:t>
            </a:r>
            <a:r>
              <a:rPr lang="en-US" sz="2400" dirty="0" smtClean="0"/>
              <a:t>Acute Inpatient Services = </a:t>
            </a:r>
            <a:r>
              <a:rPr lang="en-US" sz="2400" dirty="0" smtClean="0"/>
              <a:t>15,137</a:t>
            </a:r>
          </a:p>
          <a:p>
            <a:pPr marL="0" indent="0">
              <a:buNone/>
            </a:pPr>
            <a:r>
              <a:rPr lang="en-US" sz="2400" dirty="0" smtClean="0"/>
              <a:t>2. SUD Outpatient </a:t>
            </a:r>
            <a:r>
              <a:rPr lang="en-US" sz="2400" dirty="0" smtClean="0"/>
              <a:t>Services = </a:t>
            </a:r>
            <a:r>
              <a:rPr lang="en-US" sz="2400" dirty="0" smtClean="0"/>
              <a:t>151,005</a:t>
            </a:r>
          </a:p>
          <a:p>
            <a:pPr marL="0" indent="0">
              <a:buNone/>
            </a:pPr>
            <a:r>
              <a:rPr lang="en-US" sz="2400" dirty="0" smtClean="0"/>
              <a:t>3. OAT Detox = 9,427</a:t>
            </a:r>
          </a:p>
          <a:p>
            <a:pPr marL="0" indent="0">
              <a:buNone/>
            </a:pPr>
            <a:r>
              <a:rPr lang="en-US" sz="2400" dirty="0" smtClean="0"/>
              <a:t>4. </a:t>
            </a:r>
            <a:r>
              <a:rPr lang="en-US" sz="2400" dirty="0" smtClean="0"/>
              <a:t>Primary Care – MH Integration </a:t>
            </a:r>
            <a:r>
              <a:rPr lang="en-US" sz="2400" dirty="0" smtClean="0"/>
              <a:t>= 913,908</a:t>
            </a:r>
          </a:p>
          <a:p>
            <a:pPr marL="0" indent="0">
              <a:buNone/>
            </a:pPr>
            <a:r>
              <a:rPr lang="en-US" sz="2400" dirty="0" smtClean="0"/>
              <a:t>5. </a:t>
            </a:r>
            <a:r>
              <a:rPr lang="en-US" sz="2400" dirty="0" smtClean="0"/>
              <a:t>Therapeutic and Supported Employment = </a:t>
            </a:r>
            <a:r>
              <a:rPr lang="en-US" sz="2400" dirty="0" smtClean="0"/>
              <a:t>503,052</a:t>
            </a:r>
          </a:p>
          <a:p>
            <a:pPr marL="0" indent="0">
              <a:buNone/>
            </a:pPr>
            <a:r>
              <a:rPr lang="en-US" sz="2400" dirty="0" smtClean="0"/>
              <a:t>6. </a:t>
            </a:r>
            <a:r>
              <a:rPr lang="en-US" sz="2400" dirty="0" smtClean="0"/>
              <a:t>MH Intensive Case Management </a:t>
            </a:r>
            <a:r>
              <a:rPr lang="en-US" sz="2400" dirty="0" smtClean="0"/>
              <a:t>= 618,525</a:t>
            </a:r>
          </a:p>
          <a:p>
            <a:pPr marL="0" indent="0">
              <a:buNone/>
            </a:pPr>
            <a:r>
              <a:rPr lang="en-US" sz="2400" dirty="0" smtClean="0"/>
              <a:t>7. </a:t>
            </a:r>
            <a:r>
              <a:rPr lang="en-US" sz="2400" dirty="0" smtClean="0"/>
              <a:t>Psychosocial Rehabilitation </a:t>
            </a:r>
            <a:r>
              <a:rPr lang="en-US" sz="2400" dirty="0" smtClean="0"/>
              <a:t>&amp; </a:t>
            </a:r>
            <a:r>
              <a:rPr lang="en-US" sz="2400" dirty="0" smtClean="0"/>
              <a:t>Recovery = </a:t>
            </a:r>
            <a:r>
              <a:rPr lang="en-US" sz="2400" dirty="0" smtClean="0"/>
              <a:t>775,077</a:t>
            </a:r>
          </a:p>
          <a:p>
            <a:pPr marL="0" indent="0">
              <a:buNone/>
            </a:pPr>
            <a:r>
              <a:rPr lang="en-US" sz="2400" dirty="0" smtClean="0"/>
              <a:t>8. PTSD = 1,594,027</a:t>
            </a:r>
          </a:p>
          <a:p>
            <a:pPr marL="0" indent="0">
              <a:buNone/>
            </a:pPr>
            <a:r>
              <a:rPr lang="en-US" sz="2400" dirty="0" smtClean="0"/>
              <a:t>9. </a:t>
            </a:r>
            <a:r>
              <a:rPr lang="en-US" sz="2400" dirty="0" smtClean="0"/>
              <a:t>Residential Rehabilitation Treatment Programs </a:t>
            </a:r>
            <a:r>
              <a:rPr lang="en-US" sz="2400" dirty="0" smtClean="0"/>
              <a:t>= 66,071</a:t>
            </a:r>
          </a:p>
          <a:p>
            <a:pPr marL="0" indent="0">
              <a:buNone/>
            </a:pPr>
            <a:endParaRPr lang="en-US" sz="2400" dirty="0" smtClean="0"/>
          </a:p>
          <a:p>
            <a:pPr marL="0" lvl="1" indent="0">
              <a:buNone/>
            </a:pPr>
            <a:r>
              <a:rPr lang="en-US" sz="1400" i="1" dirty="0"/>
              <a:t>Information secured from VHA Performance Evaluation Research Center</a:t>
            </a:r>
          </a:p>
        </p:txBody>
      </p:sp>
    </p:spTree>
    <p:extLst>
      <p:ext uri="{BB962C8B-B14F-4D97-AF65-F5344CB8AC3E}">
        <p14:creationId xmlns:p14="http://schemas.microsoft.com/office/powerpoint/2010/main" val="129217412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smtClean="0"/>
              <a:t>Evidenced-based Practices</a:t>
            </a:r>
            <a:endParaRPr lang="en-US" dirty="0"/>
          </a:p>
        </p:txBody>
      </p:sp>
      <p:sp>
        <p:nvSpPr>
          <p:cNvPr id="3" name="Content Placeholder 2"/>
          <p:cNvSpPr>
            <a:spLocks noGrp="1"/>
          </p:cNvSpPr>
          <p:nvPr>
            <p:ph idx="1"/>
          </p:nvPr>
        </p:nvSpPr>
        <p:spPr/>
        <p:txBody>
          <a:bodyPr>
            <a:normAutofit fontScale="70000" lnSpcReduction="20000"/>
          </a:bodyPr>
          <a:lstStyle/>
          <a:p>
            <a:pPr marL="0" lvl="0" indent="-457200">
              <a:buNone/>
              <a:tabLst>
                <a:tab pos="182880" algn="l"/>
              </a:tabLst>
            </a:pPr>
            <a:r>
              <a:rPr lang="en-US" dirty="0" smtClean="0"/>
              <a:t>1. Cognitive </a:t>
            </a:r>
            <a:r>
              <a:rPr lang="en-US" dirty="0"/>
              <a:t>Processing Therapy and Prolonged Exposure Therapy for PTSD </a:t>
            </a:r>
          </a:p>
          <a:p>
            <a:pPr marL="0" lvl="0" indent="-457200">
              <a:buNone/>
              <a:tabLst>
                <a:tab pos="182880" algn="l"/>
              </a:tabLst>
            </a:pPr>
            <a:r>
              <a:rPr lang="en-US" dirty="0" smtClean="0"/>
              <a:t>2. Cognitive </a:t>
            </a:r>
            <a:r>
              <a:rPr lang="en-US" dirty="0"/>
              <a:t>Behavioral Therapy, Acceptance and Commitment Therapy, and Interpersonal Psychotherapy for depression </a:t>
            </a:r>
          </a:p>
          <a:p>
            <a:pPr marL="0" lvl="0" indent="-457200">
              <a:buNone/>
              <a:tabLst>
                <a:tab pos="182880" algn="l"/>
              </a:tabLst>
            </a:pPr>
            <a:r>
              <a:rPr lang="en-US" dirty="0" smtClean="0"/>
              <a:t>3. Behavioral </a:t>
            </a:r>
            <a:r>
              <a:rPr lang="en-US" dirty="0"/>
              <a:t>Family Therapy, Multiple Family Group Therapy, and Social Skills Training for Veterans with serious mental illness </a:t>
            </a:r>
          </a:p>
          <a:p>
            <a:pPr marL="0" lvl="0" indent="-457200">
              <a:buNone/>
              <a:tabLst>
                <a:tab pos="182880" algn="l"/>
              </a:tabLst>
            </a:pPr>
            <a:r>
              <a:rPr lang="en-US" dirty="0" smtClean="0"/>
              <a:t>4. Integrative </a:t>
            </a:r>
            <a:r>
              <a:rPr lang="en-US" dirty="0"/>
              <a:t>Behavioral Couples Therapy for relationship distress </a:t>
            </a:r>
          </a:p>
          <a:p>
            <a:pPr marL="0" lvl="0" indent="-457200">
              <a:buNone/>
              <a:tabLst>
                <a:tab pos="182880" algn="l"/>
              </a:tabLst>
            </a:pPr>
            <a:r>
              <a:rPr lang="en-US" dirty="0" smtClean="0"/>
              <a:t>5. Cognitive </a:t>
            </a:r>
            <a:r>
              <a:rPr lang="en-US" dirty="0"/>
              <a:t>Behavioral Therapy, Behavioral Couples </a:t>
            </a:r>
            <a:r>
              <a:rPr lang="en-US" dirty="0" smtClean="0"/>
              <a:t>Therapy. </a:t>
            </a:r>
          </a:p>
          <a:p>
            <a:pPr marL="0" lvl="0" indent="-457200">
              <a:buNone/>
              <a:tabLst>
                <a:tab pos="182880" algn="l"/>
              </a:tabLst>
            </a:pPr>
            <a:r>
              <a:rPr lang="en-US" dirty="0" smtClean="0">
                <a:solidFill>
                  <a:srgbClr val="FF0000"/>
                </a:solidFill>
              </a:rPr>
              <a:t>6. Motivational </a:t>
            </a:r>
            <a:r>
              <a:rPr lang="en-US" dirty="0">
                <a:solidFill>
                  <a:srgbClr val="FF0000"/>
                </a:solidFill>
              </a:rPr>
              <a:t>Enhancement Therapy, and Contingency Management for substance use disorders </a:t>
            </a:r>
          </a:p>
          <a:p>
            <a:pPr marL="0" lvl="0" indent="-457200">
              <a:buNone/>
              <a:tabLst>
                <a:tab pos="182880" algn="l"/>
              </a:tabLst>
            </a:pPr>
            <a:r>
              <a:rPr lang="en-US" dirty="0" smtClean="0">
                <a:solidFill>
                  <a:srgbClr val="FF0000"/>
                </a:solidFill>
              </a:rPr>
              <a:t>7. Motivational Interviewing </a:t>
            </a:r>
            <a:r>
              <a:rPr lang="en-US" dirty="0">
                <a:solidFill>
                  <a:srgbClr val="FF0000"/>
                </a:solidFill>
              </a:rPr>
              <a:t>to promote motivation and adherence </a:t>
            </a:r>
          </a:p>
          <a:p>
            <a:pPr marL="0" lvl="0" indent="-457200">
              <a:buNone/>
              <a:tabLst>
                <a:tab pos="182880" algn="l"/>
              </a:tabLst>
            </a:pPr>
            <a:r>
              <a:rPr lang="en-US" dirty="0" smtClean="0"/>
              <a:t>8. Cognitive </a:t>
            </a:r>
            <a:r>
              <a:rPr lang="en-US" dirty="0"/>
              <a:t>Behavioral Therapy for insomnia </a:t>
            </a:r>
          </a:p>
          <a:p>
            <a:pPr marL="0" lvl="0" indent="-457200">
              <a:buNone/>
              <a:tabLst>
                <a:tab pos="182880" algn="l"/>
              </a:tabLst>
            </a:pPr>
            <a:r>
              <a:rPr lang="en-US" dirty="0" smtClean="0"/>
              <a:t>9. Cognitive </a:t>
            </a:r>
            <a:r>
              <a:rPr lang="en-US" dirty="0"/>
              <a:t>Behavioral Therapy for chronic pain </a:t>
            </a:r>
          </a:p>
          <a:p>
            <a:pPr indent="-457200"/>
            <a:endParaRPr lang="en-US" dirty="0"/>
          </a:p>
        </p:txBody>
      </p:sp>
    </p:spTree>
    <p:extLst>
      <p:ext uri="{BB962C8B-B14F-4D97-AF65-F5344CB8AC3E}">
        <p14:creationId xmlns:p14="http://schemas.microsoft.com/office/powerpoint/2010/main" val="228600755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US" sz="3600" dirty="0" smtClean="0"/>
              <a:t>VA is a Leader in SUD Care</a:t>
            </a:r>
            <a:endParaRPr lang="en-US" sz="3600" dirty="0"/>
          </a:p>
        </p:txBody>
      </p:sp>
      <p:sp>
        <p:nvSpPr>
          <p:cNvPr id="3" name="Content Placeholder 2"/>
          <p:cNvSpPr>
            <a:spLocks noGrp="1"/>
          </p:cNvSpPr>
          <p:nvPr>
            <p:ph idx="1"/>
          </p:nvPr>
        </p:nvSpPr>
        <p:spPr>
          <a:xfrm>
            <a:off x="457200" y="1600200"/>
            <a:ext cx="8229600" cy="4876800"/>
          </a:xfrm>
        </p:spPr>
        <p:txBody>
          <a:bodyPr>
            <a:normAutofit/>
          </a:bodyPr>
          <a:lstStyle/>
          <a:p>
            <a:pPr marL="0" lvl="0" indent="0">
              <a:buNone/>
            </a:pPr>
            <a:r>
              <a:rPr lang="en-US" sz="2800" dirty="0" smtClean="0"/>
              <a:t>In </a:t>
            </a:r>
            <a:r>
              <a:rPr lang="en-US" sz="2800" dirty="0"/>
              <a:t>January 2016, VA and DoD published the updated Clinical Practice Guideline for Management of Substance Use Disorders. This guideline was developed using GRADE methodology to systematically evaluate the medical literature on substance use disorder prevention and treatment and includes 36 evidence-based recommendations</a:t>
            </a:r>
            <a:r>
              <a:rPr lang="en-US" dirty="0"/>
              <a:t>.  </a:t>
            </a:r>
            <a:endParaRPr lang="en-US" dirty="0" smtClean="0"/>
          </a:p>
          <a:p>
            <a:pPr marL="0" lvl="0" indent="0">
              <a:buNone/>
            </a:pPr>
            <a:r>
              <a:rPr lang="en-US" sz="2000" dirty="0">
                <a:solidFill>
                  <a:schemeClr val="accent3">
                    <a:lumMod val="50000"/>
                  </a:schemeClr>
                </a:solidFill>
                <a:hlinkClick r:id="rId2"/>
              </a:rPr>
              <a:t>http://www.healthquality.va.gov/guidelines/MH/sud</a:t>
            </a:r>
            <a:r>
              <a:rPr lang="en-US" sz="2000" dirty="0" smtClean="0">
                <a:solidFill>
                  <a:schemeClr val="accent3">
                    <a:lumMod val="50000"/>
                  </a:schemeClr>
                </a:solidFill>
                <a:hlinkClick r:id="rId2"/>
              </a:rPr>
              <a:t>/</a:t>
            </a:r>
            <a:endParaRPr lang="en-US" sz="2000" dirty="0" smtClean="0">
              <a:solidFill>
                <a:schemeClr val="accent3">
                  <a:lumMod val="50000"/>
                </a:schemeClr>
              </a:solidFill>
            </a:endParaRPr>
          </a:p>
          <a:p>
            <a:pPr marL="0" lvl="0" indent="0">
              <a:buNone/>
            </a:pPr>
            <a:endParaRPr lang="en-US" sz="2000" dirty="0" smtClean="0"/>
          </a:p>
          <a:p>
            <a:pPr marL="0" indent="0">
              <a:buNone/>
            </a:pPr>
            <a:r>
              <a:rPr lang="en-US" sz="2300" i="1" dirty="0" smtClean="0"/>
              <a:t>Information </a:t>
            </a:r>
            <a:r>
              <a:rPr lang="en-US" sz="2300" i="1" dirty="0"/>
              <a:t>secured from </a:t>
            </a:r>
            <a:r>
              <a:rPr lang="en-US" sz="2300" i="1" dirty="0" smtClean="0"/>
              <a:t>VHA Mental Health Services</a:t>
            </a:r>
            <a:endParaRPr lang="en-US" sz="2300" i="1" dirty="0"/>
          </a:p>
          <a:p>
            <a:endParaRPr lang="en-US" dirty="0"/>
          </a:p>
        </p:txBody>
      </p:sp>
    </p:spTree>
    <p:extLst>
      <p:ext uri="{BB962C8B-B14F-4D97-AF65-F5344CB8AC3E}">
        <p14:creationId xmlns:p14="http://schemas.microsoft.com/office/powerpoint/2010/main" val="251127045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t="1" r="60001" b="3999"/>
          <a:stretch/>
        </p:blipFill>
        <p:spPr bwMode="auto">
          <a:xfrm>
            <a:off x="0" y="0"/>
            <a:ext cx="9144000" cy="685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74289444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US" sz="3200" dirty="0" smtClean="0"/>
              <a:t>VA-DoD Clinical Practice Guideline for Management of Substance Use Disorders</a:t>
            </a:r>
            <a:endParaRPr lang="en-US" sz="3200" dirty="0"/>
          </a:p>
        </p:txBody>
      </p:sp>
      <p:sp>
        <p:nvSpPr>
          <p:cNvPr id="3" name="Content Placeholder 2"/>
          <p:cNvSpPr>
            <a:spLocks noGrp="1"/>
          </p:cNvSpPr>
          <p:nvPr>
            <p:ph idx="1"/>
          </p:nvPr>
        </p:nvSpPr>
        <p:spPr/>
        <p:txBody>
          <a:bodyPr>
            <a:normAutofit fontScale="70000" lnSpcReduction="20000"/>
          </a:bodyPr>
          <a:lstStyle/>
          <a:p>
            <a:pPr marL="514350" indent="-514350">
              <a:buFont typeface="+mj-lt"/>
              <a:buAutoNum type="arabicPeriod"/>
            </a:pPr>
            <a:r>
              <a:rPr lang="en-US" dirty="0" smtClean="0"/>
              <a:t>Screening</a:t>
            </a:r>
          </a:p>
          <a:p>
            <a:pPr marL="514350" indent="-514350">
              <a:buFont typeface="+mj-lt"/>
              <a:buAutoNum type="arabicPeriod"/>
            </a:pPr>
            <a:r>
              <a:rPr lang="en-US" dirty="0" smtClean="0"/>
              <a:t>Brief Alcohol Intervention</a:t>
            </a:r>
          </a:p>
          <a:p>
            <a:pPr marL="514350" indent="-514350">
              <a:buFont typeface="+mj-lt"/>
              <a:buAutoNum type="arabicPeriod"/>
            </a:pPr>
            <a:r>
              <a:rPr lang="en-US" dirty="0" smtClean="0"/>
              <a:t>Determination of Treatment Setting</a:t>
            </a:r>
          </a:p>
          <a:p>
            <a:pPr marL="514350" indent="-514350">
              <a:buFont typeface="+mj-lt"/>
              <a:buAutoNum type="arabicPeriod"/>
            </a:pPr>
            <a:r>
              <a:rPr lang="en-US" dirty="0" smtClean="0"/>
              <a:t>Treatment (Pharmacotherapy and Psychosocial Interventions)*</a:t>
            </a:r>
          </a:p>
          <a:p>
            <a:pPr marL="971550" lvl="1" indent="-514350">
              <a:buFont typeface="+mj-lt"/>
              <a:buAutoNum type="alphaLcPeriod"/>
            </a:pPr>
            <a:r>
              <a:rPr lang="en-US" dirty="0" smtClean="0"/>
              <a:t>Alcohol use disorder</a:t>
            </a:r>
          </a:p>
          <a:p>
            <a:pPr marL="971550" lvl="1" indent="-514350">
              <a:buFont typeface="+mj-lt"/>
              <a:buAutoNum type="alphaLcPeriod"/>
            </a:pPr>
            <a:r>
              <a:rPr lang="en-US" dirty="0" smtClean="0"/>
              <a:t>Opioid use disorder</a:t>
            </a:r>
          </a:p>
          <a:p>
            <a:pPr marL="971550" lvl="1" indent="-514350">
              <a:buFont typeface="+mj-lt"/>
              <a:buAutoNum type="alphaLcPeriod"/>
            </a:pPr>
            <a:r>
              <a:rPr lang="en-US" dirty="0" smtClean="0"/>
              <a:t>Cannabis use disorder</a:t>
            </a:r>
          </a:p>
          <a:p>
            <a:pPr marL="971550" lvl="1" indent="-514350">
              <a:buFont typeface="+mj-lt"/>
              <a:buAutoNum type="alphaLcPeriod"/>
            </a:pPr>
            <a:r>
              <a:rPr lang="en-US" dirty="0" smtClean="0"/>
              <a:t>Stimulant use disorder</a:t>
            </a:r>
          </a:p>
          <a:p>
            <a:pPr marL="0" indent="0">
              <a:buNone/>
            </a:pPr>
            <a:r>
              <a:rPr lang="en-US" dirty="0" smtClean="0"/>
              <a:t>5.     Promoting Group Mutual Help Involvement</a:t>
            </a:r>
          </a:p>
          <a:p>
            <a:pPr marL="0" indent="0">
              <a:buNone/>
            </a:pPr>
            <a:r>
              <a:rPr lang="en-US" dirty="0" smtClean="0"/>
              <a:t>6.     Co-occurring Mental </a:t>
            </a:r>
            <a:r>
              <a:rPr lang="en-US" dirty="0"/>
              <a:t>H</a:t>
            </a:r>
            <a:r>
              <a:rPr lang="en-US" dirty="0" smtClean="0"/>
              <a:t>ealth </a:t>
            </a:r>
            <a:r>
              <a:rPr lang="en-US" dirty="0"/>
              <a:t>C</a:t>
            </a:r>
            <a:r>
              <a:rPr lang="en-US" dirty="0" smtClean="0"/>
              <a:t>onditions and Psychosocial </a:t>
            </a:r>
            <a:r>
              <a:rPr lang="en-US" dirty="0"/>
              <a:t>P</a:t>
            </a:r>
            <a:r>
              <a:rPr lang="en-US" dirty="0" smtClean="0"/>
              <a:t>roblems</a:t>
            </a:r>
          </a:p>
          <a:p>
            <a:pPr marL="0" indent="0">
              <a:buNone/>
            </a:pPr>
            <a:r>
              <a:rPr lang="en-US" dirty="0" smtClean="0"/>
              <a:t>7.     Follow-up</a:t>
            </a:r>
          </a:p>
          <a:p>
            <a:pPr marL="514350" indent="-514350">
              <a:buAutoNum type="arabicPeriod" startAt="8"/>
            </a:pPr>
            <a:r>
              <a:rPr lang="en-US" dirty="0" smtClean="0"/>
              <a:t>Stabilization and Withdrawal</a:t>
            </a:r>
          </a:p>
          <a:p>
            <a:pPr marL="514350" indent="-514350">
              <a:buAutoNum type="arabicPeriod" startAt="8"/>
            </a:pPr>
            <a:endParaRPr lang="en-US" dirty="0"/>
          </a:p>
          <a:p>
            <a:pPr marL="0" indent="0">
              <a:buNone/>
            </a:pPr>
            <a:r>
              <a:rPr lang="en-US" sz="2300" i="1" dirty="0" smtClean="0"/>
              <a:t>Information secured from VHA Mental Health Services</a:t>
            </a:r>
          </a:p>
        </p:txBody>
      </p:sp>
    </p:spTree>
    <p:extLst>
      <p:ext uri="{BB962C8B-B14F-4D97-AF65-F5344CB8AC3E}">
        <p14:creationId xmlns:p14="http://schemas.microsoft.com/office/powerpoint/2010/main" val="364465198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l"/>
            <a:r>
              <a:rPr lang="en-US" sz="3600" dirty="0" smtClean="0"/>
              <a:t>Opioid Overdose Education and Naloxone Distribution (OEND)</a:t>
            </a:r>
            <a:endParaRPr lang="en-US" sz="3600" dirty="0"/>
          </a:p>
        </p:txBody>
      </p:sp>
      <p:sp>
        <p:nvSpPr>
          <p:cNvPr id="3" name="Content Placeholder 2"/>
          <p:cNvSpPr>
            <a:spLocks noGrp="1"/>
          </p:cNvSpPr>
          <p:nvPr>
            <p:ph idx="1"/>
          </p:nvPr>
        </p:nvSpPr>
        <p:spPr>
          <a:xfrm>
            <a:off x="308344" y="1756469"/>
            <a:ext cx="8229600" cy="4568131"/>
          </a:xfrm>
        </p:spPr>
        <p:txBody>
          <a:bodyPr>
            <a:normAutofit/>
          </a:bodyPr>
          <a:lstStyle/>
          <a:p>
            <a:pPr marL="457200" indent="-457200">
              <a:buFont typeface="+mj-lt"/>
              <a:buAutoNum type="arabicPeriod"/>
            </a:pPr>
            <a:r>
              <a:rPr lang="en-US" sz="2400" dirty="0" smtClean="0"/>
              <a:t>Program aims </a:t>
            </a:r>
            <a:r>
              <a:rPr lang="en-US" sz="2400" dirty="0"/>
              <a:t>to decrease opioid-related overdose deaths among VA patients by providing education on opioid overdose prevention, recognition of opioid overdose, and training on the rescue response, including provision of </a:t>
            </a:r>
            <a:r>
              <a:rPr lang="en-US" sz="2400" dirty="0" smtClean="0"/>
              <a:t>naloxone. A harm reduction and risk mitigation approach. </a:t>
            </a:r>
            <a:endParaRPr lang="en-US" sz="1800" dirty="0" smtClean="0"/>
          </a:p>
          <a:p>
            <a:pPr marL="0" indent="0">
              <a:buNone/>
            </a:pPr>
            <a:r>
              <a:rPr lang="en-US" sz="2400" dirty="0" smtClean="0"/>
              <a:t>2.    Education and training for opioid overdose </a:t>
            </a:r>
          </a:p>
          <a:p>
            <a:pPr marL="914400" lvl="1" indent="-457200">
              <a:buFont typeface="+mj-lt"/>
              <a:buAutoNum type="alphaLcPeriod"/>
            </a:pPr>
            <a:r>
              <a:rPr lang="en-US" sz="2000" dirty="0" smtClean="0"/>
              <a:t>Prevention</a:t>
            </a:r>
          </a:p>
          <a:p>
            <a:pPr marL="457200" lvl="1" indent="0">
              <a:buNone/>
            </a:pPr>
            <a:r>
              <a:rPr lang="en-US" sz="2000" dirty="0" smtClean="0"/>
              <a:t>b.    Recognition</a:t>
            </a:r>
          </a:p>
          <a:p>
            <a:pPr marL="457200" lvl="1" indent="0">
              <a:buNone/>
            </a:pPr>
            <a:r>
              <a:rPr lang="en-US" sz="2000" dirty="0" smtClean="0"/>
              <a:t>c.     Rescue response (includes prescription for naloxone kits)</a:t>
            </a:r>
          </a:p>
          <a:p>
            <a:pPr marL="457200" indent="-457200">
              <a:buAutoNum type="arabicPeriod" startAt="3"/>
            </a:pPr>
            <a:r>
              <a:rPr lang="en-US" sz="2200" dirty="0" smtClean="0"/>
              <a:t>Championed by several VA Program Offices </a:t>
            </a:r>
          </a:p>
          <a:p>
            <a:pPr marL="457200" indent="-457200">
              <a:buAutoNum type="arabicPeriod" startAt="3"/>
            </a:pPr>
            <a:endParaRPr lang="en-US" sz="2200" dirty="0"/>
          </a:p>
          <a:p>
            <a:pPr marL="0" indent="0">
              <a:buNone/>
            </a:pPr>
            <a:r>
              <a:rPr lang="en-US" sz="1600" i="1" dirty="0"/>
              <a:t>Information secured from VHA Mental Health Services</a:t>
            </a:r>
          </a:p>
          <a:p>
            <a:pPr marL="0" indent="0">
              <a:buNone/>
            </a:pPr>
            <a:endParaRPr lang="en-US" sz="2200" dirty="0" smtClean="0"/>
          </a:p>
        </p:txBody>
      </p:sp>
      <p:sp>
        <p:nvSpPr>
          <p:cNvPr id="5" name="Rectangle 10"/>
          <p:cNvSpPr>
            <a:spLocks noChangeArrowheads="1"/>
          </p:cNvSpPr>
          <p:nvPr/>
        </p:nvSpPr>
        <p:spPr bwMode="auto">
          <a:xfrm>
            <a:off x="4904508" y="6517178"/>
            <a:ext cx="4239491" cy="253916"/>
          </a:xfrm>
          <a:prstGeom prst="rect">
            <a:avLst/>
          </a:prstGeom>
          <a:noFill/>
          <a:ln w="9525">
            <a:noFill/>
            <a:miter lim="800000"/>
            <a:headEnd/>
            <a:tailEnd/>
          </a:ln>
        </p:spPr>
        <p:txBody>
          <a:bodyPr wrap="square">
            <a:spAutoFit/>
          </a:bodyPr>
          <a:lstStyle/>
          <a:p>
            <a:pPr lvl="3" fontAlgn="base">
              <a:spcBef>
                <a:spcPct val="0"/>
              </a:spcBef>
              <a:spcAft>
                <a:spcPct val="0"/>
              </a:spcAft>
              <a:defRPr/>
            </a:pPr>
            <a:r>
              <a:rPr lang="en-US" sz="1050" dirty="0">
                <a:solidFill>
                  <a:prstClr val="black"/>
                </a:solidFill>
                <a:latin typeface="Arial" pitchFamily="34" charset="0"/>
                <a:cs typeface="Arial" pitchFamily="34" charset="0"/>
              </a:rPr>
              <a:t>VA PBM Naloxone Kits RFU, Sept 2014</a:t>
            </a:r>
          </a:p>
        </p:txBody>
      </p:sp>
    </p:spTree>
    <p:extLst>
      <p:ext uri="{BB962C8B-B14F-4D97-AF65-F5344CB8AC3E}">
        <p14:creationId xmlns:p14="http://schemas.microsoft.com/office/powerpoint/2010/main" val="352799601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l"/>
            <a:r>
              <a:rPr lang="en-US" dirty="0" smtClean="0"/>
              <a:t>Treating Alcohol-related conditions in the Primary Care (PC) Setting</a:t>
            </a:r>
            <a:endParaRPr lang="en-US" dirty="0"/>
          </a:p>
        </p:txBody>
      </p:sp>
      <p:sp>
        <p:nvSpPr>
          <p:cNvPr id="3" name="Content Placeholder 2"/>
          <p:cNvSpPr>
            <a:spLocks noGrp="1"/>
          </p:cNvSpPr>
          <p:nvPr>
            <p:ph idx="1"/>
          </p:nvPr>
        </p:nvSpPr>
        <p:spPr>
          <a:xfrm>
            <a:off x="457200" y="1905000"/>
            <a:ext cx="8229600" cy="4343400"/>
          </a:xfrm>
        </p:spPr>
        <p:txBody>
          <a:bodyPr>
            <a:normAutofit fontScale="85000" lnSpcReduction="10000"/>
          </a:bodyPr>
          <a:lstStyle/>
          <a:p>
            <a:pPr marL="514350" indent="-514350">
              <a:buAutoNum type="arabicPeriod"/>
            </a:pPr>
            <a:r>
              <a:rPr lang="en-US" sz="2800" dirty="0" smtClean="0"/>
              <a:t>Progress as been made in expanding our reach for alcohol related conditions across the continuum, incorporates a prevention focus as well.</a:t>
            </a:r>
          </a:p>
          <a:p>
            <a:pPr marL="514350" indent="-514350">
              <a:buAutoNum type="arabicPeriod"/>
            </a:pPr>
            <a:r>
              <a:rPr lang="en-US" sz="2800" dirty="0" smtClean="0"/>
              <a:t>All patients treated in the PC setting receive an annual screening for alcohol use using the AUDIT-C.</a:t>
            </a:r>
          </a:p>
          <a:p>
            <a:pPr marL="514350" indent="-514350">
              <a:buAutoNum type="arabicPeriod"/>
            </a:pPr>
            <a:r>
              <a:rPr lang="en-US" sz="2800" dirty="0" smtClean="0"/>
              <a:t>Benchmarks have been established for having conversations and for referring to sub-specialty SAS.</a:t>
            </a:r>
          </a:p>
          <a:p>
            <a:pPr marL="514350" indent="-514350">
              <a:buAutoNum type="arabicPeriod"/>
            </a:pPr>
            <a:r>
              <a:rPr lang="en-US" sz="2800" dirty="0" smtClean="0"/>
              <a:t>Nevertheless, increasingly, we are treating emerging and </a:t>
            </a:r>
            <a:r>
              <a:rPr lang="en-US" sz="2800" dirty="0" err="1" smtClean="0"/>
              <a:t>subsyndromal</a:t>
            </a:r>
            <a:r>
              <a:rPr lang="en-US" sz="2800" dirty="0" smtClean="0"/>
              <a:t> conditions in PC using both Care Management protocols and Co-located MH Care Providers. </a:t>
            </a:r>
          </a:p>
          <a:p>
            <a:pPr marL="0" indent="0">
              <a:buNone/>
            </a:pPr>
            <a:endParaRPr lang="en-US" sz="2800" dirty="0" smtClean="0"/>
          </a:p>
          <a:p>
            <a:pPr marL="0" indent="0">
              <a:buNone/>
            </a:pPr>
            <a:r>
              <a:rPr lang="en-US" sz="1900" i="1" dirty="0" smtClean="0"/>
              <a:t>Information secured from VHA Center for Integrated Health Care</a:t>
            </a:r>
            <a:endParaRPr lang="en-US" sz="1900" i="1" dirty="0"/>
          </a:p>
        </p:txBody>
      </p:sp>
    </p:spTree>
    <p:extLst>
      <p:ext uri="{BB962C8B-B14F-4D97-AF65-F5344CB8AC3E}">
        <p14:creationId xmlns:p14="http://schemas.microsoft.com/office/powerpoint/2010/main" val="340374619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l"/>
            <a:r>
              <a:rPr lang="en-US" sz="3600" dirty="0" smtClean="0"/>
              <a:t>Treating Alcohol-related conditions in the Primary Care (PC) Setting</a:t>
            </a:r>
            <a:endParaRPr lang="en-US" sz="3600" dirty="0"/>
          </a:p>
        </p:txBody>
      </p:sp>
      <p:sp>
        <p:nvSpPr>
          <p:cNvPr id="3" name="Content Placeholder 2"/>
          <p:cNvSpPr>
            <a:spLocks noGrp="1"/>
          </p:cNvSpPr>
          <p:nvPr>
            <p:ph idx="1"/>
          </p:nvPr>
        </p:nvSpPr>
        <p:spPr>
          <a:xfrm>
            <a:off x="381000" y="1752600"/>
            <a:ext cx="8305800" cy="4373563"/>
          </a:xfrm>
        </p:spPr>
        <p:txBody>
          <a:bodyPr>
            <a:normAutofit/>
          </a:bodyPr>
          <a:lstStyle/>
          <a:p>
            <a:pPr marL="514350" indent="-514350">
              <a:buAutoNum type="arabicPeriod"/>
            </a:pPr>
            <a:r>
              <a:rPr lang="en-US" sz="2400" dirty="0" smtClean="0"/>
              <a:t>The AUDIT-C is a 3 item instrument, scores range from 0 to 12. </a:t>
            </a:r>
          </a:p>
          <a:p>
            <a:pPr marL="514350" indent="-514350">
              <a:buAutoNum type="arabicPeriod"/>
            </a:pPr>
            <a:r>
              <a:rPr lang="en-US" sz="2400" dirty="0" smtClean="0"/>
              <a:t>Clinician is alerted when scores exceed established cut-offs.</a:t>
            </a:r>
          </a:p>
          <a:p>
            <a:pPr marL="914400" lvl="1" indent="-514350">
              <a:buAutoNum type="alphaLcPeriod"/>
            </a:pPr>
            <a:r>
              <a:rPr lang="en-US" sz="2400" dirty="0" smtClean="0"/>
              <a:t>Men greater than or equal to 4.</a:t>
            </a:r>
          </a:p>
          <a:p>
            <a:pPr marL="914400" lvl="1" indent="-514350">
              <a:buAutoNum type="alphaLcPeriod"/>
            </a:pPr>
            <a:r>
              <a:rPr lang="en-US" sz="2400" dirty="0" smtClean="0"/>
              <a:t>Women greater than or equal to 3. </a:t>
            </a:r>
            <a:endParaRPr lang="en-US" sz="2400" dirty="0"/>
          </a:p>
          <a:p>
            <a:pPr marL="514350" indent="-514350">
              <a:buAutoNum type="arabicPeriod"/>
            </a:pPr>
            <a:r>
              <a:rPr lang="en-US" sz="2400" dirty="0" smtClean="0"/>
              <a:t>Not meant to diagnose, rather to identify those needing further assessment. </a:t>
            </a:r>
          </a:p>
          <a:p>
            <a:pPr marL="0" indent="0">
              <a:buNone/>
            </a:pPr>
            <a:endParaRPr lang="en-US" sz="2800" dirty="0" smtClean="0"/>
          </a:p>
          <a:p>
            <a:pPr marL="0" indent="0">
              <a:buNone/>
            </a:pPr>
            <a:r>
              <a:rPr lang="en-US" sz="1600" i="1" dirty="0"/>
              <a:t>Information secured from VHA Center for Integrated Health Care</a:t>
            </a:r>
          </a:p>
          <a:p>
            <a:pPr marL="0" indent="0">
              <a:buNone/>
            </a:pPr>
            <a:endParaRPr lang="en-US" sz="2800" dirty="0"/>
          </a:p>
          <a:p>
            <a:pPr marL="514350" indent="-514350">
              <a:buAutoNum type="arabicPeriod"/>
            </a:pPr>
            <a:endParaRPr lang="en-US" sz="2800" dirty="0"/>
          </a:p>
        </p:txBody>
      </p:sp>
    </p:spTree>
    <p:extLst>
      <p:ext uri="{BB962C8B-B14F-4D97-AF65-F5344CB8AC3E}">
        <p14:creationId xmlns:p14="http://schemas.microsoft.com/office/powerpoint/2010/main" val="282855891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l"/>
            <a:r>
              <a:rPr lang="en-US" sz="3600" dirty="0" smtClean="0"/>
              <a:t>Treating Alcohol-related conditions in the Primary Care (PC) Setting</a:t>
            </a:r>
            <a:endParaRPr lang="en-US" sz="3600" dirty="0"/>
          </a:p>
        </p:txBody>
      </p:sp>
      <p:sp>
        <p:nvSpPr>
          <p:cNvPr id="3" name="Content Placeholder 2"/>
          <p:cNvSpPr>
            <a:spLocks noGrp="1"/>
          </p:cNvSpPr>
          <p:nvPr>
            <p:ph idx="1"/>
          </p:nvPr>
        </p:nvSpPr>
        <p:spPr>
          <a:xfrm>
            <a:off x="457200" y="1752600"/>
            <a:ext cx="8229600" cy="4373563"/>
          </a:xfrm>
        </p:spPr>
        <p:txBody>
          <a:bodyPr>
            <a:normAutofit/>
          </a:bodyPr>
          <a:lstStyle/>
          <a:p>
            <a:pPr marL="514350" indent="-514350">
              <a:buAutoNum type="arabicPeriod"/>
            </a:pPr>
            <a:r>
              <a:rPr lang="en-US" sz="2400" dirty="0" smtClean="0"/>
              <a:t>PC is viewed as a logical setting to offer services given the volume of patients seen and its serving as an entry point for those with behavioral problems. </a:t>
            </a:r>
          </a:p>
          <a:p>
            <a:pPr marL="514350" indent="-514350">
              <a:buAutoNum type="arabicPeriod"/>
            </a:pPr>
            <a:r>
              <a:rPr lang="en-US" sz="2400" dirty="0" smtClean="0"/>
              <a:t>Offers an opportunity for early interventions and identification of harmful use patterns.</a:t>
            </a:r>
          </a:p>
          <a:p>
            <a:pPr marL="514350" indent="-514350">
              <a:buAutoNum type="arabicPeriod"/>
            </a:pPr>
            <a:r>
              <a:rPr lang="en-US" sz="2400" dirty="0" smtClean="0"/>
              <a:t>Process incorporates empirically supported screenings, assessments, and interventions. </a:t>
            </a:r>
          </a:p>
          <a:p>
            <a:pPr marL="0" indent="0">
              <a:buNone/>
            </a:pPr>
            <a:endParaRPr lang="en-US" sz="2800" dirty="0"/>
          </a:p>
          <a:p>
            <a:pPr marL="0" indent="0">
              <a:buNone/>
            </a:pPr>
            <a:r>
              <a:rPr lang="en-US" sz="1600" i="1" dirty="0"/>
              <a:t>Information secured from VHA Center for Integrated Health Care</a:t>
            </a:r>
          </a:p>
          <a:p>
            <a:pPr marL="0" indent="0">
              <a:buNone/>
            </a:pPr>
            <a:endParaRPr lang="en-US" sz="2800" dirty="0"/>
          </a:p>
        </p:txBody>
      </p:sp>
    </p:spTree>
    <p:extLst>
      <p:ext uri="{BB962C8B-B14F-4D97-AF65-F5344CB8AC3E}">
        <p14:creationId xmlns:p14="http://schemas.microsoft.com/office/powerpoint/2010/main" val="229157908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l"/>
            <a:r>
              <a:rPr lang="en-US" sz="3600" dirty="0" smtClean="0"/>
              <a:t>Treating Alcohol-related conditions in the Primary Care (PC) Setting</a:t>
            </a:r>
            <a:endParaRPr lang="en-US" sz="3600" dirty="0"/>
          </a:p>
        </p:txBody>
      </p:sp>
      <p:sp>
        <p:nvSpPr>
          <p:cNvPr id="3" name="Content Placeholder 2"/>
          <p:cNvSpPr>
            <a:spLocks noGrp="1"/>
          </p:cNvSpPr>
          <p:nvPr>
            <p:ph idx="1"/>
          </p:nvPr>
        </p:nvSpPr>
        <p:spPr>
          <a:xfrm>
            <a:off x="457200" y="1600200"/>
            <a:ext cx="8229600" cy="4724400"/>
          </a:xfrm>
        </p:spPr>
        <p:txBody>
          <a:bodyPr>
            <a:normAutofit/>
          </a:bodyPr>
          <a:lstStyle/>
          <a:p>
            <a:pPr marL="514350" indent="-514350">
              <a:buAutoNum type="arabicPeriod"/>
            </a:pPr>
            <a:r>
              <a:rPr lang="en-US" sz="2400" dirty="0" smtClean="0"/>
              <a:t>Interventions consist of:</a:t>
            </a:r>
          </a:p>
          <a:p>
            <a:pPr marL="914400" lvl="1" indent="-514350">
              <a:buAutoNum type="alphaLcPeriod"/>
            </a:pPr>
            <a:r>
              <a:rPr lang="en-US" sz="2400" dirty="0" smtClean="0"/>
              <a:t>time-limited patient-centered counseling (in person or by phone) focusing on the patient’s behavior and increasing compliance. (Fleming, et. al, 1999). </a:t>
            </a:r>
          </a:p>
          <a:p>
            <a:pPr marL="914400" lvl="1" indent="-514350">
              <a:buAutoNum type="alphaLcPeriod"/>
            </a:pPr>
            <a:r>
              <a:rPr lang="en-US" sz="2400" dirty="0" smtClean="0"/>
              <a:t>Provider reviews with participant </a:t>
            </a:r>
          </a:p>
          <a:p>
            <a:pPr marL="800100" lvl="2" indent="0">
              <a:buNone/>
            </a:pPr>
            <a:r>
              <a:rPr lang="en-US" dirty="0" smtClean="0"/>
              <a:t>     i. The Drinker’s Pyramid.</a:t>
            </a:r>
          </a:p>
          <a:p>
            <a:pPr marL="800100" lvl="2" indent="0">
              <a:buNone/>
            </a:pPr>
            <a:r>
              <a:rPr lang="en-US" dirty="0" smtClean="0"/>
              <a:t>      ii. Health risks of drinking.</a:t>
            </a:r>
          </a:p>
          <a:p>
            <a:pPr marL="800100" lvl="2" indent="0">
              <a:buNone/>
            </a:pPr>
            <a:r>
              <a:rPr lang="en-US" dirty="0" smtClean="0"/>
              <a:t>  iii. Low-risk drinking and standard drink definitions.</a:t>
            </a:r>
          </a:p>
          <a:p>
            <a:pPr marL="800100" lvl="2" indent="0">
              <a:buNone/>
            </a:pPr>
            <a:r>
              <a:rPr lang="en-US" dirty="0" smtClean="0"/>
              <a:t>iv. Consideration of cutting back or abstaining. </a:t>
            </a:r>
          </a:p>
          <a:p>
            <a:pPr marL="800100" lvl="2" indent="0">
              <a:buNone/>
            </a:pPr>
            <a:endParaRPr lang="en-US" dirty="0" smtClean="0"/>
          </a:p>
          <a:p>
            <a:pPr marL="0" indent="0">
              <a:buNone/>
            </a:pPr>
            <a:r>
              <a:rPr lang="en-US" sz="1700" i="1" dirty="0"/>
              <a:t>Information secured from VHA Center for Integrated Health Care</a:t>
            </a:r>
          </a:p>
          <a:p>
            <a:pPr marL="0" indent="0">
              <a:buNone/>
            </a:pPr>
            <a:endParaRPr lang="en-US" dirty="0"/>
          </a:p>
        </p:txBody>
      </p:sp>
    </p:spTree>
    <p:extLst>
      <p:ext uri="{BB962C8B-B14F-4D97-AF65-F5344CB8AC3E}">
        <p14:creationId xmlns:p14="http://schemas.microsoft.com/office/powerpoint/2010/main" val="331399062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609601"/>
            <a:ext cx="7772400" cy="914399"/>
          </a:xfrm>
        </p:spPr>
        <p:txBody>
          <a:bodyPr/>
          <a:lstStyle/>
          <a:p>
            <a:pPr algn="l"/>
            <a:r>
              <a:rPr lang="en-US" dirty="0" smtClean="0"/>
              <a:t>Objectives:</a:t>
            </a:r>
            <a:endParaRPr lang="en-US" dirty="0"/>
          </a:p>
        </p:txBody>
      </p:sp>
      <p:sp>
        <p:nvSpPr>
          <p:cNvPr id="3" name="Subtitle 2"/>
          <p:cNvSpPr>
            <a:spLocks noGrp="1"/>
          </p:cNvSpPr>
          <p:nvPr>
            <p:ph type="subTitle" idx="1"/>
          </p:nvPr>
        </p:nvSpPr>
        <p:spPr>
          <a:xfrm>
            <a:off x="685800" y="1600200"/>
            <a:ext cx="7848600" cy="4724400"/>
          </a:xfrm>
        </p:spPr>
        <p:txBody>
          <a:bodyPr>
            <a:normAutofit fontScale="92500" lnSpcReduction="10000"/>
          </a:bodyPr>
          <a:lstStyle/>
          <a:p>
            <a:pPr marL="514350" lvl="0" indent="-514350" algn="l">
              <a:buFont typeface="+mj-lt"/>
              <a:buAutoNum type="arabicPeriod"/>
            </a:pPr>
            <a:r>
              <a:rPr lang="en-US" sz="2400" dirty="0" smtClean="0">
                <a:solidFill>
                  <a:schemeClr val="tx1">
                    <a:lumMod val="95000"/>
                    <a:lumOff val="5000"/>
                  </a:schemeClr>
                </a:solidFill>
              </a:rPr>
              <a:t>Provide </a:t>
            </a:r>
            <a:r>
              <a:rPr lang="en-US" sz="2400" dirty="0">
                <a:solidFill>
                  <a:schemeClr val="tx1">
                    <a:lumMod val="95000"/>
                    <a:lumOff val="5000"/>
                  </a:schemeClr>
                </a:solidFill>
              </a:rPr>
              <a:t>an overview of the </a:t>
            </a:r>
            <a:r>
              <a:rPr lang="en-US" sz="2400" dirty="0" smtClean="0">
                <a:solidFill>
                  <a:schemeClr val="tx1">
                    <a:lumMod val="95000"/>
                    <a:lumOff val="5000"/>
                  </a:schemeClr>
                </a:solidFill>
              </a:rPr>
              <a:t>Veterans Health Administration’s (VHA) continuum </a:t>
            </a:r>
            <a:r>
              <a:rPr lang="en-US" sz="2400" dirty="0">
                <a:solidFill>
                  <a:schemeClr val="tx1">
                    <a:lumMod val="95000"/>
                    <a:lumOff val="5000"/>
                  </a:schemeClr>
                </a:solidFill>
              </a:rPr>
              <a:t>of </a:t>
            </a:r>
            <a:r>
              <a:rPr lang="en-US" sz="2400" dirty="0" smtClean="0">
                <a:solidFill>
                  <a:schemeClr val="tx1">
                    <a:lumMod val="95000"/>
                    <a:lumOff val="5000"/>
                  </a:schemeClr>
                </a:solidFill>
              </a:rPr>
              <a:t>care for both Mental Health (MH) and Substance Use Disorders (SUD).</a:t>
            </a:r>
          </a:p>
          <a:p>
            <a:pPr marL="514350" lvl="0" indent="-514350" algn="l">
              <a:buFont typeface="+mj-lt"/>
              <a:buAutoNum type="arabicPeriod"/>
            </a:pPr>
            <a:endParaRPr lang="en-US" sz="2400" dirty="0" smtClean="0">
              <a:solidFill>
                <a:schemeClr val="tx1">
                  <a:lumMod val="95000"/>
                  <a:lumOff val="5000"/>
                </a:schemeClr>
              </a:solidFill>
            </a:endParaRPr>
          </a:p>
          <a:p>
            <a:pPr marL="514350" indent="-514350" algn="l">
              <a:buFont typeface="+mj-lt"/>
              <a:buAutoNum type="arabicPeriod"/>
            </a:pPr>
            <a:r>
              <a:rPr lang="en-US" sz="2400" dirty="0" smtClean="0">
                <a:solidFill>
                  <a:schemeClr val="tx1">
                    <a:lumMod val="95000"/>
                    <a:lumOff val="5000"/>
                  </a:schemeClr>
                </a:solidFill>
              </a:rPr>
              <a:t>Share information on the rates of utilization across VHA for both MH conditions and SUD.</a:t>
            </a:r>
          </a:p>
          <a:p>
            <a:pPr marL="514350" indent="-514350" algn="l">
              <a:buFont typeface="+mj-lt"/>
              <a:buAutoNum type="arabicPeriod"/>
            </a:pPr>
            <a:endParaRPr lang="en-US" sz="2400" dirty="0">
              <a:solidFill>
                <a:schemeClr val="tx1">
                  <a:lumMod val="95000"/>
                  <a:lumOff val="5000"/>
                </a:schemeClr>
              </a:solidFill>
            </a:endParaRPr>
          </a:p>
          <a:p>
            <a:pPr marL="514350" indent="-514350" algn="l">
              <a:buFont typeface="+mj-lt"/>
              <a:buAutoNum type="arabicPeriod"/>
            </a:pPr>
            <a:r>
              <a:rPr lang="en-US" sz="2400" dirty="0" smtClean="0">
                <a:solidFill>
                  <a:schemeClr val="tx1">
                    <a:lumMod val="95000"/>
                    <a:lumOff val="5000"/>
                  </a:schemeClr>
                </a:solidFill>
              </a:rPr>
              <a:t>Provide details regarding the rates of utilization across Substance Abuse Services (SAS) by diagnostic category across the continuum of </a:t>
            </a:r>
            <a:r>
              <a:rPr lang="en-US" sz="2400" dirty="0">
                <a:solidFill>
                  <a:schemeClr val="tx1">
                    <a:lumMod val="95000"/>
                    <a:lumOff val="5000"/>
                  </a:schemeClr>
                </a:solidFill>
              </a:rPr>
              <a:t>c</a:t>
            </a:r>
            <a:r>
              <a:rPr lang="en-US" sz="2400" dirty="0" smtClean="0">
                <a:solidFill>
                  <a:schemeClr val="tx1">
                    <a:lumMod val="95000"/>
                    <a:lumOff val="5000"/>
                  </a:schemeClr>
                </a:solidFill>
              </a:rPr>
              <a:t>are.  </a:t>
            </a:r>
          </a:p>
          <a:p>
            <a:pPr marL="514350" lvl="0" indent="-514350" algn="l">
              <a:buFont typeface="+mj-lt"/>
              <a:buAutoNum type="arabicPeriod"/>
            </a:pPr>
            <a:endParaRPr lang="en-US" sz="2400" dirty="0" smtClean="0">
              <a:solidFill>
                <a:schemeClr val="tx1">
                  <a:lumMod val="95000"/>
                  <a:lumOff val="5000"/>
                </a:schemeClr>
              </a:solidFill>
            </a:endParaRPr>
          </a:p>
          <a:p>
            <a:pPr marL="514350" lvl="0" indent="-514350" algn="l">
              <a:buFont typeface="+mj-lt"/>
              <a:buAutoNum type="arabicPeriod"/>
            </a:pPr>
            <a:r>
              <a:rPr lang="en-US" sz="2400" dirty="0" smtClean="0">
                <a:solidFill>
                  <a:schemeClr val="tx1">
                    <a:lumMod val="95000"/>
                    <a:lumOff val="5000"/>
                  </a:schemeClr>
                </a:solidFill>
              </a:rPr>
              <a:t>Share updates on VHA’s planning and future direction regarding SUD treatment.  </a:t>
            </a:r>
          </a:p>
          <a:p>
            <a:pPr marL="514350" lvl="0" indent="-514350" algn="l">
              <a:buFont typeface="+mj-lt"/>
              <a:buAutoNum type="arabicPeriod"/>
            </a:pPr>
            <a:endParaRPr lang="en-US" sz="2200" dirty="0">
              <a:solidFill>
                <a:schemeClr val="tx1">
                  <a:lumMod val="95000"/>
                  <a:lumOff val="5000"/>
                </a:schemeClr>
              </a:solidFill>
            </a:endParaRPr>
          </a:p>
          <a:p>
            <a:pPr lvl="0" algn="l"/>
            <a:endParaRPr lang="en-US" sz="2200" dirty="0">
              <a:solidFill>
                <a:schemeClr val="tx1">
                  <a:lumMod val="95000"/>
                  <a:lumOff val="5000"/>
                </a:schemeClr>
              </a:solidFill>
            </a:endParaRPr>
          </a:p>
          <a:p>
            <a:pPr algn="l"/>
            <a:endParaRPr lang="en-US" dirty="0"/>
          </a:p>
        </p:txBody>
      </p:sp>
    </p:spTree>
    <p:extLst>
      <p:ext uri="{BB962C8B-B14F-4D97-AF65-F5344CB8AC3E}">
        <p14:creationId xmlns:p14="http://schemas.microsoft.com/office/powerpoint/2010/main" val="225459248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l"/>
            <a:r>
              <a:rPr lang="en-US" sz="3600" dirty="0" smtClean="0"/>
              <a:t>Treating Alcohol Dependence in the Primary Care (PC) Setting</a:t>
            </a:r>
            <a:endParaRPr lang="en-US" sz="3600" dirty="0"/>
          </a:p>
        </p:txBody>
      </p:sp>
      <p:sp>
        <p:nvSpPr>
          <p:cNvPr id="3" name="Content Placeholder 2"/>
          <p:cNvSpPr>
            <a:spLocks noGrp="1"/>
          </p:cNvSpPr>
          <p:nvPr>
            <p:ph idx="1"/>
          </p:nvPr>
        </p:nvSpPr>
        <p:spPr>
          <a:xfrm>
            <a:off x="457200" y="1905000"/>
            <a:ext cx="8229600" cy="4221163"/>
          </a:xfrm>
        </p:spPr>
        <p:txBody>
          <a:bodyPr>
            <a:normAutofit/>
          </a:bodyPr>
          <a:lstStyle/>
          <a:p>
            <a:pPr marL="514350" indent="-514350">
              <a:buAutoNum type="arabicPeriod"/>
            </a:pPr>
            <a:r>
              <a:rPr lang="en-US" sz="2400" dirty="0" smtClean="0"/>
              <a:t>Studies have shown that less than 15% of individuals with alcohol dependence are actively engaged in treatment. </a:t>
            </a:r>
          </a:p>
          <a:p>
            <a:pPr marL="514350" indent="-514350">
              <a:buAutoNum type="arabicPeriod"/>
            </a:pPr>
            <a:r>
              <a:rPr lang="en-US" sz="2400" dirty="0" smtClean="0"/>
              <a:t>Primary Care may be a key component in the identification of such patients and in the delivery of initial treatment.</a:t>
            </a:r>
          </a:p>
          <a:p>
            <a:pPr marL="514350" indent="-514350">
              <a:buAutoNum type="arabicPeriod"/>
            </a:pPr>
            <a:r>
              <a:rPr lang="en-US" sz="2400" dirty="0" smtClean="0"/>
              <a:t>Our studies have demonstrated that PC is a viable alternative to specialty care. It is not a replacement for specialty care but an option for those hesitant to engage in traditional subspecialty services. </a:t>
            </a:r>
          </a:p>
          <a:p>
            <a:pPr marL="514350" indent="-514350">
              <a:buAutoNum type="arabicPeriod"/>
            </a:pPr>
            <a:endParaRPr lang="en-US" sz="2400" dirty="0"/>
          </a:p>
          <a:p>
            <a:pPr marL="0" indent="0">
              <a:buNone/>
            </a:pPr>
            <a:r>
              <a:rPr lang="en-US" sz="1600" i="1" dirty="0"/>
              <a:t>Information secured from VHA Center for Integrated Health Care</a:t>
            </a:r>
          </a:p>
          <a:p>
            <a:pPr marL="0" indent="0">
              <a:buNone/>
            </a:pPr>
            <a:endParaRPr lang="en-US" sz="2400" dirty="0" smtClean="0"/>
          </a:p>
        </p:txBody>
      </p:sp>
    </p:spTree>
    <p:extLst>
      <p:ext uri="{BB962C8B-B14F-4D97-AF65-F5344CB8AC3E}">
        <p14:creationId xmlns:p14="http://schemas.microsoft.com/office/powerpoint/2010/main" val="181894092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3840162"/>
          </a:xfrm>
        </p:spPr>
        <p:txBody>
          <a:bodyPr/>
          <a:lstStyle/>
          <a:p>
            <a:r>
              <a:rPr lang="en-US" dirty="0" smtClean="0"/>
              <a:t>Questions</a:t>
            </a:r>
            <a:endParaRPr lang="en-US" dirty="0"/>
          </a:p>
        </p:txBody>
      </p:sp>
      <p:sp>
        <p:nvSpPr>
          <p:cNvPr id="3" name="Content Placeholder 2"/>
          <p:cNvSpPr>
            <a:spLocks noGrp="1"/>
          </p:cNvSpPr>
          <p:nvPr>
            <p:ph idx="1"/>
          </p:nvPr>
        </p:nvSpPr>
        <p:spPr/>
        <p:txBody>
          <a:bodyPr/>
          <a:lstStyle/>
          <a:p>
            <a:pPr marL="0" indent="0">
              <a:buNone/>
            </a:pPr>
            <a:endParaRPr lang="en-US" dirty="0"/>
          </a:p>
        </p:txBody>
      </p:sp>
    </p:spTree>
    <p:extLst>
      <p:ext uri="{BB962C8B-B14F-4D97-AF65-F5344CB8AC3E}">
        <p14:creationId xmlns:p14="http://schemas.microsoft.com/office/powerpoint/2010/main" val="369228911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l"/>
            <a:r>
              <a:rPr lang="en-US" dirty="0" smtClean="0"/>
              <a:t>Background: Department of Veterans Affairs</a:t>
            </a:r>
            <a:endParaRPr lang="en-US" dirty="0"/>
          </a:p>
        </p:txBody>
      </p:sp>
      <p:sp>
        <p:nvSpPr>
          <p:cNvPr id="3" name="Content Placeholder 2"/>
          <p:cNvSpPr>
            <a:spLocks noGrp="1"/>
          </p:cNvSpPr>
          <p:nvPr>
            <p:ph idx="1"/>
          </p:nvPr>
        </p:nvSpPr>
        <p:spPr>
          <a:xfrm>
            <a:off x="457200" y="1600200"/>
            <a:ext cx="8229600" cy="4953000"/>
          </a:xfrm>
        </p:spPr>
        <p:txBody>
          <a:bodyPr>
            <a:normAutofit fontScale="92500" lnSpcReduction="10000"/>
          </a:bodyPr>
          <a:lstStyle/>
          <a:p>
            <a:pPr marL="0" indent="0">
              <a:buNone/>
            </a:pPr>
            <a:r>
              <a:rPr lang="en-US" sz="2000" dirty="0" smtClean="0"/>
              <a:t>The </a:t>
            </a:r>
            <a:r>
              <a:rPr lang="en-US" sz="2000" dirty="0"/>
              <a:t>Department of Veterans Affairs (VA) was established on March 15, 1989, succeeding </a:t>
            </a:r>
            <a:r>
              <a:rPr lang="en-US" sz="2000" dirty="0" smtClean="0"/>
              <a:t>the Veterans </a:t>
            </a:r>
            <a:r>
              <a:rPr lang="en-US" sz="2000" dirty="0"/>
              <a:t>Administration. It is responsible for providing federal benefits to veterans and their families. Headed by the Secretary of Veterans Affairs, VA is the second-largest of the </a:t>
            </a:r>
            <a:r>
              <a:rPr lang="en-US" sz="2000" dirty="0" smtClean="0"/>
              <a:t>15 Cabinet </a:t>
            </a:r>
            <a:r>
              <a:rPr lang="en-US" sz="2000" dirty="0"/>
              <a:t>departments and operates nationwide programs for health care, financial assistance and burial benefits</a:t>
            </a:r>
            <a:r>
              <a:rPr lang="en-US" sz="2000" dirty="0" smtClean="0"/>
              <a:t>.  VA employs nearly 345,000 people.  </a:t>
            </a:r>
          </a:p>
          <a:p>
            <a:pPr marL="0" indent="0">
              <a:buNone/>
            </a:pPr>
            <a:endParaRPr lang="en-US" sz="2000" dirty="0" smtClean="0"/>
          </a:p>
          <a:p>
            <a:pPr marL="457200" lvl="1" indent="0">
              <a:buNone/>
            </a:pPr>
            <a:r>
              <a:rPr lang="en-US" sz="2000" dirty="0" smtClean="0"/>
              <a:t>1. Veterans Health Administration (VHA) is America’s largest integrated health care system with over 1,700 sites of care. </a:t>
            </a:r>
          </a:p>
          <a:p>
            <a:pPr marL="457200" lvl="1" indent="0">
              <a:buNone/>
            </a:pPr>
            <a:endParaRPr lang="en-US" sz="2000" dirty="0" smtClean="0"/>
          </a:p>
          <a:p>
            <a:pPr marL="457200" lvl="1" indent="0">
              <a:buNone/>
            </a:pPr>
            <a:r>
              <a:rPr lang="en-US" sz="2000" dirty="0" smtClean="0"/>
              <a:t>2. National Cemetery Administration  oversees burial benefits, including gravesites at one of 134 national cemeteries. </a:t>
            </a:r>
          </a:p>
          <a:p>
            <a:pPr marL="457200" lvl="1" indent="0">
              <a:buNone/>
            </a:pPr>
            <a:endParaRPr lang="en-US" sz="2000" dirty="0" smtClean="0"/>
          </a:p>
          <a:p>
            <a:pPr marL="457200" lvl="1" indent="0">
              <a:buNone/>
            </a:pPr>
            <a:r>
              <a:rPr lang="en-US" sz="2000" dirty="0" smtClean="0"/>
              <a:t>3. Veterans Benefits Administration provides a variety of benefits and services , such as compensations, pensions, insurance, etc. </a:t>
            </a:r>
          </a:p>
          <a:p>
            <a:pPr marL="457200" lvl="1" indent="0">
              <a:buNone/>
            </a:pPr>
            <a:endParaRPr lang="en-US" sz="1100" dirty="0" smtClean="0"/>
          </a:p>
          <a:p>
            <a:pPr marL="457200" lvl="1" indent="0">
              <a:buNone/>
            </a:pPr>
            <a:r>
              <a:rPr lang="en-US" sz="1700" i="1" dirty="0" smtClean="0"/>
              <a:t>Information secured from VHA Internet Site</a:t>
            </a:r>
            <a:endParaRPr lang="en-US" sz="1700" i="1" dirty="0"/>
          </a:p>
          <a:p>
            <a:pPr marL="457200" lvl="1" indent="0">
              <a:buNone/>
            </a:pPr>
            <a:endParaRPr lang="en-US" sz="2000" dirty="0" smtClean="0"/>
          </a:p>
        </p:txBody>
      </p:sp>
    </p:spTree>
    <p:extLst>
      <p:ext uri="{BB962C8B-B14F-4D97-AF65-F5344CB8AC3E}">
        <p14:creationId xmlns:p14="http://schemas.microsoft.com/office/powerpoint/2010/main" val="398827961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smtClean="0"/>
              <a:t>Background: VHA at large</a:t>
            </a:r>
            <a:endParaRPr lang="en-US" dirty="0"/>
          </a:p>
        </p:txBody>
      </p:sp>
      <p:sp>
        <p:nvSpPr>
          <p:cNvPr id="3" name="Content Placeholder 2"/>
          <p:cNvSpPr>
            <a:spLocks noGrp="1"/>
          </p:cNvSpPr>
          <p:nvPr>
            <p:ph idx="1"/>
          </p:nvPr>
        </p:nvSpPr>
        <p:spPr/>
        <p:txBody>
          <a:bodyPr/>
          <a:lstStyle/>
          <a:p>
            <a:pPr marL="514350" indent="-514350">
              <a:buFont typeface="+mj-lt"/>
              <a:buAutoNum type="arabicPeriod"/>
            </a:pPr>
            <a:r>
              <a:rPr lang="en-US" dirty="0" smtClean="0"/>
              <a:t>VA Hospitals = 144</a:t>
            </a:r>
          </a:p>
          <a:p>
            <a:pPr marL="0" indent="0">
              <a:buNone/>
            </a:pPr>
            <a:r>
              <a:rPr lang="en-US" dirty="0" smtClean="0"/>
              <a:t>2. VA Community-based Outpatient Clinics = 819</a:t>
            </a:r>
          </a:p>
          <a:p>
            <a:pPr marL="0" indent="0">
              <a:buNone/>
            </a:pPr>
            <a:r>
              <a:rPr lang="en-US" dirty="0" smtClean="0"/>
              <a:t>3. VA Vet Centers = 300</a:t>
            </a:r>
          </a:p>
          <a:p>
            <a:pPr marL="0" indent="0">
              <a:buNone/>
            </a:pPr>
            <a:r>
              <a:rPr lang="en-US" dirty="0" smtClean="0"/>
              <a:t>4. VA National Cemeteries = 134</a:t>
            </a:r>
          </a:p>
          <a:p>
            <a:pPr marL="0" indent="0">
              <a:buNone/>
            </a:pPr>
            <a:r>
              <a:rPr lang="en-US" dirty="0" smtClean="0"/>
              <a:t>5. Veterans Benefits Administration Regional Offices = 56</a:t>
            </a:r>
          </a:p>
          <a:p>
            <a:pPr marL="0" indent="0">
              <a:buNone/>
            </a:pPr>
            <a:endParaRPr lang="en-US" dirty="0"/>
          </a:p>
          <a:p>
            <a:pPr marL="57150" indent="0">
              <a:buNone/>
            </a:pPr>
            <a:r>
              <a:rPr lang="en-US" sz="1600" i="1" dirty="0"/>
              <a:t>Information secured from VHA Internet Site</a:t>
            </a:r>
          </a:p>
        </p:txBody>
      </p:sp>
    </p:spTree>
    <p:extLst>
      <p:ext uri="{BB962C8B-B14F-4D97-AF65-F5344CB8AC3E}">
        <p14:creationId xmlns:p14="http://schemas.microsoft.com/office/powerpoint/2010/main" val="272573820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609601"/>
            <a:ext cx="7772400" cy="914399"/>
          </a:xfrm>
        </p:spPr>
        <p:txBody>
          <a:bodyPr/>
          <a:lstStyle/>
          <a:p>
            <a:pPr algn="l"/>
            <a:r>
              <a:rPr lang="en-US" dirty="0" smtClean="0"/>
              <a:t>VHA Global Statistics </a:t>
            </a:r>
            <a:endParaRPr lang="en-US" dirty="0"/>
          </a:p>
        </p:txBody>
      </p:sp>
      <p:sp>
        <p:nvSpPr>
          <p:cNvPr id="3" name="Subtitle 2"/>
          <p:cNvSpPr>
            <a:spLocks noGrp="1"/>
          </p:cNvSpPr>
          <p:nvPr>
            <p:ph type="subTitle" idx="1"/>
          </p:nvPr>
        </p:nvSpPr>
        <p:spPr>
          <a:xfrm>
            <a:off x="685800" y="1905000"/>
            <a:ext cx="7848600" cy="4419600"/>
          </a:xfrm>
        </p:spPr>
        <p:txBody>
          <a:bodyPr>
            <a:normAutofit lnSpcReduction="10000"/>
          </a:bodyPr>
          <a:lstStyle/>
          <a:p>
            <a:pPr marL="514350" lvl="0" indent="-514350" algn="l">
              <a:buFont typeface="+mj-lt"/>
              <a:buAutoNum type="arabicPeriod"/>
            </a:pPr>
            <a:r>
              <a:rPr lang="en-US" sz="2400" dirty="0" smtClean="0">
                <a:solidFill>
                  <a:schemeClr val="tx1">
                    <a:lumMod val="95000"/>
                    <a:lumOff val="5000"/>
                  </a:schemeClr>
                </a:solidFill>
              </a:rPr>
              <a:t>Veteran population currently alive = 23.4 million. Nearly 75% served during a war or an official period of conflict.</a:t>
            </a:r>
            <a:endParaRPr lang="en-US" sz="2400" dirty="0">
              <a:solidFill>
                <a:schemeClr val="tx1">
                  <a:lumMod val="95000"/>
                  <a:lumOff val="5000"/>
                </a:schemeClr>
              </a:solidFill>
            </a:endParaRPr>
          </a:p>
          <a:p>
            <a:pPr marL="514350" lvl="0" indent="-514350" algn="l">
              <a:buFont typeface="+mj-lt"/>
              <a:buAutoNum type="arabicPeriod"/>
            </a:pPr>
            <a:r>
              <a:rPr lang="en-US" sz="2400" dirty="0" smtClean="0">
                <a:solidFill>
                  <a:schemeClr val="tx1">
                    <a:lumMod val="95000"/>
                    <a:lumOff val="5000"/>
                  </a:schemeClr>
                </a:solidFill>
              </a:rPr>
              <a:t>Total number of unique users of VHA services = 6.2 million.</a:t>
            </a:r>
          </a:p>
          <a:p>
            <a:pPr marL="514350" lvl="0" indent="-514350" algn="l">
              <a:buFont typeface="+mj-lt"/>
              <a:buAutoNum type="arabicPeriod"/>
            </a:pPr>
            <a:r>
              <a:rPr lang="en-US" sz="2400" dirty="0" smtClean="0">
                <a:solidFill>
                  <a:schemeClr val="tx1">
                    <a:lumMod val="95000"/>
                    <a:lumOff val="5000"/>
                  </a:schemeClr>
                </a:solidFill>
              </a:rPr>
              <a:t>Total number of unique users of MH services within the larger population of users = 2,011,410.</a:t>
            </a:r>
          </a:p>
          <a:p>
            <a:pPr marL="514350" lvl="0" indent="-514350" algn="l">
              <a:buFont typeface="+mj-lt"/>
              <a:buAutoNum type="arabicPeriod"/>
            </a:pPr>
            <a:r>
              <a:rPr lang="en-US" sz="2400" dirty="0" smtClean="0">
                <a:solidFill>
                  <a:schemeClr val="tx1">
                    <a:lumMod val="95000"/>
                    <a:lumOff val="5000"/>
                  </a:schemeClr>
                </a:solidFill>
              </a:rPr>
              <a:t>Total number of unique users with an SUD diagnosis = 536,145 (26% of MH users)</a:t>
            </a:r>
          </a:p>
          <a:p>
            <a:pPr marL="514350" indent="-514350" algn="l">
              <a:buFont typeface="+mj-lt"/>
              <a:buAutoNum type="arabicPeriod"/>
            </a:pPr>
            <a:r>
              <a:rPr lang="en-US" sz="2400" dirty="0">
                <a:solidFill>
                  <a:schemeClr val="tx1">
                    <a:lumMod val="95000"/>
                    <a:lumOff val="5000"/>
                  </a:schemeClr>
                </a:solidFill>
              </a:rPr>
              <a:t>Office of Policy and Planning projects ~3.9% annual growth in MH workload from FY16 to FY17</a:t>
            </a:r>
            <a:r>
              <a:rPr lang="en-US" sz="2400" dirty="0" smtClean="0">
                <a:solidFill>
                  <a:schemeClr val="tx1">
                    <a:lumMod val="95000"/>
                    <a:lumOff val="5000"/>
                  </a:schemeClr>
                </a:solidFill>
              </a:rPr>
              <a:t>.</a:t>
            </a:r>
          </a:p>
          <a:p>
            <a:pPr marL="514350" indent="-514350" algn="l">
              <a:buFont typeface="+mj-lt"/>
              <a:buAutoNum type="arabicPeriod"/>
            </a:pPr>
            <a:endParaRPr lang="en-US" sz="2400" dirty="0">
              <a:solidFill>
                <a:schemeClr val="tx1"/>
              </a:solidFill>
            </a:endParaRPr>
          </a:p>
          <a:p>
            <a:pPr marL="0" lvl="1" algn="l"/>
            <a:r>
              <a:rPr lang="en-US" sz="1400" i="1" dirty="0">
                <a:solidFill>
                  <a:schemeClr val="tx1"/>
                </a:solidFill>
              </a:rPr>
              <a:t>Information secured from </a:t>
            </a:r>
            <a:r>
              <a:rPr lang="en-US" sz="1400" i="1" dirty="0" smtClean="0">
                <a:solidFill>
                  <a:schemeClr val="tx1"/>
                </a:solidFill>
              </a:rPr>
              <a:t>VHA Performance Evaluation Research Center</a:t>
            </a:r>
            <a:endParaRPr lang="en-US" sz="1400" i="1" dirty="0">
              <a:solidFill>
                <a:schemeClr val="tx1"/>
              </a:solidFill>
            </a:endParaRPr>
          </a:p>
          <a:p>
            <a:pPr algn="l"/>
            <a:endParaRPr lang="en-US" sz="2400" dirty="0">
              <a:solidFill>
                <a:schemeClr val="tx1">
                  <a:lumMod val="95000"/>
                  <a:lumOff val="5000"/>
                </a:schemeClr>
              </a:solidFill>
            </a:endParaRPr>
          </a:p>
          <a:p>
            <a:pPr lvl="0" algn="l"/>
            <a:endParaRPr lang="en-US" sz="2200" dirty="0">
              <a:solidFill>
                <a:schemeClr val="tx1">
                  <a:lumMod val="95000"/>
                  <a:lumOff val="5000"/>
                </a:schemeClr>
              </a:solidFill>
            </a:endParaRPr>
          </a:p>
          <a:p>
            <a:pPr lvl="0" algn="l"/>
            <a:endParaRPr lang="en-US" sz="2200" dirty="0">
              <a:solidFill>
                <a:schemeClr val="tx1">
                  <a:lumMod val="95000"/>
                  <a:lumOff val="5000"/>
                </a:schemeClr>
              </a:solidFill>
            </a:endParaRPr>
          </a:p>
          <a:p>
            <a:pPr algn="l"/>
            <a:endParaRPr lang="en-US" dirty="0"/>
          </a:p>
        </p:txBody>
      </p:sp>
    </p:spTree>
    <p:extLst>
      <p:ext uri="{BB962C8B-B14F-4D97-AF65-F5344CB8AC3E}">
        <p14:creationId xmlns:p14="http://schemas.microsoft.com/office/powerpoint/2010/main" val="18302481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609601"/>
            <a:ext cx="7772400" cy="914399"/>
          </a:xfrm>
        </p:spPr>
        <p:txBody>
          <a:bodyPr/>
          <a:lstStyle/>
          <a:p>
            <a:pPr algn="l"/>
            <a:r>
              <a:rPr lang="en-US" dirty="0" smtClean="0"/>
              <a:t>VHA Global Statistics</a:t>
            </a:r>
            <a:endParaRPr lang="en-US" dirty="0"/>
          </a:p>
        </p:txBody>
      </p:sp>
      <p:sp>
        <p:nvSpPr>
          <p:cNvPr id="3" name="Subtitle 2"/>
          <p:cNvSpPr>
            <a:spLocks noGrp="1"/>
          </p:cNvSpPr>
          <p:nvPr>
            <p:ph type="subTitle" idx="1"/>
          </p:nvPr>
        </p:nvSpPr>
        <p:spPr>
          <a:xfrm>
            <a:off x="685800" y="1905000"/>
            <a:ext cx="7848600" cy="4419600"/>
          </a:xfrm>
        </p:spPr>
        <p:txBody>
          <a:bodyPr>
            <a:normAutofit fontScale="70000" lnSpcReduction="20000"/>
          </a:bodyPr>
          <a:lstStyle/>
          <a:p>
            <a:pPr marL="514350" indent="-514350" algn="l">
              <a:buAutoNum type="arabicPeriod"/>
            </a:pPr>
            <a:r>
              <a:rPr lang="en-US" sz="3100" dirty="0" smtClean="0">
                <a:solidFill>
                  <a:schemeClr val="tx1">
                    <a:lumMod val="95000"/>
                    <a:lumOff val="5000"/>
                  </a:schemeClr>
                </a:solidFill>
              </a:rPr>
              <a:t>Between </a:t>
            </a:r>
            <a:r>
              <a:rPr lang="en-US" sz="3100" dirty="0">
                <a:solidFill>
                  <a:schemeClr val="tx1">
                    <a:lumMod val="95000"/>
                    <a:lumOff val="5000"/>
                  </a:schemeClr>
                </a:solidFill>
              </a:rPr>
              <a:t>fiscal years (FY) 2005 and 2015, the number of Veterans who received mental health care from VA grew by </a:t>
            </a:r>
            <a:r>
              <a:rPr lang="en-US" sz="3100" b="1" dirty="0">
                <a:solidFill>
                  <a:schemeClr val="tx1">
                    <a:lumMod val="95000"/>
                    <a:lumOff val="5000"/>
                  </a:schemeClr>
                </a:solidFill>
              </a:rPr>
              <a:t>80 percent</a:t>
            </a:r>
            <a:r>
              <a:rPr lang="en-US" sz="3100" dirty="0">
                <a:solidFill>
                  <a:schemeClr val="tx1">
                    <a:lumMod val="95000"/>
                    <a:lumOff val="5000"/>
                  </a:schemeClr>
                </a:solidFill>
              </a:rPr>
              <a:t>.  </a:t>
            </a:r>
            <a:endParaRPr lang="en-US" sz="3100" dirty="0" smtClean="0">
              <a:solidFill>
                <a:schemeClr val="tx1">
                  <a:lumMod val="95000"/>
                  <a:lumOff val="5000"/>
                </a:schemeClr>
              </a:solidFill>
            </a:endParaRPr>
          </a:p>
          <a:p>
            <a:pPr marL="514350" indent="-514350" algn="l">
              <a:buAutoNum type="arabicPeriod"/>
            </a:pPr>
            <a:r>
              <a:rPr lang="en-US" sz="3100" dirty="0" smtClean="0">
                <a:solidFill>
                  <a:schemeClr val="tx1">
                    <a:lumMod val="95000"/>
                    <a:lumOff val="5000"/>
                  </a:schemeClr>
                </a:solidFill>
              </a:rPr>
              <a:t>This </a:t>
            </a:r>
            <a:r>
              <a:rPr lang="en-US" sz="3100" dirty="0">
                <a:solidFill>
                  <a:schemeClr val="tx1">
                    <a:lumMod val="95000"/>
                    <a:lumOff val="5000"/>
                  </a:schemeClr>
                </a:solidFill>
              </a:rPr>
              <a:t>rate of increase is more than </a:t>
            </a:r>
            <a:r>
              <a:rPr lang="en-US" sz="3100" b="1" dirty="0">
                <a:solidFill>
                  <a:schemeClr val="tx1">
                    <a:lumMod val="95000"/>
                    <a:lumOff val="5000"/>
                  </a:schemeClr>
                </a:solidFill>
              </a:rPr>
              <a:t>three times </a:t>
            </a:r>
            <a:r>
              <a:rPr lang="en-US" sz="3100" dirty="0">
                <a:solidFill>
                  <a:schemeClr val="tx1">
                    <a:lumMod val="95000"/>
                    <a:lumOff val="5000"/>
                  </a:schemeClr>
                </a:solidFill>
              </a:rPr>
              <a:t>that seen in the overall number of VA users </a:t>
            </a:r>
            <a:endParaRPr lang="en-US" sz="3100" dirty="0" smtClean="0">
              <a:solidFill>
                <a:schemeClr val="tx1">
                  <a:lumMod val="95000"/>
                  <a:lumOff val="5000"/>
                </a:schemeClr>
              </a:solidFill>
            </a:endParaRPr>
          </a:p>
          <a:p>
            <a:pPr marL="514350" indent="-514350" algn="l">
              <a:buAutoNum type="arabicPeriod"/>
            </a:pPr>
            <a:r>
              <a:rPr lang="en-US" sz="3100" dirty="0" smtClean="0">
                <a:solidFill>
                  <a:schemeClr val="tx1">
                    <a:lumMod val="95000"/>
                    <a:lumOff val="5000"/>
                  </a:schemeClr>
                </a:solidFill>
              </a:rPr>
              <a:t>As yet, </a:t>
            </a:r>
            <a:r>
              <a:rPr lang="en-US" sz="3100" dirty="0">
                <a:solidFill>
                  <a:schemeClr val="tx1">
                    <a:lumMod val="95000"/>
                    <a:lumOff val="5000"/>
                  </a:schemeClr>
                </a:solidFill>
              </a:rPr>
              <a:t>it shows no sign of leveling off.  The increase in the number of outpatient mental health encounters or treatment visits, from 10.5 million in 2005 to </a:t>
            </a:r>
            <a:r>
              <a:rPr lang="en-US" sz="3100" dirty="0" smtClean="0">
                <a:solidFill>
                  <a:schemeClr val="tx1">
                    <a:lumMod val="95000"/>
                    <a:lumOff val="5000"/>
                  </a:schemeClr>
                </a:solidFill>
              </a:rPr>
              <a:t>20.8 </a:t>
            </a:r>
            <a:r>
              <a:rPr lang="en-US" sz="3100" dirty="0">
                <a:solidFill>
                  <a:schemeClr val="tx1">
                    <a:lumMod val="95000"/>
                    <a:lumOff val="5000"/>
                  </a:schemeClr>
                </a:solidFill>
              </a:rPr>
              <a:t>million in 2015, has been even more dramatic – a </a:t>
            </a:r>
            <a:r>
              <a:rPr lang="en-US" sz="3100" b="1" dirty="0">
                <a:solidFill>
                  <a:schemeClr val="tx1">
                    <a:lumMod val="95000"/>
                    <a:lumOff val="5000"/>
                  </a:schemeClr>
                </a:solidFill>
              </a:rPr>
              <a:t>97 percent increase</a:t>
            </a:r>
            <a:r>
              <a:rPr lang="en-US" sz="3100" dirty="0">
                <a:solidFill>
                  <a:schemeClr val="tx1">
                    <a:lumMod val="95000"/>
                    <a:lumOff val="5000"/>
                  </a:schemeClr>
                </a:solidFill>
              </a:rPr>
              <a:t>.  </a:t>
            </a:r>
            <a:endParaRPr lang="en-US" sz="3100" dirty="0" smtClean="0">
              <a:solidFill>
                <a:schemeClr val="tx1">
                  <a:lumMod val="95000"/>
                  <a:lumOff val="5000"/>
                </a:schemeClr>
              </a:solidFill>
            </a:endParaRPr>
          </a:p>
          <a:p>
            <a:pPr marL="514350" indent="-514350" algn="l">
              <a:buAutoNum type="arabicPeriod"/>
            </a:pPr>
            <a:r>
              <a:rPr lang="en-US" sz="3100" dirty="0" smtClean="0">
                <a:solidFill>
                  <a:schemeClr val="tx1">
                    <a:lumMod val="95000"/>
                    <a:lumOff val="5000"/>
                  </a:schemeClr>
                </a:solidFill>
              </a:rPr>
              <a:t>As </a:t>
            </a:r>
            <a:r>
              <a:rPr lang="en-US" sz="3100" dirty="0">
                <a:solidFill>
                  <a:schemeClr val="tx1">
                    <a:lumMod val="95000"/>
                    <a:lumOff val="5000"/>
                  </a:schemeClr>
                </a:solidFill>
              </a:rPr>
              <a:t>a consequence of these trends, the proportion of Veterans served by VA who receive mental health services has shifted substantially.  In 2005, 19 percent of VA users received mental health services, and in 2015, the figure was </a:t>
            </a:r>
            <a:r>
              <a:rPr lang="en-US" sz="3100" b="1" dirty="0">
                <a:solidFill>
                  <a:schemeClr val="tx1">
                    <a:lumMod val="95000"/>
                    <a:lumOff val="5000"/>
                  </a:schemeClr>
                </a:solidFill>
              </a:rPr>
              <a:t>28 percent</a:t>
            </a:r>
            <a:r>
              <a:rPr lang="en-US" dirty="0"/>
              <a:t>.  </a:t>
            </a:r>
            <a:endParaRPr lang="en-US" dirty="0" smtClean="0"/>
          </a:p>
          <a:p>
            <a:pPr marL="514350" indent="-514350" algn="l">
              <a:buAutoNum type="arabicPeriod"/>
            </a:pPr>
            <a:endParaRPr lang="en-US" dirty="0"/>
          </a:p>
          <a:p>
            <a:pPr marL="0" lvl="1" algn="l"/>
            <a:r>
              <a:rPr lang="en-US" sz="2300" i="1" dirty="0">
                <a:solidFill>
                  <a:schemeClr val="tx1"/>
                </a:solidFill>
              </a:rPr>
              <a:t>Information secured from VHA Performance Evaluation Research Center</a:t>
            </a:r>
          </a:p>
          <a:p>
            <a:pPr marL="514350" indent="-514350" algn="l">
              <a:buAutoNum type="arabicPeriod"/>
            </a:pPr>
            <a:endParaRPr lang="en-US" dirty="0"/>
          </a:p>
          <a:p>
            <a:pPr algn="l"/>
            <a:endParaRPr lang="en-US" dirty="0"/>
          </a:p>
        </p:txBody>
      </p:sp>
    </p:spTree>
    <p:extLst>
      <p:ext uri="{BB962C8B-B14F-4D97-AF65-F5344CB8AC3E}">
        <p14:creationId xmlns:p14="http://schemas.microsoft.com/office/powerpoint/2010/main" val="323046461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609601"/>
            <a:ext cx="7772400" cy="914399"/>
          </a:xfrm>
        </p:spPr>
        <p:txBody>
          <a:bodyPr>
            <a:normAutofit/>
          </a:bodyPr>
          <a:lstStyle/>
          <a:p>
            <a:pPr algn="l"/>
            <a:r>
              <a:rPr lang="en-US" sz="4000" dirty="0" smtClean="0"/>
              <a:t>VHA’s MH Continuum of Care</a:t>
            </a:r>
            <a:endParaRPr lang="en-US" sz="4000" dirty="0"/>
          </a:p>
        </p:txBody>
      </p:sp>
      <p:sp>
        <p:nvSpPr>
          <p:cNvPr id="3" name="Subtitle 2"/>
          <p:cNvSpPr>
            <a:spLocks noGrp="1"/>
          </p:cNvSpPr>
          <p:nvPr>
            <p:ph type="subTitle" idx="1"/>
          </p:nvPr>
        </p:nvSpPr>
        <p:spPr>
          <a:xfrm>
            <a:off x="685800" y="1600200"/>
            <a:ext cx="7848600" cy="4724400"/>
          </a:xfrm>
        </p:spPr>
        <p:txBody>
          <a:bodyPr>
            <a:normAutofit fontScale="92500"/>
          </a:bodyPr>
          <a:lstStyle/>
          <a:p>
            <a:pPr marL="514350" lvl="0" indent="-514350" algn="l">
              <a:buFont typeface="+mj-lt"/>
              <a:buAutoNum type="arabicPeriod"/>
            </a:pPr>
            <a:r>
              <a:rPr lang="en-US" sz="2400" dirty="0" smtClean="0">
                <a:solidFill>
                  <a:schemeClr val="tx1">
                    <a:lumMod val="95000"/>
                    <a:lumOff val="5000"/>
                  </a:schemeClr>
                </a:solidFill>
              </a:rPr>
              <a:t>Primary Care – Mental Health Integration.</a:t>
            </a:r>
          </a:p>
          <a:p>
            <a:pPr marL="514350" lvl="0" indent="-514350" algn="l">
              <a:buFont typeface="+mj-lt"/>
              <a:buAutoNum type="arabicPeriod"/>
            </a:pPr>
            <a:r>
              <a:rPr lang="en-US" sz="2400" dirty="0" smtClean="0">
                <a:solidFill>
                  <a:schemeClr val="tx1">
                    <a:lumMod val="95000"/>
                    <a:lumOff val="5000"/>
                  </a:schemeClr>
                </a:solidFill>
              </a:rPr>
              <a:t>Specialty General Outpatient Mental Health Clinics.</a:t>
            </a:r>
          </a:p>
          <a:p>
            <a:pPr marL="514350" lvl="0" indent="-514350" algn="l">
              <a:buFont typeface="+mj-lt"/>
              <a:buAutoNum type="arabicPeriod"/>
            </a:pPr>
            <a:r>
              <a:rPr lang="en-US" sz="2400" dirty="0" smtClean="0">
                <a:solidFill>
                  <a:schemeClr val="tx1">
                    <a:lumMod val="95000"/>
                    <a:lumOff val="5000"/>
                  </a:schemeClr>
                </a:solidFill>
              </a:rPr>
              <a:t>Subspecialty PTSD Care</a:t>
            </a:r>
          </a:p>
          <a:p>
            <a:pPr marL="514350" lvl="0" indent="-514350" algn="l">
              <a:buFont typeface="+mj-lt"/>
              <a:buAutoNum type="arabicPeriod"/>
            </a:pPr>
            <a:r>
              <a:rPr lang="en-US" sz="2400" dirty="0" smtClean="0">
                <a:solidFill>
                  <a:schemeClr val="tx1">
                    <a:lumMod val="95000"/>
                    <a:lumOff val="5000"/>
                  </a:schemeClr>
                </a:solidFill>
              </a:rPr>
              <a:t>Subspecialty SAS (includes: outpatient, intensive outpatient, residential, and acute inpatient for detox services).</a:t>
            </a:r>
          </a:p>
          <a:p>
            <a:pPr marL="514350" lvl="0" indent="-514350" algn="l">
              <a:buFont typeface="+mj-lt"/>
              <a:buAutoNum type="arabicPeriod"/>
            </a:pPr>
            <a:r>
              <a:rPr lang="en-US" sz="2400" dirty="0" smtClean="0">
                <a:solidFill>
                  <a:schemeClr val="tx1">
                    <a:lumMod val="95000"/>
                    <a:lumOff val="5000"/>
                  </a:schemeClr>
                </a:solidFill>
              </a:rPr>
              <a:t>Vocational Services.</a:t>
            </a:r>
          </a:p>
          <a:p>
            <a:pPr marL="514350" lvl="0" indent="-514350" algn="l">
              <a:buFont typeface="+mj-lt"/>
              <a:buAutoNum type="arabicPeriod"/>
            </a:pPr>
            <a:r>
              <a:rPr lang="en-US" sz="2400" dirty="0" smtClean="0">
                <a:solidFill>
                  <a:schemeClr val="tx1">
                    <a:lumMod val="95000"/>
                    <a:lumOff val="5000"/>
                  </a:schemeClr>
                </a:solidFill>
              </a:rPr>
              <a:t>Healthcare for Homeless Veterans.</a:t>
            </a:r>
          </a:p>
          <a:p>
            <a:pPr marL="514350" lvl="0" indent="-514350" algn="l">
              <a:buFont typeface="+mj-lt"/>
              <a:buAutoNum type="arabicPeriod"/>
            </a:pPr>
            <a:r>
              <a:rPr lang="en-US" sz="2400" dirty="0" smtClean="0">
                <a:solidFill>
                  <a:schemeClr val="tx1">
                    <a:lumMod val="95000"/>
                    <a:lumOff val="5000"/>
                  </a:schemeClr>
                </a:solidFill>
              </a:rPr>
              <a:t>Psychosocial Rehabilitation and Recovery Programming for seriously mentally ill patients. </a:t>
            </a:r>
          </a:p>
          <a:p>
            <a:pPr marL="514350" lvl="0" indent="-514350" algn="l">
              <a:buFont typeface="+mj-lt"/>
              <a:buAutoNum type="arabicPeriod"/>
            </a:pPr>
            <a:r>
              <a:rPr lang="en-US" sz="2400" dirty="0" smtClean="0">
                <a:solidFill>
                  <a:schemeClr val="tx1">
                    <a:lumMod val="95000"/>
                    <a:lumOff val="5000"/>
                  </a:schemeClr>
                </a:solidFill>
              </a:rPr>
              <a:t>Residential Rehabilitation and Treatment Programs (RRTP).</a:t>
            </a:r>
          </a:p>
          <a:p>
            <a:pPr lvl="1" algn="l"/>
            <a:r>
              <a:rPr lang="en-US" sz="2000" dirty="0" smtClean="0">
                <a:solidFill>
                  <a:schemeClr val="tx1">
                    <a:lumMod val="95000"/>
                    <a:lumOff val="5000"/>
                  </a:schemeClr>
                </a:solidFill>
              </a:rPr>
              <a:t>a. Population specific, e.g., Substance Abuse RRTP</a:t>
            </a:r>
          </a:p>
          <a:p>
            <a:pPr marL="514350" lvl="0" indent="-514350" algn="l">
              <a:buFont typeface="+mj-lt"/>
              <a:buAutoNum type="arabicPeriod"/>
            </a:pPr>
            <a:r>
              <a:rPr lang="en-US" sz="2400" dirty="0" smtClean="0">
                <a:solidFill>
                  <a:schemeClr val="tx1">
                    <a:lumMod val="95000"/>
                    <a:lumOff val="5000"/>
                  </a:schemeClr>
                </a:solidFill>
              </a:rPr>
              <a:t>Acute Inpatient MH Units. </a:t>
            </a:r>
            <a:endParaRPr lang="en-US" sz="2400" dirty="0">
              <a:solidFill>
                <a:schemeClr val="tx1">
                  <a:lumMod val="95000"/>
                  <a:lumOff val="5000"/>
                </a:schemeClr>
              </a:solidFill>
            </a:endParaRPr>
          </a:p>
          <a:p>
            <a:pPr algn="l"/>
            <a:endParaRPr lang="en-US" dirty="0"/>
          </a:p>
        </p:txBody>
      </p:sp>
    </p:spTree>
    <p:extLst>
      <p:ext uri="{BB962C8B-B14F-4D97-AF65-F5344CB8AC3E}">
        <p14:creationId xmlns:p14="http://schemas.microsoft.com/office/powerpoint/2010/main" val="281137486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US" dirty="0" smtClean="0"/>
              <a:t>Utilization of Services by Diagnosis</a:t>
            </a:r>
            <a:endParaRPr lang="en-US" dirty="0"/>
          </a:p>
        </p:txBody>
      </p:sp>
      <p:sp>
        <p:nvSpPr>
          <p:cNvPr id="3" name="Content Placeholder 2"/>
          <p:cNvSpPr>
            <a:spLocks noGrp="1"/>
          </p:cNvSpPr>
          <p:nvPr>
            <p:ph idx="1"/>
          </p:nvPr>
        </p:nvSpPr>
        <p:spPr/>
        <p:txBody>
          <a:bodyPr>
            <a:normAutofit lnSpcReduction="10000"/>
          </a:bodyPr>
          <a:lstStyle/>
          <a:p>
            <a:pPr marL="457200" indent="-457200">
              <a:buAutoNum type="arabicPeriod"/>
            </a:pPr>
            <a:r>
              <a:rPr lang="en-US" sz="2400" dirty="0"/>
              <a:t>P</a:t>
            </a:r>
            <a:r>
              <a:rPr lang="en-US" sz="2400" dirty="0" smtClean="0"/>
              <a:t>atients </a:t>
            </a:r>
            <a:r>
              <a:rPr lang="en-US" sz="2400" dirty="0"/>
              <a:t>with mental health diagnoses who received outpatient mental health treatment </a:t>
            </a:r>
            <a:r>
              <a:rPr lang="en-US" sz="2400" dirty="0" smtClean="0"/>
              <a:t>had, on average, 16 </a:t>
            </a:r>
            <a:r>
              <a:rPr lang="en-US" sz="2400" dirty="0"/>
              <a:t>visits during 2015.  </a:t>
            </a:r>
            <a:endParaRPr lang="en-US" sz="2400" dirty="0" smtClean="0"/>
          </a:p>
          <a:p>
            <a:pPr marL="457200" indent="-457200">
              <a:buAutoNum type="arabicPeriod"/>
            </a:pPr>
            <a:r>
              <a:rPr lang="en-US" sz="2400" dirty="0" smtClean="0"/>
              <a:t>Patients </a:t>
            </a:r>
            <a:r>
              <a:rPr lang="en-US" sz="2400" dirty="0"/>
              <a:t>with diagnoses of depression or PTSD were similar to the overall average in the number of visits and number of visits of each type.  </a:t>
            </a:r>
            <a:endParaRPr lang="en-US" sz="2400" dirty="0" smtClean="0"/>
          </a:p>
          <a:p>
            <a:pPr marL="457200" indent="-457200">
              <a:buAutoNum type="arabicPeriod"/>
            </a:pPr>
            <a:r>
              <a:rPr lang="en-US" sz="2400" dirty="0" smtClean="0"/>
              <a:t>Patients </a:t>
            </a:r>
            <a:r>
              <a:rPr lang="en-US" sz="2400" dirty="0"/>
              <a:t>with </a:t>
            </a:r>
            <a:r>
              <a:rPr lang="en-US" sz="2400" dirty="0" smtClean="0">
                <a:solidFill>
                  <a:srgbClr val="FF0000"/>
                </a:solidFill>
              </a:rPr>
              <a:t>SUD </a:t>
            </a:r>
            <a:r>
              <a:rPr lang="en-US" sz="2400" dirty="0" smtClean="0"/>
              <a:t>had </a:t>
            </a:r>
            <a:r>
              <a:rPr lang="en-US" sz="2400" dirty="0"/>
              <a:t>more mental health visits of all types and more of those visits involved case management, rehabilitation, or supportive </a:t>
            </a:r>
            <a:r>
              <a:rPr lang="en-US" sz="2400" dirty="0" smtClean="0"/>
              <a:t>services, indicating an overall lower level of functional impairment.  </a:t>
            </a:r>
          </a:p>
          <a:p>
            <a:pPr marL="0" indent="0">
              <a:buNone/>
            </a:pPr>
            <a:endParaRPr lang="en-US" sz="2400" dirty="0"/>
          </a:p>
          <a:p>
            <a:pPr marL="0" lvl="1" indent="0">
              <a:buNone/>
            </a:pPr>
            <a:r>
              <a:rPr lang="en-US" sz="1400" i="1" dirty="0"/>
              <a:t>Information secured from VHA </a:t>
            </a:r>
            <a:r>
              <a:rPr lang="en-US" sz="1400" i="1" dirty="0" smtClean="0"/>
              <a:t> Office of Mental Health Operations</a:t>
            </a:r>
            <a:endParaRPr lang="en-US" sz="1400" i="1" dirty="0"/>
          </a:p>
          <a:p>
            <a:pPr marL="0" indent="0">
              <a:buNone/>
            </a:pPr>
            <a:endParaRPr lang="en-US" sz="2400" dirty="0"/>
          </a:p>
        </p:txBody>
      </p:sp>
    </p:spTree>
    <p:extLst>
      <p:ext uri="{BB962C8B-B14F-4D97-AF65-F5344CB8AC3E}">
        <p14:creationId xmlns:p14="http://schemas.microsoft.com/office/powerpoint/2010/main" val="53002553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l"/>
            <a:r>
              <a:rPr lang="en-US" sz="3600" dirty="0" smtClean="0"/>
              <a:t>Total Number of Unique Users with an SUD by Type</a:t>
            </a:r>
            <a:endParaRPr lang="en-US" sz="3600" dirty="0"/>
          </a:p>
        </p:txBody>
      </p:sp>
      <p:sp>
        <p:nvSpPr>
          <p:cNvPr id="3" name="Content Placeholder 2"/>
          <p:cNvSpPr>
            <a:spLocks noGrp="1"/>
          </p:cNvSpPr>
          <p:nvPr>
            <p:ph idx="1"/>
          </p:nvPr>
        </p:nvSpPr>
        <p:spPr/>
        <p:txBody>
          <a:bodyPr>
            <a:normAutofit fontScale="92500" lnSpcReduction="10000"/>
          </a:bodyPr>
          <a:lstStyle/>
          <a:p>
            <a:pPr marL="457200" indent="-457200">
              <a:buAutoNum type="arabicPeriod"/>
            </a:pPr>
            <a:r>
              <a:rPr lang="en-US" sz="2400" dirty="0" smtClean="0"/>
              <a:t>Total number with an SUD </a:t>
            </a:r>
            <a:r>
              <a:rPr lang="en-US" sz="2400" dirty="0" smtClean="0"/>
              <a:t>dx = 536,145</a:t>
            </a:r>
          </a:p>
          <a:p>
            <a:pPr marL="457200" indent="-457200">
              <a:buAutoNum type="arabicPeriod"/>
            </a:pPr>
            <a:endParaRPr lang="en-US" sz="2400" dirty="0" smtClean="0"/>
          </a:p>
          <a:p>
            <a:pPr marL="400050" lvl="1" indent="0">
              <a:buNone/>
            </a:pPr>
            <a:r>
              <a:rPr lang="en-US" sz="2200" dirty="0" smtClean="0"/>
              <a:t>a. Alcohol </a:t>
            </a:r>
            <a:r>
              <a:rPr lang="en-US" sz="2200" dirty="0" smtClean="0"/>
              <a:t>dx = 409,556</a:t>
            </a:r>
          </a:p>
          <a:p>
            <a:pPr marL="857250" lvl="1" indent="-457200">
              <a:buAutoNum type="arabicPeriod"/>
            </a:pPr>
            <a:endParaRPr lang="en-US" sz="2200" dirty="0" smtClean="0"/>
          </a:p>
          <a:p>
            <a:pPr marL="400050" lvl="1" indent="0">
              <a:buNone/>
            </a:pPr>
            <a:r>
              <a:rPr lang="en-US" sz="2200" dirty="0" smtClean="0"/>
              <a:t>b. Amphetamine </a:t>
            </a:r>
            <a:r>
              <a:rPr lang="en-US" sz="2200" dirty="0" smtClean="0"/>
              <a:t>dx = 25,314</a:t>
            </a:r>
          </a:p>
          <a:p>
            <a:pPr marL="857250" lvl="1" indent="-457200">
              <a:buAutoNum type="arabicPeriod"/>
            </a:pPr>
            <a:endParaRPr lang="en-US" sz="2200" dirty="0" smtClean="0"/>
          </a:p>
          <a:p>
            <a:pPr marL="400050" lvl="1" indent="0">
              <a:buNone/>
            </a:pPr>
            <a:r>
              <a:rPr lang="en-US" sz="2200" dirty="0" smtClean="0"/>
              <a:t>c. Cannabis </a:t>
            </a:r>
            <a:r>
              <a:rPr lang="en-US" sz="2200" dirty="0" smtClean="0"/>
              <a:t>dx = 114,424</a:t>
            </a:r>
          </a:p>
          <a:p>
            <a:pPr marL="857250" lvl="1" indent="-457200">
              <a:buAutoNum type="arabicPeriod"/>
            </a:pPr>
            <a:endParaRPr lang="en-US" sz="2200" dirty="0" smtClean="0"/>
          </a:p>
          <a:p>
            <a:pPr marL="400050" lvl="1" indent="0">
              <a:buNone/>
            </a:pPr>
            <a:r>
              <a:rPr lang="en-US" sz="2200" dirty="0" smtClean="0"/>
              <a:t>d. Cocaine </a:t>
            </a:r>
            <a:r>
              <a:rPr lang="en-US" sz="2200" dirty="0" smtClean="0"/>
              <a:t>dx = 78,668</a:t>
            </a:r>
          </a:p>
          <a:p>
            <a:pPr marL="857250" lvl="1" indent="-457200">
              <a:buAutoNum type="arabicPeriod"/>
            </a:pPr>
            <a:endParaRPr lang="en-US" sz="2200" dirty="0" smtClean="0"/>
          </a:p>
          <a:p>
            <a:pPr marL="400050" lvl="1" indent="0">
              <a:buNone/>
            </a:pPr>
            <a:r>
              <a:rPr lang="en-US" sz="2200" dirty="0" smtClean="0"/>
              <a:t>e. OUD </a:t>
            </a:r>
            <a:r>
              <a:rPr lang="en-US" sz="2200" dirty="0" smtClean="0"/>
              <a:t>= 66,071</a:t>
            </a:r>
          </a:p>
          <a:p>
            <a:pPr marL="0" indent="0">
              <a:buNone/>
            </a:pPr>
            <a:endParaRPr lang="en-US" sz="2400" dirty="0" smtClean="0"/>
          </a:p>
          <a:p>
            <a:pPr marL="0" lvl="1" indent="0">
              <a:buNone/>
            </a:pPr>
            <a:r>
              <a:rPr lang="en-US" sz="1700" i="1" dirty="0"/>
              <a:t>Information secured from VHA Performance Evaluation Research Center</a:t>
            </a:r>
          </a:p>
          <a:p>
            <a:pPr marL="0" indent="0">
              <a:buNone/>
            </a:pPr>
            <a:endParaRPr lang="en-US" sz="2400" dirty="0"/>
          </a:p>
        </p:txBody>
      </p:sp>
    </p:spTree>
    <p:extLst>
      <p:ext uri="{BB962C8B-B14F-4D97-AF65-F5344CB8AC3E}">
        <p14:creationId xmlns:p14="http://schemas.microsoft.com/office/powerpoint/2010/main" val="1003276807"/>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BlackTie">
      <a:dk1>
        <a:srgbClr val="000000"/>
      </a:dk1>
      <a:lt1>
        <a:srgbClr val="FFFFFF"/>
      </a:lt1>
      <a:dk2>
        <a:srgbClr val="46464A"/>
      </a:dk2>
      <a:lt2>
        <a:srgbClr val="E3DCCF"/>
      </a:lt2>
      <a:accent1>
        <a:srgbClr val="6F6F74"/>
      </a:accent1>
      <a:accent2>
        <a:srgbClr val="A7B789"/>
      </a:accent2>
      <a:accent3>
        <a:srgbClr val="BEAE98"/>
      </a:accent3>
      <a:accent4>
        <a:srgbClr val="92A9B9"/>
      </a:accent4>
      <a:accent5>
        <a:srgbClr val="9C8265"/>
      </a:accent5>
      <a:accent6>
        <a:srgbClr val="8D6974"/>
      </a:accent6>
      <a:hlink>
        <a:srgbClr val="67AABF"/>
      </a:hlink>
      <a:folHlink>
        <a:srgbClr val="B1B5AB"/>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9636</TotalTime>
  <Words>1633</Words>
  <Application>Microsoft Office PowerPoint</Application>
  <PresentationFormat>On-screen Show (4:3)</PresentationFormat>
  <Paragraphs>171</Paragraphs>
  <Slides>21</Slides>
  <Notes>1</Notes>
  <HiddenSlides>0</HiddenSlides>
  <MMClips>0</MMClips>
  <ScaleCrop>false</ScaleCrop>
  <HeadingPairs>
    <vt:vector size="4" baseType="variant">
      <vt:variant>
        <vt:lpstr>Theme</vt:lpstr>
      </vt:variant>
      <vt:variant>
        <vt:i4>1</vt:i4>
      </vt:variant>
      <vt:variant>
        <vt:lpstr>Slide Titles</vt:lpstr>
      </vt:variant>
      <vt:variant>
        <vt:i4>21</vt:i4>
      </vt:variant>
    </vt:vector>
  </HeadingPairs>
  <TitlesOfParts>
    <vt:vector size="22" baseType="lpstr">
      <vt:lpstr>Office Theme</vt:lpstr>
      <vt:lpstr>Freedom &amp; Recovery: Progressions in Treatment Methods to Improve Patient Care Among Veterans  An Overview of the Veterans Health Administration's Continuum of Care for Mental Health and Substance Use Disorders</vt:lpstr>
      <vt:lpstr>Objectives:</vt:lpstr>
      <vt:lpstr>Background: Department of Veterans Affairs</vt:lpstr>
      <vt:lpstr>Background: VHA at large</vt:lpstr>
      <vt:lpstr>VHA Global Statistics </vt:lpstr>
      <vt:lpstr>VHA Global Statistics</vt:lpstr>
      <vt:lpstr>VHA’s MH Continuum of Care</vt:lpstr>
      <vt:lpstr>Utilization of Services by Diagnosis</vt:lpstr>
      <vt:lpstr>Total Number of Unique Users with an SUD by Type</vt:lpstr>
      <vt:lpstr>Total Number of SUD Visits/Encounters by Program Type</vt:lpstr>
      <vt:lpstr>Evidenced-based Practices</vt:lpstr>
      <vt:lpstr>VA is a Leader in SUD Care</vt:lpstr>
      <vt:lpstr>PowerPoint Presentation</vt:lpstr>
      <vt:lpstr>VA-DoD Clinical Practice Guideline for Management of Substance Use Disorders</vt:lpstr>
      <vt:lpstr>Opioid Overdose Education and Naloxone Distribution (OEND)</vt:lpstr>
      <vt:lpstr>Treating Alcohol-related conditions in the Primary Care (PC) Setting</vt:lpstr>
      <vt:lpstr>Treating Alcohol-related conditions in the Primary Care (PC) Setting</vt:lpstr>
      <vt:lpstr>Treating Alcohol-related conditions in the Primary Care (PC) Setting</vt:lpstr>
      <vt:lpstr>Treating Alcohol-related conditions in the Primary Care (PC) Setting</vt:lpstr>
      <vt:lpstr>Treating Alcohol Dependence in the Primary Care (PC) Setting</vt:lpstr>
      <vt:lpstr>Questions</vt:lpstr>
    </vt:vector>
  </TitlesOfParts>
  <Company>Veteran Affairs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OASAS Conference</dc:title>
  <dc:creator>Department of Veterans Affairs</dc:creator>
  <cp:lastModifiedBy>Department of Veterans Affairs</cp:lastModifiedBy>
  <cp:revision>77</cp:revision>
  <dcterms:created xsi:type="dcterms:W3CDTF">2016-05-23T16:18:27Z</dcterms:created>
  <dcterms:modified xsi:type="dcterms:W3CDTF">2016-06-10T12:55:25Z</dcterms:modified>
</cp:coreProperties>
</file>