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5"/>
    <p:sldMasterId id="2147483660" r:id="rId6"/>
    <p:sldMasterId id="2147483674" r:id="rId7"/>
  </p:sldMasterIdLst>
  <p:notesMasterIdLst>
    <p:notesMasterId r:id="rId24"/>
  </p:notesMasterIdLst>
  <p:handoutMasterIdLst>
    <p:handoutMasterId r:id="rId25"/>
  </p:handoutMasterIdLst>
  <p:sldIdLst>
    <p:sldId id="256" r:id="rId8"/>
    <p:sldId id="263" r:id="rId9"/>
    <p:sldId id="332" r:id="rId10"/>
    <p:sldId id="330" r:id="rId11"/>
    <p:sldId id="632" r:id="rId12"/>
    <p:sldId id="307" r:id="rId13"/>
    <p:sldId id="685" r:id="rId14"/>
    <p:sldId id="647" r:id="rId15"/>
    <p:sldId id="691" r:id="rId16"/>
    <p:sldId id="261" r:id="rId17"/>
    <p:sldId id="322" r:id="rId18"/>
    <p:sldId id="361" r:id="rId19"/>
    <p:sldId id="649" r:id="rId20"/>
    <p:sldId id="692" r:id="rId21"/>
    <p:sldId id="645" r:id="rId22"/>
    <p:sldId id="327" r:id="rId23"/>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ggins, Sara L (OMH)" initials="RSL(" lastIdx="1" clrIdx="0">
    <p:extLst>
      <p:ext uri="{19B8F6BF-5375-455C-9EA6-DF929625EA0E}">
        <p15:presenceInfo xmlns:p15="http://schemas.microsoft.com/office/powerpoint/2012/main" userId="S::Sara.Riggins@omh.ny.gov::deba0036-25c8-409b-8a22-9ef1ada856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3278"/>
    <a:srgbClr val="646569"/>
    <a:srgbClr val="878CB4"/>
    <a:srgbClr val="002D73"/>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F87DE7-354C-4BAB-BC3E-8D9BEA79E964}" v="3" dt="2022-06-22T16:42:40.7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8479" autoAdjust="0"/>
  </p:normalViewPr>
  <p:slideViewPr>
    <p:cSldViewPr>
      <p:cViewPr varScale="1">
        <p:scale>
          <a:sx n="81" d="100"/>
          <a:sy n="81" d="100"/>
        </p:scale>
        <p:origin x="1454" y="4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2928" y="6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D111CE6-E01B-4B16-9FC9-386DAA6E82EC}" type="datetimeFigureOut">
              <a:rPr lang="en-US" smtClean="0"/>
              <a:t>6/22/2022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C47B35F-EEBB-4B51-9C7F-012E78CB0FD3}" type="slidenum">
              <a:rPr lang="en-US" smtClean="0"/>
              <a:t>‹#›</a:t>
            </a:fld>
            <a:endParaRPr lang="en-US" dirty="0"/>
          </a:p>
        </p:txBody>
      </p:sp>
    </p:spTree>
    <p:extLst>
      <p:ext uri="{BB962C8B-B14F-4D97-AF65-F5344CB8AC3E}">
        <p14:creationId xmlns:p14="http://schemas.microsoft.com/office/powerpoint/2010/main" val="4009186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F2C164A-7038-42D0-953C-2EB4816D4C81}" type="datetimeFigureOut">
              <a:rPr lang="en-US" smtClean="0"/>
              <a:t>6/22/2022</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DA9C80-B631-4EC4-8253-F63CFD0157DF}" type="slidenum">
              <a:rPr lang="en-US" smtClean="0"/>
              <a:t>‹#›</a:t>
            </a:fld>
            <a:endParaRPr lang="en-US" dirty="0"/>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73892"/>
            <a:ext cx="5608320" cy="3660458"/>
          </a:xfrm>
          <a:prstGeom prst="rect">
            <a:avLst/>
          </a:prstGeom>
        </p:spPr>
        <p:txBody>
          <a:bodyPr lIns="93177" tIns="46589" rIns="93177" bIns="46589"/>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t>1</a:t>
            </a:fld>
            <a:endParaRPr lang="en-US" dirty="0"/>
          </a:p>
        </p:txBody>
      </p:sp>
    </p:spTree>
    <p:extLst>
      <p:ext uri="{BB962C8B-B14F-4D97-AF65-F5344CB8AC3E}">
        <p14:creationId xmlns:p14="http://schemas.microsoft.com/office/powerpoint/2010/main" val="29352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2</a:t>
            </a:fld>
            <a:endParaRPr lang="en-US" dirty="0"/>
          </a:p>
        </p:txBody>
      </p:sp>
    </p:spTree>
    <p:extLst>
      <p:ext uri="{BB962C8B-B14F-4D97-AF65-F5344CB8AC3E}">
        <p14:creationId xmlns:p14="http://schemas.microsoft.com/office/powerpoint/2010/main" val="406570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r>
              <a:rPr lang="en-US" dirty="0"/>
              <a:t>Matt</a:t>
            </a:r>
          </a:p>
        </p:txBody>
      </p:sp>
      <p:sp>
        <p:nvSpPr>
          <p:cNvPr id="4" name="Slide Number Placeholder 3"/>
          <p:cNvSpPr>
            <a:spLocks noGrp="1"/>
          </p:cNvSpPr>
          <p:nvPr>
            <p:ph type="sldNum" sz="quarter" idx="5"/>
          </p:nvPr>
        </p:nvSpPr>
        <p:spPr/>
        <p:txBody>
          <a:bodyPr/>
          <a:lstStyle/>
          <a:p>
            <a:fld id="{F6DA9C80-B631-4EC4-8253-F63CFD0157DF}" type="slidenum">
              <a:rPr lang="en-US" smtClean="0"/>
              <a:t>5</a:t>
            </a:fld>
            <a:endParaRPr lang="en-US" dirty="0"/>
          </a:p>
        </p:txBody>
      </p:sp>
    </p:spTree>
    <p:extLst>
      <p:ext uri="{BB962C8B-B14F-4D97-AF65-F5344CB8AC3E}">
        <p14:creationId xmlns:p14="http://schemas.microsoft.com/office/powerpoint/2010/main" val="2499074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13</a:t>
            </a:fld>
            <a:endParaRPr lang="en-US" dirty="0"/>
          </a:p>
        </p:txBody>
      </p:sp>
    </p:spTree>
    <p:extLst>
      <p:ext uri="{BB962C8B-B14F-4D97-AF65-F5344CB8AC3E}">
        <p14:creationId xmlns:p14="http://schemas.microsoft.com/office/powerpoint/2010/main" val="1194133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660775"/>
          </a:xfrm>
          <a:prstGeom prst="rect">
            <a:avLst/>
          </a:prstGeom>
        </p:spPr>
        <p:txBody>
          <a:bodyPr/>
          <a:lstStyle/>
          <a:p>
            <a:endParaRPr lang="en-US" dirty="0"/>
          </a:p>
        </p:txBody>
      </p:sp>
      <p:sp>
        <p:nvSpPr>
          <p:cNvPr id="4" name="Slide Number Placeholder 3"/>
          <p:cNvSpPr>
            <a:spLocks noGrp="1"/>
          </p:cNvSpPr>
          <p:nvPr>
            <p:ph type="sldNum" sz="quarter" idx="5"/>
          </p:nvPr>
        </p:nvSpPr>
        <p:spPr/>
        <p:txBody>
          <a:bodyPr/>
          <a:lstStyle/>
          <a:p>
            <a:fld id="{F6DA9C80-B631-4EC4-8253-F63CFD0157DF}" type="slidenum">
              <a:rPr lang="en-US" smtClean="0"/>
              <a:t>15</a:t>
            </a:fld>
            <a:endParaRPr lang="en-US" dirty="0"/>
          </a:p>
        </p:txBody>
      </p:sp>
    </p:spTree>
    <p:extLst>
      <p:ext uri="{BB962C8B-B14F-4D97-AF65-F5344CB8AC3E}">
        <p14:creationId xmlns:p14="http://schemas.microsoft.com/office/powerpoint/2010/main" val="1327639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228600" y="2647950"/>
            <a:ext cx="6324600" cy="609600"/>
          </a:xfrm>
          <a:prstGeom prst="rect">
            <a:avLst/>
          </a:prstGeom>
        </p:spPr>
        <p:txBody>
          <a:bodyPr/>
          <a:lstStyle>
            <a:lvl1pPr marL="0" indent="0">
              <a:buNone/>
              <a:defRPr sz="2800" b="1">
                <a:solidFill>
                  <a:srgbClr val="646569"/>
                </a:solidFill>
                <a:latin typeface="Arial" panose="020B0604020202020204" pitchFamily="34" charset="0"/>
                <a:cs typeface="Arial" panose="020B0604020202020204" pitchFamily="34" charset="0"/>
              </a:defRPr>
            </a:lvl1pPr>
          </a:lstStyle>
          <a:p>
            <a:pPr lvl="0"/>
            <a:r>
              <a:rPr lang="en-US" sz="2800" b="1" dirty="0">
                <a:latin typeface="Arial" panose="020B0604020202020204" pitchFamily="34" charset="0"/>
                <a:cs typeface="Arial" panose="020B0604020202020204" pitchFamily="34" charset="0"/>
              </a:rPr>
              <a:t>Master Sub Title</a:t>
            </a:r>
            <a:endParaRPr lang="en-US" dirty="0"/>
          </a:p>
        </p:txBody>
      </p:sp>
      <p:sp>
        <p:nvSpPr>
          <p:cNvPr id="11" name="Text Placeholder 10"/>
          <p:cNvSpPr>
            <a:spLocks noGrp="1"/>
          </p:cNvSpPr>
          <p:nvPr>
            <p:ph type="body" sz="quarter" idx="12" hasCustomPrompt="1"/>
          </p:nvPr>
        </p:nvSpPr>
        <p:spPr>
          <a:xfrm>
            <a:off x="228600" y="1962150"/>
            <a:ext cx="6324600" cy="533400"/>
          </a:xfrm>
          <a:prstGeom prst="rect">
            <a:avLst/>
          </a:prstGeom>
        </p:spPr>
        <p:txBody>
          <a:bodyPr/>
          <a:lstStyle>
            <a:lvl1pPr marL="0" indent="0" algn="l">
              <a:buNone/>
              <a:defRPr sz="4000" b="1" baseline="0">
                <a:solidFill>
                  <a:srgbClr val="553278"/>
                </a:solidFill>
                <a:latin typeface="Arial" panose="020B0604020202020204" pitchFamily="34" charset="0"/>
                <a:cs typeface="Arial" panose="020B0604020202020204" pitchFamily="34" charset="0"/>
              </a:defRPr>
            </a:lvl1pPr>
          </a:lstStyle>
          <a:p>
            <a:pPr lvl="0"/>
            <a:r>
              <a:rPr lang="en-US" dirty="0"/>
              <a:t>Master Title – Arial Bold</a:t>
            </a:r>
          </a:p>
        </p:txBody>
      </p:sp>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50695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798157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788743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97773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ontent Master">
    <p:spTree>
      <p:nvGrpSpPr>
        <p:cNvPr id="1" name=""/>
        <p:cNvGrpSpPr/>
        <p:nvPr/>
      </p:nvGrpSpPr>
      <p:grpSpPr>
        <a:xfrm>
          <a:off x="0" y="0"/>
          <a:ext cx="0" cy="0"/>
          <a:chOff x="0" y="0"/>
          <a:chExt cx="0" cy="0"/>
        </a:xfrm>
      </p:grpSpPr>
      <p:sp>
        <p:nvSpPr>
          <p:cNvPr id="5" name="Text Placeholder 4"/>
          <p:cNvSpPr>
            <a:spLocks noGrp="1"/>
          </p:cNvSpPr>
          <p:nvPr>
            <p:ph type="body" sz="quarter" idx="11" hasCustomPrompt="1"/>
          </p:nvPr>
        </p:nvSpPr>
        <p:spPr>
          <a:xfrm>
            <a:off x="228600" y="1504950"/>
            <a:ext cx="7467600" cy="1219200"/>
          </a:xfrm>
          <a:prstGeom prst="rect">
            <a:avLst/>
          </a:prstGeom>
        </p:spPr>
        <p:txBody>
          <a:bodyPr/>
          <a:lstStyle>
            <a:lvl1pPr marL="0" indent="0">
              <a:buNone/>
              <a:defRPr sz="2400" b="0" i="0" baseline="0">
                <a:solidFill>
                  <a:srgbClr val="646569"/>
                </a:solidFill>
              </a:defRPr>
            </a:lvl1pPr>
          </a:lstStyle>
          <a:p>
            <a:pPr lvl="0"/>
            <a:r>
              <a:rPr lang="en-US" dirty="0"/>
              <a:t>Copy (Arial Regular)</a:t>
            </a:r>
          </a:p>
        </p:txBody>
      </p:sp>
      <p:sp>
        <p:nvSpPr>
          <p:cNvPr id="7" name="Text Placeholder 6"/>
          <p:cNvSpPr>
            <a:spLocks noGrp="1"/>
          </p:cNvSpPr>
          <p:nvPr>
            <p:ph type="body" sz="quarter" idx="12" hasCustomPrompt="1"/>
          </p:nvPr>
        </p:nvSpPr>
        <p:spPr>
          <a:xfrm>
            <a:off x="228600" y="514350"/>
            <a:ext cx="6781800" cy="762000"/>
          </a:xfrm>
          <a:prstGeom prst="rect">
            <a:avLst/>
          </a:prstGeom>
        </p:spPr>
        <p:txBody>
          <a:bodyPr/>
          <a:lstStyle>
            <a:lvl1pPr marL="0" indent="0">
              <a:buNone/>
              <a:defRPr b="1">
                <a:solidFill>
                  <a:srgbClr val="553278"/>
                </a:solidFill>
              </a:defRPr>
            </a:lvl1pPr>
          </a:lstStyle>
          <a:p>
            <a:pPr lvl="0"/>
            <a:r>
              <a:rPr lang="en-US" dirty="0"/>
              <a:t>Slide Heading – Arial Bold</a:t>
            </a:r>
          </a:p>
        </p:txBody>
      </p:sp>
    </p:spTree>
    <p:extLst>
      <p:ext uri="{BB962C8B-B14F-4D97-AF65-F5344CB8AC3E}">
        <p14:creationId xmlns:p14="http://schemas.microsoft.com/office/powerpoint/2010/main" val="385448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Master">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304800" y="1885950"/>
            <a:ext cx="4114800" cy="1676400"/>
          </a:xfrm>
          <a:prstGeom prst="rect">
            <a:avLst/>
          </a:prstGeom>
        </p:spPr>
        <p:txBody>
          <a:bodyPr/>
          <a:lstStyle>
            <a:lvl1pPr marL="0" indent="0">
              <a:buNone/>
              <a:defRPr sz="4000" b="1">
                <a:solidFill>
                  <a:schemeClr val="bg1"/>
                </a:solidFill>
                <a:latin typeface="Arial" panose="020B0604020202020204" pitchFamily="34" charset="0"/>
                <a:cs typeface="Arial" panose="020B0604020202020204" pitchFamily="34" charset="0"/>
              </a:defRPr>
            </a:lvl1pPr>
          </a:lstStyle>
          <a:p>
            <a:pPr lvl="0"/>
            <a:r>
              <a:rPr lang="en-US" dirty="0"/>
              <a:t>Section Title-</a:t>
            </a:r>
            <a:br>
              <a:rPr lang="en-US" dirty="0"/>
            </a:br>
            <a:r>
              <a:rPr lang="en-US" dirty="0"/>
              <a:t>Arial Bold</a:t>
            </a:r>
          </a:p>
        </p:txBody>
      </p:sp>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705600" y="4767262"/>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54985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304300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2076220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338359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8" name="Footer Placeholder 7"/>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244550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4" name="Footer Placeholder 3"/>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404872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t>6/22/2022</a:t>
            </a:fld>
            <a:endParaRPr lang="en-US" dirty="0"/>
          </a:p>
        </p:txBody>
      </p:sp>
      <p:sp>
        <p:nvSpPr>
          <p:cNvPr id="3" name="Footer Placeholder 2"/>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1160181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6/22/2022</a:t>
            </a:fld>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dirty="0"/>
          </a:p>
        </p:txBody>
      </p:sp>
      <p:sp>
        <p:nvSpPr>
          <p:cNvPr id="7" name="Rectangle 6"/>
          <p:cNvSpPr/>
          <p:nvPr userDrawn="1"/>
        </p:nvSpPr>
        <p:spPr>
          <a:xfrm>
            <a:off x="0" y="3714750"/>
            <a:ext cx="9144000" cy="14859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3714750"/>
            <a:ext cx="9144000" cy="76200"/>
          </a:xfrm>
          <a:prstGeom prst="rect">
            <a:avLst/>
          </a:prstGeom>
          <a:solidFill>
            <a:srgbClr val="878C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close up of a sign&#10;&#10;Description automatically generated">
            <a:extLst>
              <a:ext uri="{FF2B5EF4-FFF2-40B4-BE49-F238E27FC236}">
                <a16:creationId xmlns:a16="http://schemas.microsoft.com/office/drawing/2014/main" id="{51089A67-2E9B-4A99-BE9A-604DF5D4801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565" y="75924"/>
            <a:ext cx="3895990" cy="960655"/>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581150"/>
            <a:ext cx="5334000" cy="2743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1540453"/>
            <a:ext cx="5334000" cy="81394"/>
          </a:xfrm>
          <a:prstGeom prst="rect">
            <a:avLst/>
          </a:prstGeom>
          <a:solidFill>
            <a:srgbClr val="878C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553278"/>
                </a:solidFill>
              </a:rPr>
              <a:pPr/>
              <a:t>‹#›</a:t>
            </a:fld>
            <a:endParaRPr lang="en-US" sz="1200" dirty="0">
              <a:solidFill>
                <a:srgbClr val="553278"/>
              </a:solidFill>
            </a:endParaRPr>
          </a:p>
        </p:txBody>
      </p:sp>
      <p:pic>
        <p:nvPicPr>
          <p:cNvPr id="3" name="Picture 2" descr="A close up of a sign&#10;&#10;Description automatically generated">
            <a:extLst>
              <a:ext uri="{FF2B5EF4-FFF2-40B4-BE49-F238E27FC236}">
                <a16:creationId xmlns:a16="http://schemas.microsoft.com/office/drawing/2014/main" id="{FACC988F-5C66-4F16-9E69-1AB46F82A7B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292009" y="4638624"/>
            <a:ext cx="1828800" cy="450937"/>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2344"/>
            <a:ext cx="9144000" cy="299605"/>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June 22, 2022</a:t>
            </a:fld>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0"/>
            <a:ext cx="9144000" cy="81394"/>
          </a:xfrm>
          <a:prstGeom prst="rect">
            <a:avLst/>
          </a:prstGeom>
          <a:solidFill>
            <a:srgbClr val="878C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A close up of a sign&#10;&#10;Description automatically generated">
            <a:extLst>
              <a:ext uri="{FF2B5EF4-FFF2-40B4-BE49-F238E27FC236}">
                <a16:creationId xmlns:a16="http://schemas.microsoft.com/office/drawing/2014/main" id="{601C7240-063D-4D07-8FD6-19EF1AEF68BB}"/>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437264" y="4688371"/>
            <a:ext cx="1706736" cy="420839"/>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hyperlink" Target="mailto:Matthew.Canuteson@OMH.NY.Gov"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www.mhanational.org/issues/black-and-african-american-communities-and-mental-health" TargetMode="External"/><Relationship Id="rId2" Type="http://schemas.openxmlformats.org/officeDocument/2006/relationships/hyperlink" Target="https://minorityhealth.hhs.gov/omh/browse.aspx?lvl=4&amp;lvlid=54" TargetMode="External"/><Relationship Id="rId1" Type="http://schemas.openxmlformats.org/officeDocument/2006/relationships/slideLayout" Target="../slideLayouts/slideLayout4.xml"/><Relationship Id="rId5" Type="http://schemas.openxmlformats.org/officeDocument/2006/relationships/hyperlink" Target="https://www.cdc.gov/nchs/data/hus/2017/046.pdf" TargetMode="External"/><Relationship Id="rId4" Type="http://schemas.openxmlformats.org/officeDocument/2006/relationships/hyperlink" Target="https://www.thetrevorproject.org/survey-2020/"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hyperlink" Target="https://www.kff.org/coronavirus-covid-19/issue-brief/the-implications-of-covid-19-for-mental-health-and-substance-us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1123950"/>
            <a:ext cx="9144000" cy="2970044"/>
          </a:xfrm>
          <a:prstGeom prst="rect">
            <a:avLst/>
          </a:prstGeom>
          <a:noFill/>
          <a:ln>
            <a:noFill/>
          </a:ln>
        </p:spPr>
        <p:txBody>
          <a:bodyPr wrap="square" rtlCol="0">
            <a:spAutoFit/>
          </a:bodyPr>
          <a:lstStyle/>
          <a:p>
            <a:endParaRPr lang="en-US" sz="2400" b="1" dirty="0">
              <a:solidFill>
                <a:srgbClr val="553278"/>
              </a:solidFill>
              <a:latin typeface="Arial" panose="020B0604020202020204" pitchFamily="34" charset="0"/>
              <a:cs typeface="Arial" panose="020B0604020202020204" pitchFamily="34" charset="0"/>
            </a:endParaRPr>
          </a:p>
          <a:p>
            <a:r>
              <a:rPr lang="en-US" sz="2000" b="1" dirty="0">
                <a:effectLst/>
                <a:latin typeface="Arial" panose="020B0604020202020204" pitchFamily="34" charset="0"/>
                <a:ea typeface="Calibri" panose="020F0502020204030204" pitchFamily="34" charset="0"/>
                <a:cs typeface="Arial" panose="020B0604020202020204" pitchFamily="34" charset="0"/>
              </a:rPr>
              <a:t>Racism as a Public Mental Health Crisis  </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r>
              <a:rPr lang="en-US" sz="2000" b="1" dirty="0">
                <a:solidFill>
                  <a:srgbClr val="553278"/>
                </a:solidFill>
                <a:latin typeface="Arial" panose="020B0604020202020204" pitchFamily="34" charset="0"/>
                <a:cs typeface="Arial" panose="020B0604020202020204" pitchFamily="34" charset="0"/>
              </a:rPr>
              <a:t>June 23, 2022</a:t>
            </a:r>
          </a:p>
          <a:p>
            <a:endParaRPr lang="en-US" sz="2000" b="1" dirty="0">
              <a:solidFill>
                <a:srgbClr val="646569"/>
              </a:solidFill>
              <a:latin typeface="Arial" panose="020B0604020202020204" pitchFamily="34" charset="0"/>
              <a:cs typeface="Arial" panose="020B0604020202020204" pitchFamily="34" charset="0"/>
            </a:endParaRPr>
          </a:p>
          <a:p>
            <a:endParaRPr lang="en-US" sz="2000" b="1" dirty="0">
              <a:solidFill>
                <a:srgbClr val="646569"/>
              </a:solidFill>
              <a:latin typeface="Arial" panose="020B0604020202020204" pitchFamily="34" charset="0"/>
              <a:cs typeface="Arial" panose="020B0604020202020204" pitchFamily="34" charset="0"/>
            </a:endParaRPr>
          </a:p>
          <a:p>
            <a:r>
              <a:rPr lang="en-US" sz="1700" b="1" dirty="0">
                <a:latin typeface="Arial" panose="020B0604020202020204" pitchFamily="34" charset="0"/>
                <a:cs typeface="Arial" panose="020B0604020202020204" pitchFamily="34" charset="0"/>
              </a:rPr>
              <a:t>Matthew Canuteson, Chief Diversity Officer, New York State Office of Mental Health </a:t>
            </a:r>
          </a:p>
          <a:p>
            <a:endParaRPr lang="en-US" sz="1600" b="1" dirty="0">
              <a:latin typeface="Arial" panose="020B0604020202020204" pitchFamily="34" charset="0"/>
              <a:cs typeface="Arial" panose="020B0604020202020204" pitchFamily="34" charset="0"/>
            </a:endParaRPr>
          </a:p>
          <a:p>
            <a:endParaRPr lang="en-US" sz="1600" b="1" dirty="0">
              <a:latin typeface="Arial" panose="020B0604020202020204" pitchFamily="34" charset="0"/>
              <a:cs typeface="Arial" panose="020B0604020202020204" pitchFamily="34" charset="0"/>
            </a:endParaRPr>
          </a:p>
          <a:p>
            <a:endParaRPr lang="en-US" sz="1600" dirty="0">
              <a:solidFill>
                <a:srgbClr val="646569"/>
              </a:solidFill>
              <a:latin typeface="Arial" panose="020B0604020202020204" pitchFamily="34" charset="0"/>
              <a:cs typeface="Arial" panose="020B0604020202020204" pitchFamily="34" charset="0"/>
            </a:endParaRPr>
          </a:p>
          <a:p>
            <a:endParaRPr lang="en-US" dirty="0">
              <a:solidFill>
                <a:srgbClr val="64656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780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D63F-F1DB-4D2B-BA97-5D093DBF06BC}"/>
              </a:ext>
            </a:extLst>
          </p:cNvPr>
          <p:cNvSpPr>
            <a:spLocks noGrp="1"/>
          </p:cNvSpPr>
          <p:nvPr>
            <p:ph type="title"/>
          </p:nvPr>
        </p:nvSpPr>
        <p:spPr>
          <a:xfrm>
            <a:off x="0" y="276330"/>
            <a:ext cx="9067800" cy="633095"/>
          </a:xfrm>
        </p:spPr>
        <p:txBody>
          <a:bodyPr>
            <a:noAutofit/>
          </a:bodyPr>
          <a:lstStyle/>
          <a:p>
            <a:pPr algn="l"/>
            <a:r>
              <a:rPr lang="en-US" sz="2400" b="1" dirty="0">
                <a:solidFill>
                  <a:srgbClr val="553278"/>
                </a:solidFill>
              </a:rPr>
              <a:t>Social Determinants of Mental Health (NYS MH System) </a:t>
            </a:r>
            <a:endParaRPr lang="en-US" sz="2400" dirty="0">
              <a:solidFill>
                <a:srgbClr val="553278"/>
              </a:solidFill>
            </a:endParaRPr>
          </a:p>
        </p:txBody>
      </p:sp>
      <p:sp>
        <p:nvSpPr>
          <p:cNvPr id="6" name="Content Placeholder 5">
            <a:extLst>
              <a:ext uri="{FF2B5EF4-FFF2-40B4-BE49-F238E27FC236}">
                <a16:creationId xmlns:a16="http://schemas.microsoft.com/office/drawing/2014/main" id="{3B22314A-649D-464C-8CC6-AD34C1735C0E}"/>
              </a:ext>
            </a:extLst>
          </p:cNvPr>
          <p:cNvSpPr>
            <a:spLocks noGrp="1"/>
          </p:cNvSpPr>
          <p:nvPr>
            <p:ph idx="1"/>
          </p:nvPr>
        </p:nvSpPr>
        <p:spPr>
          <a:xfrm>
            <a:off x="228600" y="819150"/>
            <a:ext cx="8686800" cy="4048020"/>
          </a:xfrm>
        </p:spPr>
        <p:txBody>
          <a:bodyPr>
            <a:normAutofit/>
          </a:bodyPr>
          <a:lstStyle/>
          <a:p>
            <a:pPr marL="0" indent="0" algn="ctr">
              <a:buNone/>
            </a:pPr>
            <a:r>
              <a:rPr lang="en-US" sz="1400" b="1" dirty="0"/>
              <a:t>2017 PCS Sample, </a:t>
            </a:r>
            <a:r>
              <a:rPr lang="en-US" sz="1400" b="1" i="1" dirty="0"/>
              <a:t>n</a:t>
            </a:r>
            <a:r>
              <a:rPr lang="en-US" sz="1400" b="1" dirty="0"/>
              <a:t>=103,416</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graphicFrame>
        <p:nvGraphicFramePr>
          <p:cNvPr id="10" name="Table 9">
            <a:extLst>
              <a:ext uri="{FF2B5EF4-FFF2-40B4-BE49-F238E27FC236}">
                <a16:creationId xmlns:a16="http://schemas.microsoft.com/office/drawing/2014/main" id="{FAB6794A-2B4A-48AA-90D1-5BE1D1615BDE}"/>
              </a:ext>
            </a:extLst>
          </p:cNvPr>
          <p:cNvGraphicFramePr>
            <a:graphicFrameLocks noGrp="1"/>
          </p:cNvGraphicFramePr>
          <p:nvPr>
            <p:extLst>
              <p:ext uri="{D42A27DB-BD31-4B8C-83A1-F6EECF244321}">
                <p14:modId xmlns:p14="http://schemas.microsoft.com/office/powerpoint/2010/main" val="2127629559"/>
              </p:ext>
            </p:extLst>
          </p:nvPr>
        </p:nvGraphicFramePr>
        <p:xfrm>
          <a:off x="228600" y="1157358"/>
          <a:ext cx="4415766" cy="1776684"/>
        </p:xfrm>
        <a:graphic>
          <a:graphicData uri="http://schemas.openxmlformats.org/drawingml/2006/table">
            <a:tbl>
              <a:tblPr firstRow="1" bandRow="1">
                <a:tableStyleId>{00A15C55-8517-42AA-B614-E9B94910E393}</a:tableStyleId>
              </a:tblPr>
              <a:tblGrid>
                <a:gridCol w="1363924">
                  <a:extLst>
                    <a:ext uri="{9D8B030D-6E8A-4147-A177-3AD203B41FA5}">
                      <a16:colId xmlns:a16="http://schemas.microsoft.com/office/drawing/2014/main" val="1387748344"/>
                    </a:ext>
                  </a:extLst>
                </a:gridCol>
                <a:gridCol w="653097">
                  <a:extLst>
                    <a:ext uri="{9D8B030D-6E8A-4147-A177-3AD203B41FA5}">
                      <a16:colId xmlns:a16="http://schemas.microsoft.com/office/drawing/2014/main" val="3414885254"/>
                    </a:ext>
                  </a:extLst>
                </a:gridCol>
                <a:gridCol w="653097">
                  <a:extLst>
                    <a:ext uri="{9D8B030D-6E8A-4147-A177-3AD203B41FA5}">
                      <a16:colId xmlns:a16="http://schemas.microsoft.com/office/drawing/2014/main" val="3614374871"/>
                    </a:ext>
                  </a:extLst>
                </a:gridCol>
                <a:gridCol w="872824">
                  <a:extLst>
                    <a:ext uri="{9D8B030D-6E8A-4147-A177-3AD203B41FA5}">
                      <a16:colId xmlns:a16="http://schemas.microsoft.com/office/drawing/2014/main" val="3885302444"/>
                    </a:ext>
                  </a:extLst>
                </a:gridCol>
                <a:gridCol w="872824">
                  <a:extLst>
                    <a:ext uri="{9D8B030D-6E8A-4147-A177-3AD203B41FA5}">
                      <a16:colId xmlns:a16="http://schemas.microsoft.com/office/drawing/2014/main" val="1318982019"/>
                    </a:ext>
                  </a:extLst>
                </a:gridCol>
              </a:tblGrid>
              <a:tr h="487288">
                <a:tc>
                  <a:txBody>
                    <a:bodyPr/>
                    <a:lstStyle/>
                    <a:p>
                      <a:r>
                        <a:rPr lang="en-US" sz="1400" dirty="0">
                          <a:latin typeface="Arial" panose="020B0604020202020204" pitchFamily="34" charset="0"/>
                          <a:cs typeface="Arial" panose="020B0604020202020204" pitchFamily="34" charset="0"/>
                        </a:rPr>
                        <a:t>Educational Attainment</a:t>
                      </a:r>
                    </a:p>
                  </a:txBody>
                  <a:tcPr/>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NHW</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NHB</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Hispanic</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Other</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80695110"/>
                  </a:ext>
                </a:extLst>
              </a:tr>
              <a:tr h="450324">
                <a:tc>
                  <a:txBody>
                    <a:bodyPr/>
                    <a:lstStyle/>
                    <a:p>
                      <a:r>
                        <a:rPr lang="en-US" sz="1200" dirty="0">
                          <a:solidFill>
                            <a:schemeClr val="tx1"/>
                          </a:solidFill>
                          <a:latin typeface="Arial" panose="020B0604020202020204" pitchFamily="34" charset="0"/>
                          <a:cs typeface="Arial" panose="020B0604020202020204" pitchFamily="34" charset="0"/>
                        </a:rPr>
                        <a:t>&lt;12 years</a:t>
                      </a:r>
                    </a:p>
                  </a:txBody>
                  <a:tcPr/>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cs typeface="Arial" panose="020B0604020202020204" pitchFamily="34" charset="0"/>
                        </a:rPr>
                        <a:t> 11.0%</a:t>
                      </a:r>
                    </a:p>
                    <a:p>
                      <a:pPr marL="0" marR="0" algn="ctr">
                        <a:lnSpc>
                          <a:spcPct val="107000"/>
                        </a:lnSpc>
                        <a:spcBef>
                          <a:spcPts val="0"/>
                        </a:spcBef>
                        <a:spcAft>
                          <a:spcPts val="800"/>
                        </a:spcAft>
                      </a:pPr>
                      <a:endPar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1" dirty="0">
                          <a:solidFill>
                            <a:schemeClr val="tx1"/>
                          </a:solidFill>
                          <a:effectLst/>
                          <a:latin typeface="Arial" panose="020B0604020202020204" pitchFamily="34" charset="0"/>
                          <a:cs typeface="Arial" panose="020B0604020202020204" pitchFamily="34" charset="0"/>
                        </a:rPr>
                        <a:t> 28.3%</a:t>
                      </a:r>
                      <a:endPar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1" dirty="0">
                          <a:solidFill>
                            <a:schemeClr val="tx1"/>
                          </a:solidFill>
                          <a:effectLst/>
                          <a:latin typeface="Arial" panose="020B0604020202020204" pitchFamily="34" charset="0"/>
                          <a:cs typeface="Arial" panose="020B0604020202020204" pitchFamily="34" charset="0"/>
                        </a:rPr>
                        <a:t> 34.3%</a:t>
                      </a:r>
                    </a:p>
                    <a:p>
                      <a:pPr marL="0" marR="0" algn="ctr">
                        <a:lnSpc>
                          <a:spcPct val="107000"/>
                        </a:lnSpc>
                        <a:spcBef>
                          <a:spcPts val="0"/>
                        </a:spcBef>
                        <a:spcAft>
                          <a:spcPts val="800"/>
                        </a:spcAft>
                      </a:pPr>
                      <a:endPar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cs typeface="Arial" panose="020B0604020202020204" pitchFamily="34" charset="0"/>
                        </a:rPr>
                        <a:t> 17.2%</a:t>
                      </a:r>
                    </a:p>
                    <a:p>
                      <a:pPr marL="0" marR="0" algn="ctr">
                        <a:lnSpc>
                          <a:spcPct val="107000"/>
                        </a:lnSpc>
                        <a:spcBef>
                          <a:spcPts val="0"/>
                        </a:spcBef>
                        <a:spcAft>
                          <a:spcPts val="800"/>
                        </a:spcAft>
                      </a:pPr>
                      <a:endPar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84023855"/>
                  </a:ext>
                </a:extLst>
              </a:tr>
              <a:tr h="0">
                <a:tc>
                  <a:txBody>
                    <a:bodyPr/>
                    <a:lstStyle/>
                    <a:p>
                      <a:r>
                        <a:rPr lang="en-US" sz="1200" dirty="0">
                          <a:solidFill>
                            <a:schemeClr val="tx1"/>
                          </a:solidFill>
                          <a:latin typeface="Arial" panose="020B0604020202020204" pitchFamily="34" charset="0"/>
                          <a:cs typeface="Arial" panose="020B0604020202020204" pitchFamily="34" charset="0"/>
                        </a:rPr>
                        <a:t>12</a:t>
                      </a:r>
                      <a:r>
                        <a:rPr lang="en-US" sz="1200" baseline="30000" dirty="0">
                          <a:solidFill>
                            <a:schemeClr val="tx1"/>
                          </a:solidFill>
                          <a:latin typeface="Arial" panose="020B0604020202020204" pitchFamily="34" charset="0"/>
                          <a:cs typeface="Arial" panose="020B0604020202020204" pitchFamily="34" charset="0"/>
                        </a:rPr>
                        <a:t>th</a:t>
                      </a:r>
                      <a:r>
                        <a:rPr lang="en-US" sz="1200" dirty="0">
                          <a:solidFill>
                            <a:schemeClr val="tx1"/>
                          </a:solidFill>
                          <a:latin typeface="Arial" panose="020B0604020202020204" pitchFamily="34" charset="0"/>
                          <a:cs typeface="Arial" panose="020B0604020202020204" pitchFamily="34" charset="0"/>
                        </a:rPr>
                        <a:t> grade/high school graduate</a:t>
                      </a:r>
                    </a:p>
                  </a:txBody>
                  <a:tcPr/>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cs typeface="Arial" panose="020B0604020202020204" pitchFamily="34" charset="0"/>
                        </a:rPr>
                        <a:t> 39.3%</a:t>
                      </a:r>
                      <a:endPar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cs typeface="Arial" panose="020B0604020202020204" pitchFamily="34" charset="0"/>
                        </a:rPr>
                        <a:t> </a:t>
                      </a:r>
                      <a:r>
                        <a:rPr lang="en-US" sz="1200" b="1" dirty="0">
                          <a:solidFill>
                            <a:schemeClr val="tx1"/>
                          </a:solidFill>
                          <a:effectLst/>
                          <a:latin typeface="Arial" panose="020B0604020202020204" pitchFamily="34" charset="0"/>
                          <a:cs typeface="Arial" panose="020B0604020202020204" pitchFamily="34" charset="0"/>
                        </a:rPr>
                        <a:t>40.1%</a:t>
                      </a:r>
                      <a:endPar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cs typeface="Arial" panose="020B0604020202020204" pitchFamily="34" charset="0"/>
                        </a:rPr>
                        <a:t> 36.0%</a:t>
                      </a:r>
                      <a:endPar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cs typeface="Arial" panose="020B0604020202020204" pitchFamily="34" charset="0"/>
                        </a:rPr>
                        <a:t> 31.0%</a:t>
                      </a:r>
                      <a:endPar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17244222"/>
                  </a:ext>
                </a:extLst>
              </a:tr>
              <a:tr h="322470">
                <a:tc>
                  <a:txBody>
                    <a:bodyPr/>
                    <a:lstStyle/>
                    <a:p>
                      <a:r>
                        <a:rPr lang="en-US" sz="1200" dirty="0">
                          <a:solidFill>
                            <a:schemeClr val="tx1"/>
                          </a:solidFill>
                          <a:latin typeface="Arial" panose="020B0604020202020204" pitchFamily="34" charset="0"/>
                          <a:cs typeface="Arial" panose="020B0604020202020204" pitchFamily="34" charset="0"/>
                        </a:rPr>
                        <a:t>&gt;12</a:t>
                      </a:r>
                      <a:r>
                        <a:rPr lang="en-US" sz="1200" baseline="30000" dirty="0">
                          <a:solidFill>
                            <a:schemeClr val="tx1"/>
                          </a:solidFill>
                          <a:latin typeface="Arial" panose="020B0604020202020204" pitchFamily="34" charset="0"/>
                          <a:cs typeface="Arial" panose="020B0604020202020204" pitchFamily="34" charset="0"/>
                        </a:rPr>
                        <a:t>th</a:t>
                      </a:r>
                      <a:r>
                        <a:rPr lang="en-US" sz="1200" dirty="0">
                          <a:solidFill>
                            <a:schemeClr val="tx1"/>
                          </a:solidFill>
                          <a:latin typeface="Arial" panose="020B0604020202020204" pitchFamily="34" charset="0"/>
                          <a:cs typeface="Arial" panose="020B0604020202020204" pitchFamily="34" charset="0"/>
                        </a:rPr>
                        <a:t> grade</a:t>
                      </a:r>
                    </a:p>
                  </a:txBody>
                  <a:tcPr/>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cs typeface="Arial" panose="020B0604020202020204" pitchFamily="34" charset="0"/>
                        </a:rPr>
                        <a:t> 49.7%</a:t>
                      </a:r>
                      <a:endPar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1" dirty="0">
                          <a:solidFill>
                            <a:schemeClr val="tx1"/>
                          </a:solidFill>
                          <a:effectLst/>
                          <a:latin typeface="Arial" panose="020B0604020202020204" pitchFamily="34" charset="0"/>
                          <a:cs typeface="Arial" panose="020B0604020202020204" pitchFamily="34" charset="0"/>
                        </a:rPr>
                        <a:t> 31.6%</a:t>
                      </a:r>
                      <a:endPar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1" dirty="0">
                          <a:solidFill>
                            <a:schemeClr val="tx1"/>
                          </a:solidFill>
                          <a:effectLst/>
                          <a:latin typeface="Arial" panose="020B0604020202020204" pitchFamily="34" charset="0"/>
                          <a:cs typeface="Arial" panose="020B0604020202020204" pitchFamily="34" charset="0"/>
                        </a:rPr>
                        <a:t> 29.8%</a:t>
                      </a:r>
                      <a:endPar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cs typeface="Arial" panose="020B0604020202020204" pitchFamily="34" charset="0"/>
                        </a:rPr>
                        <a:t> 51.8%</a:t>
                      </a:r>
                      <a:endPar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22337675"/>
                  </a:ext>
                </a:extLst>
              </a:tr>
            </a:tbl>
          </a:graphicData>
        </a:graphic>
      </p:graphicFrame>
      <p:graphicFrame>
        <p:nvGraphicFramePr>
          <p:cNvPr id="12" name="Table 11">
            <a:extLst>
              <a:ext uri="{FF2B5EF4-FFF2-40B4-BE49-F238E27FC236}">
                <a16:creationId xmlns:a16="http://schemas.microsoft.com/office/drawing/2014/main" id="{65C86A6B-9EDB-4886-B6FE-F0A4A6DDC0D4}"/>
              </a:ext>
            </a:extLst>
          </p:cNvPr>
          <p:cNvGraphicFramePr>
            <a:graphicFrameLocks noGrp="1"/>
          </p:cNvGraphicFramePr>
          <p:nvPr>
            <p:extLst>
              <p:ext uri="{D42A27DB-BD31-4B8C-83A1-F6EECF244321}">
                <p14:modId xmlns:p14="http://schemas.microsoft.com/office/powerpoint/2010/main" val="4008298844"/>
              </p:ext>
            </p:extLst>
          </p:nvPr>
        </p:nvGraphicFramePr>
        <p:xfrm>
          <a:off x="4714432" y="1157358"/>
          <a:ext cx="4348341" cy="1776684"/>
        </p:xfrm>
        <a:graphic>
          <a:graphicData uri="http://schemas.openxmlformats.org/drawingml/2006/table">
            <a:tbl>
              <a:tblPr firstRow="1" bandRow="1">
                <a:tableStyleId>{00A15C55-8517-42AA-B614-E9B94910E393}</a:tableStyleId>
              </a:tblPr>
              <a:tblGrid>
                <a:gridCol w="1381568">
                  <a:extLst>
                    <a:ext uri="{9D8B030D-6E8A-4147-A177-3AD203B41FA5}">
                      <a16:colId xmlns:a16="http://schemas.microsoft.com/office/drawing/2014/main" val="1387748344"/>
                    </a:ext>
                  </a:extLst>
                </a:gridCol>
                <a:gridCol w="537137">
                  <a:extLst>
                    <a:ext uri="{9D8B030D-6E8A-4147-A177-3AD203B41FA5}">
                      <a16:colId xmlns:a16="http://schemas.microsoft.com/office/drawing/2014/main" val="3414885254"/>
                    </a:ext>
                  </a:extLst>
                </a:gridCol>
                <a:gridCol w="709771">
                  <a:extLst>
                    <a:ext uri="{9D8B030D-6E8A-4147-A177-3AD203B41FA5}">
                      <a16:colId xmlns:a16="http://schemas.microsoft.com/office/drawing/2014/main" val="3614374871"/>
                    </a:ext>
                  </a:extLst>
                </a:gridCol>
                <a:gridCol w="909986">
                  <a:extLst>
                    <a:ext uri="{9D8B030D-6E8A-4147-A177-3AD203B41FA5}">
                      <a16:colId xmlns:a16="http://schemas.microsoft.com/office/drawing/2014/main" val="3885302444"/>
                    </a:ext>
                  </a:extLst>
                </a:gridCol>
                <a:gridCol w="809879">
                  <a:extLst>
                    <a:ext uri="{9D8B030D-6E8A-4147-A177-3AD203B41FA5}">
                      <a16:colId xmlns:a16="http://schemas.microsoft.com/office/drawing/2014/main" val="1318982019"/>
                    </a:ext>
                  </a:extLst>
                </a:gridCol>
              </a:tblGrid>
              <a:tr h="784073">
                <a:tc>
                  <a:txBody>
                    <a:bodyPr/>
                    <a:lstStyle/>
                    <a:p>
                      <a:r>
                        <a:rPr lang="en-US" sz="1200" dirty="0">
                          <a:latin typeface="Arial" panose="020B0604020202020204" pitchFamily="34" charset="0"/>
                          <a:cs typeface="Arial" panose="020B0604020202020204" pitchFamily="34" charset="0"/>
                        </a:rPr>
                        <a:t>Criminal Justice Involvement</a:t>
                      </a:r>
                    </a:p>
                  </a:txBody>
                  <a:tcPr/>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NHW</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NHB</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Hispanic</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Other</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80695110"/>
                  </a:ext>
                </a:extLst>
              </a:tr>
              <a:tr h="992611">
                <a:tc>
                  <a:txBody>
                    <a:bodyPr/>
                    <a:lstStyle/>
                    <a:p>
                      <a:pPr marL="0" marR="0">
                        <a:lnSpc>
                          <a:spcPct val="107000"/>
                        </a:lnSpc>
                        <a:spcBef>
                          <a:spcPts val="0"/>
                        </a:spcBef>
                        <a:spcAft>
                          <a:spcPts val="80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Current Criminal Justice Involvement</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10.8%</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17.2%</a:t>
                      </a:r>
                      <a:endParaRPr lang="en-US"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10.3%</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7.5%</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84023855"/>
                  </a:ext>
                </a:extLst>
              </a:tr>
            </a:tbl>
          </a:graphicData>
        </a:graphic>
      </p:graphicFrame>
      <p:graphicFrame>
        <p:nvGraphicFramePr>
          <p:cNvPr id="9" name="Table 8">
            <a:extLst>
              <a:ext uri="{FF2B5EF4-FFF2-40B4-BE49-F238E27FC236}">
                <a16:creationId xmlns:a16="http://schemas.microsoft.com/office/drawing/2014/main" id="{2E89B9BE-F62A-49DD-B8A3-BFDF0224BCAF}"/>
              </a:ext>
            </a:extLst>
          </p:cNvPr>
          <p:cNvGraphicFramePr>
            <a:graphicFrameLocks noGrp="1"/>
          </p:cNvGraphicFramePr>
          <p:nvPr>
            <p:extLst>
              <p:ext uri="{D42A27DB-BD31-4B8C-83A1-F6EECF244321}">
                <p14:modId xmlns:p14="http://schemas.microsoft.com/office/powerpoint/2010/main" val="4206010449"/>
              </p:ext>
            </p:extLst>
          </p:nvPr>
        </p:nvGraphicFramePr>
        <p:xfrm>
          <a:off x="228600" y="2934042"/>
          <a:ext cx="4415766" cy="1894378"/>
        </p:xfrm>
        <a:graphic>
          <a:graphicData uri="http://schemas.openxmlformats.org/drawingml/2006/table">
            <a:tbl>
              <a:tblPr firstRow="1" bandRow="1">
                <a:tableStyleId>{00A15C55-8517-42AA-B614-E9B94910E393}</a:tableStyleId>
              </a:tblPr>
              <a:tblGrid>
                <a:gridCol w="1363924">
                  <a:extLst>
                    <a:ext uri="{9D8B030D-6E8A-4147-A177-3AD203B41FA5}">
                      <a16:colId xmlns:a16="http://schemas.microsoft.com/office/drawing/2014/main" val="1387748344"/>
                    </a:ext>
                  </a:extLst>
                </a:gridCol>
                <a:gridCol w="653097">
                  <a:extLst>
                    <a:ext uri="{9D8B030D-6E8A-4147-A177-3AD203B41FA5}">
                      <a16:colId xmlns:a16="http://schemas.microsoft.com/office/drawing/2014/main" val="3414885254"/>
                    </a:ext>
                  </a:extLst>
                </a:gridCol>
                <a:gridCol w="653097">
                  <a:extLst>
                    <a:ext uri="{9D8B030D-6E8A-4147-A177-3AD203B41FA5}">
                      <a16:colId xmlns:a16="http://schemas.microsoft.com/office/drawing/2014/main" val="3614374871"/>
                    </a:ext>
                  </a:extLst>
                </a:gridCol>
                <a:gridCol w="872824">
                  <a:extLst>
                    <a:ext uri="{9D8B030D-6E8A-4147-A177-3AD203B41FA5}">
                      <a16:colId xmlns:a16="http://schemas.microsoft.com/office/drawing/2014/main" val="3885302444"/>
                    </a:ext>
                  </a:extLst>
                </a:gridCol>
                <a:gridCol w="872824">
                  <a:extLst>
                    <a:ext uri="{9D8B030D-6E8A-4147-A177-3AD203B41FA5}">
                      <a16:colId xmlns:a16="http://schemas.microsoft.com/office/drawing/2014/main" val="1318982019"/>
                    </a:ext>
                  </a:extLst>
                </a:gridCol>
              </a:tblGrid>
              <a:tr h="487288">
                <a:tc>
                  <a:txBody>
                    <a:bodyPr/>
                    <a:lstStyle/>
                    <a:p>
                      <a:r>
                        <a:rPr lang="en-US" sz="1400" dirty="0">
                          <a:latin typeface="Arial" panose="020B0604020202020204" pitchFamily="34" charset="0"/>
                          <a:cs typeface="Arial" panose="020B0604020202020204" pitchFamily="34" charset="0"/>
                        </a:rPr>
                        <a:t>Employment</a:t>
                      </a:r>
                    </a:p>
                    <a:p>
                      <a:r>
                        <a:rPr lang="en-US" sz="1400" dirty="0">
                          <a:latin typeface="Arial" panose="020B0604020202020204" pitchFamily="34" charset="0"/>
                          <a:cs typeface="Arial" panose="020B0604020202020204" pitchFamily="34" charset="0"/>
                        </a:rPr>
                        <a:t>Status</a:t>
                      </a:r>
                    </a:p>
                  </a:txBody>
                  <a:tcPr/>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NHW</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NHB</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Hispanic</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Other</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80695110"/>
                  </a:ext>
                </a:extLst>
              </a:tr>
              <a:tr h="450324">
                <a:tc>
                  <a:txBody>
                    <a:bodyPr/>
                    <a:lstStyle/>
                    <a:p>
                      <a:r>
                        <a:rPr lang="en-US" sz="1200" dirty="0">
                          <a:solidFill>
                            <a:schemeClr val="tx1"/>
                          </a:solidFill>
                          <a:latin typeface="Arial" panose="020B0604020202020204" pitchFamily="34" charset="0"/>
                          <a:cs typeface="Arial" panose="020B0604020202020204" pitchFamily="34" charset="0"/>
                        </a:rPr>
                        <a:t>Unemployed</a:t>
                      </a:r>
                    </a:p>
                  </a:txBody>
                  <a:tcPr/>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 73.9%</a:t>
                      </a:r>
                    </a:p>
                  </a:txBody>
                  <a:tcPr marL="68580" marR="68580" marT="0" marB="0"/>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 </a:t>
                      </a:r>
                      <a:r>
                        <a:rPr lang="en-US" sz="1200" b="1" dirty="0">
                          <a:solidFill>
                            <a:schemeClr val="tx1"/>
                          </a:solidFill>
                          <a:effectLst/>
                          <a:latin typeface="Arial" panose="020B0604020202020204" pitchFamily="34" charset="0"/>
                          <a:cs typeface="Arial" panose="020B0604020202020204" pitchFamily="34" charset="0"/>
                        </a:rPr>
                        <a:t>86.3%</a:t>
                      </a:r>
                    </a:p>
                  </a:txBody>
                  <a:tcPr marL="68580" marR="68580" marT="0" marB="0"/>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 82.0%</a:t>
                      </a:r>
                    </a:p>
                  </a:txBody>
                  <a:tcPr marL="68580" marR="68580" marT="0" marB="0"/>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 75.1%</a:t>
                      </a:r>
                    </a:p>
                  </a:txBody>
                  <a:tcPr marL="68580" marR="68580" marT="0" marB="0"/>
                </a:tc>
                <a:extLst>
                  <a:ext uri="{0D108BD9-81ED-4DB2-BD59-A6C34878D82A}">
                    <a16:rowId xmlns:a16="http://schemas.microsoft.com/office/drawing/2014/main" val="4284023855"/>
                  </a:ext>
                </a:extLst>
              </a:tr>
              <a:tr h="0">
                <a:tc>
                  <a:txBody>
                    <a:bodyPr/>
                    <a:lstStyle/>
                    <a:p>
                      <a:pPr marL="0" marR="0">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Employed Part-Time</a:t>
                      </a:r>
                      <a:endParaRPr lang="en-US" sz="1200" b="0" i="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 12.4%</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1" dirty="0">
                          <a:solidFill>
                            <a:schemeClr val="tx1"/>
                          </a:solidFill>
                          <a:effectLst/>
                          <a:latin typeface="Arial" panose="020B0604020202020204" pitchFamily="34" charset="0"/>
                          <a:cs typeface="Arial" panose="020B0604020202020204" pitchFamily="34" charset="0"/>
                        </a:rPr>
                        <a:t>5.6%</a:t>
                      </a:r>
                      <a:endPar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8.1%</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 11.5%</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17244222"/>
                  </a:ext>
                </a:extLst>
              </a:tr>
              <a:tr h="322470">
                <a:tc>
                  <a:txBody>
                    <a:bodyPr/>
                    <a:lstStyle/>
                    <a:p>
                      <a:r>
                        <a:rPr lang="en-US" sz="1200" b="0" dirty="0">
                          <a:solidFill>
                            <a:schemeClr val="tx1"/>
                          </a:solidFill>
                          <a:effectLst/>
                          <a:latin typeface="Arial" panose="020B0604020202020204" pitchFamily="34" charset="0"/>
                          <a:cs typeface="Arial" panose="020B0604020202020204" pitchFamily="34" charset="0"/>
                        </a:rPr>
                        <a:t>Employed Full-Time</a:t>
                      </a:r>
                      <a:endParaRPr lang="en-US" sz="1200" b="0" i="0" dirty="0">
                        <a:solidFill>
                          <a:schemeClr val="tx1"/>
                        </a:solidFill>
                        <a:latin typeface="Arial" panose="020B0604020202020204" pitchFamily="34" charset="0"/>
                        <a:cs typeface="Arial" panose="020B0604020202020204" pitchFamily="34" charset="0"/>
                      </a:endParaRPr>
                    </a:p>
                  </a:txBody>
                  <a:tcPr/>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 13.8%</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1" dirty="0">
                          <a:solidFill>
                            <a:schemeClr val="tx1"/>
                          </a:solidFill>
                          <a:effectLst/>
                          <a:latin typeface="Arial" panose="020B0604020202020204" pitchFamily="34" charset="0"/>
                          <a:cs typeface="Arial" panose="020B0604020202020204" pitchFamily="34" charset="0"/>
                        </a:rPr>
                        <a:t>8.1%</a:t>
                      </a:r>
                      <a:endPar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 10.0%</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0" dirty="0">
                          <a:solidFill>
                            <a:schemeClr val="tx1"/>
                          </a:solidFill>
                          <a:effectLst/>
                          <a:latin typeface="Arial" panose="020B0604020202020204" pitchFamily="34" charset="0"/>
                          <a:cs typeface="Arial" panose="020B0604020202020204" pitchFamily="34" charset="0"/>
                        </a:rPr>
                        <a:t> 13.4%</a:t>
                      </a:r>
                      <a:endParaRPr lang="en-US" sz="12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22337675"/>
                  </a:ext>
                </a:extLst>
              </a:tr>
            </a:tbl>
          </a:graphicData>
        </a:graphic>
      </p:graphicFrame>
      <p:graphicFrame>
        <p:nvGraphicFramePr>
          <p:cNvPr id="8" name="Table 7">
            <a:extLst>
              <a:ext uri="{FF2B5EF4-FFF2-40B4-BE49-F238E27FC236}">
                <a16:creationId xmlns:a16="http://schemas.microsoft.com/office/drawing/2014/main" id="{65A28928-82AC-4711-9728-0D41E5564266}"/>
              </a:ext>
            </a:extLst>
          </p:cNvPr>
          <p:cNvGraphicFramePr>
            <a:graphicFrameLocks noGrp="1"/>
          </p:cNvGraphicFramePr>
          <p:nvPr>
            <p:extLst>
              <p:ext uri="{D42A27DB-BD31-4B8C-83A1-F6EECF244321}">
                <p14:modId xmlns:p14="http://schemas.microsoft.com/office/powerpoint/2010/main" val="237923279"/>
              </p:ext>
            </p:extLst>
          </p:nvPr>
        </p:nvGraphicFramePr>
        <p:xfrm>
          <a:off x="4719456" y="2950161"/>
          <a:ext cx="4348342" cy="1365343"/>
        </p:xfrm>
        <a:graphic>
          <a:graphicData uri="http://schemas.openxmlformats.org/drawingml/2006/table">
            <a:tbl>
              <a:tblPr firstRow="1" bandRow="1">
                <a:tableStyleId>{00A15C55-8517-42AA-B614-E9B94910E393}</a:tableStyleId>
              </a:tblPr>
              <a:tblGrid>
                <a:gridCol w="1376544">
                  <a:extLst>
                    <a:ext uri="{9D8B030D-6E8A-4147-A177-3AD203B41FA5}">
                      <a16:colId xmlns:a16="http://schemas.microsoft.com/office/drawing/2014/main" val="1387748344"/>
                    </a:ext>
                  </a:extLst>
                </a:gridCol>
                <a:gridCol w="542162">
                  <a:extLst>
                    <a:ext uri="{9D8B030D-6E8A-4147-A177-3AD203B41FA5}">
                      <a16:colId xmlns:a16="http://schemas.microsoft.com/office/drawing/2014/main" val="3414885254"/>
                    </a:ext>
                  </a:extLst>
                </a:gridCol>
                <a:gridCol w="709771">
                  <a:extLst>
                    <a:ext uri="{9D8B030D-6E8A-4147-A177-3AD203B41FA5}">
                      <a16:colId xmlns:a16="http://schemas.microsoft.com/office/drawing/2014/main" val="3614374871"/>
                    </a:ext>
                  </a:extLst>
                </a:gridCol>
                <a:gridCol w="909986">
                  <a:extLst>
                    <a:ext uri="{9D8B030D-6E8A-4147-A177-3AD203B41FA5}">
                      <a16:colId xmlns:a16="http://schemas.microsoft.com/office/drawing/2014/main" val="3885302444"/>
                    </a:ext>
                  </a:extLst>
                </a:gridCol>
                <a:gridCol w="809879">
                  <a:extLst>
                    <a:ext uri="{9D8B030D-6E8A-4147-A177-3AD203B41FA5}">
                      <a16:colId xmlns:a16="http://schemas.microsoft.com/office/drawing/2014/main" val="1318982019"/>
                    </a:ext>
                  </a:extLst>
                </a:gridCol>
              </a:tblGrid>
              <a:tr h="535989">
                <a:tc>
                  <a:txBody>
                    <a:bodyPr/>
                    <a:lstStyle/>
                    <a:p>
                      <a:r>
                        <a:rPr lang="en-US" sz="1200" b="1" dirty="0">
                          <a:latin typeface="Arial" panose="020B0604020202020204" pitchFamily="34" charset="0"/>
                          <a:cs typeface="Arial" panose="020B0604020202020204" pitchFamily="34" charset="0"/>
                        </a:rPr>
                        <a:t>Homelessness</a:t>
                      </a:r>
                    </a:p>
                  </a:txBody>
                  <a:tcPr/>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NHW</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NHB</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Hispanic</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Other</a:t>
                      </a:r>
                      <a:endParaRPr lang="en-US" sz="1100" b="0" i="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80695110"/>
                  </a:ext>
                </a:extLst>
              </a:tr>
              <a:tr h="829354">
                <a:tc>
                  <a:txBody>
                    <a:bodyPr/>
                    <a:lstStyle/>
                    <a:p>
                      <a:pPr marL="0" marR="0">
                        <a:lnSpc>
                          <a:spcPct val="107000"/>
                        </a:lnSpc>
                        <a:spcBef>
                          <a:spcPts val="0"/>
                        </a:spcBef>
                        <a:spcAft>
                          <a:spcPts val="80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Homelessness within the Past Six Months</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5.4%</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12.7%</a:t>
                      </a:r>
                      <a:endParaRPr lang="en-US"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8.9%</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800"/>
                        </a:spcAft>
                      </a:pPr>
                      <a:r>
                        <a:rPr lang="en-US" sz="1200" dirty="0">
                          <a:solidFill>
                            <a:schemeClr val="tx1"/>
                          </a:solidFill>
                          <a:effectLst/>
                          <a:latin typeface="Arial" panose="020B0604020202020204" pitchFamily="34" charset="0"/>
                          <a:ea typeface="Calibri" panose="020F0502020204030204" pitchFamily="34" charset="0"/>
                          <a:cs typeface="Arial" panose="020B0604020202020204" pitchFamily="34" charset="0"/>
                        </a:rPr>
                        <a:t>6.7%</a:t>
                      </a:r>
                      <a:endParaRPr lang="en-US"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84023855"/>
                  </a:ext>
                </a:extLst>
              </a:tr>
            </a:tbl>
          </a:graphicData>
        </a:graphic>
      </p:graphicFrame>
    </p:spTree>
    <p:extLst>
      <p:ext uri="{BB962C8B-B14F-4D97-AF65-F5344CB8AC3E}">
        <p14:creationId xmlns:p14="http://schemas.microsoft.com/office/powerpoint/2010/main" val="3037859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233746D-D7B4-4D12-92C4-F50DE4BD734D}"/>
              </a:ext>
            </a:extLst>
          </p:cNvPr>
          <p:cNvSpPr>
            <a:spLocks noGrp="1"/>
          </p:cNvSpPr>
          <p:nvPr>
            <p:ph type="body" sz="quarter" idx="11"/>
          </p:nvPr>
        </p:nvSpPr>
        <p:spPr>
          <a:xfrm>
            <a:off x="152400" y="1276350"/>
            <a:ext cx="8686800" cy="2514600"/>
          </a:xfrm>
        </p:spPr>
        <p:txBody>
          <a:bodyPr>
            <a:normAutofit fontScale="92500" lnSpcReduction="20000"/>
          </a:bodyPr>
          <a:lstStyle/>
          <a:p>
            <a:r>
              <a:rPr lang="en-US" sz="2000" dirty="0">
                <a:solidFill>
                  <a:schemeClr val="tx1"/>
                </a:solidFill>
              </a:rPr>
              <a:t>National Standards for Culturally and Linguistically Appropriate Services (CLAS) are intended to advance health equity, improve quality, and help eliminate health care disparities by establishing a blueprint for health and health care organizations to:</a:t>
            </a:r>
          </a:p>
          <a:p>
            <a:endParaRPr lang="en-US" sz="2000" dirty="0">
              <a:solidFill>
                <a:schemeClr val="tx1"/>
              </a:solidFill>
            </a:endParaRPr>
          </a:p>
          <a:p>
            <a:r>
              <a:rPr lang="en-US" sz="2000" b="1" dirty="0">
                <a:solidFill>
                  <a:schemeClr val="tx1"/>
                </a:solidFill>
              </a:rPr>
              <a:t>Principal Standard</a:t>
            </a:r>
          </a:p>
          <a:p>
            <a:pPr marL="342900" indent="-342900">
              <a:buFont typeface="Arial" panose="020B0604020202020204" pitchFamily="34" charset="0"/>
              <a:buChar char="•"/>
            </a:pPr>
            <a:r>
              <a:rPr lang="en-US" sz="2000" dirty="0">
                <a:solidFill>
                  <a:schemeClr val="tx1"/>
                </a:solidFill>
              </a:rPr>
              <a:t>Provide effective, equitable, understandable, and respectful quality care and services that are responsive to diverse cultural health beliefs and practices, preferred languages, health literacy, and other communication needs</a:t>
            </a:r>
            <a:endParaRPr lang="en-US" sz="2200" dirty="0">
              <a:solidFill>
                <a:schemeClr val="tx1"/>
              </a:solidFill>
            </a:endParaRPr>
          </a:p>
          <a:p>
            <a:endParaRPr lang="en-US" dirty="0"/>
          </a:p>
          <a:p>
            <a:endParaRPr lang="en-US" dirty="0"/>
          </a:p>
        </p:txBody>
      </p:sp>
      <p:sp>
        <p:nvSpPr>
          <p:cNvPr id="3" name="Text Placeholder 2">
            <a:extLst>
              <a:ext uri="{FF2B5EF4-FFF2-40B4-BE49-F238E27FC236}">
                <a16:creationId xmlns:a16="http://schemas.microsoft.com/office/drawing/2014/main" id="{76D5C4C9-88F5-4408-90EC-F7C59681EE55}"/>
              </a:ext>
            </a:extLst>
          </p:cNvPr>
          <p:cNvSpPr>
            <a:spLocks noGrp="1"/>
          </p:cNvSpPr>
          <p:nvPr>
            <p:ph type="body" sz="quarter" idx="12"/>
          </p:nvPr>
        </p:nvSpPr>
        <p:spPr>
          <a:xfrm>
            <a:off x="23091" y="438150"/>
            <a:ext cx="6781800" cy="762000"/>
          </a:xfrm>
        </p:spPr>
        <p:txBody>
          <a:bodyPr/>
          <a:lstStyle/>
          <a:p>
            <a:r>
              <a:rPr lang="en-US" dirty="0"/>
              <a:t>National CLAS Standards</a:t>
            </a:r>
          </a:p>
        </p:txBody>
      </p:sp>
    </p:spTree>
    <p:extLst>
      <p:ext uri="{BB962C8B-B14F-4D97-AF65-F5344CB8AC3E}">
        <p14:creationId xmlns:p14="http://schemas.microsoft.com/office/powerpoint/2010/main" val="1041002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77BB656-157D-4B14-A17B-2095B2C601C3}"/>
              </a:ext>
            </a:extLst>
          </p:cNvPr>
          <p:cNvSpPr>
            <a:spLocks noGrp="1"/>
          </p:cNvSpPr>
          <p:nvPr>
            <p:ph type="body" sz="quarter" idx="12"/>
          </p:nvPr>
        </p:nvSpPr>
        <p:spPr>
          <a:xfrm>
            <a:off x="-6928" y="361950"/>
            <a:ext cx="9150927" cy="762000"/>
          </a:xfrm>
        </p:spPr>
        <p:txBody>
          <a:bodyPr>
            <a:noAutofit/>
          </a:bodyPr>
          <a:lstStyle/>
          <a:p>
            <a:r>
              <a:rPr lang="en-US" sz="2600" dirty="0"/>
              <a:t>OMH’s Recent Policy Advances to Address Disparities </a:t>
            </a:r>
          </a:p>
        </p:txBody>
      </p:sp>
      <p:sp>
        <p:nvSpPr>
          <p:cNvPr id="5" name="Rectangle 4">
            <a:extLst>
              <a:ext uri="{FF2B5EF4-FFF2-40B4-BE49-F238E27FC236}">
                <a16:creationId xmlns:a16="http://schemas.microsoft.com/office/drawing/2014/main" id="{8E79F62D-1D76-439C-89B6-9E9150838E8D}"/>
              </a:ext>
            </a:extLst>
          </p:cNvPr>
          <p:cNvSpPr/>
          <p:nvPr/>
        </p:nvSpPr>
        <p:spPr>
          <a:xfrm>
            <a:off x="114603" y="1151792"/>
            <a:ext cx="8907864" cy="5524589"/>
          </a:xfrm>
          <a:prstGeom prst="rect">
            <a:avLst/>
          </a:prstGeom>
        </p:spPr>
        <p:txBody>
          <a:bodyPr wrap="square">
            <a:spAutoFit/>
          </a:bodyPr>
          <a:lstStyle/>
          <a:p>
            <a:r>
              <a:rPr lang="en-US" dirty="0">
                <a:latin typeface="Arial" panose="020B0604020202020204" pitchFamily="34" charset="0"/>
                <a:ea typeface="Times New Roman" panose="02020603050405020304" pitchFamily="18" charset="0"/>
              </a:rPr>
              <a:t>Soliciting stakeholder input and feedback from the </a:t>
            </a:r>
            <a:r>
              <a:rPr lang="en-US" sz="1800" b="1" dirty="0">
                <a:latin typeface="Arial" panose="020B0604020202020204" pitchFamily="34" charset="0"/>
                <a:cs typeface="Arial" panose="020B0604020202020204" pitchFamily="34" charset="0"/>
              </a:rPr>
              <a:t>Statewide Multicultural Advisory Committee</a:t>
            </a:r>
            <a:r>
              <a:rPr lang="en-US" sz="1800" dirty="0">
                <a:latin typeface="Arial" panose="020B0604020202020204" pitchFamily="34" charset="0"/>
                <a:cs typeface="Arial" panose="020B0604020202020204" pitchFamily="34" charset="0"/>
              </a:rPr>
              <a:t>; a 25 member advisory committee whose membership includes consumers of services, experts in the field, policy makers and researchers</a:t>
            </a:r>
          </a:p>
          <a:p>
            <a:endParaRPr lang="en-US" dirty="0">
              <a:effectLst/>
              <a:latin typeface="Arial" panose="020B0604020202020204" pitchFamily="34" charset="0"/>
              <a:ea typeface="Times New Roman" panose="02020603050405020304" pitchFamily="18" charset="0"/>
            </a:endParaRPr>
          </a:p>
          <a:p>
            <a:pPr marR="0" lvl="0">
              <a:spcBef>
                <a:spcPts val="0"/>
              </a:spcBef>
              <a:spcAft>
                <a:spcPts val="0"/>
              </a:spcAft>
              <a:buSzPts val="800"/>
            </a:pPr>
            <a:r>
              <a:rPr lang="en-US" dirty="0">
                <a:effectLst/>
                <a:latin typeface="Arial" panose="020B0604020202020204" pitchFamily="34" charset="0"/>
                <a:ea typeface="Times New Roman" panose="02020603050405020304" pitchFamily="18" charset="0"/>
              </a:rPr>
              <a:t>Progress and phased in release of the </a:t>
            </a:r>
            <a:r>
              <a:rPr lang="en-US" b="1" dirty="0">
                <a:effectLst/>
                <a:latin typeface="Arial" panose="020B0604020202020204" pitchFamily="34" charset="0"/>
                <a:ea typeface="Times New Roman" panose="02020603050405020304" pitchFamily="18" charset="0"/>
              </a:rPr>
              <a:t>Vital Signs Dashboard</a:t>
            </a:r>
            <a:r>
              <a:rPr lang="en-US" dirty="0">
                <a:effectLst/>
                <a:latin typeface="Arial" panose="020B0604020202020204" pitchFamily="34" charset="0"/>
                <a:ea typeface="Times New Roman" panose="02020603050405020304" pitchFamily="18" charset="0"/>
              </a:rPr>
              <a:t>, depicting racial, ethnic, and gender-based disparities in NY’s mental health system (currently in OMH clinics, full system release </a:t>
            </a:r>
            <a:r>
              <a:rPr lang="en-US" dirty="0">
                <a:latin typeface="Arial" panose="020B0604020202020204" pitchFamily="34" charset="0"/>
                <a:ea typeface="Times New Roman" panose="02020603050405020304" pitchFamily="18" charset="0"/>
              </a:rPr>
              <a:t>later in </a:t>
            </a:r>
            <a:r>
              <a:rPr lang="en-US" dirty="0">
                <a:effectLst/>
                <a:latin typeface="Arial" panose="020B0604020202020204" pitchFamily="34" charset="0"/>
                <a:ea typeface="Times New Roman" panose="02020603050405020304" pitchFamily="18" charset="0"/>
              </a:rPr>
              <a:t>2022)</a:t>
            </a:r>
          </a:p>
          <a:p>
            <a:pPr marR="0" lvl="0">
              <a:spcBef>
                <a:spcPts val="0"/>
              </a:spcBef>
              <a:spcAft>
                <a:spcPts val="0"/>
              </a:spcAft>
              <a:buSzPts val="800"/>
            </a:pPr>
            <a:endParaRPr lang="en-US" dirty="0">
              <a:effectLst/>
              <a:latin typeface="Arial" panose="020B0604020202020204" pitchFamily="34" charset="0"/>
              <a:ea typeface="Times New Roman" panose="02020603050405020304" pitchFamily="18" charset="0"/>
            </a:endParaRPr>
          </a:p>
          <a:p>
            <a:pPr marR="0" lvl="0">
              <a:spcBef>
                <a:spcPts val="0"/>
              </a:spcBef>
              <a:spcAft>
                <a:spcPts val="0"/>
              </a:spcAft>
              <a:buSzPts val="800"/>
            </a:pPr>
            <a:r>
              <a:rPr lang="en-US" dirty="0">
                <a:effectLst/>
                <a:latin typeface="Arial" panose="020B0604020202020204" pitchFamily="34" charset="0"/>
                <a:ea typeface="Times New Roman" panose="02020603050405020304" pitchFamily="18" charset="0"/>
              </a:rPr>
              <a:t>The inclusion of equity language in all RFP’s being exclusively released by OMH, based on the National CLAS Standards</a:t>
            </a:r>
            <a:endParaRPr lang="en-US" dirty="0">
              <a:effectLst/>
              <a:latin typeface="Calibri" panose="020F0502020204030204" pitchFamily="34" charset="0"/>
              <a:ea typeface="Calibri" panose="020F0502020204030204" pitchFamily="34" charset="0"/>
            </a:endParaRPr>
          </a:p>
          <a:p>
            <a:pPr marR="0" lvl="0">
              <a:spcBef>
                <a:spcPts val="0"/>
              </a:spcBef>
              <a:spcAft>
                <a:spcPts val="0"/>
              </a:spcAft>
              <a:buSzPts val="800"/>
            </a:pPr>
            <a:endParaRPr lang="en-US" dirty="0">
              <a:effectLst/>
              <a:latin typeface="Arial" panose="020B0604020202020204" pitchFamily="34" charset="0"/>
              <a:ea typeface="Times New Roman" panose="02020603050405020304" pitchFamily="18" charset="0"/>
            </a:endParaRPr>
          </a:p>
          <a:p>
            <a:pPr marR="0" lvl="0">
              <a:spcBef>
                <a:spcPts val="0"/>
              </a:spcBef>
              <a:spcAft>
                <a:spcPts val="0"/>
              </a:spcAft>
              <a:buSzPts val="800"/>
            </a:pPr>
            <a:r>
              <a:rPr lang="en-US" dirty="0">
                <a:effectLst/>
                <a:latin typeface="Arial" panose="020B0604020202020204" pitchFamily="34" charset="0"/>
                <a:ea typeface="Times New Roman" panose="02020603050405020304" pitchFamily="18" charset="0"/>
              </a:rPr>
              <a:t>Actively working to uniformly include the National CLAS Standards into additional regulatory, policy and funding mechanisms</a:t>
            </a:r>
          </a:p>
          <a:p>
            <a:pPr marR="0" lvl="0">
              <a:spcBef>
                <a:spcPts val="0"/>
              </a:spcBef>
              <a:spcAft>
                <a:spcPts val="0"/>
              </a:spcAft>
              <a:buSzPts val="800"/>
            </a:pPr>
            <a:endParaRPr lang="en-US" dirty="0">
              <a:latin typeface="Arial" panose="020B0604020202020204" pitchFamily="34" charset="0"/>
              <a:ea typeface="Calibri" panose="020F0502020204030204" pitchFamily="34" charset="0"/>
            </a:endParaRPr>
          </a:p>
          <a:p>
            <a:pPr marR="0" lvl="0">
              <a:spcBef>
                <a:spcPts val="0"/>
              </a:spcBef>
              <a:spcAft>
                <a:spcPts val="0"/>
              </a:spcAft>
              <a:buSzPts val="800"/>
            </a:pPr>
            <a:endParaRPr lang="en-US" sz="1100" dirty="0">
              <a:effectLst/>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solidFill>
                <a:schemeClr val="tx1">
                  <a:lumMod val="65000"/>
                  <a:lumOff val="35000"/>
                </a:schemeClr>
              </a:solidFill>
            </a:endParaRPr>
          </a:p>
        </p:txBody>
      </p:sp>
    </p:spTree>
    <p:extLst>
      <p:ext uri="{BB962C8B-B14F-4D97-AF65-F5344CB8AC3E}">
        <p14:creationId xmlns:p14="http://schemas.microsoft.com/office/powerpoint/2010/main" val="1941938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77BB656-157D-4B14-A17B-2095B2C601C3}"/>
              </a:ext>
            </a:extLst>
          </p:cNvPr>
          <p:cNvSpPr>
            <a:spLocks noGrp="1"/>
          </p:cNvSpPr>
          <p:nvPr>
            <p:ph type="body" sz="quarter" idx="12"/>
          </p:nvPr>
        </p:nvSpPr>
        <p:spPr>
          <a:xfrm>
            <a:off x="-6927" y="361950"/>
            <a:ext cx="8953500" cy="762000"/>
          </a:xfrm>
        </p:spPr>
        <p:txBody>
          <a:bodyPr>
            <a:noAutofit/>
          </a:bodyPr>
          <a:lstStyle/>
          <a:p>
            <a:r>
              <a:rPr lang="en-US" sz="3000" dirty="0"/>
              <a:t>OMH’s Recent Policy Advances to Address Disparities </a:t>
            </a:r>
          </a:p>
        </p:txBody>
      </p:sp>
      <p:sp>
        <p:nvSpPr>
          <p:cNvPr id="5" name="Rectangle 4">
            <a:extLst>
              <a:ext uri="{FF2B5EF4-FFF2-40B4-BE49-F238E27FC236}">
                <a16:creationId xmlns:a16="http://schemas.microsoft.com/office/drawing/2014/main" id="{8E79F62D-1D76-439C-89B6-9E9150838E8D}"/>
              </a:ext>
            </a:extLst>
          </p:cNvPr>
          <p:cNvSpPr/>
          <p:nvPr/>
        </p:nvSpPr>
        <p:spPr>
          <a:xfrm>
            <a:off x="122245" y="1382275"/>
            <a:ext cx="8695155" cy="3416320"/>
          </a:xfrm>
          <a:prstGeom prst="rect">
            <a:avLst/>
          </a:prstGeom>
        </p:spPr>
        <p:txBody>
          <a:bodyPr wrap="square">
            <a:spAutoFit/>
          </a:bodyPr>
          <a:lstStyle/>
          <a:p>
            <a:pPr>
              <a:buSzPts val="800"/>
            </a:pPr>
            <a:endParaRPr lang="en-US" sz="1700" dirty="0">
              <a:effectLst/>
              <a:latin typeface="Arial" panose="020B0604020202020204" pitchFamily="34" charset="0"/>
              <a:ea typeface="Times New Roman" panose="02020603050405020304" pitchFamily="18" charset="0"/>
            </a:endParaRPr>
          </a:p>
          <a:p>
            <a:pPr marR="0" lvl="0">
              <a:spcBef>
                <a:spcPts val="0"/>
              </a:spcBef>
              <a:spcAft>
                <a:spcPts val="0"/>
              </a:spcAft>
              <a:buSzPts val="800"/>
            </a:pPr>
            <a:r>
              <a:rPr lang="en-US" sz="1700" dirty="0">
                <a:effectLst/>
                <a:latin typeface="Arial" panose="020B0604020202020204" pitchFamily="34" charset="0"/>
                <a:ea typeface="Times New Roman" panose="02020603050405020304" pitchFamily="18" charset="0"/>
              </a:rPr>
              <a:t>Embarking on a structural racism organizational assessment process with the NKI-Center for Research for Cultural and Structural Equity to identify agency policies and practices that contribute to racial inequities in NY’s mental health system</a:t>
            </a:r>
            <a:endParaRPr lang="en-US" sz="1700" dirty="0">
              <a:effectLst/>
              <a:latin typeface="Calibri" panose="020F0502020204030204" pitchFamily="34" charset="0"/>
              <a:ea typeface="Calibri" panose="020F0502020204030204" pitchFamily="34" charset="0"/>
            </a:endParaRPr>
          </a:p>
          <a:p>
            <a:pPr marR="0" lvl="0">
              <a:spcBef>
                <a:spcPts val="0"/>
              </a:spcBef>
              <a:spcAft>
                <a:spcPts val="0"/>
              </a:spcAft>
              <a:buSzPts val="800"/>
            </a:pPr>
            <a:endParaRPr lang="en-US" sz="1100" dirty="0">
              <a:effectLst/>
              <a:latin typeface="Arial" panose="020B0604020202020204" pitchFamily="34" charset="0"/>
              <a:ea typeface="Times New Roman" panose="02020603050405020304" pitchFamily="18" charset="0"/>
            </a:endParaRPr>
          </a:p>
          <a:p>
            <a:pPr marR="0" lvl="0">
              <a:spcBef>
                <a:spcPts val="0"/>
              </a:spcBef>
              <a:spcAft>
                <a:spcPts val="0"/>
              </a:spcAft>
              <a:buSzPts val="800"/>
            </a:pPr>
            <a:endParaRPr lang="en-US" sz="1100" dirty="0">
              <a:effectLst/>
              <a:latin typeface="Arial" panose="020B0604020202020204" pitchFamily="34" charset="0"/>
              <a:ea typeface="Times New Roman" panose="02020603050405020304" pitchFamily="18" charset="0"/>
            </a:endParaRPr>
          </a:p>
          <a:p>
            <a:r>
              <a:rPr lang="en-US" dirty="0">
                <a:latin typeface="Arial" panose="020B0604020202020204" pitchFamily="34" charset="0"/>
                <a:ea typeface="Calibri" panose="020F0502020204030204" pitchFamily="34" charset="0"/>
              </a:rPr>
              <a:t>Emerging collaboration with SUNY and CUNY to implement diversity pipeline programs to increase the level of diversity in NY’s MH workforce</a:t>
            </a:r>
          </a:p>
          <a:p>
            <a:endParaRPr lang="en-US" dirty="0">
              <a:latin typeface="Arial" panose="020B0604020202020204" pitchFamily="34" charset="0"/>
              <a:ea typeface="Calibri" panose="020F0502020204030204" pitchFamily="34" charset="0"/>
            </a:endParaRPr>
          </a:p>
          <a:p>
            <a:r>
              <a:rPr lang="en-US" dirty="0">
                <a:solidFill>
                  <a:srgbClr val="000000"/>
                </a:solidFill>
                <a:latin typeface="Arial" panose="020B0604020202020204" pitchFamily="34" charset="0"/>
                <a:ea typeface="Calibri" panose="020F0502020204030204" pitchFamily="34" charset="0"/>
                <a:cs typeface="Calibri" panose="020F0502020204030204" pitchFamily="34" charset="0"/>
              </a:rPr>
              <a:t>W</a:t>
            </a:r>
            <a:r>
              <a:rPr lang="en-US" sz="1800" dirty="0">
                <a:solidFill>
                  <a:srgbClr val="000000"/>
                </a:solidFill>
                <a:effectLst/>
                <a:latin typeface="Arial" panose="020B0604020202020204" pitchFamily="34" charset="0"/>
                <a:ea typeface="Calibri" panose="020F0502020204030204" pitchFamily="34" charset="0"/>
                <a:cs typeface="Calibri" panose="020F0502020204030204" pitchFamily="34" charset="0"/>
              </a:rPr>
              <a:t>orking with the Center of Practice Innovations (CPI) to hire a Diversity and Inclusion Officer who will work to implement an online training curriculum to support broad mental health system adoption of the best practice approaches to reducing disparities</a:t>
            </a:r>
            <a:endParaRPr lang="en-US" dirty="0">
              <a:solidFill>
                <a:schemeClr val="tx1">
                  <a:lumMod val="65000"/>
                  <a:lumOff val="35000"/>
                </a:schemeClr>
              </a:solidFill>
            </a:endParaRPr>
          </a:p>
        </p:txBody>
      </p:sp>
    </p:spTree>
    <p:extLst>
      <p:ext uri="{BB962C8B-B14F-4D97-AF65-F5344CB8AC3E}">
        <p14:creationId xmlns:p14="http://schemas.microsoft.com/office/powerpoint/2010/main" val="2535757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77BB656-157D-4B14-A17B-2095B2C601C3}"/>
              </a:ext>
            </a:extLst>
          </p:cNvPr>
          <p:cNvSpPr>
            <a:spLocks noGrp="1"/>
          </p:cNvSpPr>
          <p:nvPr>
            <p:ph type="body" sz="quarter" idx="12"/>
          </p:nvPr>
        </p:nvSpPr>
        <p:spPr>
          <a:xfrm>
            <a:off x="-6927" y="361950"/>
            <a:ext cx="8953500" cy="762000"/>
          </a:xfrm>
        </p:spPr>
        <p:txBody>
          <a:bodyPr>
            <a:noAutofit/>
          </a:bodyPr>
          <a:lstStyle/>
          <a:p>
            <a:r>
              <a:rPr lang="en-US" sz="3000" dirty="0"/>
              <a:t>Where Do We Go From Here?</a:t>
            </a:r>
          </a:p>
        </p:txBody>
      </p:sp>
      <p:sp>
        <p:nvSpPr>
          <p:cNvPr id="5" name="Rectangle 4">
            <a:extLst>
              <a:ext uri="{FF2B5EF4-FFF2-40B4-BE49-F238E27FC236}">
                <a16:creationId xmlns:a16="http://schemas.microsoft.com/office/drawing/2014/main" id="{8E79F62D-1D76-439C-89B6-9E9150838E8D}"/>
              </a:ext>
            </a:extLst>
          </p:cNvPr>
          <p:cNvSpPr/>
          <p:nvPr/>
        </p:nvSpPr>
        <p:spPr>
          <a:xfrm>
            <a:off x="0" y="1276350"/>
            <a:ext cx="8695155" cy="4755148"/>
          </a:xfrm>
          <a:prstGeom prst="rect">
            <a:avLst/>
          </a:prstGeom>
        </p:spPr>
        <p:txBody>
          <a:bodyPr wrap="square">
            <a:spAutoFit/>
          </a:bodyPr>
          <a:lstStyle/>
          <a:p>
            <a:pPr marR="0" lvl="0">
              <a:spcBef>
                <a:spcPts val="0"/>
              </a:spcBef>
              <a:spcAft>
                <a:spcPts val="0"/>
              </a:spcAft>
              <a:buSzPts val="800"/>
            </a:pPr>
            <a:r>
              <a:rPr lang="en-US" sz="2400" dirty="0">
                <a:effectLst/>
                <a:latin typeface="Arial" panose="020B0604020202020204" pitchFamily="34" charset="0"/>
                <a:ea typeface="Times New Roman" panose="02020603050405020304" pitchFamily="18" charset="0"/>
              </a:rPr>
              <a:t>Increased use of data to leverage disparities reduction activities 	</a:t>
            </a:r>
          </a:p>
          <a:p>
            <a:pPr marR="0" lvl="0">
              <a:spcBef>
                <a:spcPts val="0"/>
              </a:spcBef>
              <a:spcAft>
                <a:spcPts val="0"/>
              </a:spcAft>
              <a:buSzPts val="800"/>
            </a:pPr>
            <a:endParaRPr lang="en-US" sz="1000" dirty="0">
              <a:effectLst/>
              <a:latin typeface="Arial" panose="020B0604020202020204" pitchFamily="34" charset="0"/>
              <a:ea typeface="Times New Roman" panose="02020603050405020304" pitchFamily="18" charset="0"/>
            </a:endParaRPr>
          </a:p>
          <a:p>
            <a:pPr marR="0" lvl="0">
              <a:spcBef>
                <a:spcPts val="0"/>
              </a:spcBef>
              <a:spcAft>
                <a:spcPts val="0"/>
              </a:spcAft>
              <a:buSzPts val="800"/>
            </a:pPr>
            <a:r>
              <a:rPr lang="en-US" sz="2400" dirty="0">
                <a:effectLst/>
                <a:latin typeface="Arial" panose="020B0604020202020204" pitchFamily="34" charset="0"/>
                <a:ea typeface="Times New Roman" panose="02020603050405020304" pitchFamily="18" charset="0"/>
              </a:rPr>
              <a:t>Internal and organizational self-reflection</a:t>
            </a:r>
          </a:p>
          <a:p>
            <a:pPr marR="0" lvl="0">
              <a:spcBef>
                <a:spcPts val="0"/>
              </a:spcBef>
              <a:spcAft>
                <a:spcPts val="0"/>
              </a:spcAft>
              <a:buSzPts val="800"/>
            </a:pPr>
            <a:r>
              <a:rPr lang="en-US" sz="2400" dirty="0">
                <a:effectLst/>
                <a:latin typeface="Arial" panose="020B0604020202020204" pitchFamily="34" charset="0"/>
                <a:ea typeface="Times New Roman" panose="02020603050405020304" pitchFamily="18" charset="0"/>
              </a:rPr>
              <a:t>	</a:t>
            </a:r>
          </a:p>
          <a:p>
            <a:pPr marR="0" lvl="0">
              <a:spcBef>
                <a:spcPts val="0"/>
              </a:spcBef>
              <a:spcAft>
                <a:spcPts val="0"/>
              </a:spcAft>
              <a:buSzPts val="800"/>
            </a:pPr>
            <a:r>
              <a:rPr lang="en-US" sz="2400" dirty="0">
                <a:effectLst/>
                <a:latin typeface="Arial" panose="020B0604020202020204" pitchFamily="34" charset="0"/>
                <a:ea typeface="Times New Roman" panose="02020603050405020304" pitchFamily="18" charset="0"/>
              </a:rPr>
              <a:t>Further formalizing and solidifying increased expectations for system performance </a:t>
            </a:r>
          </a:p>
          <a:p>
            <a:pPr marR="0" lvl="0">
              <a:spcBef>
                <a:spcPts val="0"/>
              </a:spcBef>
              <a:spcAft>
                <a:spcPts val="0"/>
              </a:spcAft>
              <a:buSzPts val="800"/>
            </a:pPr>
            <a:r>
              <a:rPr lang="en-US" sz="2400" dirty="0">
                <a:effectLst/>
                <a:latin typeface="Arial" panose="020B0604020202020204" pitchFamily="34" charset="0"/>
                <a:ea typeface="Times New Roman" panose="02020603050405020304" pitchFamily="18" charset="0"/>
              </a:rPr>
              <a:t>	</a:t>
            </a:r>
          </a:p>
          <a:p>
            <a:pPr marR="0" lvl="0">
              <a:spcBef>
                <a:spcPts val="0"/>
              </a:spcBef>
              <a:spcAft>
                <a:spcPts val="0"/>
              </a:spcAft>
              <a:buSzPts val="800"/>
            </a:pPr>
            <a:r>
              <a:rPr lang="en-US" sz="2400" dirty="0">
                <a:latin typeface="Arial" panose="020B0604020202020204" pitchFamily="34" charset="0"/>
                <a:ea typeface="Times New Roman" panose="02020603050405020304" pitchFamily="18" charset="0"/>
              </a:rPr>
              <a:t>Systemically</a:t>
            </a:r>
            <a:r>
              <a:rPr lang="en-US" sz="2400" dirty="0">
                <a:effectLst/>
                <a:latin typeface="Arial" panose="020B0604020202020204" pitchFamily="34" charset="0"/>
                <a:ea typeface="Times New Roman" panose="02020603050405020304" pitchFamily="18" charset="0"/>
              </a:rPr>
              <a:t> addressing trauma in marginalized communities </a:t>
            </a:r>
          </a:p>
          <a:p>
            <a:pPr marR="0" lvl="0">
              <a:spcBef>
                <a:spcPts val="0"/>
              </a:spcBef>
              <a:spcAft>
                <a:spcPts val="0"/>
              </a:spcAft>
              <a:buSzPts val="800"/>
            </a:pPr>
            <a:endParaRPr lang="en-US" sz="1100" dirty="0">
              <a:effectLst/>
              <a:latin typeface="Arial" panose="020B0604020202020204" pitchFamily="34" charset="0"/>
              <a:ea typeface="Times New Roman" panose="02020603050405020304" pitchFamily="18" charset="0"/>
            </a:endParaRPr>
          </a:p>
          <a:p>
            <a:pPr marL="285750" indent="-285750">
              <a:buFont typeface="Arial" panose="020B0604020202020204" pitchFamily="34" charset="0"/>
              <a:buChar char="•"/>
            </a:pP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solidFill>
                <a:schemeClr val="tx1">
                  <a:lumMod val="65000"/>
                  <a:lumOff val="35000"/>
                </a:schemeClr>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solidFill>
                <a:schemeClr val="tx1">
                  <a:lumMod val="65000"/>
                  <a:lumOff val="35000"/>
                </a:schemeClr>
              </a:solidFill>
            </a:endParaRPr>
          </a:p>
        </p:txBody>
      </p:sp>
    </p:spTree>
    <p:extLst>
      <p:ext uri="{BB962C8B-B14F-4D97-AF65-F5344CB8AC3E}">
        <p14:creationId xmlns:p14="http://schemas.microsoft.com/office/powerpoint/2010/main" val="4222265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AB1A77-6E28-405D-A42F-34C9D07262D1}"/>
              </a:ext>
            </a:extLst>
          </p:cNvPr>
          <p:cNvSpPr>
            <a:spLocks noGrp="1"/>
          </p:cNvSpPr>
          <p:nvPr>
            <p:ph type="body" sz="quarter" idx="12"/>
          </p:nvPr>
        </p:nvSpPr>
        <p:spPr>
          <a:xfrm>
            <a:off x="9939" y="361950"/>
            <a:ext cx="6781800" cy="762000"/>
          </a:xfrm>
        </p:spPr>
        <p:txBody>
          <a:bodyPr/>
          <a:lstStyle/>
          <a:p>
            <a:r>
              <a:rPr lang="en-US" dirty="0"/>
              <a:t>Questions/Discussion</a:t>
            </a:r>
          </a:p>
        </p:txBody>
      </p:sp>
      <p:pic>
        <p:nvPicPr>
          <p:cNvPr id="4" name="Picture 6" descr="Image result for question">
            <a:extLst>
              <a:ext uri="{FF2B5EF4-FFF2-40B4-BE49-F238E27FC236}">
                <a16:creationId xmlns:a16="http://schemas.microsoft.com/office/drawing/2014/main" id="{C54140AA-2905-4F6D-BEE1-C75A1CC9AA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0168" y="971550"/>
            <a:ext cx="6443663" cy="36511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6771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44E659-076C-4F10-B615-A66195A4F1D9}"/>
              </a:ext>
            </a:extLst>
          </p:cNvPr>
          <p:cNvSpPr>
            <a:spLocks noGrp="1"/>
          </p:cNvSpPr>
          <p:nvPr>
            <p:ph type="body" sz="quarter" idx="11"/>
          </p:nvPr>
        </p:nvSpPr>
        <p:spPr>
          <a:xfrm>
            <a:off x="1295400" y="1302327"/>
            <a:ext cx="6438900" cy="3124200"/>
          </a:xfrm>
        </p:spPr>
        <p:txBody>
          <a:bodyPr>
            <a:normAutofit/>
          </a:bodyPr>
          <a:lstStyle/>
          <a:p>
            <a:pPr algn="ctr">
              <a:spcBef>
                <a:spcPts val="0"/>
              </a:spcBef>
            </a:pPr>
            <a:endParaRPr lang="en-US" b="1" dirty="0"/>
          </a:p>
          <a:p>
            <a:pPr algn="ctr">
              <a:spcBef>
                <a:spcPts val="0"/>
              </a:spcBef>
            </a:pPr>
            <a:r>
              <a:rPr lang="en-US" b="1" dirty="0">
                <a:solidFill>
                  <a:schemeClr val="tx1"/>
                </a:solidFill>
              </a:rPr>
              <a:t>Matthew Canuteson, MA</a:t>
            </a:r>
          </a:p>
          <a:p>
            <a:pPr algn="ctr">
              <a:spcBef>
                <a:spcPts val="0"/>
              </a:spcBef>
            </a:pPr>
            <a:r>
              <a:rPr lang="en-US" dirty="0">
                <a:solidFill>
                  <a:schemeClr val="tx1"/>
                </a:solidFill>
              </a:rPr>
              <a:t>Chief Diversity Officer</a:t>
            </a:r>
          </a:p>
          <a:p>
            <a:pPr algn="ctr">
              <a:spcBef>
                <a:spcPts val="0"/>
              </a:spcBef>
            </a:pPr>
            <a:r>
              <a:rPr lang="en-US" dirty="0">
                <a:solidFill>
                  <a:schemeClr val="tx1"/>
                </a:solidFill>
              </a:rPr>
              <a:t>New York State Office of Mental Health </a:t>
            </a:r>
          </a:p>
          <a:p>
            <a:pPr algn="ctr">
              <a:spcBef>
                <a:spcPts val="0"/>
              </a:spcBef>
            </a:pPr>
            <a:r>
              <a:rPr lang="en-US" dirty="0">
                <a:solidFill>
                  <a:schemeClr val="tx1"/>
                </a:solidFill>
                <a:hlinkClick r:id="rId2">
                  <a:extLst>
                    <a:ext uri="{A12FA001-AC4F-418D-AE19-62706E023703}">
                      <ahyp:hlinkClr xmlns:ahyp="http://schemas.microsoft.com/office/drawing/2018/hyperlinkcolor" val="tx"/>
                    </a:ext>
                  </a:extLst>
                </a:hlinkClick>
              </a:rPr>
              <a:t>Matthew.Canuteson@omh.ny.gov</a:t>
            </a:r>
            <a:r>
              <a:rPr lang="en-US" dirty="0">
                <a:solidFill>
                  <a:schemeClr val="tx1"/>
                </a:solidFill>
              </a:rPr>
              <a:t>   </a:t>
            </a:r>
          </a:p>
        </p:txBody>
      </p:sp>
      <p:sp>
        <p:nvSpPr>
          <p:cNvPr id="3" name="Text Placeholder 2">
            <a:extLst>
              <a:ext uri="{FF2B5EF4-FFF2-40B4-BE49-F238E27FC236}">
                <a16:creationId xmlns:a16="http://schemas.microsoft.com/office/drawing/2014/main" id="{27AB1A77-6E28-405D-A42F-34C9D07262D1}"/>
              </a:ext>
            </a:extLst>
          </p:cNvPr>
          <p:cNvSpPr>
            <a:spLocks noGrp="1"/>
          </p:cNvSpPr>
          <p:nvPr>
            <p:ph type="body" sz="quarter" idx="12"/>
          </p:nvPr>
        </p:nvSpPr>
        <p:spPr>
          <a:xfrm>
            <a:off x="952500" y="590550"/>
            <a:ext cx="6781800" cy="762000"/>
          </a:xfrm>
        </p:spPr>
        <p:txBody>
          <a:bodyPr/>
          <a:lstStyle/>
          <a:p>
            <a:pPr algn="ctr"/>
            <a:r>
              <a:rPr lang="en-US" dirty="0"/>
              <a:t>Contact</a:t>
            </a:r>
          </a:p>
        </p:txBody>
      </p:sp>
    </p:spTree>
    <p:extLst>
      <p:ext uri="{BB962C8B-B14F-4D97-AF65-F5344CB8AC3E}">
        <p14:creationId xmlns:p14="http://schemas.microsoft.com/office/powerpoint/2010/main" val="516390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BC105E-9172-4908-A325-75B6D205D25E}"/>
              </a:ext>
            </a:extLst>
          </p:cNvPr>
          <p:cNvSpPr>
            <a:spLocks noGrp="1"/>
          </p:cNvSpPr>
          <p:nvPr>
            <p:ph type="body" sz="quarter" idx="11"/>
          </p:nvPr>
        </p:nvSpPr>
        <p:spPr>
          <a:xfrm>
            <a:off x="152400" y="1270000"/>
            <a:ext cx="8280400" cy="3511550"/>
          </a:xfrm>
        </p:spPr>
        <p:txBody>
          <a:bodyPr>
            <a:normAutofit lnSpcReduction="10000"/>
          </a:bodyPr>
          <a:lstStyle/>
          <a:p>
            <a:pPr>
              <a:spcBef>
                <a:spcPts val="0"/>
              </a:spcBef>
              <a:spcAft>
                <a:spcPts val="900"/>
              </a:spcAft>
            </a:pPr>
            <a:endParaRPr lang="en-US" sz="1700" dirty="0"/>
          </a:p>
          <a:p>
            <a:pPr>
              <a:spcBef>
                <a:spcPts val="0"/>
              </a:spcBef>
              <a:spcAft>
                <a:spcPts val="900"/>
              </a:spcAft>
            </a:pPr>
            <a:r>
              <a:rPr lang="en-US" sz="2000" dirty="0">
                <a:solidFill>
                  <a:schemeClr val="tx1"/>
                </a:solidFill>
              </a:rPr>
              <a:t>The </a:t>
            </a:r>
            <a:r>
              <a:rPr lang="en-US" sz="2000" b="1" dirty="0">
                <a:solidFill>
                  <a:schemeClr val="tx1"/>
                </a:solidFill>
              </a:rPr>
              <a:t>New York State Office of Mental Health believes everyone should have an equal opportunity for mental wellness</a:t>
            </a:r>
            <a:r>
              <a:rPr lang="en-US" sz="2000" dirty="0">
                <a:solidFill>
                  <a:schemeClr val="tx1"/>
                </a:solidFill>
              </a:rPr>
              <a:t>. This means removing obstacles and implementing services and policies aimed at </a:t>
            </a:r>
            <a:r>
              <a:rPr lang="en-US" sz="2000" b="1" dirty="0">
                <a:solidFill>
                  <a:schemeClr val="tx1"/>
                </a:solidFill>
              </a:rPr>
              <a:t>reducing disparities in access, quality, and treatment outcomes for historically marginalized, underserved and unserved populations</a:t>
            </a:r>
            <a:r>
              <a:rPr lang="en-US" sz="2000" dirty="0">
                <a:solidFill>
                  <a:schemeClr val="tx1"/>
                </a:solidFill>
              </a:rPr>
              <a:t>. These populations include but are not limited to; people of color, members of the LBGTQ community, older adults, rural New Yorkers, Veterans, immigrants, people with disabilities (including physical), and people who have limited English proficiency.</a:t>
            </a:r>
          </a:p>
          <a:p>
            <a:pPr>
              <a:spcBef>
                <a:spcPts val="0"/>
              </a:spcBef>
              <a:spcAft>
                <a:spcPts val="900"/>
              </a:spcAft>
            </a:pPr>
            <a:r>
              <a:rPr lang="en-US" sz="1600" dirty="0"/>
              <a:t> </a:t>
            </a:r>
            <a:endParaRPr lang="en-US" sz="1800" dirty="0"/>
          </a:p>
          <a:p>
            <a:pPr marL="285750" indent="-285750">
              <a:spcBef>
                <a:spcPts val="0"/>
              </a:spcBef>
              <a:spcAft>
                <a:spcPts val="900"/>
              </a:spcAft>
              <a:buFont typeface="Arial" panose="020B0604020202020204" pitchFamily="34" charset="0"/>
              <a:buChar char="•"/>
            </a:pPr>
            <a:endParaRPr lang="en-US" sz="1800" dirty="0"/>
          </a:p>
          <a:p>
            <a:pPr>
              <a:spcBef>
                <a:spcPts val="0"/>
              </a:spcBef>
              <a:spcAft>
                <a:spcPts val="900"/>
              </a:spcAft>
            </a:pPr>
            <a:endParaRPr lang="en-US" sz="1800" dirty="0"/>
          </a:p>
          <a:p>
            <a:pPr>
              <a:spcBef>
                <a:spcPts val="0"/>
              </a:spcBef>
              <a:spcAft>
                <a:spcPts val="900"/>
              </a:spcAft>
            </a:pPr>
            <a:endParaRPr lang="en-US" sz="1800" b="1" dirty="0"/>
          </a:p>
        </p:txBody>
      </p:sp>
      <p:sp>
        <p:nvSpPr>
          <p:cNvPr id="3" name="Text Placeholder 2">
            <a:extLst>
              <a:ext uri="{FF2B5EF4-FFF2-40B4-BE49-F238E27FC236}">
                <a16:creationId xmlns:a16="http://schemas.microsoft.com/office/drawing/2014/main" id="{A4BB51D3-C2EC-4958-A4BF-A1B582C3B073}"/>
              </a:ext>
            </a:extLst>
          </p:cNvPr>
          <p:cNvSpPr>
            <a:spLocks noGrp="1"/>
          </p:cNvSpPr>
          <p:nvPr>
            <p:ph type="body" sz="quarter" idx="12"/>
          </p:nvPr>
        </p:nvSpPr>
        <p:spPr>
          <a:xfrm>
            <a:off x="152400" y="361950"/>
            <a:ext cx="8382000" cy="533400"/>
          </a:xfrm>
        </p:spPr>
        <p:txBody>
          <a:bodyPr>
            <a:normAutofit lnSpcReduction="10000"/>
          </a:bodyPr>
          <a:lstStyle/>
          <a:p>
            <a:r>
              <a:rPr lang="en-US" dirty="0"/>
              <a:t>Office of Mental Health’s Equity Strategy </a:t>
            </a:r>
          </a:p>
        </p:txBody>
      </p:sp>
    </p:spTree>
    <p:extLst>
      <p:ext uri="{BB962C8B-B14F-4D97-AF65-F5344CB8AC3E}">
        <p14:creationId xmlns:p14="http://schemas.microsoft.com/office/powerpoint/2010/main" val="479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A28AC6-895C-4EC6-984A-3E79B477430A}"/>
              </a:ext>
            </a:extLst>
          </p:cNvPr>
          <p:cNvSpPr>
            <a:spLocks noGrp="1"/>
          </p:cNvSpPr>
          <p:nvPr>
            <p:ph type="body" sz="quarter" idx="11"/>
          </p:nvPr>
        </p:nvSpPr>
        <p:spPr>
          <a:xfrm>
            <a:off x="2514600" y="2266950"/>
            <a:ext cx="8763000" cy="1219200"/>
          </a:xfrm>
        </p:spPr>
        <p:txBody>
          <a:bodyPr/>
          <a:lstStyle/>
          <a:p>
            <a:endParaRPr lang="en-US" sz="1400" dirty="0"/>
          </a:p>
          <a:p>
            <a:endParaRPr lang="en-US" sz="1400" dirty="0"/>
          </a:p>
          <a:p>
            <a:endParaRPr lang="en-US" sz="1400" dirty="0"/>
          </a:p>
        </p:txBody>
      </p:sp>
      <p:sp>
        <p:nvSpPr>
          <p:cNvPr id="3" name="Text Placeholder 2">
            <a:extLst>
              <a:ext uri="{FF2B5EF4-FFF2-40B4-BE49-F238E27FC236}">
                <a16:creationId xmlns:a16="http://schemas.microsoft.com/office/drawing/2014/main" id="{A77BB656-157D-4B14-A17B-2095B2C601C3}"/>
              </a:ext>
            </a:extLst>
          </p:cNvPr>
          <p:cNvSpPr>
            <a:spLocks noGrp="1"/>
          </p:cNvSpPr>
          <p:nvPr>
            <p:ph type="body" sz="quarter" idx="12"/>
          </p:nvPr>
        </p:nvSpPr>
        <p:spPr>
          <a:xfrm>
            <a:off x="76200" y="361950"/>
            <a:ext cx="8610600" cy="762000"/>
          </a:xfrm>
        </p:spPr>
        <p:txBody>
          <a:bodyPr/>
          <a:lstStyle/>
          <a:p>
            <a:r>
              <a:rPr lang="en-US" dirty="0"/>
              <a:t>Definition: Health Inequities   </a:t>
            </a:r>
            <a:endParaRPr lang="en-US" sz="1600" dirty="0"/>
          </a:p>
        </p:txBody>
      </p:sp>
      <p:sp>
        <p:nvSpPr>
          <p:cNvPr id="5" name="Rectangle 4">
            <a:extLst>
              <a:ext uri="{FF2B5EF4-FFF2-40B4-BE49-F238E27FC236}">
                <a16:creationId xmlns:a16="http://schemas.microsoft.com/office/drawing/2014/main" id="{8E79F62D-1D76-439C-89B6-9E9150838E8D}"/>
              </a:ext>
            </a:extLst>
          </p:cNvPr>
          <p:cNvSpPr/>
          <p:nvPr/>
        </p:nvSpPr>
        <p:spPr>
          <a:xfrm>
            <a:off x="304800" y="1352550"/>
            <a:ext cx="8382000" cy="3231654"/>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“Health inequities are </a:t>
            </a:r>
            <a:r>
              <a:rPr lang="en-US" sz="2400" b="1" dirty="0">
                <a:latin typeface="Arial" panose="020B0604020202020204" pitchFamily="34" charset="0"/>
                <a:cs typeface="Arial" panose="020B0604020202020204" pitchFamily="34" charset="0"/>
              </a:rPr>
              <a:t>avoidable</a:t>
            </a:r>
            <a:r>
              <a:rPr lang="en-US" sz="2400" dirty="0">
                <a:latin typeface="Arial" panose="020B0604020202020204" pitchFamily="34" charset="0"/>
                <a:cs typeface="Arial" panose="020B0604020202020204" pitchFamily="34" charset="0"/>
              </a:rPr>
              <a:t> inequalities in health between groups of people within countries and between countries. These inequities arise from inequalities within and between societies. Social and economic conditions and their effects on people’s lives determine their risk of illness and the actions taken to prevent them becoming ill or treat illness when it occurs (WHO, 2018).”</a:t>
            </a:r>
          </a:p>
          <a:p>
            <a:endParaRPr lang="en-US" dirty="0">
              <a:solidFill>
                <a:schemeClr val="tx1">
                  <a:lumMod val="65000"/>
                  <a:lumOff val="35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768925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A28AC6-895C-4EC6-984A-3E79B477430A}"/>
              </a:ext>
            </a:extLst>
          </p:cNvPr>
          <p:cNvSpPr>
            <a:spLocks noGrp="1"/>
          </p:cNvSpPr>
          <p:nvPr>
            <p:ph type="body" sz="quarter" idx="11"/>
          </p:nvPr>
        </p:nvSpPr>
        <p:spPr>
          <a:xfrm>
            <a:off x="2514600" y="2266950"/>
            <a:ext cx="8763000" cy="1219200"/>
          </a:xfrm>
        </p:spPr>
        <p:txBody>
          <a:bodyPr/>
          <a:lstStyle/>
          <a:p>
            <a:endParaRPr lang="en-US" sz="1400" dirty="0"/>
          </a:p>
          <a:p>
            <a:endParaRPr lang="en-US" sz="1400" dirty="0"/>
          </a:p>
          <a:p>
            <a:endParaRPr lang="en-US" sz="1400" dirty="0"/>
          </a:p>
        </p:txBody>
      </p:sp>
      <p:sp>
        <p:nvSpPr>
          <p:cNvPr id="3" name="Text Placeholder 2">
            <a:extLst>
              <a:ext uri="{FF2B5EF4-FFF2-40B4-BE49-F238E27FC236}">
                <a16:creationId xmlns:a16="http://schemas.microsoft.com/office/drawing/2014/main" id="{A77BB656-157D-4B14-A17B-2095B2C601C3}"/>
              </a:ext>
            </a:extLst>
          </p:cNvPr>
          <p:cNvSpPr>
            <a:spLocks noGrp="1"/>
          </p:cNvSpPr>
          <p:nvPr>
            <p:ph type="body" sz="quarter" idx="12"/>
          </p:nvPr>
        </p:nvSpPr>
        <p:spPr>
          <a:xfrm>
            <a:off x="114300" y="361950"/>
            <a:ext cx="6781800" cy="762000"/>
          </a:xfrm>
        </p:spPr>
        <p:txBody>
          <a:bodyPr/>
          <a:lstStyle/>
          <a:p>
            <a:r>
              <a:rPr lang="en-US" dirty="0"/>
              <a:t>Definition: Disparities </a:t>
            </a:r>
            <a:endParaRPr lang="en-US" sz="1600" dirty="0"/>
          </a:p>
        </p:txBody>
      </p:sp>
      <p:sp>
        <p:nvSpPr>
          <p:cNvPr id="5" name="Rectangle 4">
            <a:extLst>
              <a:ext uri="{FF2B5EF4-FFF2-40B4-BE49-F238E27FC236}">
                <a16:creationId xmlns:a16="http://schemas.microsoft.com/office/drawing/2014/main" id="{8E79F62D-1D76-439C-89B6-9E9150838E8D}"/>
              </a:ext>
            </a:extLst>
          </p:cNvPr>
          <p:cNvSpPr/>
          <p:nvPr/>
        </p:nvSpPr>
        <p:spPr>
          <a:xfrm>
            <a:off x="80818" y="361950"/>
            <a:ext cx="8915400" cy="4708981"/>
          </a:xfrm>
          <a:prstGeom prst="rect">
            <a:avLst/>
          </a:prstGeom>
        </p:spPr>
        <p:txBody>
          <a:bodyPr wrap="square">
            <a:spAutoFit/>
          </a:bodyPr>
          <a:lstStyle/>
          <a:p>
            <a:endParaRPr lang="en-US" dirty="0">
              <a:solidFill>
                <a:schemeClr val="tx1">
                  <a:lumMod val="65000"/>
                  <a:lumOff val="35000"/>
                </a:schemeClr>
              </a:solidFill>
            </a:endParaRPr>
          </a:p>
          <a:p>
            <a:endParaRPr lang="en-US" sz="2400" dirty="0">
              <a:solidFill>
                <a:schemeClr val="tx1">
                  <a:lumMod val="65000"/>
                  <a:lumOff val="35000"/>
                </a:schemeClr>
              </a:solidFill>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“Particular type of health difference that is </a:t>
            </a:r>
            <a:r>
              <a:rPr lang="en-US" sz="2400" b="1" dirty="0">
                <a:latin typeface="Arial" panose="020B0604020202020204" pitchFamily="34" charset="0"/>
                <a:cs typeface="Arial" panose="020B0604020202020204" pitchFamily="34" charset="0"/>
              </a:rPr>
              <a:t>closely linked with social, economic, and/or environmental disadvantage</a:t>
            </a:r>
            <a:r>
              <a:rPr lang="en-US" sz="2400" dirty="0">
                <a:latin typeface="Arial" panose="020B0604020202020204" pitchFamily="34" charset="0"/>
                <a:cs typeface="Arial" panose="020B0604020202020204" pitchFamily="34" charset="0"/>
              </a:rPr>
              <a:t>. Health disparities adversely affect groups of people who have systematically experienced greater obstacles to health based on their </a:t>
            </a:r>
            <a:r>
              <a:rPr lang="en-US" sz="2400" b="1" dirty="0">
                <a:latin typeface="Arial" panose="020B0604020202020204" pitchFamily="34" charset="0"/>
                <a:cs typeface="Arial" panose="020B0604020202020204" pitchFamily="34" charset="0"/>
              </a:rPr>
              <a:t>racial or ethnic group; religion; socioeconomic status; gender; age; mental health; cognitive, sensory, or physical disability; sexual orientation or gender identity; geographic location</a:t>
            </a:r>
            <a:r>
              <a:rPr lang="en-US" sz="2400" dirty="0">
                <a:latin typeface="Arial" panose="020B0604020202020204" pitchFamily="34" charset="0"/>
                <a:cs typeface="Arial" panose="020B0604020202020204" pitchFamily="34" charset="0"/>
              </a:rPr>
              <a:t>; or other characteristics historically linked to discrimination or exclusion (SAMHSA 2018)”.</a:t>
            </a:r>
          </a:p>
          <a:p>
            <a:endParaRPr lang="en-US" dirty="0">
              <a:solidFill>
                <a:schemeClr val="bg1">
                  <a:lumMod val="50000"/>
                </a:schemeClr>
              </a:solidFill>
            </a:endParaRPr>
          </a:p>
        </p:txBody>
      </p:sp>
    </p:spTree>
    <p:extLst>
      <p:ext uri="{BB962C8B-B14F-4D97-AF65-F5344CB8AC3E}">
        <p14:creationId xmlns:p14="http://schemas.microsoft.com/office/powerpoint/2010/main" val="604375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77BB656-157D-4B14-A17B-2095B2C601C3}"/>
              </a:ext>
            </a:extLst>
          </p:cNvPr>
          <p:cNvSpPr>
            <a:spLocks noGrp="1"/>
          </p:cNvSpPr>
          <p:nvPr>
            <p:ph type="body" sz="quarter" idx="12"/>
          </p:nvPr>
        </p:nvSpPr>
        <p:spPr>
          <a:xfrm>
            <a:off x="190501" y="377190"/>
            <a:ext cx="6781800" cy="762000"/>
          </a:xfrm>
        </p:spPr>
        <p:txBody>
          <a:bodyPr/>
          <a:lstStyle/>
          <a:p>
            <a:r>
              <a:rPr lang="en-US" dirty="0">
                <a:solidFill>
                  <a:srgbClr val="503278"/>
                </a:solidFill>
              </a:rPr>
              <a:t>Reducing Disparities</a:t>
            </a:r>
            <a:endParaRPr lang="en-US" sz="1600" dirty="0">
              <a:solidFill>
                <a:srgbClr val="503278"/>
              </a:solidFill>
            </a:endParaRPr>
          </a:p>
        </p:txBody>
      </p:sp>
      <p:sp>
        <p:nvSpPr>
          <p:cNvPr id="4" name="Text Placeholder 1">
            <a:extLst>
              <a:ext uri="{FF2B5EF4-FFF2-40B4-BE49-F238E27FC236}">
                <a16:creationId xmlns:a16="http://schemas.microsoft.com/office/drawing/2014/main" id="{4D43431F-C2B3-4C95-ADE7-65DE9D2298FF}"/>
              </a:ext>
            </a:extLst>
          </p:cNvPr>
          <p:cNvSpPr txBox="1">
            <a:spLocks/>
          </p:cNvSpPr>
          <p:nvPr/>
        </p:nvSpPr>
        <p:spPr>
          <a:xfrm>
            <a:off x="152400" y="1733550"/>
            <a:ext cx="7467600" cy="2590800"/>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2400" b="0" i="0" kern="1200" baseline="0">
                <a:solidFill>
                  <a:srgbClr val="646569"/>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sz="2800" dirty="0"/>
          </a:p>
        </p:txBody>
      </p:sp>
      <p:sp>
        <p:nvSpPr>
          <p:cNvPr id="8" name="Arrow: Down 7">
            <a:extLst>
              <a:ext uri="{FF2B5EF4-FFF2-40B4-BE49-F238E27FC236}">
                <a16:creationId xmlns:a16="http://schemas.microsoft.com/office/drawing/2014/main" id="{670858D3-80C8-41AA-B4B2-096B7BB9FFEB}"/>
              </a:ext>
            </a:extLst>
          </p:cNvPr>
          <p:cNvSpPr/>
          <p:nvPr/>
        </p:nvSpPr>
        <p:spPr>
          <a:xfrm>
            <a:off x="5562600" y="819150"/>
            <a:ext cx="2743200" cy="4255770"/>
          </a:xfrm>
          <a:prstGeom prst="downArrow">
            <a:avLst/>
          </a:prstGeom>
          <a:solidFill>
            <a:srgbClr val="7030A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Disparities</a:t>
            </a:r>
          </a:p>
        </p:txBody>
      </p:sp>
      <p:sp>
        <p:nvSpPr>
          <p:cNvPr id="14" name="Arrow: Right 13">
            <a:extLst>
              <a:ext uri="{FF2B5EF4-FFF2-40B4-BE49-F238E27FC236}">
                <a16:creationId xmlns:a16="http://schemas.microsoft.com/office/drawing/2014/main" id="{79EC9FC0-D637-400A-86BD-805CEB27B7D1}"/>
              </a:ext>
            </a:extLst>
          </p:cNvPr>
          <p:cNvSpPr/>
          <p:nvPr/>
        </p:nvSpPr>
        <p:spPr>
          <a:xfrm>
            <a:off x="207067" y="1874520"/>
            <a:ext cx="4572000" cy="640080"/>
          </a:xfrm>
          <a:prstGeom prst="rightArrow">
            <a:avLst/>
          </a:prstGeom>
          <a:solidFill>
            <a:srgbClr val="0070C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Workforce Diversity/Inclusion</a:t>
            </a:r>
          </a:p>
        </p:txBody>
      </p:sp>
      <p:sp>
        <p:nvSpPr>
          <p:cNvPr id="10" name="Arrow: Right 9">
            <a:extLst>
              <a:ext uri="{FF2B5EF4-FFF2-40B4-BE49-F238E27FC236}">
                <a16:creationId xmlns:a16="http://schemas.microsoft.com/office/drawing/2014/main" id="{16F90C8A-A4D1-4DDB-AC75-4E887B82213E}"/>
              </a:ext>
            </a:extLst>
          </p:cNvPr>
          <p:cNvSpPr/>
          <p:nvPr/>
        </p:nvSpPr>
        <p:spPr>
          <a:xfrm>
            <a:off x="207067" y="2571750"/>
            <a:ext cx="4572000" cy="640080"/>
          </a:xfrm>
          <a:prstGeom prst="rightArrow">
            <a:avLst/>
          </a:prstGeom>
          <a:solidFill>
            <a:srgbClr val="00B05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Training Mentoring/Supervision </a:t>
            </a:r>
          </a:p>
        </p:txBody>
      </p:sp>
      <p:sp>
        <p:nvSpPr>
          <p:cNvPr id="11" name="Arrow: Right 10">
            <a:extLst>
              <a:ext uri="{FF2B5EF4-FFF2-40B4-BE49-F238E27FC236}">
                <a16:creationId xmlns:a16="http://schemas.microsoft.com/office/drawing/2014/main" id="{56606572-3425-4211-8506-84EFC97B2C00}"/>
              </a:ext>
            </a:extLst>
          </p:cNvPr>
          <p:cNvSpPr/>
          <p:nvPr/>
        </p:nvSpPr>
        <p:spPr>
          <a:xfrm>
            <a:off x="231424" y="3257549"/>
            <a:ext cx="4572000" cy="640080"/>
          </a:xfrm>
          <a:prstGeom prst="rightArrow">
            <a:avLst/>
          </a:prstGeom>
          <a:solidFill>
            <a:srgbClr val="00206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Cultural Competence, Humility, Addressing Implicit Bias </a:t>
            </a:r>
          </a:p>
        </p:txBody>
      </p:sp>
      <p:sp>
        <p:nvSpPr>
          <p:cNvPr id="12" name="Arrow: Right 11">
            <a:extLst>
              <a:ext uri="{FF2B5EF4-FFF2-40B4-BE49-F238E27FC236}">
                <a16:creationId xmlns:a16="http://schemas.microsoft.com/office/drawing/2014/main" id="{267C1F58-64D6-4BE8-927B-E1F9A597DAE3}"/>
              </a:ext>
            </a:extLst>
          </p:cNvPr>
          <p:cNvSpPr/>
          <p:nvPr/>
        </p:nvSpPr>
        <p:spPr>
          <a:xfrm>
            <a:off x="231424" y="3928897"/>
            <a:ext cx="4572000" cy="640080"/>
          </a:xfrm>
          <a:prstGeom prst="rightArrow">
            <a:avLst/>
          </a:prstGeom>
          <a:gradFill flip="none" rotWithShape="1">
            <a:gsLst>
              <a:gs pos="0">
                <a:srgbClr val="C00000">
                  <a:shade val="30000"/>
                  <a:satMod val="115000"/>
                </a:srgbClr>
              </a:gs>
              <a:gs pos="50000">
                <a:srgbClr val="C00000">
                  <a:shade val="67500"/>
                  <a:satMod val="115000"/>
                </a:srgbClr>
              </a:gs>
              <a:gs pos="100000">
                <a:srgbClr val="C00000">
                  <a:shade val="100000"/>
                  <a:satMod val="115000"/>
                </a:srgbClr>
              </a:gs>
            </a:gsLst>
            <a:lin ang="27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Policy, Compliance, Regulation </a:t>
            </a:r>
          </a:p>
        </p:txBody>
      </p:sp>
      <p:sp>
        <p:nvSpPr>
          <p:cNvPr id="13" name="Arrow: Right 12">
            <a:extLst>
              <a:ext uri="{FF2B5EF4-FFF2-40B4-BE49-F238E27FC236}">
                <a16:creationId xmlns:a16="http://schemas.microsoft.com/office/drawing/2014/main" id="{B978FF46-7FE5-4408-B178-78DF4F76FE80}"/>
              </a:ext>
            </a:extLst>
          </p:cNvPr>
          <p:cNvSpPr/>
          <p:nvPr/>
        </p:nvSpPr>
        <p:spPr>
          <a:xfrm>
            <a:off x="210381" y="1163955"/>
            <a:ext cx="4572000" cy="640080"/>
          </a:xfrm>
          <a:prstGeom prst="rightArrow">
            <a:avLst/>
          </a:prstGeom>
          <a:solidFill>
            <a:schemeClr val="accent6">
              <a:lumMod val="7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Adequately Collecting and Using Data </a:t>
            </a:r>
          </a:p>
        </p:txBody>
      </p:sp>
    </p:spTree>
    <p:extLst>
      <p:ext uri="{BB962C8B-B14F-4D97-AF65-F5344CB8AC3E}">
        <p14:creationId xmlns:p14="http://schemas.microsoft.com/office/powerpoint/2010/main" val="1324977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49D9A4-F765-4E6C-A1FB-194DA71B6730}"/>
              </a:ext>
            </a:extLst>
          </p:cNvPr>
          <p:cNvSpPr/>
          <p:nvPr/>
        </p:nvSpPr>
        <p:spPr>
          <a:xfrm>
            <a:off x="76200" y="1534001"/>
            <a:ext cx="8991600" cy="456535"/>
          </a:xfrm>
          <a:prstGeom prst="rect">
            <a:avLst/>
          </a:prstGeom>
        </p:spPr>
        <p:txBody>
          <a:bodyPr wrap="square">
            <a:spAutoFit/>
          </a:bodyPr>
          <a:lstStyle/>
          <a:p>
            <a:pPr>
              <a:lnSpc>
                <a:spcPct val="150000"/>
              </a:lnSpc>
            </a:pPr>
            <a:endParaRPr lang="en-US" dirty="0">
              <a:solidFill>
                <a:srgbClr val="646569"/>
              </a:solidFill>
              <a:latin typeface="Arial" panose="020B0604020202020204" pitchFamily="34" charset="0"/>
              <a:cs typeface="Arial" panose="020B0604020202020204" pitchFamily="34" charset="0"/>
            </a:endParaRPr>
          </a:p>
        </p:txBody>
      </p:sp>
      <p:pic>
        <p:nvPicPr>
          <p:cNvPr id="1026" name="Picture 2" descr="Figure 1. The social determinants of mental health.">
            <a:extLst>
              <a:ext uri="{FF2B5EF4-FFF2-40B4-BE49-F238E27FC236}">
                <a16:creationId xmlns:a16="http://schemas.microsoft.com/office/drawing/2014/main" id="{C8B10D55-689B-425C-8F36-F3D563094A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77190"/>
            <a:ext cx="4427052" cy="438912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01931215-C378-4BEC-9158-2CDD342CE34B}"/>
              </a:ext>
            </a:extLst>
          </p:cNvPr>
          <p:cNvSpPr txBox="1"/>
          <p:nvPr/>
        </p:nvSpPr>
        <p:spPr>
          <a:xfrm>
            <a:off x="76200" y="4799215"/>
            <a:ext cx="2514600"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(Compton and Shim, 2015)</a:t>
            </a:r>
          </a:p>
        </p:txBody>
      </p:sp>
    </p:spTree>
    <p:extLst>
      <p:ext uri="{BB962C8B-B14F-4D97-AF65-F5344CB8AC3E}">
        <p14:creationId xmlns:p14="http://schemas.microsoft.com/office/powerpoint/2010/main" val="3628270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1113B2-2B58-432A-BF2D-2E68E126F6B7}"/>
              </a:ext>
            </a:extLst>
          </p:cNvPr>
          <p:cNvSpPr>
            <a:spLocks noGrp="1"/>
          </p:cNvSpPr>
          <p:nvPr>
            <p:ph type="title"/>
          </p:nvPr>
        </p:nvSpPr>
        <p:spPr>
          <a:xfrm>
            <a:off x="-1" y="549275"/>
            <a:ext cx="8877670" cy="857250"/>
          </a:xfrm>
        </p:spPr>
        <p:txBody>
          <a:bodyPr>
            <a:normAutofit fontScale="90000"/>
          </a:bodyPr>
          <a:lstStyle/>
          <a:p>
            <a:pPr algn="l"/>
            <a:r>
              <a:rPr lang="en-US" sz="2900" b="1" dirty="0">
                <a:solidFill>
                  <a:srgbClr val="553278"/>
                </a:solidFill>
                <a:latin typeface="Arial" panose="020B0604020202020204" pitchFamily="34" charset="0"/>
                <a:cs typeface="Arial" panose="020B0604020202020204" pitchFamily="34" charset="0"/>
              </a:rPr>
              <a:t>Mental Health Disparities - Special Populations </a:t>
            </a:r>
            <a:br>
              <a:rPr lang="en-US" sz="2400" dirty="0"/>
            </a:br>
            <a:endParaRPr lang="en-US" dirty="0"/>
          </a:p>
        </p:txBody>
      </p:sp>
      <p:sp>
        <p:nvSpPr>
          <p:cNvPr id="2" name="Text Placeholder 1">
            <a:extLst>
              <a:ext uri="{FF2B5EF4-FFF2-40B4-BE49-F238E27FC236}">
                <a16:creationId xmlns:a16="http://schemas.microsoft.com/office/drawing/2014/main" id="{E3A28AC6-895C-4EC6-984A-3E79B477430A}"/>
              </a:ext>
            </a:extLst>
          </p:cNvPr>
          <p:cNvSpPr>
            <a:spLocks noGrp="1"/>
          </p:cNvSpPr>
          <p:nvPr>
            <p:ph idx="1"/>
          </p:nvPr>
        </p:nvSpPr>
        <p:spPr/>
        <p:txBody>
          <a:bodyPr/>
          <a:lstStyle/>
          <a:p>
            <a:endParaRPr lang="en-US" sz="1400" dirty="0"/>
          </a:p>
          <a:p>
            <a:endParaRPr lang="en-US" sz="1400" dirty="0"/>
          </a:p>
          <a:p>
            <a:endParaRPr lang="en-US" sz="1400" dirty="0"/>
          </a:p>
        </p:txBody>
      </p:sp>
      <p:sp>
        <p:nvSpPr>
          <p:cNvPr id="12" name="TextBox 11">
            <a:extLst>
              <a:ext uri="{FF2B5EF4-FFF2-40B4-BE49-F238E27FC236}">
                <a16:creationId xmlns:a16="http://schemas.microsoft.com/office/drawing/2014/main" id="{0034FBE2-BD22-4911-BE77-14B230C87B6F}"/>
              </a:ext>
            </a:extLst>
          </p:cNvPr>
          <p:cNvSpPr txBox="1"/>
          <p:nvPr/>
        </p:nvSpPr>
        <p:spPr>
          <a:xfrm>
            <a:off x="0" y="4779851"/>
            <a:ext cx="6842464" cy="246221"/>
          </a:xfrm>
          <a:prstGeom prst="rect">
            <a:avLst/>
          </a:prstGeom>
          <a:noFill/>
        </p:spPr>
        <p:txBody>
          <a:bodyPr wrap="square">
            <a:spAutoFit/>
          </a:bodyPr>
          <a:lstStyle/>
          <a:p>
            <a:r>
              <a:rPr lang="en-US" sz="1000" dirty="0">
                <a:solidFill>
                  <a:srgbClr val="646569"/>
                </a:solidFill>
                <a:latin typeface="Arial" panose="020B0604020202020204" pitchFamily="34" charset="0"/>
                <a:cs typeface="Arial" panose="020B0604020202020204" pitchFamily="34" charset="0"/>
              </a:rPr>
              <a:t> </a:t>
            </a:r>
            <a:r>
              <a:rPr lang="en-US" sz="1000" dirty="0">
                <a:solidFill>
                  <a:srgbClr val="646569"/>
                </a:solidFill>
                <a:latin typeface="Arial" panose="020B0604020202020204" pitchFamily="34" charset="0"/>
                <a:cs typeface="Arial" panose="020B0604020202020204" pitchFamily="34" charset="0"/>
                <a:hlinkClick r:id="rId2"/>
              </a:rPr>
              <a:t>U.S. Department of Health and Human Services</a:t>
            </a:r>
            <a:r>
              <a:rPr lang="en-US" sz="1000" dirty="0">
                <a:solidFill>
                  <a:srgbClr val="646569"/>
                </a:solidFill>
                <a:latin typeface="Arial" panose="020B0604020202020204" pitchFamily="34" charset="0"/>
                <a:cs typeface="Arial" panose="020B0604020202020204" pitchFamily="34" charset="0"/>
              </a:rPr>
              <a:t>, </a:t>
            </a:r>
            <a:r>
              <a:rPr lang="en-US" sz="1000" dirty="0">
                <a:solidFill>
                  <a:srgbClr val="646569"/>
                </a:solidFill>
                <a:latin typeface="Arial" panose="020B0604020202020204" pitchFamily="34" charset="0"/>
                <a:cs typeface="Arial" panose="020B0604020202020204" pitchFamily="34" charset="0"/>
                <a:hlinkClick r:id="rId3"/>
              </a:rPr>
              <a:t>Mental Health America</a:t>
            </a:r>
            <a:r>
              <a:rPr lang="en-US" sz="1000" dirty="0">
                <a:solidFill>
                  <a:srgbClr val="646569"/>
                </a:solidFill>
                <a:latin typeface="Arial" panose="020B0604020202020204" pitchFamily="34" charset="0"/>
                <a:cs typeface="Arial" panose="020B0604020202020204" pitchFamily="34" charset="0"/>
              </a:rPr>
              <a:t>, </a:t>
            </a:r>
            <a:r>
              <a:rPr lang="en-US" sz="1000" dirty="0">
                <a:solidFill>
                  <a:srgbClr val="646569"/>
                </a:solidFill>
                <a:latin typeface="Arial" panose="020B0604020202020204" pitchFamily="34" charset="0"/>
                <a:cs typeface="Arial" panose="020B0604020202020204" pitchFamily="34" charset="0"/>
                <a:hlinkClick r:id="rId4"/>
              </a:rPr>
              <a:t>Trevor Project</a:t>
            </a:r>
            <a:r>
              <a:rPr lang="en-US" sz="1000" dirty="0">
                <a:solidFill>
                  <a:srgbClr val="646569"/>
                </a:solidFill>
                <a:latin typeface="Arial" panose="020B0604020202020204" pitchFamily="34" charset="0"/>
                <a:cs typeface="Arial" panose="020B0604020202020204" pitchFamily="34" charset="0"/>
              </a:rPr>
              <a:t>, </a:t>
            </a:r>
            <a:r>
              <a:rPr lang="en-US" sz="1000" dirty="0">
                <a:solidFill>
                  <a:srgbClr val="646569"/>
                </a:solidFill>
                <a:latin typeface="Arial" panose="020B0604020202020204" pitchFamily="34" charset="0"/>
                <a:cs typeface="Arial" panose="020B0604020202020204" pitchFamily="34" charset="0"/>
                <a:hlinkClick r:id="rId5"/>
              </a:rPr>
              <a:t>CDC</a:t>
            </a:r>
            <a:r>
              <a:rPr lang="en-US" sz="1000" dirty="0">
                <a:solidFill>
                  <a:srgbClr val="646569"/>
                </a:solidFill>
                <a:latin typeface="Arial" panose="020B0604020202020204" pitchFamily="34" charset="0"/>
                <a:cs typeface="Arial" panose="020B0604020202020204" pitchFamily="34" charset="0"/>
              </a:rPr>
              <a:t> </a:t>
            </a:r>
          </a:p>
        </p:txBody>
      </p:sp>
      <p:sp>
        <p:nvSpPr>
          <p:cNvPr id="3" name="TextBox 2">
            <a:extLst>
              <a:ext uri="{FF2B5EF4-FFF2-40B4-BE49-F238E27FC236}">
                <a16:creationId xmlns:a16="http://schemas.microsoft.com/office/drawing/2014/main" id="{FD36D620-13C0-45DD-A0C3-5363D5957E94}"/>
              </a:ext>
            </a:extLst>
          </p:cNvPr>
          <p:cNvSpPr txBox="1"/>
          <p:nvPr/>
        </p:nvSpPr>
        <p:spPr>
          <a:xfrm>
            <a:off x="-25401" y="958850"/>
            <a:ext cx="9144000" cy="4431983"/>
          </a:xfrm>
          <a:prstGeom prst="rect">
            <a:avLst/>
          </a:prstGeom>
          <a:noFill/>
        </p:spPr>
        <p:txBody>
          <a:bodyPr wrap="square" rtlCol="0">
            <a:spAutoFit/>
          </a:bodyPr>
          <a:lstStyle/>
          <a:p>
            <a:pPr marL="285750" indent="-285750">
              <a:buFont typeface="Arial" panose="020B0604020202020204" pitchFamily="34" charset="0"/>
              <a:buChar char="•"/>
            </a:pPr>
            <a:endParaRPr lang="en-US" sz="1600" dirty="0">
              <a:solidFill>
                <a:srgbClr val="646569"/>
              </a:solidFill>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Asian American males, in grades 9-12, were 30% more likely to consider attempting suicide as compared to non-Hispanic white male students, in 2019</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Black and African American individuals are more often diagnosed with schizophrenia and less often diagnosed with mood disorders compared to white people with the same symptoms. Additionally, they are offered medication or therapy at the lower rates than the general population</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46% of LGBTQ youth report they wanted psychological or emotional counseling from a mental health professional but were unable to receive it in the past 12 months</a:t>
            </a: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American Indian and Alaskan Native individuals report experiencing serious psychological distress 2.5 times more than the general population over a month’s time</a:t>
            </a:r>
          </a:p>
          <a:p>
            <a:endParaRPr lang="en-US" sz="1600" dirty="0">
              <a:solidFill>
                <a:srgbClr val="646569"/>
              </a:solidFill>
              <a:latin typeface="Arial" panose="020B0604020202020204" pitchFamily="34" charset="0"/>
              <a:cs typeface="Arial" panose="020B0604020202020204" pitchFamily="34" charset="0"/>
            </a:endParaRPr>
          </a:p>
          <a:p>
            <a:endParaRPr lang="en-US" sz="2000" dirty="0">
              <a:solidFill>
                <a:srgbClr val="646569"/>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2000" dirty="0">
              <a:solidFill>
                <a:srgbClr val="646569"/>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651321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77BB656-157D-4B14-A17B-2095B2C601C3}"/>
              </a:ext>
            </a:extLst>
          </p:cNvPr>
          <p:cNvSpPr>
            <a:spLocks noGrp="1"/>
          </p:cNvSpPr>
          <p:nvPr>
            <p:ph type="body" sz="quarter" idx="12"/>
          </p:nvPr>
        </p:nvSpPr>
        <p:spPr>
          <a:xfrm>
            <a:off x="76200" y="438150"/>
            <a:ext cx="9067800" cy="762000"/>
          </a:xfrm>
        </p:spPr>
        <p:txBody>
          <a:bodyPr>
            <a:normAutofit fontScale="85000" lnSpcReduction="10000"/>
          </a:bodyPr>
          <a:lstStyle/>
          <a:p>
            <a:r>
              <a:rPr lang="en-US" dirty="0"/>
              <a:t>Mental Health Housing and Racial Disparities - Causes</a:t>
            </a:r>
          </a:p>
        </p:txBody>
      </p:sp>
      <p:sp>
        <p:nvSpPr>
          <p:cNvPr id="5" name="Rectangle 4">
            <a:extLst>
              <a:ext uri="{FF2B5EF4-FFF2-40B4-BE49-F238E27FC236}">
                <a16:creationId xmlns:a16="http://schemas.microsoft.com/office/drawing/2014/main" id="{8E79F62D-1D76-439C-89B6-9E9150838E8D}"/>
              </a:ext>
            </a:extLst>
          </p:cNvPr>
          <p:cNvSpPr/>
          <p:nvPr/>
        </p:nvSpPr>
        <p:spPr>
          <a:xfrm>
            <a:off x="114300" y="807027"/>
            <a:ext cx="8915400" cy="4801314"/>
          </a:xfrm>
          <a:prstGeom prst="rect">
            <a:avLst/>
          </a:prstGeom>
        </p:spPr>
        <p:txBody>
          <a:bodyPr wrap="square">
            <a:spAutoFit/>
          </a:bodyPr>
          <a:lstStyle/>
          <a:p>
            <a:endParaRPr lang="en-US" dirty="0"/>
          </a:p>
          <a:p>
            <a:r>
              <a:rPr lang="en-US" dirty="0">
                <a:latin typeface="Arial" panose="020B0604020202020204" pitchFamily="34" charset="0"/>
                <a:cs typeface="Arial" panose="020B0604020202020204" pitchFamily="34" charset="0"/>
              </a:rPr>
              <a:t>History - from slavery to segregation, people of color have been denied rights and socioeconomic opportunities. The disproportionality in homelessness is a by-product of systemic inequity: effects of racism continue to perpetuate disparities in critical areas that impact rates of homelessness.</a:t>
            </a:r>
          </a:p>
          <a:p>
            <a:endParaRPr lang="en-US" sz="16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Poverty - is a strong predictor of homelessness. Black and Latinx groups are overrepresented in poverty relative to their representation in the overall population - with rates of 10.8% and 7.6% percent, respectively.</a:t>
            </a:r>
          </a:p>
          <a:p>
            <a:endParaRPr lang="en-US" sz="16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Criminal Justice - people of color are overrepresented in the criminal justice system </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A criminal history can keep people from successfully passing background checks to secure both housing and employment</a:t>
            </a: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People exiting jails and prisons often face significant problems in accessing safe and affordable housing and their rate of homelessness is high.</a:t>
            </a:r>
          </a:p>
          <a:p>
            <a:endParaRPr lang="en-US" dirty="0">
              <a:solidFill>
                <a:schemeClr val="tx1">
                  <a:lumMod val="65000"/>
                  <a:lumOff val="35000"/>
                </a:schemeClr>
              </a:solidFill>
            </a:endParaRPr>
          </a:p>
          <a:p>
            <a:endParaRPr lang="en-US" dirty="0">
              <a:solidFill>
                <a:schemeClr val="bg1">
                  <a:lumMod val="50000"/>
                </a:schemeClr>
              </a:solidFill>
            </a:endParaRPr>
          </a:p>
        </p:txBody>
      </p:sp>
    </p:spTree>
    <p:extLst>
      <p:ext uri="{BB962C8B-B14F-4D97-AF65-F5344CB8AC3E}">
        <p14:creationId xmlns:p14="http://schemas.microsoft.com/office/powerpoint/2010/main" val="1297080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1113B2-2B58-432A-BF2D-2E68E126F6B7}"/>
              </a:ext>
            </a:extLst>
          </p:cNvPr>
          <p:cNvSpPr>
            <a:spLocks noGrp="1"/>
          </p:cNvSpPr>
          <p:nvPr>
            <p:ph type="title"/>
          </p:nvPr>
        </p:nvSpPr>
        <p:spPr>
          <a:xfrm>
            <a:off x="0" y="439345"/>
            <a:ext cx="8877670" cy="857250"/>
          </a:xfrm>
        </p:spPr>
        <p:txBody>
          <a:bodyPr>
            <a:normAutofit fontScale="90000"/>
          </a:bodyPr>
          <a:lstStyle/>
          <a:p>
            <a:pPr algn="l"/>
            <a:r>
              <a:rPr lang="en-US" sz="2900" b="1" dirty="0">
                <a:solidFill>
                  <a:srgbClr val="553278"/>
                </a:solidFill>
                <a:latin typeface="Arial" panose="020B0604020202020204" pitchFamily="34" charset="0"/>
                <a:cs typeface="Arial" panose="020B0604020202020204" pitchFamily="34" charset="0"/>
              </a:rPr>
              <a:t>COVID-19 </a:t>
            </a:r>
            <a:r>
              <a:rPr lang="en-US" sz="2900" b="1" dirty="0">
                <a:solidFill>
                  <a:srgbClr val="553278"/>
                </a:solidFill>
              </a:rPr>
              <a:t>Disparities</a:t>
            </a:r>
            <a:br>
              <a:rPr lang="en-US" sz="2400" dirty="0"/>
            </a:br>
            <a:endParaRPr lang="en-US" dirty="0"/>
          </a:p>
        </p:txBody>
      </p:sp>
      <p:sp>
        <p:nvSpPr>
          <p:cNvPr id="2" name="Text Placeholder 1">
            <a:extLst>
              <a:ext uri="{FF2B5EF4-FFF2-40B4-BE49-F238E27FC236}">
                <a16:creationId xmlns:a16="http://schemas.microsoft.com/office/drawing/2014/main" id="{E3A28AC6-895C-4EC6-984A-3E79B477430A}"/>
              </a:ext>
            </a:extLst>
          </p:cNvPr>
          <p:cNvSpPr>
            <a:spLocks noGrp="1"/>
          </p:cNvSpPr>
          <p:nvPr>
            <p:ph idx="1"/>
          </p:nvPr>
        </p:nvSpPr>
        <p:spPr/>
        <p:txBody>
          <a:bodyPr/>
          <a:lstStyle/>
          <a:p>
            <a:endParaRPr lang="en-US" sz="1400" dirty="0"/>
          </a:p>
          <a:p>
            <a:endParaRPr lang="en-US" sz="1400" dirty="0"/>
          </a:p>
          <a:p>
            <a:endParaRPr lang="en-US" sz="1400" dirty="0"/>
          </a:p>
        </p:txBody>
      </p:sp>
      <p:sp>
        <p:nvSpPr>
          <p:cNvPr id="12" name="TextBox 11">
            <a:extLst>
              <a:ext uri="{FF2B5EF4-FFF2-40B4-BE49-F238E27FC236}">
                <a16:creationId xmlns:a16="http://schemas.microsoft.com/office/drawing/2014/main" id="{0034FBE2-BD22-4911-BE77-14B230C87B6F}"/>
              </a:ext>
            </a:extLst>
          </p:cNvPr>
          <p:cNvSpPr txBox="1"/>
          <p:nvPr/>
        </p:nvSpPr>
        <p:spPr>
          <a:xfrm>
            <a:off x="0" y="4779851"/>
            <a:ext cx="6842464" cy="246221"/>
          </a:xfrm>
          <a:prstGeom prst="rect">
            <a:avLst/>
          </a:prstGeom>
          <a:noFill/>
        </p:spPr>
        <p:txBody>
          <a:bodyPr wrap="square">
            <a:spAutoFit/>
          </a:bodyPr>
          <a:lstStyle/>
          <a:p>
            <a:r>
              <a:rPr lang="en-US" sz="1000" dirty="0">
                <a:solidFill>
                  <a:srgbClr val="646569"/>
                </a:solidFill>
                <a:latin typeface="Arial" panose="020B0604020202020204" pitchFamily="34" charset="0"/>
                <a:cs typeface="Arial" panose="020B0604020202020204" pitchFamily="34" charset="0"/>
              </a:rPr>
              <a:t> </a:t>
            </a:r>
            <a:r>
              <a:rPr lang="en-US" sz="1000" dirty="0">
                <a:solidFill>
                  <a:srgbClr val="646569"/>
                </a:solidFill>
                <a:latin typeface="Arial" panose="020B0604020202020204" pitchFamily="34" charset="0"/>
                <a:cs typeface="Arial" panose="020B0604020202020204" pitchFamily="34" charset="0"/>
                <a:hlinkClick r:id="rId2"/>
              </a:rPr>
              <a:t>https://www.kff.org/coronavirus-covid-19/issue-brief/the-implications-of-covid-19-for-mental-health-and-substance-use/</a:t>
            </a:r>
            <a:r>
              <a:rPr lang="en-US" sz="1000" dirty="0">
                <a:solidFill>
                  <a:srgbClr val="646569"/>
                </a:solidFill>
                <a:latin typeface="Arial" panose="020B0604020202020204" pitchFamily="34" charset="0"/>
                <a:cs typeface="Arial" panose="020B0604020202020204" pitchFamily="34" charset="0"/>
              </a:rPr>
              <a:t> </a:t>
            </a:r>
          </a:p>
        </p:txBody>
      </p:sp>
      <p:sp>
        <p:nvSpPr>
          <p:cNvPr id="3" name="TextBox 2">
            <a:extLst>
              <a:ext uri="{FF2B5EF4-FFF2-40B4-BE49-F238E27FC236}">
                <a16:creationId xmlns:a16="http://schemas.microsoft.com/office/drawing/2014/main" id="{FD36D620-13C0-45DD-A0C3-5363D5957E94}"/>
              </a:ext>
            </a:extLst>
          </p:cNvPr>
          <p:cNvSpPr txBox="1"/>
          <p:nvPr/>
        </p:nvSpPr>
        <p:spPr>
          <a:xfrm>
            <a:off x="-1" y="1045028"/>
            <a:ext cx="9046029" cy="4278094"/>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Communities of color experience disproportionately higher rates of COVID-19 cases and deaths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Non-Hispanic Black adults (48%) and Hispanic or Latino adults (46%) are more likely to report symptoms of anxiety and/or depressive disorder than Non-Hispanic White adults (41%)</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Historically, these communities of color have faced challenges accessing mental health care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Black parents more often than White parents have reported negative impacts of the pandemic on their children’s education, their ability to care for their children, and their relationships with family members</a:t>
            </a:r>
          </a:p>
          <a:p>
            <a:pPr marL="285750" indent="-285750">
              <a:buFont typeface="Arial" panose="020B0604020202020204" pitchFamily="34" charset="0"/>
              <a:buChar char="•"/>
            </a:pPr>
            <a:endParaRPr lang="en-US" sz="2000" dirty="0">
              <a:solidFill>
                <a:srgbClr val="646569"/>
              </a:solidFill>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187136320"/>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6E7A2F95-8354-4A84-AD14-741D8C1A3256}" vid="{F07086EA-200F-4935-AEC0-5ABD67D9F088}"/>
    </a:ext>
  </a:ext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6E7A2F95-8354-4A84-AD14-741D8C1A3256}" vid="{2107DBF3-E76A-488E-B7CA-669DBA45C5D1}"/>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6E7A2F95-8354-4A84-AD14-741D8C1A3256}" vid="{8A002C08-92B0-4141-BC28-251598DD8C89}"/>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42B78866AD3245A1A7D8671FA4795A" ma:contentTypeVersion="1" ma:contentTypeDescription="Create a new document." ma:contentTypeScope="" ma:versionID="46ceaab7709893851ec766cec7bb6fd8">
  <xsd:schema xmlns:xsd="http://www.w3.org/2001/XMLSchema" xmlns:xs="http://www.w3.org/2001/XMLSchema" xmlns:p="http://schemas.microsoft.com/office/2006/metadata/properties" xmlns:ns1="http://schemas.microsoft.com/sharepoint/v3" xmlns:ns2="ffff1ce9-1dc9-438b-8148-05014cd97c07" targetNamespace="http://schemas.microsoft.com/office/2006/metadata/properties" ma:root="true" ma:fieldsID="311e6311dc8f45d033cc7d48253c44ea" ns1:_="" ns2:_="">
    <xsd:import namespace="http://schemas.microsoft.com/sharepoint/v3"/>
    <xsd:import namespace="ffff1ce9-1dc9-438b-8148-05014cd97c07"/>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hidden="true" ma:internalName="PublishingStartDate">
      <xsd:simpleType>
        <xsd:restriction base="dms:Unknown"/>
      </xsd:simpleType>
    </xsd:element>
    <xsd:element name="PublishingExpirationDate" ma:index="12"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fff1ce9-1dc9-438b-8148-05014cd97c07"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ffff1ce9-1dc9-438b-8148-05014cd97c07">55HQXHK6NHHM-424-26</_dlc_DocId>
    <_dlc_DocIdUrl xmlns="ffff1ce9-1dc9-438b-8148-05014cd97c07">
      <Url>https://hub.omh.ny.gov/guidance/_layouts/DocIdRedir.aspx?ID=55HQXHK6NHHM-424-26</Url>
      <Description>55HQXHK6NHHM-424-26</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7C99BE6-1B41-42CE-A044-E07EACAECF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fff1ce9-1dc9-438b-8148-05014cd97c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73712F-8FAF-4E78-8CC0-FB8B33919E50}">
  <ds:schemaRefs>
    <ds:schemaRef ds:uri="http://schemas.microsoft.com/sharepoint/v3/contenttype/forms"/>
  </ds:schemaRefs>
</ds:datastoreItem>
</file>

<file path=customXml/itemProps3.xml><?xml version="1.0" encoding="utf-8"?>
<ds:datastoreItem xmlns:ds="http://schemas.openxmlformats.org/officeDocument/2006/customXml" ds:itemID="{B3F86441-E60D-4495-9820-50FFC7B27329}">
  <ds:schemaRefs>
    <ds:schemaRef ds:uri="http://purl.org/dc/elements/1.1/"/>
    <ds:schemaRef ds:uri="http://purl.org/dc/terms/"/>
    <ds:schemaRef ds:uri="http://schemas.openxmlformats.org/package/2006/metadata/core-properties"/>
    <ds:schemaRef ds:uri="http://schemas.microsoft.com/office/2006/metadata/properties"/>
    <ds:schemaRef ds:uri="http://schemas.microsoft.com/office/2006/documentManagement/types"/>
    <ds:schemaRef ds:uri="http://purl.org/dc/dcmitype/"/>
    <ds:schemaRef ds:uri="ffff1ce9-1dc9-438b-8148-05014cd97c07"/>
    <ds:schemaRef ds:uri="http://schemas.microsoft.com/sharepoint/v3"/>
    <ds:schemaRef ds:uri="http://schemas.microsoft.com/office/infopath/2007/PartnerControls"/>
    <ds:schemaRef ds:uri="http://www.w3.org/XML/1998/namespace"/>
  </ds:schemaRefs>
</ds:datastoreItem>
</file>

<file path=customXml/itemProps4.xml><?xml version="1.0" encoding="utf-8"?>
<ds:datastoreItem xmlns:ds="http://schemas.openxmlformats.org/officeDocument/2006/customXml" ds:itemID="{15B3CFBD-188E-4C59-B02D-5E222B572FC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NYS PowerPoint - Health &amp; Human Services - OMH</Template>
  <TotalTime>66125</TotalTime>
  <Words>1238</Words>
  <Application>Microsoft Office PowerPoint</Application>
  <PresentationFormat>On-screen Show (16:9)</PresentationFormat>
  <Paragraphs>178</Paragraphs>
  <Slides>16</Slides>
  <Notes>5</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16</vt:i4>
      </vt:variant>
    </vt:vector>
  </HeadingPairs>
  <TitlesOfParts>
    <vt:vector size="21" baseType="lpstr">
      <vt:lpstr>Arial</vt:lpstr>
      <vt:lpstr>Calibri</vt:lpstr>
      <vt:lpstr>Cover Master</vt:lpstr>
      <vt:lpstr>Section Master</vt:lpstr>
      <vt:lpstr>2_Custom Design</vt:lpstr>
      <vt:lpstr>PowerPoint Presentation</vt:lpstr>
      <vt:lpstr>PowerPoint Presentation</vt:lpstr>
      <vt:lpstr>PowerPoint Presentation</vt:lpstr>
      <vt:lpstr>PowerPoint Presentation</vt:lpstr>
      <vt:lpstr>PowerPoint Presentation</vt:lpstr>
      <vt:lpstr>PowerPoint Presentation</vt:lpstr>
      <vt:lpstr>Mental Health Disparities - Special Populations  </vt:lpstr>
      <vt:lpstr>PowerPoint Presentation</vt:lpstr>
      <vt:lpstr>COVID-19 Disparities </vt:lpstr>
      <vt:lpstr>Social Determinants of Mental Health (NYS MH System) </vt:lpstr>
      <vt:lpstr>PowerPoint Presentation</vt:lpstr>
      <vt:lpstr>PowerPoint Presentation</vt:lpstr>
      <vt:lpstr>PowerPoint Presentation</vt:lpstr>
      <vt:lpstr>PowerPoint Presentation</vt:lpstr>
      <vt:lpstr>PowerPoint Presentation</vt:lpstr>
      <vt:lpstr>PowerPoint Presentation</vt:lpstr>
    </vt:vector>
  </TitlesOfParts>
  <Company>NYS OMH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Kristen LeClaire</dc:creator>
  <cp:lastModifiedBy>Sherry LaFountain</cp:lastModifiedBy>
  <cp:revision>285</cp:revision>
  <cp:lastPrinted>2018-12-06T14:41:36Z</cp:lastPrinted>
  <dcterms:created xsi:type="dcterms:W3CDTF">2015-01-30T21:44:40Z</dcterms:created>
  <dcterms:modified xsi:type="dcterms:W3CDTF">2022-06-22T19:37:23Z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0x010100C342B78866AD3245A1A7D8671FA4795A</vt:lpwstr>
  </property>
  <property fmtid="{D5CDD505-2E9C-101B-9397-08002B2CF9AE}" pid="3" name="_dlc_DocIdItemGuid">
    <vt:lpwstr>ca9961fb-b674-4d44-a9bd-b70273dca2c5</vt:lpwstr>
  </property>
</Properties>
</file>